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
  </p:notesMasterIdLst>
  <p:sldIdLst>
    <p:sldId id="257" r:id="rId2"/>
    <p:sldId id="258" r:id="rId3"/>
    <p:sldId id="332" r:id="rId4"/>
    <p:sldId id="331" r:id="rId5"/>
    <p:sldId id="259" r:id="rId6"/>
    <p:sldId id="333" r:id="rId7"/>
    <p:sldId id="327" r:id="rId8"/>
    <p:sldId id="330" r:id="rId9"/>
    <p:sldId id="32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4D64A-4114-409D-ACD8-A2994A2B2A7A}" type="datetimeFigureOut">
              <a:rPr lang="en-US" smtClean="0"/>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275ADB-6134-4137-8173-FDCC71011443}" type="slidenum">
              <a:rPr lang="en-US" smtClean="0"/>
              <a:t>‹#›</a:t>
            </a:fld>
            <a:endParaRPr lang="en-US"/>
          </a:p>
        </p:txBody>
      </p:sp>
    </p:spTree>
    <p:extLst>
      <p:ext uri="{BB962C8B-B14F-4D97-AF65-F5344CB8AC3E}">
        <p14:creationId xmlns:p14="http://schemas.microsoft.com/office/powerpoint/2010/main" val="984081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4686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57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56735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1139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1854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5322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012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5712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DFBA9F-CF61-4E9C-87CD-AB0072051FB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87831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56F236-4CB8-4C50-9B77-8A286BA259F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3221FD0-4C55-43E0-ACE1-3649C1D42B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7A7CBC1A-4EC4-4180-8A53-7946A129D7E0}"/>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C43CF885-094D-48C8-A745-BBAEA9771AF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E2FC0E6-37CE-4C19-B570-685C11B1CD61}"/>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410744633"/>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F81D46C-EE7F-4077-BDCC-4779125A35D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6B2DF1D1-2ED5-436D-8275-0284C1336DF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20DBA5D-FFD0-4744-8E94-E2226CA89022}"/>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0A687527-558D-4CF1-B565-AD49CBEA36C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E3A0C34-92E6-4538-9ABE-A9693887C48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029262142"/>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3A61366-BD69-4B31-B942-F22D10FC9B49}"/>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EF54530-4071-4E30-B2FA-3631EC6AD7C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541F7BD-FA3B-46D3-8A3C-371D18C670B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1A20877D-B18F-4FFD-AFEB-305B9D97AC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76F7D88-840C-43A7-A6E6-1FC8E7812C10}"/>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4283439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79165F-A4E7-4415-9D5D-CBCA444E42E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6535550-F150-4A4B-AE0F-72A887BEA3C2}"/>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1293ACA-83B2-449E-B78B-EE84CFCA811E}"/>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ED842BEC-8C90-4F6A-B4C7-D09366E5376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0580DA4-E258-4196-915E-8D1A1B9BEDAB}"/>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839309029"/>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6FB8FA-57F7-41C9-9947-C2792580AC3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5409E3E-FA31-4E2B-847F-C7E65ED4DE8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7AF8C54-F491-4206-9917-EBAF7CB73E2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5" name="页脚占位符 4">
            <a:extLst>
              <a:ext uri="{FF2B5EF4-FFF2-40B4-BE49-F238E27FC236}">
                <a16:creationId xmlns:a16="http://schemas.microsoft.com/office/drawing/2014/main" id="{1DF6ACBC-3A1D-4D88-ADBE-CFFDD76FB63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7B3CB6A-F863-4D52-B84D-73734F342DE9}"/>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280892713"/>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1DBCC8-F4F0-4203-B866-B1537335E9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F8DBA32-0A02-421A-A0EC-B25E5B7FA77F}"/>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655A870-132D-409A-A043-E6F4497FC589}"/>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6ECB553-F5E8-4D85-AB48-0881136BD154}"/>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6" name="页脚占位符 5">
            <a:extLst>
              <a:ext uri="{FF2B5EF4-FFF2-40B4-BE49-F238E27FC236}">
                <a16:creationId xmlns:a16="http://schemas.microsoft.com/office/drawing/2014/main" id="{C2BF17D4-BA03-4350-B841-CA95BFC7A5F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260902F-42A8-4207-B4E0-F6B2E51280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2079995068"/>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3734AD5-CF7C-4EA5-9DF8-BB8A548B1929}"/>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2A7AAD8-0AF3-4D22-8C9D-68FD250610E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4EA2A9E-551F-41FF-A8A5-6E2E40CDA0B9}"/>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0D51B7E9-6CA2-41F3-87C5-D1BE3F9A90C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B771F3C-A631-4948-9A8A-95025DB58F41}"/>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F613870-4C7E-482D-95BE-5F56DDF7FED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8" name="页脚占位符 7">
            <a:extLst>
              <a:ext uri="{FF2B5EF4-FFF2-40B4-BE49-F238E27FC236}">
                <a16:creationId xmlns:a16="http://schemas.microsoft.com/office/drawing/2014/main" id="{0E5ADAAD-A61A-4458-A74C-D62869B2720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D19F573-3191-4631-9DA9-BE2212E48B28}"/>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083424914"/>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351DE8-54C8-41C3-8377-9BBA42C9A0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A324F40-8108-4C3B-8289-66709A8E2896}"/>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4" name="页脚占位符 3">
            <a:extLst>
              <a:ext uri="{FF2B5EF4-FFF2-40B4-BE49-F238E27FC236}">
                <a16:creationId xmlns:a16="http://schemas.microsoft.com/office/drawing/2014/main" id="{5451AF8F-F9D1-4E5F-8099-D58D57919A1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312C2550-11DB-4D71-9BCB-3CCB892ACB27}"/>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69539997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A9FEE7D-5E26-42CA-8135-095771D2D0AB}"/>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3" name="页脚占位符 2">
            <a:extLst>
              <a:ext uri="{FF2B5EF4-FFF2-40B4-BE49-F238E27FC236}">
                <a16:creationId xmlns:a16="http://schemas.microsoft.com/office/drawing/2014/main" id="{9BF641C7-DDAA-4158-ACAF-EA4C8FC82E4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A52306-A01F-4ABB-9CAD-77430C1C8235}"/>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13563982"/>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5F48AA5-D1D0-4195-A1DA-2380A19A0C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79BA1C4-70F5-4010-8BA9-BB7C84C0EDE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9D41E55-CEE6-4749-A4B0-BF6078CA0D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DD4F5ED-0E43-4A27-B17F-56290A62486A}"/>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6" name="页脚占位符 5">
            <a:extLst>
              <a:ext uri="{FF2B5EF4-FFF2-40B4-BE49-F238E27FC236}">
                <a16:creationId xmlns:a16="http://schemas.microsoft.com/office/drawing/2014/main" id="{5A7D9090-21C6-49ED-ADB7-4F5A37CFD8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F746EB97-30CF-4C40-A139-E0921C982972}"/>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1352149316"/>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D577516-1E30-45A9-9607-75BDED78846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9CA7406-6E8C-4887-8D50-90A9568FAB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94757D-C98C-46ED-AF45-A3C697901C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E527471-D7EB-4D33-B7DF-67E3877F1AB8}"/>
              </a:ext>
            </a:extLst>
          </p:cNvPr>
          <p:cNvSpPr>
            <a:spLocks noGrp="1"/>
          </p:cNvSpPr>
          <p:nvPr>
            <p:ph type="dt" sz="half" idx="10"/>
          </p:nvPr>
        </p:nvSpPr>
        <p:spPr>
          <a:xfrm>
            <a:off x="838200" y="6356350"/>
            <a:ext cx="2743200" cy="365125"/>
          </a:xfrm>
          <a:prstGeom prst="rect">
            <a:avLst/>
          </a:prstGeom>
        </p:spPr>
        <p:txBody>
          <a:bodyPr/>
          <a:lstStyle/>
          <a:p>
            <a:fld id="{2A6D3393-57AC-420E-A93C-D16C15524A15}" type="datetimeFigureOut">
              <a:rPr lang="zh-CN" altLang="en-US" smtClean="0"/>
              <a:t>2025/2/3</a:t>
            </a:fld>
            <a:endParaRPr lang="zh-CN" altLang="en-US"/>
          </a:p>
        </p:txBody>
      </p:sp>
      <p:sp>
        <p:nvSpPr>
          <p:cNvPr id="6" name="页脚占位符 5">
            <a:extLst>
              <a:ext uri="{FF2B5EF4-FFF2-40B4-BE49-F238E27FC236}">
                <a16:creationId xmlns:a16="http://schemas.microsoft.com/office/drawing/2014/main" id="{922F999E-A40A-4D35-99D5-F03F3B1C397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521EFC9-1E42-4933-AB55-8C5E72D15ECA}"/>
              </a:ext>
            </a:extLst>
          </p:cNvPr>
          <p:cNvSpPr>
            <a:spLocks noGrp="1"/>
          </p:cNvSpPr>
          <p:nvPr>
            <p:ph type="sldNum" sz="quarter" idx="12"/>
          </p:nvPr>
        </p:nvSpPr>
        <p:spPr>
          <a:xfrm>
            <a:off x="8610600" y="6356350"/>
            <a:ext cx="2743200" cy="365125"/>
          </a:xfrm>
          <a:prstGeom prst="rect">
            <a:avLst/>
          </a:prstGeom>
        </p:spPr>
        <p:txBody>
          <a:bodyPr/>
          <a:lstStyle/>
          <a:p>
            <a:fld id="{51AC6E9E-C601-442E-A098-71D65FD1E614}" type="slidenum">
              <a:rPr lang="zh-CN" altLang="en-US" smtClean="0"/>
              <a:t>‹#›</a:t>
            </a:fld>
            <a:endParaRPr lang="zh-CN" altLang="en-US"/>
          </a:p>
        </p:txBody>
      </p:sp>
    </p:spTree>
    <p:extLst>
      <p:ext uri="{BB962C8B-B14F-4D97-AF65-F5344CB8AC3E}">
        <p14:creationId xmlns:p14="http://schemas.microsoft.com/office/powerpoint/2010/main" val="3541560721"/>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850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2.png"/><Relationship Id="rId3" Type="http://schemas.openxmlformats.org/officeDocument/2006/relationships/notesSlide" Target="../notesSlides/notesSlide5.xml"/><Relationship Id="rId7" Type="http://schemas.openxmlformats.org/officeDocument/2006/relationships/image" Target="../media/image9.png"/><Relationship Id="rId12" Type="http://schemas.microsoft.com/office/2007/relationships/hdphoto" Target="../media/hdphoto3.wdp"/><Relationship Id="rId2" Type="http://schemas.openxmlformats.org/officeDocument/2006/relationships/slideLayout" Target="../slideLayouts/slideLayout7.xml"/><Relationship Id="rId16" Type="http://schemas.microsoft.com/office/2007/relationships/hdphoto" Target="../media/hdphoto5.wdp"/><Relationship Id="rId1" Type="http://schemas.openxmlformats.org/officeDocument/2006/relationships/themeOverride" Target="../theme/themeOverride4.xml"/><Relationship Id="rId6" Type="http://schemas.openxmlformats.org/officeDocument/2006/relationships/image" Target="../media/image8.jpeg"/><Relationship Id="rId11" Type="http://schemas.openxmlformats.org/officeDocument/2006/relationships/image" Target="../media/image11.png"/><Relationship Id="rId5" Type="http://schemas.openxmlformats.org/officeDocument/2006/relationships/image" Target="../media/image7.png"/><Relationship Id="rId15" Type="http://schemas.openxmlformats.org/officeDocument/2006/relationships/image" Target="../media/image13.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10.png"/><Relationship Id="rId1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6.wdp"/><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箭头: 五边形 10">
            <a:extLst>
              <a:ext uri="{FF2B5EF4-FFF2-40B4-BE49-F238E27FC236}">
                <a16:creationId xmlns:a16="http://schemas.microsoft.com/office/drawing/2014/main" id="{33E4879D-B77F-47B4-91FB-8FAA5380224F}"/>
              </a:ext>
            </a:extLst>
          </p:cNvPr>
          <p:cNvSpPr/>
          <p:nvPr/>
        </p:nvSpPr>
        <p:spPr>
          <a:xfrm>
            <a:off x="3908979" y="2143880"/>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15">
            <a:extLst>
              <a:ext uri="{FF2B5EF4-FFF2-40B4-BE49-F238E27FC236}">
                <a16:creationId xmlns:a16="http://schemas.microsoft.com/office/drawing/2014/main" id="{1EC488CB-098D-40BA-A7F4-95A5EE9879F5}"/>
              </a:ext>
            </a:extLst>
          </p:cNvPr>
          <p:cNvPicPr>
            <a:picLocks noChangeAspect="1"/>
          </p:cNvPicPr>
          <p:nvPr/>
        </p:nvPicPr>
        <p:blipFill>
          <a:blip r:embed="rId4"/>
          <a:stretch>
            <a:fillRect/>
          </a:stretch>
        </p:blipFill>
        <p:spPr>
          <a:xfrm>
            <a:off x="7747234" y="635217"/>
            <a:ext cx="2206943" cy="1414395"/>
          </a:xfrm>
          <a:prstGeom prst="rect">
            <a:avLst/>
          </a:prstGeom>
          <a:effectLst>
            <a:outerShdw blurRad="12700" dist="12700" dir="2700000" algn="tl" rotWithShape="0">
              <a:prstClr val="black">
                <a:alpha val="40000"/>
              </a:prstClr>
            </a:outerShdw>
          </a:effectLst>
        </p:spPr>
      </p:pic>
      <p:pic>
        <p:nvPicPr>
          <p:cNvPr id="4" name="Picture 3"/>
          <p:cNvPicPr>
            <a:picLocks noChangeAspect="1"/>
          </p:cNvPicPr>
          <p:nvPr/>
        </p:nvPicPr>
        <p:blipFill>
          <a:blip r:embed="rId5"/>
          <a:stretch>
            <a:fillRect/>
          </a:stretch>
        </p:blipFill>
        <p:spPr>
          <a:xfrm>
            <a:off x="3935131" y="2174707"/>
            <a:ext cx="1914310" cy="646232"/>
          </a:xfrm>
          <a:prstGeom prst="rect">
            <a:avLst/>
          </a:prstGeom>
        </p:spPr>
      </p:pic>
      <p:pic>
        <p:nvPicPr>
          <p:cNvPr id="5" name="Picture 4">
            <a:extLst>
              <a:ext uri="{FF2B5EF4-FFF2-40B4-BE49-F238E27FC236}">
                <a16:creationId xmlns:a16="http://schemas.microsoft.com/office/drawing/2014/main" id="{867B3016-F44A-4AFF-A2FD-B552388DF677}"/>
              </a:ext>
            </a:extLst>
          </p:cNvPr>
          <p:cNvPicPr>
            <a:picLocks noChangeAspect="1"/>
          </p:cNvPicPr>
          <p:nvPr/>
        </p:nvPicPr>
        <p:blipFill>
          <a:blip r:embed="rId6"/>
          <a:stretch>
            <a:fillRect/>
          </a:stretch>
        </p:blipFill>
        <p:spPr>
          <a:xfrm>
            <a:off x="2099051" y="2823870"/>
            <a:ext cx="5974598" cy="2353260"/>
          </a:xfrm>
          <a:prstGeom prst="rect">
            <a:avLst/>
          </a:prstGeom>
        </p:spPr>
      </p:pic>
    </p:spTree>
    <p:extLst>
      <p:ext uri="{BB962C8B-B14F-4D97-AF65-F5344CB8AC3E}">
        <p14:creationId xmlns:p14="http://schemas.microsoft.com/office/powerpoint/2010/main" val="91683070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733727" cy="6361247"/>
          </a:xfrm>
          <a:prstGeom prst="rect">
            <a:avLst/>
          </a:prstGeom>
          <a:effectLst>
            <a:outerShdw blurRad="25400" algn="ctr" rotWithShape="0">
              <a:prstClr val="black">
                <a:alpha val="69000"/>
              </a:prstClr>
            </a:outerShdw>
          </a:effectLst>
        </p:spPr>
      </p:pic>
      <p:sp>
        <p:nvSpPr>
          <p:cNvPr id="3" name="TextBox 2">
            <a:extLst>
              <a:ext uri="{FF2B5EF4-FFF2-40B4-BE49-F238E27FC236}">
                <a16:creationId xmlns:a16="http://schemas.microsoft.com/office/drawing/2014/main" id="{6F678124-C633-4D0E-90CF-02E224EF71F1}"/>
              </a:ext>
            </a:extLst>
          </p:cNvPr>
          <p:cNvSpPr txBox="1"/>
          <p:nvPr/>
        </p:nvSpPr>
        <p:spPr>
          <a:xfrm>
            <a:off x="2857500" y="2505075"/>
            <a:ext cx="6038850" cy="1754326"/>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1. </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Đọc câu chuyện, bài văn, bài thơ,...về hiện tượng tự nhiên: (mưa, nắng, gió … )</a:t>
            </a:r>
            <a:endParaRPr lang="en-US" sz="3600" b="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956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 name="TextBox 3">
            <a:extLst>
              <a:ext uri="{FF2B5EF4-FFF2-40B4-BE49-F238E27FC236}">
                <a16:creationId xmlns:a16="http://schemas.microsoft.com/office/drawing/2014/main" id="{A7BAAF8A-EB52-4B50-A6EB-8AC4D6FBAB3C}"/>
              </a:ext>
            </a:extLst>
          </p:cNvPr>
          <p:cNvSpPr txBox="1"/>
          <p:nvPr/>
        </p:nvSpPr>
        <p:spPr>
          <a:xfrm>
            <a:off x="409575" y="304800"/>
            <a:ext cx="11449049" cy="59400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Truyện: Nàng tiên mưa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Hôm nay, Vịt con được mẹ cho ra sông tắm mát. Vịt con thích lắm. Những hạt nước bé xíu tinh nghịch rủ nhau trèo lên lưng, lên đầu Vịt con rồi lại lăn xuống mặt nước. Bỗng nhiên, một hạt nước bé xíu chạy đến ghé vào tai Vịt con thì thầm: “Vịt con ơi, chúng tôi sắp xa ban để lên đường làm nhiệm vụ của mình rồi”. Vịt con ngơ ngác nhìn những hạt nước biến thành hơi bốc lên trời như những nàng tiên tuyệt diệu. Ông Mặt Trời càng lúc càng tươi, ánh nắng gay gắt hơn.</a:t>
            </a:r>
            <a:b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b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À, thì ra ánh nắng của ông Mặt Trời đã chiếu xuống mặt nước làm những hạt nước bốc thành hơi, nhưng hơi nước bốc lên trời để làm gì? – Vịt con vừa bơi vừa nghĩ.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Buổi chiều, những đám mây đen kéo về che lấp cả một khoảng trời rộng lớn. Từ trong đám mây, những giọng nói quen thuộc cất lên: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Vịt con ơi, có thấy chúng mình không? Chúng mình là những giọt nước bé xíu từ sông, từ biển cả đấy!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Các bạn đang ở đâu? – Vịt con trả lời.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Chúng tôi ở trên những đám mây đen nặng trĩu này.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Vậy các bạn có xuống mặt đất và trở lại thành những hạt nước bé xíu được nữa không? – Vịt con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vi-VN"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Có chứ! Chúng tôi sắp gặp Vịt con để đùa nghịch rồi đấy.</a:t>
            </a:r>
          </a:p>
        </p:txBody>
      </p:sp>
    </p:spTree>
    <p:extLst>
      <p:ext uri="{BB962C8B-B14F-4D97-AF65-F5344CB8AC3E}">
        <p14:creationId xmlns:p14="http://schemas.microsoft.com/office/powerpoint/2010/main" val="1241188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7E09C9B-3015-4452-B94B-15D69FFA29C6}"/>
              </a:ext>
            </a:extLst>
          </p:cNvPr>
          <p:cNvSpPr/>
          <p:nvPr/>
        </p:nvSpPr>
        <p:spPr>
          <a:xfrm>
            <a:off x="419100" y="123825"/>
            <a:ext cx="11468100" cy="6581775"/>
          </a:xfrm>
          <a:prstGeom prst="roundRect">
            <a:avLst>
              <a:gd name="adj" fmla="val 16515"/>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A7BAAF8A-EB52-4B50-A6EB-8AC4D6FBAB3C}"/>
              </a:ext>
            </a:extLst>
          </p:cNvPr>
          <p:cNvSpPr txBox="1"/>
          <p:nvPr/>
        </p:nvSpPr>
        <p:spPr>
          <a:xfrm>
            <a:off x="704850" y="304800"/>
            <a:ext cx="10991850" cy="5847755"/>
          </a:xfrm>
          <a:prstGeom prst="rect">
            <a:avLst/>
          </a:prstGeom>
          <a:noFill/>
        </p:spPr>
        <p:txBody>
          <a:bodyPr wrap="square" rtlCol="0">
            <a:spAutoFit/>
          </a:bodyPr>
          <a:lstStyle/>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Giữa lúc đó, chị Gió ào tới làm những chiếc lá vàng rơi đầy một góc sân nhà Vịt con, những tia chớp ngang bầu trời loé lên. Thế là trận mưa rào chiều nay đã đổ xuống. Lộp bộp! Lộp bộp! Âm thanh vang lên như bản nhạc giao mùa. Vịt con ngắm nhìn và cảm thấy thích thú.</a:t>
            </a:r>
            <a:br>
              <a:rPr lang="vi-VN" sz="2200" i="0" dirty="0">
                <a:solidFill>
                  <a:srgbClr val="000000"/>
                </a:solidFill>
                <a:effectLst/>
                <a:latin typeface="Calibri" panose="020F0502020204030204" pitchFamily="34" charset="0"/>
                <a:cs typeface="Calibri" panose="020F0502020204030204" pitchFamily="34" charset="0"/>
              </a:rPr>
            </a:br>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Cơn mưa rào ngớt dần, bầu trời sáng hẳn ra. Những đám mây đen biến đâu mất. Vịt con lạch bạch chạy ra luống rau mới được trồng hôm trước: “Ôi chao! Sao những ngọn rau mơn mởn lạ lùng, những chồi non vừa mới nhú. Trên ngọn rau xanh, những giọt nước bé xíu e ấp trong sáng như những ngôi sao lấp lánh giữa bầu trời xanh”. Vịt con chạy ào tới, dang đôi tay nâng niu những giọt nước. Vịt con thì thầm: “Sao các bạn lại trở thành mưa thế?”</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 Vịt con biết không? Hơi nước bốc lên trời tạo thành những đám mây đen. Khi gặp không khí lạnh, những đám mây tụ lại rơi xuống mặt đất thành mưa, và chúng tôi lại trở thành những hạt nước bé xíu đấy!</a:t>
            </a:r>
          </a:p>
          <a:p>
            <a:pPr algn="just"/>
            <a:r>
              <a:rPr lang="en-US" sz="2200" i="0" dirty="0">
                <a:solidFill>
                  <a:srgbClr val="000000"/>
                </a:solidFill>
                <a:effectLst/>
                <a:latin typeface="Calibri" panose="020F0502020204030204" pitchFamily="34" charset="0"/>
                <a:cs typeface="Calibri" panose="020F0502020204030204" pitchFamily="34" charset="0"/>
              </a:rPr>
              <a:t>   - </a:t>
            </a:r>
            <a:r>
              <a:rPr lang="vi-VN" sz="2200" i="0" dirty="0">
                <a:solidFill>
                  <a:srgbClr val="000000"/>
                </a:solidFill>
                <a:effectLst/>
                <a:latin typeface="Calibri" panose="020F0502020204030204" pitchFamily="34" charset="0"/>
                <a:cs typeface="Calibri" panose="020F0502020204030204" pitchFamily="34" charset="0"/>
              </a:rPr>
              <a:t>Ôi hay quá! – Vịt con reo lên – Vậy thì từ nay, Vịt con không gọi các bạn là những hạt mưa bé xíu nữa đâu mà sẽ gọi các bạn bằng cái tên thật dễ mến: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Nàng</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tiên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mưa</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Các</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bạn</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có</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thích</a:t>
            </a:r>
            <a:r>
              <a:rPr lang="en-US" sz="2200" i="0" dirty="0">
                <a:solidFill>
                  <a:srgbClr val="000000"/>
                </a:solidFill>
                <a:effectLst/>
                <a:latin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cs typeface="Calibri" panose="020F0502020204030204" pitchFamily="34" charset="0"/>
              </a:rPr>
              <a:t>không</a:t>
            </a:r>
            <a:r>
              <a:rPr lang="en-US" sz="2200" i="0" dirty="0">
                <a:solidFill>
                  <a:srgbClr val="000000"/>
                </a:solidFill>
                <a:effectLst/>
                <a:latin typeface="Calibri" panose="020F0502020204030204" pitchFamily="34" charset="0"/>
                <a:cs typeface="Calibri" panose="020F0502020204030204" pitchFamily="34" charset="0"/>
              </a:rPr>
              <a:t>?</a:t>
            </a:r>
          </a:p>
          <a:p>
            <a:pPr algn="just"/>
            <a:r>
              <a:rPr lang="en-US" sz="2200" i="0" dirty="0">
                <a:solidFill>
                  <a:srgbClr val="000000"/>
                </a:solidFill>
                <a:effectLst/>
                <a:latin typeface="Calibri" panose="020F0502020204030204" pitchFamily="34" charset="0"/>
                <a:cs typeface="Calibri" panose="020F0502020204030204" pitchFamily="34" charset="0"/>
              </a:rPr>
              <a:t>   </a:t>
            </a:r>
            <a:r>
              <a:rPr lang="vi-VN" sz="2200" i="0" dirty="0">
                <a:solidFill>
                  <a:srgbClr val="000000"/>
                </a:solidFill>
                <a:effectLst/>
                <a:latin typeface="Calibri" panose="020F0502020204030204" pitchFamily="34" charset="0"/>
                <a:cs typeface="Calibri" panose="020F0502020204030204" pitchFamily="34" charset="0"/>
              </a:rPr>
              <a:t>Các nàng tiên Mưa khoái chí, cười rung cả luống rau rồi tí tách rơi xuống. Chúng hợp với nhau thành một dòng suối trong vắt, mát lạnh. Vịt con soi bóng mình dưới nước. Dòng suối chở Vịt con ra cái ao trước nhà. Vịt con lại say sưa chơi cùng các nàng tiên Mưa.</a:t>
            </a:r>
          </a:p>
        </p:txBody>
      </p:sp>
    </p:spTree>
    <p:extLst>
      <p:ext uri="{BB962C8B-B14F-4D97-AF65-F5344CB8AC3E}">
        <p14:creationId xmlns:p14="http://schemas.microsoft.com/office/powerpoint/2010/main" val="22330374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pic>
        <p:nvPicPr>
          <p:cNvPr id="8" name="Picture 7"/>
          <p:cNvPicPr>
            <a:picLocks noChangeAspect="1"/>
          </p:cNvPicPr>
          <p:nvPr/>
        </p:nvPicPr>
        <p:blipFill>
          <a:blip r:embed="rId7">
            <a:extLst>
              <a:ext uri="{BEBA8EAE-BF5A-486C-A8C5-ECC9F3942E4B}">
                <a14:imgProps xmlns:a14="http://schemas.microsoft.com/office/drawing/2010/main">
                  <a14:imgLayer r:embed="rId8">
                    <a14:imgEffect>
                      <a14:backgroundRemoval t="0" b="99075" l="3713" r="93174"/>
                    </a14:imgEffect>
                  </a14:imgLayer>
                </a14:imgProps>
              </a:ext>
            </a:extLst>
          </a:blip>
          <a:stretch>
            <a:fillRect/>
          </a:stretch>
        </p:blipFill>
        <p:spPr>
          <a:xfrm>
            <a:off x="2105601" y="1924375"/>
            <a:ext cx="1993237" cy="1807042"/>
          </a:xfrm>
          <a:prstGeom prst="rect">
            <a:avLst/>
          </a:prstGeom>
        </p:spPr>
      </p:pic>
      <p:grpSp>
        <p:nvGrpSpPr>
          <p:cNvPr id="25" name="Group 24"/>
          <p:cNvGrpSpPr/>
          <p:nvPr/>
        </p:nvGrpSpPr>
        <p:grpSpPr>
          <a:xfrm>
            <a:off x="2400230" y="1907754"/>
            <a:ext cx="3521655" cy="2270891"/>
            <a:chOff x="1478807" y="2285081"/>
            <a:chExt cx="3521655" cy="2270891"/>
          </a:xfrm>
        </p:grpSpPr>
        <p:pic>
          <p:nvPicPr>
            <p:cNvPr id="3" name="Picture 2"/>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23" name="Rectangle 22"/>
            <p:cNvSpPr/>
            <p:nvPr/>
          </p:nvSpPr>
          <p:spPr>
            <a:xfrm>
              <a:off x="2230684" y="3240193"/>
              <a:ext cx="1588897"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Tên</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bài</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4" name="Group 23"/>
          <p:cNvGrpSpPr/>
          <p:nvPr/>
        </p:nvGrpSpPr>
        <p:grpSpPr>
          <a:xfrm>
            <a:off x="500905" y="4283237"/>
            <a:ext cx="3251857" cy="1846533"/>
            <a:chOff x="273950" y="4174854"/>
            <a:chExt cx="3562847" cy="2067213"/>
          </a:xfrm>
        </p:grpSpPr>
        <p:pic>
          <p:nvPicPr>
            <p:cNvPr id="5" name="Picture 4"/>
            <p:cNvPicPr>
              <a:picLocks noChangeAspect="1"/>
            </p:cNvPicPr>
            <p:nvPr/>
          </p:nvPicPr>
          <p:blipFill>
            <a:blip r:embed="rId11">
              <a:clrChange>
                <a:clrFrom>
                  <a:srgbClr val="FFFFFF"/>
                </a:clrFrom>
                <a:clrTo>
                  <a:srgbClr val="FFFFFF">
                    <a:alpha val="0"/>
                  </a:srgbClr>
                </a:clrTo>
              </a:clrChange>
              <a:extLst>
                <a:ext uri="{BEBA8EAE-BF5A-486C-A8C5-ECC9F3942E4B}">
                  <a14:imgProps xmlns:a14="http://schemas.microsoft.com/office/drawing/2010/main">
                    <a14:imgLayer r:embed="rId12">
                      <a14:imgEffect>
                        <a14:backgroundRemoval t="9217" b="100000" l="9626" r="98663"/>
                      </a14:imgEffect>
                    </a14:imgLayer>
                  </a14:imgProps>
                </a:ext>
              </a:extLst>
            </a:blip>
            <a:stretch>
              <a:fillRect/>
            </a:stretch>
          </p:blipFill>
          <p:spPr>
            <a:xfrm>
              <a:off x="273950" y="4174854"/>
              <a:ext cx="3562847" cy="2067213"/>
            </a:xfrm>
            <a:prstGeom prst="rect">
              <a:avLst/>
            </a:prstGeom>
          </p:spPr>
        </p:pic>
        <p:sp>
          <p:nvSpPr>
            <p:cNvPr id="28" name="Rectangle 27"/>
            <p:cNvSpPr/>
            <p:nvPr/>
          </p:nvSpPr>
          <p:spPr>
            <a:xfrm>
              <a:off x="1296628" y="4994650"/>
              <a:ext cx="2151825" cy="72357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đọc</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26" name="Group 25"/>
          <p:cNvGrpSpPr/>
          <p:nvPr/>
        </p:nvGrpSpPr>
        <p:grpSpPr>
          <a:xfrm>
            <a:off x="6010100" y="1743716"/>
            <a:ext cx="3886375" cy="2026467"/>
            <a:chOff x="6546138" y="1401960"/>
            <a:chExt cx="3886375" cy="2026467"/>
          </a:xfrm>
        </p:grpSpPr>
        <p:pic>
          <p:nvPicPr>
            <p:cNvPr id="6" name="Picture 5"/>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29" name="Rectangle 28"/>
            <p:cNvSpPr/>
            <p:nvPr/>
          </p:nvSpPr>
          <p:spPr>
            <a:xfrm>
              <a:off x="7667163" y="2188885"/>
              <a:ext cx="1500732"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Tác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giả</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21" name="TextBox 20"/>
          <p:cNvSpPr txBox="1"/>
          <p:nvPr/>
        </p:nvSpPr>
        <p:spPr>
          <a:xfrm>
            <a:off x="3824814" y="652467"/>
            <a:ext cx="6752493" cy="715089"/>
          </a:xfrm>
          <a:prstGeom prst="roundRect">
            <a:avLst/>
          </a:prstGeom>
          <a:solidFill>
            <a:srgbClr val="FFDDEB"/>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F0066"/>
                </a:solidFill>
                <a:effectLst/>
                <a:uLnTx/>
                <a:uFillTx/>
                <a:latin typeface="Arial" panose="020B0604020202020204" pitchFamily="34" charset="0"/>
                <a:ea typeface="+mn-ea"/>
                <a:cs typeface="Arial" panose="020B0604020202020204" pitchFamily="34" charset="0"/>
              </a:rPr>
              <a:t>Hoàn</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thành</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phiếu</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bài</a:t>
            </a:r>
            <a:r>
              <a:rPr kumimoji="0" lang="en-US" sz="3600" b="0" i="0" u="none" strike="noStrike" kern="0" cap="none" spc="0" normalizeH="0" noProof="0" dirty="0">
                <a:ln>
                  <a:noFill/>
                </a:ln>
                <a:solidFill>
                  <a:srgbClr val="FF0066"/>
                </a:solidFill>
                <a:effectLst/>
                <a:uLnTx/>
                <a:uFillTx/>
                <a:latin typeface="Arial" panose="020B0604020202020204" pitchFamily="34" charset="0"/>
                <a:ea typeface="+mn-ea"/>
                <a:cs typeface="Arial" panose="020B0604020202020204" pitchFamily="34" charset="0"/>
              </a:rPr>
              <a:t> </a:t>
            </a:r>
            <a:r>
              <a:rPr kumimoji="0" lang="en-US" sz="3600" b="0" i="0" u="none" strike="noStrike" kern="0" cap="none" spc="0" normalizeH="0" noProof="0" dirty="0" err="1">
                <a:ln>
                  <a:noFill/>
                </a:ln>
                <a:solidFill>
                  <a:srgbClr val="FF0066"/>
                </a:solidFill>
                <a:effectLst/>
                <a:uLnTx/>
                <a:uFillTx/>
                <a:latin typeface="Arial" panose="020B0604020202020204" pitchFamily="34" charset="0"/>
                <a:ea typeface="+mn-ea"/>
                <a:cs typeface="Arial" panose="020B0604020202020204" pitchFamily="34" charset="0"/>
              </a:rPr>
              <a:t>tập</a:t>
            </a:r>
            <a:endParaRPr kumimoji="0" lang="en-US" sz="3600" b="0" i="0" u="none" strike="noStrike" kern="0" cap="none" spc="0" normalizeH="0" baseline="0" noProof="0" dirty="0">
              <a:ln>
                <a:noFill/>
              </a:ln>
              <a:solidFill>
                <a:srgbClr val="FF0066"/>
              </a:solidFill>
              <a:effectLst/>
              <a:uLnTx/>
              <a:uFillTx/>
              <a:latin typeface="Arial" panose="020B0604020202020204" pitchFamily="34" charset="0"/>
              <a:ea typeface="+mn-ea"/>
              <a:cs typeface="Arial" panose="020B0604020202020204" pitchFamily="34" charset="0"/>
            </a:endParaRPr>
          </a:p>
        </p:txBody>
      </p:sp>
      <p:pic>
        <p:nvPicPr>
          <p:cNvPr id="22" name="Picture 21"/>
          <p:cNvPicPr>
            <a:picLocks noChangeAspect="1"/>
          </p:cNvPicPr>
          <p:nvPr/>
        </p:nvPicPr>
        <p:blipFill>
          <a:blip r:embed="rId15" cstate="print">
            <a:extLst>
              <a:ext uri="{BEBA8EAE-BF5A-486C-A8C5-ECC9F3942E4B}">
                <a14:imgProps xmlns:a14="http://schemas.microsoft.com/office/drawing/2010/main">
                  <a14:imgLayer r:embed="rId16">
                    <a14:imgEffect>
                      <a14:backgroundRemoval t="0" b="100000" l="0" r="100000">
                        <a14:foregroundMark x1="6375" y1="24877" x2="19250" y2="68473"/>
                        <a14:foregroundMark x1="7250" y1="74384" x2="35375" y2="83744"/>
                        <a14:foregroundMark x1="30000" y1="49015" x2="49125" y2="76601"/>
                        <a14:foregroundMark x1="28000" y1="60345" x2="38000" y2="38916"/>
                        <a14:foregroundMark x1="59875" y1="32759" x2="66250" y2="35961"/>
                        <a14:foregroundMark x1="55125" y1="41133" x2="64500" y2="53695"/>
                        <a14:foregroundMark x1="66875" y1="52463" x2="79375" y2="42857"/>
                        <a14:foregroundMark x1="74625" y1="22906" x2="78625" y2="22906"/>
                        <a14:foregroundMark x1="76250" y1="74384" x2="81750" y2="79557"/>
                        <a14:foregroundMark x1="11625" y1="96552" x2="94750" y2="71429"/>
                        <a14:foregroundMark x1="5625" y1="70197" x2="7500" y2="92365"/>
                        <a14:foregroundMark x1="9250" y1="63300" x2="15875" y2="60837"/>
                        <a14:foregroundMark x1="3250" y1="46798" x2="5500" y2="22414"/>
                        <a14:foregroundMark x1="7875" y1="22414" x2="18875" y2="22660"/>
                        <a14:foregroundMark x1="24000" y1="71921" x2="60875" y2="71429"/>
                        <a14:foregroundMark x1="44500" y1="41872" x2="44625" y2="45320"/>
                        <a14:foregroundMark x1="35500" y1="97537" x2="84250" y2="97291"/>
                        <a14:foregroundMark x1="28250" y1="98276" x2="42125" y2="98276"/>
                        <a14:foregroundMark x1="32000" y1="77094" x2="54625" y2="78325"/>
                        <a14:foregroundMark x1="66500" y1="87931" x2="75000" y2="92857"/>
                        <a14:foregroundMark x1="46625" y1="96305" x2="51000" y2="91626"/>
                        <a14:foregroundMark x1="83625" y1="84236" x2="92000" y2="76355"/>
                        <a14:foregroundMark x1="95500" y1="59606" x2="95375" y2="90394"/>
                        <a14:foregroundMark x1="88250" y1="88670" x2="95000" y2="98768"/>
                        <a14:foregroundMark x1="69875" y1="48030" x2="75500" y2="42857"/>
                        <a14:foregroundMark x1="25625" y1="46798" x2="30875" y2="46305"/>
                      </a14:backgroundRemoval>
                    </a14:imgEffect>
                  </a14:imgLayer>
                </a14:imgProps>
              </a:ext>
              <a:ext uri="{28A0092B-C50C-407E-A947-70E740481C1C}">
                <a14:useLocalDpi xmlns:a14="http://schemas.microsoft.com/office/drawing/2010/main" val="0"/>
              </a:ext>
            </a:extLst>
          </a:blip>
          <a:stretch>
            <a:fillRect/>
          </a:stretch>
        </p:blipFill>
        <p:spPr>
          <a:xfrm>
            <a:off x="1736159" y="927610"/>
            <a:ext cx="1746943" cy="886574"/>
          </a:xfrm>
          <a:prstGeom prst="ellipse">
            <a:avLst/>
          </a:prstGeom>
          <a:solidFill>
            <a:srgbClr val="3DBAD3">
              <a:lumMod val="20000"/>
              <a:lumOff val="80000"/>
            </a:srgbClr>
          </a:solidFill>
          <a:ln w="12700">
            <a:solidFill>
              <a:srgbClr val="3DBAD3"/>
            </a:solidFill>
          </a:ln>
          <a:effectLst/>
        </p:spPr>
      </p:pic>
      <p:grpSp>
        <p:nvGrpSpPr>
          <p:cNvPr id="16" name="Group 15">
            <a:extLst>
              <a:ext uri="{FF2B5EF4-FFF2-40B4-BE49-F238E27FC236}">
                <a16:creationId xmlns:a16="http://schemas.microsoft.com/office/drawing/2014/main" id="{3B151B07-B171-4C10-A7AB-E07FC8F72E78}"/>
              </a:ext>
            </a:extLst>
          </p:cNvPr>
          <p:cNvGrpSpPr/>
          <p:nvPr/>
        </p:nvGrpSpPr>
        <p:grpSpPr>
          <a:xfrm>
            <a:off x="3981380" y="3174579"/>
            <a:ext cx="5438844" cy="2270891"/>
            <a:chOff x="1478807" y="2285081"/>
            <a:chExt cx="3521655" cy="2270891"/>
          </a:xfrm>
        </p:grpSpPr>
        <p:pic>
          <p:nvPicPr>
            <p:cNvPr id="17" name="Picture 16">
              <a:extLst>
                <a:ext uri="{FF2B5EF4-FFF2-40B4-BE49-F238E27FC236}">
                  <a16:creationId xmlns:a16="http://schemas.microsoft.com/office/drawing/2014/main" id="{C8E16029-F339-43A0-85A6-7F26D803C9E0}"/>
                </a:ext>
              </a:extLst>
            </p:cNvPr>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9766" b="96094" l="9824" r="96474"/>
                      </a14:imgEffect>
                      <a14:imgEffect>
                        <a14:brightnessContrast contrast="40000"/>
                      </a14:imgEffect>
                    </a14:imgLayer>
                  </a14:imgProps>
                </a:ext>
              </a:extLst>
            </a:blip>
            <a:stretch>
              <a:fillRect/>
            </a:stretch>
          </p:blipFill>
          <p:spPr>
            <a:xfrm>
              <a:off x="1478807" y="2285081"/>
              <a:ext cx="3521655" cy="2270891"/>
            </a:xfrm>
            <a:prstGeom prst="rect">
              <a:avLst/>
            </a:prstGeom>
          </p:spPr>
        </p:pic>
        <p:sp>
          <p:nvSpPr>
            <p:cNvPr id="18" name="Rectangle 17">
              <a:extLst>
                <a:ext uri="{FF2B5EF4-FFF2-40B4-BE49-F238E27FC236}">
                  <a16:creationId xmlns:a16="http://schemas.microsoft.com/office/drawing/2014/main" id="{D17A8B9A-82CD-459E-95BC-1865B0A3E780}"/>
                </a:ext>
              </a:extLst>
            </p:cNvPr>
            <p:cNvSpPr/>
            <p:nvPr/>
          </p:nvSpPr>
          <p:spPr>
            <a:xfrm>
              <a:off x="2317028" y="3040168"/>
              <a:ext cx="1939090"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Thông</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tin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đối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với</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em</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19" name="Group 18">
            <a:extLst>
              <a:ext uri="{FF2B5EF4-FFF2-40B4-BE49-F238E27FC236}">
                <a16:creationId xmlns:a16="http://schemas.microsoft.com/office/drawing/2014/main" id="{257CC6C5-0436-49D5-8B99-23900A02D21D}"/>
              </a:ext>
            </a:extLst>
          </p:cNvPr>
          <p:cNvGrpSpPr/>
          <p:nvPr/>
        </p:nvGrpSpPr>
        <p:grpSpPr>
          <a:xfrm>
            <a:off x="7315025" y="4439291"/>
            <a:ext cx="4362625" cy="2026467"/>
            <a:chOff x="6546138" y="1401960"/>
            <a:chExt cx="3886375" cy="2026467"/>
          </a:xfrm>
        </p:grpSpPr>
        <p:pic>
          <p:nvPicPr>
            <p:cNvPr id="27" name="Picture 26">
              <a:extLst>
                <a:ext uri="{FF2B5EF4-FFF2-40B4-BE49-F238E27FC236}">
                  <a16:creationId xmlns:a16="http://schemas.microsoft.com/office/drawing/2014/main" id="{03A85A60-93B6-49C2-AA7E-7E278C878F05}"/>
                </a:ext>
              </a:extLst>
            </p:cNvPr>
            <p:cNvPicPr>
              <a:picLocks noChangeAspect="1"/>
            </p:cNvPicPr>
            <p:nvPr/>
          </p:nvPicPr>
          <p:blipFill>
            <a:blip r:embed="rId13">
              <a:clrChange>
                <a:clrFrom>
                  <a:srgbClr val="FFFFFF"/>
                </a:clrFrom>
                <a:clrTo>
                  <a:srgbClr val="FFFFFF">
                    <a:alpha val="0"/>
                  </a:srgbClr>
                </a:clrTo>
              </a:clrChange>
              <a:extLst>
                <a:ext uri="{BEBA8EAE-BF5A-486C-A8C5-ECC9F3942E4B}">
                  <a14:imgProps xmlns:a14="http://schemas.microsoft.com/office/drawing/2010/main">
                    <a14:imgLayer r:embed="rId14">
                      <a14:imgEffect>
                        <a14:backgroundRemoval t="9589" b="98630" l="10000" r="90000"/>
                      </a14:imgEffect>
                    </a14:imgLayer>
                  </a14:imgProps>
                </a:ext>
              </a:extLst>
            </a:blip>
            <a:stretch>
              <a:fillRect/>
            </a:stretch>
          </p:blipFill>
          <p:spPr>
            <a:xfrm>
              <a:off x="6546138" y="1401960"/>
              <a:ext cx="3886375" cy="2026467"/>
            </a:xfrm>
            <a:prstGeom prst="rect">
              <a:avLst/>
            </a:prstGeom>
          </p:spPr>
        </p:pic>
        <p:sp>
          <p:nvSpPr>
            <p:cNvPr id="30" name="Rectangle 29">
              <a:extLst>
                <a:ext uri="{FF2B5EF4-FFF2-40B4-BE49-F238E27FC236}">
                  <a16:creationId xmlns:a16="http://schemas.microsoft.com/office/drawing/2014/main" id="{E33D4475-5458-4857-8BD6-B0C597228192}"/>
                </a:ext>
              </a:extLst>
            </p:cNvPr>
            <p:cNvSpPr/>
            <p:nvPr/>
          </p:nvSpPr>
          <p:spPr>
            <a:xfrm>
              <a:off x="7675648" y="2093635"/>
              <a:ext cx="1759594"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Mức</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6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độ</a:t>
              </a:r>
              <a:r>
                <a:rPr kumimoji="0" lang="en-US" sz="36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kern="0" dirty="0" err="1">
                  <a:solidFill>
                    <a:prstClr val="black"/>
                  </a:solidFill>
                  <a:latin typeface="Calibri" panose="020F0502020204030204" pitchFamily="34" charset="0"/>
                  <a:cs typeface="Calibri" panose="020F0502020204030204" pitchFamily="34" charset="0"/>
                </a:rPr>
                <a:t>yêu</a:t>
              </a:r>
              <a:r>
                <a:rPr lang="en-US" sz="3600" b="1" kern="0" dirty="0">
                  <a:solidFill>
                    <a:prstClr val="black"/>
                  </a:solidFill>
                  <a:latin typeface="Calibri" panose="020F0502020204030204" pitchFamily="34" charset="0"/>
                  <a:cs typeface="Calibri" panose="020F0502020204030204" pitchFamily="34" charset="0"/>
                </a:rPr>
                <a:t> </a:t>
              </a:r>
              <a:r>
                <a:rPr lang="en-US" sz="3600" b="1" kern="0" dirty="0" err="1">
                  <a:solidFill>
                    <a:prstClr val="black"/>
                  </a:solidFill>
                  <a:latin typeface="Calibri" panose="020F0502020204030204" pitchFamily="34" charset="0"/>
                  <a:cs typeface="Calibri" panose="020F0502020204030204" pitchFamily="34" charset="0"/>
                </a:rPr>
                <a:t>thích</a:t>
              </a:r>
              <a:endPar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3398314087"/>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0"/>
                                  </p:stCondLst>
                                  <p:iterate type="lt">
                                    <p:tmAbs val="25"/>
                                  </p:iterate>
                                  <p:childTnLst>
                                    <p:set>
                                      <p:cBhvr override="childStyle">
                                        <p:cTn id="6" dur="indefinite"/>
                                        <p:tgtEl>
                                          <p:spTgt spid="21"/>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par>
                                <p:cTn id="24" presetID="53" presetClass="entr" presetSubtype="16"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p:cTn id="26" dur="500" fill="hold"/>
                                        <p:tgtEl>
                                          <p:spTgt spid="24"/>
                                        </p:tgtEl>
                                        <p:attrNameLst>
                                          <p:attrName>ppt_w</p:attrName>
                                        </p:attrNameLst>
                                      </p:cBhvr>
                                      <p:tavLst>
                                        <p:tav tm="0">
                                          <p:val>
                                            <p:fltVal val="0"/>
                                          </p:val>
                                        </p:tav>
                                        <p:tav tm="100000">
                                          <p:val>
                                            <p:strVal val="#ppt_w"/>
                                          </p:val>
                                        </p:tav>
                                      </p:tavLst>
                                    </p:anim>
                                    <p:anim calcmode="lin" valueType="num">
                                      <p:cBhvr>
                                        <p:cTn id="27" dur="500" fill="hold"/>
                                        <p:tgtEl>
                                          <p:spTgt spid="24"/>
                                        </p:tgtEl>
                                        <p:attrNameLst>
                                          <p:attrName>ppt_h</p:attrName>
                                        </p:attrNameLst>
                                      </p:cBhvr>
                                      <p:tavLst>
                                        <p:tav tm="0">
                                          <p:val>
                                            <p:fltVal val="0"/>
                                          </p:val>
                                        </p:tav>
                                        <p:tav tm="100000">
                                          <p:val>
                                            <p:strVal val="#ppt_h"/>
                                          </p:val>
                                        </p:tav>
                                      </p:tavLst>
                                    </p:anim>
                                    <p:animEffect transition="in" filter="fade">
                                      <p:cBhvr>
                                        <p:cTn id="28" dur="500"/>
                                        <p:tgtEl>
                                          <p:spTgt spid="24"/>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par>
                                <p:cTn id="34" presetID="53"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Effect transition="in" filter="fade">
                                      <p:cBhvr>
                                        <p:cTn id="38" dur="500"/>
                                        <p:tgtEl>
                                          <p:spTgt spid="16"/>
                                        </p:tgtEl>
                                      </p:cBhvr>
                                    </p:animEffect>
                                  </p:childTnLst>
                                </p:cTn>
                              </p:par>
                              <p:par>
                                <p:cTn id="39" presetID="53" presetClass="entr" presetSubtype="16"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p:cTn id="41" dur="500" fill="hold"/>
                                        <p:tgtEl>
                                          <p:spTgt spid="19"/>
                                        </p:tgtEl>
                                        <p:attrNameLst>
                                          <p:attrName>ppt_w</p:attrName>
                                        </p:attrNameLst>
                                      </p:cBhvr>
                                      <p:tavLst>
                                        <p:tav tm="0">
                                          <p:val>
                                            <p:fltVal val="0"/>
                                          </p:val>
                                        </p:tav>
                                        <p:tav tm="100000">
                                          <p:val>
                                            <p:strVal val="#ppt_w"/>
                                          </p:val>
                                        </p:tav>
                                      </p:tavLst>
                                    </p:anim>
                                    <p:anim calcmode="lin" valueType="num">
                                      <p:cBhvr>
                                        <p:cTn id="42" dur="500" fill="hold"/>
                                        <p:tgtEl>
                                          <p:spTgt spid="19"/>
                                        </p:tgtEl>
                                        <p:attrNameLst>
                                          <p:attrName>ppt_h</p:attrName>
                                        </p:attrNameLst>
                                      </p:cBhvr>
                                      <p:tavLst>
                                        <p:tav tm="0">
                                          <p:val>
                                            <p:fltVal val="0"/>
                                          </p:val>
                                        </p:tav>
                                        <p:tav tm="100000">
                                          <p:val>
                                            <p:strVal val="#ppt_h"/>
                                          </p:val>
                                        </p:tav>
                                      </p:tavLst>
                                    </p:anim>
                                    <p:animEffect transition="in" filter="fade">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20" name="图片 3">
            <a:extLst>
              <a:ext uri="{FF2B5EF4-FFF2-40B4-BE49-F238E27FC236}">
                <a16:creationId xmlns:a16="http://schemas.microsoft.com/office/drawing/2014/main" id="{9E365E06-CC40-4E9C-91AC-F1CD3C9A56D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02110" y="4174854"/>
            <a:ext cx="2677667" cy="2170877"/>
          </a:xfrm>
          <a:prstGeom prst="rect">
            <a:avLst/>
          </a:prstGeom>
          <a:effectLst>
            <a:outerShdw blurRad="25400" dist="25400" dir="2700000" algn="tl" rotWithShape="0">
              <a:prstClr val="black">
                <a:alpha val="40000"/>
              </a:prstClr>
            </a:outerShdw>
          </a:effectLst>
        </p:spPr>
      </p:pic>
      <p:pic>
        <p:nvPicPr>
          <p:cNvPr id="1030" name="Picture 6" descr="479,113 BEST Cartoon Sky IMAGES, STOCK PHOTOS &amp;amp; VECTORS | Adobe Stoc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1335" y="549512"/>
            <a:ext cx="11016730" cy="5796219"/>
          </a:xfrm>
          <a:prstGeom prst="roundRect">
            <a:avLst>
              <a:gd name="adj" fmla="val 8594"/>
            </a:avLst>
          </a:prstGeom>
          <a:solidFill>
            <a:srgbClr val="FFFFFF">
              <a:shade val="85000"/>
            </a:srgbClr>
          </a:solidFill>
          <a:ln w="57150">
            <a:solidFill>
              <a:schemeClr val="bg1"/>
            </a:solidFill>
          </a:ln>
          <a:effectLst/>
        </p:spPr>
      </p:pic>
      <p:graphicFrame>
        <p:nvGraphicFramePr>
          <p:cNvPr id="2" name="Table 1">
            <a:extLst>
              <a:ext uri="{FF2B5EF4-FFF2-40B4-BE49-F238E27FC236}">
                <a16:creationId xmlns:a16="http://schemas.microsoft.com/office/drawing/2014/main" id="{D6049B1D-DC29-4D66-8F43-F007BD60B822}"/>
              </a:ext>
            </a:extLst>
          </p:cNvPr>
          <p:cNvGraphicFramePr>
            <a:graphicFrameLocks noGrp="1"/>
          </p:cNvGraphicFramePr>
          <p:nvPr>
            <p:extLst>
              <p:ext uri="{D42A27DB-BD31-4B8C-83A1-F6EECF244321}">
                <p14:modId xmlns:p14="http://schemas.microsoft.com/office/powerpoint/2010/main" val="4055064585"/>
              </p:ext>
            </p:extLst>
          </p:nvPr>
        </p:nvGraphicFramePr>
        <p:xfrm>
          <a:off x="1152526" y="1162050"/>
          <a:ext cx="10058400" cy="5059680"/>
        </p:xfrm>
        <a:graphic>
          <a:graphicData uri="http://schemas.openxmlformats.org/drawingml/2006/table">
            <a:tbl>
              <a:tblPr>
                <a:tableStyleId>{C4B1156A-380E-4F78-BDF5-A606A8083BF9}</a:tableStyleId>
              </a:tblPr>
              <a:tblGrid>
                <a:gridCol w="3251947">
                  <a:extLst>
                    <a:ext uri="{9D8B030D-6E8A-4147-A177-3AD203B41FA5}">
                      <a16:colId xmlns:a16="http://schemas.microsoft.com/office/drawing/2014/main" val="2166191726"/>
                    </a:ext>
                  </a:extLst>
                </a:gridCol>
                <a:gridCol w="6806453">
                  <a:extLst>
                    <a:ext uri="{9D8B030D-6E8A-4147-A177-3AD203B41FA5}">
                      <a16:colId xmlns:a16="http://schemas.microsoft.com/office/drawing/2014/main" val="870884806"/>
                    </a:ext>
                  </a:extLst>
                </a:gridCol>
              </a:tblGrid>
              <a:tr h="466804">
                <a:tc gridSpan="2">
                  <a:txBody>
                    <a:bodyPr/>
                    <a:lstStyle/>
                    <a:p>
                      <a:pPr algn="ctr" fontAlgn="t"/>
                      <a:r>
                        <a:rPr lang="en-US" sz="2800" b="1" dirty="0">
                          <a:solidFill>
                            <a:srgbClr val="002060"/>
                          </a:solidFill>
                          <a:effectLst/>
                          <a:latin typeface="Calibri" panose="020F0502020204030204" pitchFamily="34" charset="0"/>
                          <a:cs typeface="Calibri" panose="020F0502020204030204" pitchFamily="34" charset="0"/>
                        </a:rPr>
                        <a:t>PHIẾU ĐỌC SÁCH</a:t>
                      </a:r>
                    </a:p>
                  </a:txBody>
                  <a:tcPr/>
                </a:tc>
                <a:tc hMerge="1">
                  <a:txBody>
                    <a:bodyPr/>
                    <a:lstStyle/>
                    <a:p>
                      <a:endParaRPr lang="en-US"/>
                    </a:p>
                  </a:txBody>
                  <a:tcPr/>
                </a:tc>
                <a:extLst>
                  <a:ext uri="{0D108BD9-81ED-4DB2-BD59-A6C34878D82A}">
                    <a16:rowId xmlns:a16="http://schemas.microsoft.com/office/drawing/2014/main" val="3605355896"/>
                  </a:ext>
                </a:extLst>
              </a:tr>
              <a:tr h="816908">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bài: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Tên cuốn sách: </a:t>
                      </a:r>
                      <a:r>
                        <a:rPr lang="vi-VN" sz="2800" b="0" dirty="0">
                          <a:solidFill>
                            <a:srgbClr val="000000"/>
                          </a:solidFill>
                          <a:effectLst/>
                          <a:latin typeface="Calibri" panose="020F0502020204030204" pitchFamily="34" charset="0"/>
                          <a:cs typeface="Calibri" panose="020F0502020204030204" pitchFamily="34" charset="0"/>
                        </a:rPr>
                        <a:t>Nàng tiên mưa</a:t>
                      </a:r>
                    </a:p>
                  </a:txBody>
                  <a:tcPr marL="68580" marR="68580"/>
                </a:tc>
                <a:extLst>
                  <a:ext uri="{0D108BD9-81ED-4DB2-BD59-A6C34878D82A}">
                    <a16:rowId xmlns:a16="http://schemas.microsoft.com/office/drawing/2014/main" val="3250219974"/>
                  </a:ext>
                </a:extLst>
              </a:tr>
              <a:tr h="2217321">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Tác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giả</a:t>
                      </a:r>
                      <a:r>
                        <a:rPr lang="en-US" sz="2800" b="1"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Phạm</a:t>
                      </a:r>
                      <a:r>
                        <a:rPr lang="en-US" sz="2800" b="0" dirty="0">
                          <a:solidFill>
                            <a:srgbClr val="000000"/>
                          </a:solidFill>
                          <a:effectLst/>
                          <a:latin typeface="Calibri" panose="020F0502020204030204" pitchFamily="34" charset="0"/>
                          <a:cs typeface="Calibri" panose="020F0502020204030204" pitchFamily="34" charset="0"/>
                        </a:rPr>
                        <a:t> </a:t>
                      </a:r>
                      <a:r>
                        <a:rPr lang="en-US" sz="2800" b="0" dirty="0" err="1">
                          <a:solidFill>
                            <a:srgbClr val="000000"/>
                          </a:solidFill>
                          <a:effectLst/>
                          <a:latin typeface="Calibri" panose="020F0502020204030204" pitchFamily="34" charset="0"/>
                          <a:cs typeface="Calibri" panose="020F0502020204030204" pitchFamily="34" charset="0"/>
                        </a:rPr>
                        <a:t>Hoan</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tc>
                  <a:txBody>
                    <a:bodyPr/>
                    <a:lstStyle/>
                    <a:p>
                      <a:pPr algn="just" fontAlgn="t"/>
                      <a:r>
                        <a:rPr lang="vi-VN" sz="2800" b="1" dirty="0">
                          <a:solidFill>
                            <a:srgbClr val="000000"/>
                          </a:solidFill>
                          <a:effectLst/>
                          <a:latin typeface="Calibri" panose="020F0502020204030204" pitchFamily="34" charset="0"/>
                          <a:cs typeface="Calibri" panose="020F0502020204030204" pitchFamily="34" charset="0"/>
                        </a:rPr>
                        <a:t>Thông tin mới đối với em: </a:t>
                      </a:r>
                      <a:r>
                        <a:rPr lang="vi-VN" sz="2800" b="0" dirty="0">
                          <a:solidFill>
                            <a:srgbClr val="333333"/>
                          </a:solidFill>
                          <a:effectLst/>
                          <a:latin typeface="Calibri" panose="020F0502020204030204" pitchFamily="34" charset="0"/>
                          <a:cs typeface="Calibri" panose="020F0502020204030204" pitchFamily="34" charset="0"/>
                        </a:rPr>
                        <a:t>Hơi nước bốc lên trời tạo thành những đám mây đen. Khi gặp không khí lạnh, những đám mây tụ lại rơi xuống mặt đất thành mưa, và lại trở thành những hạt nước bé xíu.</a:t>
                      </a:r>
                      <a:endParaRPr lang="vi-VN" sz="2800" b="0" dirty="0">
                        <a:solidFill>
                          <a:srgbClr val="000000"/>
                        </a:solidFill>
                        <a:effectLst/>
                        <a:latin typeface="Calibri" panose="020F0502020204030204" pitchFamily="34" charset="0"/>
                        <a:cs typeface="Calibri" panose="020F0502020204030204" pitchFamily="34" charset="0"/>
                      </a:endParaRPr>
                    </a:p>
                  </a:txBody>
                  <a:tcPr marL="68580" marR="68580"/>
                </a:tc>
                <a:extLst>
                  <a:ext uri="{0D108BD9-81ED-4DB2-BD59-A6C34878D82A}">
                    <a16:rowId xmlns:a16="http://schemas.microsoft.com/office/drawing/2014/main" val="364716859"/>
                  </a:ext>
                </a:extLst>
              </a:tr>
              <a:tr h="1167011">
                <a:tc>
                  <a:txBody>
                    <a:bodyPr/>
                    <a:lstStyle/>
                    <a:p>
                      <a:pPr algn="just"/>
                      <a:r>
                        <a:rPr lang="vi-VN" sz="2800" b="1" dirty="0">
                          <a:solidFill>
                            <a:srgbClr val="000000"/>
                          </a:solidFill>
                          <a:effectLst/>
                          <a:latin typeface="Calibri" panose="020F0502020204030204" pitchFamily="34" charset="0"/>
                          <a:cs typeface="Calibri" panose="020F0502020204030204" pitchFamily="34" charset="0"/>
                        </a:rPr>
                        <a:t>Hiện tượng tự nhiên được viết trong bài: </a:t>
                      </a:r>
                      <a:r>
                        <a:rPr lang="vi-VN" sz="2800" b="0" dirty="0">
                          <a:solidFill>
                            <a:srgbClr val="000000"/>
                          </a:solidFill>
                          <a:effectLst/>
                          <a:latin typeface="Calibri" panose="020F0502020204030204" pitchFamily="34" charset="0"/>
                          <a:cs typeface="Calibri" panose="020F0502020204030204" pitchFamily="34" charset="0"/>
                        </a:rPr>
                        <a:t>Mưa</a:t>
                      </a:r>
                    </a:p>
                  </a:txBody>
                  <a:tcPr marL="68580" marR="68580" anchor="ctr"/>
                </a:tc>
                <a:tc>
                  <a:txBody>
                    <a:bodyPr/>
                    <a:lstStyle/>
                    <a:p>
                      <a:pPr algn="just"/>
                      <a:r>
                        <a:rPr lang="en-US" sz="2800" b="1" dirty="0" err="1">
                          <a:solidFill>
                            <a:srgbClr val="000000"/>
                          </a:solidFill>
                          <a:effectLst/>
                          <a:latin typeface="Calibri" panose="020F0502020204030204" pitchFamily="34" charset="0"/>
                          <a:cs typeface="Calibri" panose="020F0502020204030204" pitchFamily="34" charset="0"/>
                        </a:rPr>
                        <a:t>Mức</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độ</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yêu</a:t>
                      </a:r>
                      <a:r>
                        <a:rPr lang="en-US" sz="2800" b="1" dirty="0">
                          <a:solidFill>
                            <a:srgbClr val="000000"/>
                          </a:solidFill>
                          <a:effectLst/>
                          <a:latin typeface="Calibri" panose="020F0502020204030204" pitchFamily="34" charset="0"/>
                          <a:cs typeface="Calibri" panose="020F0502020204030204" pitchFamily="34" charset="0"/>
                        </a:rPr>
                        <a:t> </a:t>
                      </a:r>
                      <a:r>
                        <a:rPr lang="en-US" sz="2800" b="1" dirty="0" err="1">
                          <a:solidFill>
                            <a:srgbClr val="000000"/>
                          </a:solidFill>
                          <a:effectLst/>
                          <a:latin typeface="Calibri" panose="020F0502020204030204" pitchFamily="34" charset="0"/>
                          <a:cs typeface="Calibri" panose="020F0502020204030204" pitchFamily="34" charset="0"/>
                        </a:rPr>
                        <a:t>thích</a:t>
                      </a:r>
                      <a:r>
                        <a:rPr lang="en-US" sz="2800" b="0" dirty="0">
                          <a:solidFill>
                            <a:srgbClr val="000000"/>
                          </a:solidFill>
                          <a:effectLst/>
                          <a:latin typeface="Calibri" panose="020F0502020204030204" pitchFamily="34" charset="0"/>
                          <a:cs typeface="Calibri" panose="020F0502020204030204" pitchFamily="34" charset="0"/>
                        </a:rPr>
                        <a:t>: 5 </a:t>
                      </a:r>
                      <a:r>
                        <a:rPr lang="en-US" sz="2800" b="0" dirty="0" err="1">
                          <a:solidFill>
                            <a:srgbClr val="000000"/>
                          </a:solidFill>
                          <a:effectLst/>
                          <a:latin typeface="Calibri" panose="020F0502020204030204" pitchFamily="34" charset="0"/>
                          <a:cs typeface="Calibri" panose="020F0502020204030204" pitchFamily="34" charset="0"/>
                        </a:rPr>
                        <a:t>sao</a:t>
                      </a:r>
                      <a:endParaRPr lang="en-US" sz="2800" b="0" dirty="0">
                        <a:solidFill>
                          <a:srgbClr val="000000"/>
                        </a:solidFill>
                        <a:effectLst/>
                        <a:latin typeface="Calibri" panose="020F0502020204030204" pitchFamily="34" charset="0"/>
                        <a:cs typeface="Calibri" panose="020F0502020204030204" pitchFamily="34" charset="0"/>
                      </a:endParaRPr>
                    </a:p>
                  </a:txBody>
                  <a:tcPr marL="68580" marR="68580" anchor="ctr"/>
                </a:tc>
                <a:extLst>
                  <a:ext uri="{0D108BD9-81ED-4DB2-BD59-A6C34878D82A}">
                    <a16:rowId xmlns:a16="http://schemas.microsoft.com/office/drawing/2014/main" val="3750558091"/>
                  </a:ext>
                </a:extLst>
              </a:tr>
            </a:tbl>
          </a:graphicData>
        </a:graphic>
      </p:graphicFrame>
    </p:spTree>
    <p:extLst>
      <p:ext uri="{BB962C8B-B14F-4D97-AF65-F5344CB8AC3E}">
        <p14:creationId xmlns:p14="http://schemas.microsoft.com/office/powerpoint/2010/main" val="3410290283"/>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FEAB9332-4B98-4B06-B3B0-34B215F21D39}"/>
              </a:ext>
            </a:extLst>
          </p:cNvPr>
          <p:cNvPicPr>
            <a:picLocks noChangeAspect="1"/>
          </p:cNvPicPr>
          <p:nvPr/>
        </p:nvPicPr>
        <p:blipFill>
          <a:blip r:embed="rId5"/>
          <a:stretch>
            <a:fillRect/>
          </a:stretch>
        </p:blipFill>
        <p:spPr>
          <a:xfrm>
            <a:off x="372548" y="350733"/>
            <a:ext cx="11446905" cy="6361247"/>
          </a:xfrm>
          <a:prstGeom prst="rect">
            <a:avLst/>
          </a:prstGeom>
          <a:effectLst>
            <a:outerShdw blurRad="25400" algn="ctr" rotWithShape="0">
              <a:prstClr val="black">
                <a:alpha val="69000"/>
              </a:prstClr>
            </a:outerShdw>
          </a:effectLst>
        </p:spPr>
      </p:pic>
      <p:pic>
        <p:nvPicPr>
          <p:cNvPr id="4" name="Picture 3">
            <a:extLst>
              <a:ext uri="{FF2B5EF4-FFF2-40B4-BE49-F238E27FC236}">
                <a16:creationId xmlns:a16="http://schemas.microsoft.com/office/drawing/2014/main" id="{10371448-E3BB-4077-9A35-1449491403BF}"/>
              </a:ext>
            </a:extLst>
          </p:cNvPr>
          <p:cNvPicPr>
            <a:picLocks noChangeAspect="1"/>
          </p:cNvPicPr>
          <p:nvPr/>
        </p:nvPicPr>
        <p:blipFill>
          <a:blip r:embed="rId6"/>
          <a:stretch>
            <a:fillRect/>
          </a:stretch>
        </p:blipFill>
        <p:spPr>
          <a:xfrm>
            <a:off x="2694517" y="2748457"/>
            <a:ext cx="6822015" cy="1780186"/>
          </a:xfrm>
          <a:prstGeom prst="rect">
            <a:avLst/>
          </a:prstGeom>
        </p:spPr>
      </p:pic>
    </p:spTree>
    <p:extLst>
      <p:ext uri="{BB962C8B-B14F-4D97-AF65-F5344CB8AC3E}">
        <p14:creationId xmlns:p14="http://schemas.microsoft.com/office/powerpoint/2010/main" val="2757042475"/>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39C0BE2-9349-46AE-AF4F-F7048EBD1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621" y="0"/>
            <a:ext cx="11389659" cy="7404853"/>
          </a:xfrm>
          <a:prstGeom prst="rect">
            <a:avLst/>
          </a:prstGeom>
          <a:effectLst>
            <a:outerShdw blurRad="25400" algn="ctr" rotWithShape="0">
              <a:prstClr val="black">
                <a:alpha val="67000"/>
              </a:prstClr>
            </a:outerShdw>
          </a:effectLst>
        </p:spPr>
      </p:pic>
      <p:sp>
        <p:nvSpPr>
          <p:cNvPr id="14" name="Rectangle 13"/>
          <p:cNvSpPr/>
          <p:nvPr/>
        </p:nvSpPr>
        <p:spPr>
          <a:xfrm>
            <a:off x="3370408" y="1239472"/>
            <a:ext cx="5780346" cy="1077218"/>
          </a:xfrm>
          <a:prstGeom prst="rect">
            <a:avLst/>
          </a:prstGeom>
        </p:spPr>
        <p:txBody>
          <a:bodyPr wrap="square">
            <a:spAutoFit/>
          </a:bodyPr>
          <a:lstStyle/>
          <a:p>
            <a:pPr lvl="0" algn="ctr"/>
            <a:r>
              <a:rPr lang="en-US" sz="3200" kern="0" dirty="0">
                <a:solidFill>
                  <a:srgbClr val="FF0066"/>
                </a:solidFill>
                <a:latin typeface="Calibri" panose="020F0502020204030204" pitchFamily="34" charset="0"/>
                <a:cs typeface="Calibri" panose="020F0502020204030204" pitchFamily="34" charset="0"/>
              </a:rPr>
              <a:t>Chia </a:t>
            </a:r>
            <a:r>
              <a:rPr lang="en-US" sz="3200" kern="0" dirty="0" err="1">
                <a:solidFill>
                  <a:srgbClr val="FF0066"/>
                </a:solidFill>
                <a:latin typeface="Calibri" panose="020F0502020204030204" pitchFamily="34" charset="0"/>
                <a:cs typeface="Calibri" panose="020F0502020204030204" pitchFamily="34" charset="0"/>
              </a:rPr>
              <a:t>sẻ</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bạn</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về</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những</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thông</a:t>
            </a:r>
            <a:r>
              <a:rPr lang="en-US" sz="3200" kern="0" dirty="0">
                <a:solidFill>
                  <a:srgbClr val="FF0066"/>
                </a:solidFill>
                <a:latin typeface="Calibri" panose="020F0502020204030204" pitchFamily="34" charset="0"/>
                <a:cs typeface="Calibri" panose="020F0502020204030204" pitchFamily="34" charset="0"/>
              </a:rPr>
              <a:t> tin </a:t>
            </a:r>
            <a:r>
              <a:rPr lang="en-US" sz="3200" kern="0" dirty="0" err="1">
                <a:solidFill>
                  <a:srgbClr val="FF0066"/>
                </a:solidFill>
                <a:latin typeface="Calibri" panose="020F0502020204030204" pitchFamily="34" charset="0"/>
                <a:cs typeface="Calibri" panose="020F0502020204030204" pitchFamily="34" charset="0"/>
              </a:rPr>
              <a:t>mới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mà</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em</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biết</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sau</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khi</a:t>
            </a:r>
            <a:r>
              <a:rPr lang="en-US" sz="3200" kern="0" dirty="0">
                <a:solidFill>
                  <a:srgbClr val="FF0066"/>
                </a:solidFill>
                <a:latin typeface="Calibri" panose="020F0502020204030204" pitchFamily="34" charset="0"/>
                <a:cs typeface="Calibri" panose="020F0502020204030204" pitchFamily="34" charset="0"/>
              </a:rPr>
              <a:t> </a:t>
            </a:r>
            <a:r>
              <a:rPr lang="en-US" sz="3200" kern="0" dirty="0" err="1">
                <a:solidFill>
                  <a:srgbClr val="FF0066"/>
                </a:solidFill>
                <a:latin typeface="Calibri" panose="020F0502020204030204" pitchFamily="34" charset="0"/>
                <a:cs typeface="Calibri" panose="020F0502020204030204" pitchFamily="34" charset="0"/>
              </a:rPr>
              <a:t>đọc</a:t>
            </a:r>
            <a:r>
              <a:rPr lang="en-US" sz="3200" kern="0" dirty="0">
                <a:solidFill>
                  <a:srgbClr val="FF0066"/>
                </a:solidFill>
                <a:latin typeface="Calibri" panose="020F0502020204030204" pitchFamily="34" charset="0"/>
                <a:cs typeface="Calibri" panose="020F0502020204030204" pitchFamily="34" charset="0"/>
              </a:rPr>
              <a:t>.</a:t>
            </a:r>
            <a:endParaRPr kumimoji="0" lang="en-US" sz="1600" b="0" i="0" u="none" strike="noStrike" kern="1200" cap="none" spc="0" normalizeH="0" baseline="0" noProof="0" dirty="0">
              <a:ln>
                <a:noFill/>
              </a:ln>
              <a:solidFill>
                <a:srgbClr val="FF0066"/>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backgroundRemoval t="0" b="100000" l="1163" r="96512">
                        <a14:backgroundMark x1="12791" y1="89474" x2="48256" y2="87368"/>
                        <a14:backgroundMark x1="74419" y1="96842" x2="93023" y2="97895"/>
                        <a14:backgroundMark x1="67442" y1="96842" x2="72674" y2="92632"/>
                      </a14:backgroundRemoval>
                    </a14:imgEffect>
                    <a14:imgEffect>
                      <a14:sharpenSoften amount="25000"/>
                    </a14:imgEffect>
                    <a14:imgEffect>
                      <a14:saturation sat="300000"/>
                    </a14:imgEffect>
                  </a14:imgLayer>
                </a14:imgProps>
              </a:ext>
            </a:extLst>
          </a:blip>
          <a:stretch>
            <a:fillRect/>
          </a:stretch>
        </p:blipFill>
        <p:spPr>
          <a:xfrm>
            <a:off x="733468" y="4854632"/>
            <a:ext cx="3085336" cy="1704109"/>
          </a:xfrm>
          <a:prstGeom prst="rect">
            <a:avLst/>
          </a:prstGeom>
        </p:spPr>
      </p:pic>
      <p:sp>
        <p:nvSpPr>
          <p:cNvPr id="15" name="矩形: 圆角 6">
            <a:extLst>
              <a:ext uri="{FF2B5EF4-FFF2-40B4-BE49-F238E27FC236}">
                <a16:creationId xmlns:a16="http://schemas.microsoft.com/office/drawing/2014/main" id="{B5FFE863-37B3-4F1A-8D55-751956D26D5A}"/>
              </a:ext>
            </a:extLst>
          </p:cNvPr>
          <p:cNvSpPr/>
          <p:nvPr/>
        </p:nvSpPr>
        <p:spPr>
          <a:xfrm>
            <a:off x="4245312" y="2923327"/>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1</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Rectangle 15"/>
          <p:cNvSpPr/>
          <p:nvPr/>
        </p:nvSpPr>
        <p:spPr>
          <a:xfrm>
            <a:off x="4842073" y="2655025"/>
            <a:ext cx="5780346" cy="1077218"/>
          </a:xfrm>
          <a:prstGeom prst="rect">
            <a:avLst/>
          </a:prstGeom>
        </p:spPr>
        <p:txBody>
          <a:bodyPr wrap="square">
            <a:spAutoFit/>
          </a:bodyPr>
          <a:lstStyle/>
          <a:p>
            <a:pPr lvl="0"/>
            <a:r>
              <a:rPr lang="en-US" sz="3200" b="1" kern="0">
                <a:solidFill>
                  <a:srgbClr val="1E7D8A"/>
                </a:solidFill>
                <a:latin typeface="Calibri" panose="020F0502020204030204" pitchFamily="34" charset="0"/>
                <a:cs typeface="Calibri" panose="020F0502020204030204" pitchFamily="34" charset="0"/>
              </a:rPr>
              <a:t>Nhờ bài đọc này, em biết thêm những điều gì?</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8" name="Rectangle 17"/>
          <p:cNvSpPr/>
          <p:nvPr/>
        </p:nvSpPr>
        <p:spPr>
          <a:xfrm>
            <a:off x="4842072" y="4099054"/>
            <a:ext cx="5149825" cy="1077218"/>
          </a:xfrm>
          <a:prstGeom prst="rect">
            <a:avLst/>
          </a:prstGeom>
        </p:spPr>
        <p:txBody>
          <a:bodyPr wrap="square">
            <a:spAutoFit/>
          </a:bodyPr>
          <a:lstStyle/>
          <a:p>
            <a:pPr lvl="0"/>
            <a:r>
              <a:rPr lang="vi-VN" sz="3200" b="1" kern="0">
                <a:solidFill>
                  <a:srgbClr val="1E7D8A"/>
                </a:solidFill>
                <a:latin typeface="Calibri" panose="020F0502020204030204" pitchFamily="34" charset="0"/>
                <a:cs typeface="Calibri" panose="020F0502020204030204" pitchFamily="34" charset="0"/>
              </a:rPr>
              <a:t>Em ấn tượng nhất với thông tin mới nào?</a:t>
            </a:r>
            <a:endParaRPr kumimoji="0" lang="en-US" sz="1600" b="1" i="0" u="none" strike="noStrike" kern="1200" cap="none" spc="0" normalizeH="0" baseline="0" noProof="0" dirty="0">
              <a:ln>
                <a:noFill/>
              </a:ln>
              <a:solidFill>
                <a:srgbClr val="1E7D8A"/>
              </a:solidFill>
              <a:effectLst/>
              <a:uLnTx/>
              <a:uFillTx/>
              <a:latin typeface="Calibri" panose="020F0502020204030204" pitchFamily="34" charset="0"/>
              <a:cs typeface="Calibri" panose="020F0502020204030204" pitchFamily="34" charset="0"/>
            </a:endParaRPr>
          </a:p>
        </p:txBody>
      </p:sp>
      <p:sp>
        <p:nvSpPr>
          <p:cNvPr id="19" name="矩形: 圆角 6">
            <a:extLst>
              <a:ext uri="{FF2B5EF4-FFF2-40B4-BE49-F238E27FC236}">
                <a16:creationId xmlns:a16="http://schemas.microsoft.com/office/drawing/2014/main" id="{B5FFE863-37B3-4F1A-8D55-751956D26D5A}"/>
              </a:ext>
            </a:extLst>
          </p:cNvPr>
          <p:cNvSpPr/>
          <p:nvPr/>
        </p:nvSpPr>
        <p:spPr>
          <a:xfrm>
            <a:off x="4245312" y="4196714"/>
            <a:ext cx="411132" cy="411132"/>
          </a:xfrm>
          <a:prstGeom prst="roundRect">
            <a:avLst/>
          </a:prstGeom>
          <a:solidFill>
            <a:srgbClr val="9EDDEE"/>
          </a:solidFill>
          <a:ln>
            <a:noFill/>
          </a:ln>
          <a:effectLst>
            <a:outerShdw blurRad="254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rPr>
              <a:t>2</a:t>
            </a:r>
            <a:endParaRPr kumimoji="0" lang="zh-CN" altLang="en-US" sz="3600" b="0" i="0" u="none" strike="noStrike" kern="1200" cap="none" spc="0" normalizeH="0" baseline="0" noProof="0" dirty="0">
              <a:ln>
                <a:noFill/>
              </a:ln>
              <a:solidFill>
                <a:srgbClr val="1E7D8A"/>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859" y="5241402"/>
            <a:ext cx="2328768" cy="1639729"/>
          </a:xfrm>
          <a:prstGeom prst="rect">
            <a:avLst/>
          </a:prstGeom>
        </p:spPr>
      </p:pic>
    </p:spTree>
    <p:extLst>
      <p:ext uri="{BB962C8B-B14F-4D97-AF65-F5344CB8AC3E}">
        <p14:creationId xmlns:p14="http://schemas.microsoft.com/office/powerpoint/2010/main" val="204574751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0"/>
                                  </p:iterate>
                                  <p:childTnLst>
                                    <p:set>
                                      <p:cBhvr>
                                        <p:cTn id="6" dur="1" fill="hold">
                                          <p:stCondLst>
                                            <p:cond delay="0"/>
                                          </p:stCondLst>
                                        </p:cTn>
                                        <p:tgtEl>
                                          <p:spTgt spid="14"/>
                                        </p:tgtEl>
                                        <p:attrNameLst>
                                          <p:attrName>style.visibility</p:attrName>
                                        </p:attrNameLst>
                                      </p:cBhvr>
                                      <p:to>
                                        <p:strVal val="visible"/>
                                      </p:to>
                                    </p:set>
                                  </p:childTnLst>
                                </p:cTn>
                              </p:par>
                              <p:par>
                                <p:cTn id="7" presetID="15" presetClass="emph" presetSubtype="0" grpId="1" nodeType="withEffect">
                                  <p:stCondLst>
                                    <p:cond delay="0"/>
                                  </p:stCondLst>
                                  <p:iterate type="lt">
                                    <p:tmAbs val="25"/>
                                  </p:iterate>
                                  <p:childTnLst>
                                    <p:set>
                                      <p:cBhvr override="childStyle">
                                        <p:cTn id="8" dur="indefinite"/>
                                        <p:tgtEl>
                                          <p:spTgt spid="14"/>
                                        </p:tgtEl>
                                        <p:attrNameLst>
                                          <p:attrName>style.fontWeight</p:attrName>
                                        </p:attrNameLst>
                                      </p:cBhvr>
                                      <p:to>
                                        <p:strVal val="bold"/>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animBg="1"/>
      <p:bldP spid="16" grpId="0"/>
      <p:bldP spid="18" grpId="0"/>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id="{DBC1ECB0-12D4-47AB-8A7A-6AD6A9E9B7C0}"/>
              </a:ext>
            </a:extLst>
          </p:cNvPr>
          <p:cNvSpPr/>
          <p:nvPr/>
        </p:nvSpPr>
        <p:spPr>
          <a:xfrm>
            <a:off x="630891" y="645459"/>
            <a:ext cx="10930218" cy="5567082"/>
          </a:xfrm>
          <a:prstGeom prst="roundRect">
            <a:avLst>
              <a:gd name="adj" fmla="val 16184"/>
            </a:avLst>
          </a:prstGeom>
          <a:solidFill>
            <a:schemeClr val="bg1"/>
          </a:solidFill>
          <a:ln>
            <a:noFill/>
          </a:ln>
          <a:effectLst>
            <a:outerShdw blurRad="127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4" name="图片 3">
            <a:extLst>
              <a:ext uri="{FF2B5EF4-FFF2-40B4-BE49-F238E27FC236}">
                <a16:creationId xmlns:a16="http://schemas.microsoft.com/office/drawing/2014/main" id="{B12711FF-E6B8-4951-8A7F-D6D1E3AD7C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381" y="1162373"/>
            <a:ext cx="4864188" cy="4864188"/>
          </a:xfrm>
          <a:prstGeom prst="rect">
            <a:avLst/>
          </a:prstGeom>
          <a:effectLst>
            <a:outerShdw blurRad="25400" dist="25400" dir="18900000" algn="bl" rotWithShape="0">
              <a:prstClr val="black">
                <a:alpha val="40000"/>
              </a:prstClr>
            </a:outerShdw>
          </a:effectLst>
        </p:spPr>
      </p:pic>
      <p:pic>
        <p:nvPicPr>
          <p:cNvPr id="22" name="Picture 21"/>
          <p:cNvPicPr>
            <a:picLocks noChangeAspect="1"/>
          </p:cNvPicPr>
          <p:nvPr/>
        </p:nvPicPr>
        <p:blipFill>
          <a:blip r:embed="rId6"/>
          <a:stretch>
            <a:fillRect/>
          </a:stretch>
        </p:blipFill>
        <p:spPr>
          <a:xfrm>
            <a:off x="3676978" y="2568835"/>
            <a:ext cx="8894835" cy="2523963"/>
          </a:xfrm>
          <a:prstGeom prst="rect">
            <a:avLst/>
          </a:prstGeom>
        </p:spPr>
      </p:pic>
      <p:sp>
        <p:nvSpPr>
          <p:cNvPr id="23" name="箭头: 五边形 10">
            <a:extLst>
              <a:ext uri="{FF2B5EF4-FFF2-40B4-BE49-F238E27FC236}">
                <a16:creationId xmlns:a16="http://schemas.microsoft.com/office/drawing/2014/main" id="{33E4879D-B77F-47B4-91FB-8FAA5380224F}"/>
              </a:ext>
            </a:extLst>
          </p:cNvPr>
          <p:cNvSpPr/>
          <p:nvPr/>
        </p:nvSpPr>
        <p:spPr>
          <a:xfrm>
            <a:off x="7051190" y="1625721"/>
            <a:ext cx="2066365" cy="707886"/>
          </a:xfrm>
          <a:prstGeom prst="homePlate">
            <a:avLst/>
          </a:prstGeom>
          <a:solidFill>
            <a:srgbClr val="F67C08"/>
          </a:solidFill>
          <a:ln>
            <a:no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5" name="Picture 24"/>
          <p:cNvPicPr>
            <a:picLocks noChangeAspect="1"/>
          </p:cNvPicPr>
          <p:nvPr/>
        </p:nvPicPr>
        <p:blipFill>
          <a:blip r:embed="rId7"/>
          <a:stretch>
            <a:fillRect/>
          </a:stretch>
        </p:blipFill>
        <p:spPr>
          <a:xfrm>
            <a:off x="7077342" y="1656548"/>
            <a:ext cx="1914310" cy="646232"/>
          </a:xfrm>
          <a:prstGeom prst="rect">
            <a:avLst/>
          </a:prstGeom>
        </p:spPr>
      </p:pic>
    </p:spTree>
    <p:extLst>
      <p:ext uri="{BB962C8B-B14F-4D97-AF65-F5344CB8AC3E}">
        <p14:creationId xmlns:p14="http://schemas.microsoft.com/office/powerpoint/2010/main" val="1881094950"/>
      </p:ext>
    </p:extLst>
  </p:cSld>
  <p:clrMapOvr>
    <a:overrideClrMapping bg1="lt1" tx1="dk1" bg2="lt2" tx2="dk2" accent1="accent1" accent2="accent2" accent3="accent3" accent4="accent4" accent5="accent5" accent6="accent6" hlink="hlink" folHlink="folHlink"/>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2"/>
                                        </p:tgtEl>
                                        <p:attrNameLst>
                                          <p:attrName>r</p:attrName>
                                        </p:attrNameLst>
                                      </p:cBhvr>
                                    </p:animRot>
                                    <p:animRot by="-240000">
                                      <p:cBhvr>
                                        <p:cTn id="7" dur="200" fill="hold">
                                          <p:stCondLst>
                                            <p:cond delay="200"/>
                                          </p:stCondLst>
                                        </p:cTn>
                                        <p:tgtEl>
                                          <p:spTgt spid="22"/>
                                        </p:tgtEl>
                                        <p:attrNameLst>
                                          <p:attrName>r</p:attrName>
                                        </p:attrNameLst>
                                      </p:cBhvr>
                                    </p:animRot>
                                    <p:animRot by="240000">
                                      <p:cBhvr>
                                        <p:cTn id="8" dur="200" fill="hold">
                                          <p:stCondLst>
                                            <p:cond delay="400"/>
                                          </p:stCondLst>
                                        </p:cTn>
                                        <p:tgtEl>
                                          <p:spTgt spid="22"/>
                                        </p:tgtEl>
                                        <p:attrNameLst>
                                          <p:attrName>r</p:attrName>
                                        </p:attrNameLst>
                                      </p:cBhvr>
                                    </p:animRot>
                                    <p:animRot by="-240000">
                                      <p:cBhvr>
                                        <p:cTn id="9" dur="200" fill="hold">
                                          <p:stCondLst>
                                            <p:cond delay="600"/>
                                          </p:stCondLst>
                                        </p:cTn>
                                        <p:tgtEl>
                                          <p:spTgt spid="22"/>
                                        </p:tgtEl>
                                        <p:attrNameLst>
                                          <p:attrName>r</p:attrName>
                                        </p:attrNameLst>
                                      </p:cBhvr>
                                    </p:animRot>
                                    <p:animRot by="120000">
                                      <p:cBhvr>
                                        <p:cTn id="10"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17</TotalTime>
  <Words>824</Words>
  <Application>Microsoft Office PowerPoint</Application>
  <PresentationFormat>Widescreen</PresentationFormat>
  <Paragraphs>42</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等线</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16</cp:revision>
  <dcterms:created xsi:type="dcterms:W3CDTF">2022-10-18T11:20:47Z</dcterms:created>
  <dcterms:modified xsi:type="dcterms:W3CDTF">2025-02-03T13:39:42Z</dcterms:modified>
</cp:coreProperties>
</file>