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23"/>
  </p:notesMasterIdLst>
  <p:sldIdLst>
    <p:sldId id="299" r:id="rId5"/>
    <p:sldId id="300" r:id="rId6"/>
    <p:sldId id="301" r:id="rId7"/>
    <p:sldId id="302" r:id="rId8"/>
    <p:sldId id="303" r:id="rId9"/>
    <p:sldId id="287" r:id="rId10"/>
    <p:sldId id="258" r:id="rId11"/>
    <p:sldId id="259" r:id="rId12"/>
    <p:sldId id="267" r:id="rId13"/>
    <p:sldId id="261" r:id="rId14"/>
    <p:sldId id="304" r:id="rId15"/>
    <p:sldId id="268" r:id="rId16"/>
    <p:sldId id="269" r:id="rId17"/>
    <p:sldId id="270" r:id="rId18"/>
    <p:sldId id="271" r:id="rId19"/>
    <p:sldId id="272" r:id="rId20"/>
    <p:sldId id="288" r:id="rId21"/>
    <p:sldId id="289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83" autoAdjust="0"/>
  </p:normalViewPr>
  <p:slideViewPr>
    <p:cSldViewPr snapToGrid="0" showGuides="1">
      <p:cViewPr varScale="1">
        <p:scale>
          <a:sx n="70" d="100"/>
          <a:sy n="70" d="100"/>
        </p:scale>
        <p:origin x="660" y="66"/>
      </p:cViewPr>
      <p:guideLst>
        <p:guide orient="horz" pos="2091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Notes Placeholder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vi-VN" altLang="en-US" dirty="0"/>
              <a:t>Ấn</a:t>
            </a:r>
            <a:r>
              <a:rPr lang="vi-VN" altLang="en-US" baseline="0" dirty="0"/>
              <a:t> vào số 1, 2, 3 làm bài luyện tập.</a:t>
            </a:r>
          </a:p>
          <a:p>
            <a:pPr lvl="0"/>
            <a:r>
              <a:rPr lang="vi-VN" altLang="en-US" baseline="0" dirty="0"/>
              <a:t>Sau khi dọn sạch rác, ấn vào vỏ sò để chuyển sang phần tập viết.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18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13/02/2025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13/02/2025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80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trike="noStrike" noProof="1" smtClean="0"/>
              <a:t>Fourth level</a:t>
            </a:r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13/02/2025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en-US" strike="noStrike" noProof="1" smtClean="0"/>
              <a:t>Click to edit Master text styles</a:t>
            </a:r>
          </a:p>
          <a:p>
            <a:pPr lvl="1" fontAlgn="auto"/>
            <a:r>
              <a:rPr lang="en-US" strike="noStrike" noProof="1" smtClean="0"/>
              <a:t>Second level</a:t>
            </a:r>
          </a:p>
          <a:p>
            <a:pPr lvl="2" fontAlgn="auto"/>
            <a:r>
              <a:rPr lang="en-US" strike="noStrike" noProof="1" smtClean="0"/>
              <a:t>Third level</a:t>
            </a:r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GIF"/><Relationship Id="rId11" Type="http://schemas.openxmlformats.org/officeDocument/2006/relationships/image" Target="../media/image24.pn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10" Type="http://schemas.openxmlformats.org/officeDocument/2006/relationships/slide" Target="slide7.xml"/><Relationship Id="rId4" Type="http://schemas.openxmlformats.org/officeDocument/2006/relationships/image" Target="../media/image18.GIF"/><Relationship Id="rId9" Type="http://schemas.openxmlformats.org/officeDocument/2006/relationships/image" Target="../media/image23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C:\Users\ADMIN\Desktop\Giai cuu dai duong 2\Photography-Background-shark-Underwater-backdrop-coral-photography-Backdrops-Cartoon-bubble-Children-Fish-photo-Coral-Stud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0" y="942975"/>
            <a:ext cx="4057650" cy="1474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875213" y="1093788"/>
            <a:ext cx="2432050" cy="1014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000" b="1" kern="1200" cap="none" spc="0" normalizeH="0" baseline="0" noProof="0" dirty="0">
                <a:solidFill>
                  <a:srgbClr val="CC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SẠCH</a:t>
            </a:r>
          </a:p>
          <a:p>
            <a:pPr marR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000" b="1" kern="1200" cap="none" spc="0" normalizeH="0" baseline="0" noProof="0" dirty="0">
                <a:solidFill>
                  <a:srgbClr val="CC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675" y="2490788"/>
            <a:ext cx="801688" cy="439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954792">
            <a:off x="2751138" y="4699000"/>
            <a:ext cx="1295400" cy="175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658613">
            <a:off x="8424863" y="4654550"/>
            <a:ext cx="1285875" cy="1608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561223">
            <a:off x="5570538" y="4778375"/>
            <a:ext cx="1943100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50153" flipH="1">
            <a:off x="9510713" y="2138363"/>
            <a:ext cx="246062" cy="88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949917">
            <a:off x="4710113" y="4838700"/>
            <a:ext cx="976312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2695447">
            <a:off x="2940050" y="1606550"/>
            <a:ext cx="300038" cy="51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6138" y="5349875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1639888" y="182563"/>
            <a:ext cx="9144000" cy="1684337"/>
          </a:xfrm>
        </p:spPr>
        <p:txBody>
          <a:bodyPr vert="horz" wrap="square" lIns="91440" tIns="45720" rIns="91440" bIns="45720" anchor="b"/>
          <a:lstStyle/>
          <a:p>
            <a:pPr eaLnBrk="1" hangingPunct="1">
              <a:buClrTx/>
              <a:buSzTx/>
              <a:buFontTx/>
            </a:pPr>
            <a: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/>
            </a:r>
            <a:b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1: 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Nụ hôn trên b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 tay</a:t>
            </a:r>
            <a:endParaRPr lang="en-US" altLang="en-US" sz="28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6688" y="1898650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</a:t>
            </a:r>
            <a:r>
              <a:rPr kumimoji="0" lang="en-US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rả lời câu hỏi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313" y="1866900"/>
            <a:ext cx="4738687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5" y="4530725"/>
            <a:ext cx="4460875" cy="210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Placeholder 4"/>
          <p:cNvSpPr txBox="1"/>
          <p:nvPr/>
        </p:nvSpPr>
        <p:spPr>
          <a:xfrm>
            <a:off x="166688" y="2857500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. Ng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y đầu đi học, Nam thế n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o?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436564" y="390366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3600" dirty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>. Mẹ dặn Nam điều gì ?</a:t>
            </a:r>
            <a:endParaRPr lang="en-US" altLang="en-US" sz="36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347663" y="5649913"/>
            <a:ext cx="6218390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3600" dirty="0"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>. Sau khi ch</a:t>
            </a:r>
            <a:r>
              <a:rPr lang="en-US" altLang="en-US" sz="36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>o mẹ, Nam l</a:t>
            </a:r>
            <a:r>
              <a:rPr lang="en-US" altLang="en-US" sz="36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>m gì?</a:t>
            </a:r>
            <a:endParaRPr lang="en-US" altLang="en-US" sz="36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149225" y="2811463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Ng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 đầu đi học, Nam hồi hộp lắm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347663" y="4085518"/>
            <a:ext cx="6907213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spcBef>
                <a:spcPts val="1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Mẹ dặn Nam : “ Mỗi khi lo lắng , con hãy áp b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 n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 lên má.”</a:t>
            </a:r>
            <a:endParaRPr lang="en-US" altLang="en-US" sz="36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66688" y="5786437"/>
            <a:ext cx="7888288" cy="981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Sau khi ch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 mẹ, Nam tung tăng bước v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 lớp.</a:t>
            </a:r>
            <a:endParaRPr lang="en-US" altLang="en-US" sz="36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35" y="418641"/>
            <a:ext cx="13771085" cy="678639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Ng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y</a:t>
            </a:r>
            <a:r>
              <a:rPr lang="en-US" altLang="en-US" sz="7200" b="1" dirty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đầu</a:t>
            </a:r>
            <a:r>
              <a:rPr lang="en-US" altLang="en-US" sz="7200" b="1" dirty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đi</a:t>
            </a:r>
            <a:r>
              <a:rPr lang="en-US" altLang="en-US" sz="7200" b="1" dirty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học</a:t>
            </a:r>
            <a:r>
              <a:rPr lang="en-US" altLang="en-US" sz="7200" b="1" dirty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, Nam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hồi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 </a:t>
            </a:r>
          </a:p>
          <a:p>
            <a:pPr marL="0" indent="0"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hộp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lắm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cs typeface="UTM Avo" panose="02040603050506020204" charset="0"/>
              </a:rPr>
              <a:t>.</a:t>
            </a:r>
          </a:p>
          <a:p>
            <a:pPr marL="0" indent="0">
              <a:buNone/>
            </a:pPr>
            <a:endParaRPr lang="en-US" altLang="en-US" sz="7200" b="1" dirty="0" smtClean="0">
              <a:solidFill>
                <a:srgbClr val="FF0000"/>
              </a:solidFill>
              <a:latin typeface="HP001 4 hàng" pitchFamily="34" charset="0"/>
              <a:cs typeface="UTM Avo" panose="02040603050506020204" charset="0"/>
            </a:endParaRPr>
          </a:p>
          <a:p>
            <a:pPr marL="0" indent="0"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Mỗi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lần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em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bị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ốm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,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mẹ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r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ất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 lo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lắng</a:t>
            </a:r>
            <a:r>
              <a:rPr lang="en-US" altLang="en-US" sz="7200" b="1" dirty="0" smtClean="0">
                <a:solidFill>
                  <a:srgbClr val="FF0000"/>
                </a:solidFill>
                <a:latin typeface="HP001 4 hàng" pitchFamily="34" charset="0"/>
                <a:ea typeface="Times New Roman" panose="02020603050405020304" pitchFamily="18" charset="0"/>
                <a:cs typeface="UTM Avo" panose="02040603050506020204" charset="0"/>
              </a:rPr>
              <a:t>.</a:t>
            </a:r>
            <a:endParaRPr lang="en-US" altLang="en-US" sz="7200" b="1" dirty="0">
              <a:solidFill>
                <a:srgbClr val="FF0000"/>
              </a:solidFill>
              <a:latin typeface="HP001 4 hàng" pitchFamily="34" charset="0"/>
              <a:ea typeface="Times New Roman" panose="02020603050405020304" pitchFamily="18" charset="0"/>
              <a:cs typeface="UTM Avo" panose="0204060305050602020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060449" y="2035175"/>
            <a:ext cx="9596261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4800" dirty="0" smtClean="0">
                <a:solidFill>
                  <a:srgbClr val="FF0000"/>
                </a:solidFill>
                <a:latin typeface="+mj-lt"/>
              </a:rPr>
              <a:t>Ng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ày</a:t>
            </a:r>
            <a:r>
              <a:rPr lang="en-US" altLang="en-US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đầu</a:t>
            </a:r>
            <a:r>
              <a:rPr lang="en-US" altLang="en-US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đi</a:t>
            </a:r>
            <a:r>
              <a:rPr lang="en-US" altLang="en-US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học</a:t>
            </a:r>
            <a:r>
              <a:rPr lang="vi-VN" altLang="en-US" sz="48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vi-VN" altLang="en-US" sz="4800" dirty="0">
                <a:solidFill>
                  <a:srgbClr val="FF0000"/>
                </a:solidFill>
                <a:latin typeface="+mj-lt"/>
              </a:rPr>
              <a:t>Nam </a:t>
            </a:r>
            <a:r>
              <a:rPr lang="vi-VN" altLang="en-US" sz="4800" dirty="0" smtClean="0">
                <a:solidFill>
                  <a:srgbClr val="FF0000"/>
                </a:solidFill>
                <a:latin typeface="+mj-lt"/>
              </a:rPr>
              <a:t>h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ồi</a:t>
            </a:r>
            <a:r>
              <a:rPr lang="en-US" altLang="en-US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hộp</a:t>
            </a:r>
            <a:r>
              <a:rPr lang="en-US" altLang="en-US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j-lt"/>
              </a:rPr>
              <a:t>lắm</a:t>
            </a:r>
            <a:r>
              <a:rPr lang="vi-VN" alt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en-US" alt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b="1" dirty="0" smtClean="0">
                <a:latin typeface="+mj-lt"/>
              </a:rPr>
              <a:t>Vi</a:t>
            </a:r>
            <a:r>
              <a:rPr lang="en-US" altLang="en-US" sz="2400" b="1" dirty="0" err="1" smtClean="0">
                <a:latin typeface="+mj-lt"/>
              </a:rPr>
              <a:t>ết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vào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vở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câu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trả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lời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cho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câu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hỏi</a:t>
            </a:r>
            <a:r>
              <a:rPr lang="en-US" altLang="en-US" sz="2400" b="1" dirty="0" smtClean="0">
                <a:latin typeface="+mj-lt"/>
              </a:rPr>
              <a:t> a ở </a:t>
            </a:r>
            <a:r>
              <a:rPr lang="en-US" altLang="en-US" sz="2400" b="1" dirty="0" err="1" smtClean="0">
                <a:latin typeface="+mj-lt"/>
              </a:rPr>
              <a:t>mục</a:t>
            </a:r>
            <a:r>
              <a:rPr lang="vi-VN" altLang="en-US" sz="2400" b="1" dirty="0" smtClean="0">
                <a:latin typeface="+mj-lt"/>
              </a:rPr>
              <a:t> </a:t>
            </a:r>
            <a:r>
              <a:rPr lang="vi-VN" altLang="en-US" sz="2400" b="1" dirty="0">
                <a:latin typeface="+mj-lt"/>
              </a:rPr>
              <a:t>3</a:t>
            </a:r>
          </a:p>
        </p:txBody>
      </p:sp>
      <p:sp>
        <p:nvSpPr>
          <p:cNvPr id="8" name="Subtitle 2"/>
          <p:cNvSpPr txBox="1"/>
          <p:nvPr/>
        </p:nvSpPr>
        <p:spPr>
          <a:xfrm>
            <a:off x="1060450" y="2393951"/>
            <a:ext cx="8540750" cy="1303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 smtClean="0">
                <a:latin typeface="+mj-lt"/>
              </a:rPr>
              <a:t>Ng</a:t>
            </a:r>
            <a:r>
              <a:rPr lang="en-US" altLang="en-US" sz="2400" dirty="0" err="1" smtClean="0">
                <a:latin typeface="+mj-lt"/>
              </a:rPr>
              <a:t>ày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đầu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đi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học</a:t>
            </a:r>
            <a:r>
              <a:rPr lang="vi-VN" altLang="en-US" sz="2400" dirty="0" smtClean="0">
                <a:latin typeface="+mj-lt"/>
              </a:rPr>
              <a:t>, </a:t>
            </a:r>
            <a:r>
              <a:rPr lang="vi-VN" altLang="en-US" sz="2400" dirty="0">
                <a:latin typeface="+mj-lt"/>
              </a:rPr>
              <a:t>Nam (...).</a:t>
            </a:r>
            <a:endParaRPr lang="en-US" altLang="en-US" sz="2400" dirty="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/>
          <p:nvPr/>
        </p:nvSpPr>
        <p:spPr bwMode="auto">
          <a:xfrm>
            <a:off x="957263" y="336232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Ch</a:t>
            </a:r>
            <a:r>
              <a:rPr lang="en-US" altLang="en-US" sz="2400" b="1" dirty="0" err="1" smtClean="0">
                <a:latin typeface="+mj-lt"/>
              </a:rPr>
              <a:t>ọn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từ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ngữ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để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hoàn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thiện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câu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và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viết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câu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vào</a:t>
            </a:r>
            <a:r>
              <a:rPr lang="en-US" altLang="en-US" sz="2400" b="1" dirty="0" smtClean="0">
                <a:latin typeface="+mj-lt"/>
              </a:rPr>
              <a:t> </a:t>
            </a:r>
            <a:r>
              <a:rPr lang="en-US" altLang="en-US" sz="2400" b="1" dirty="0" err="1" smtClean="0">
                <a:latin typeface="+mj-lt"/>
              </a:rPr>
              <a:t>vở</a:t>
            </a:r>
            <a:endParaRPr kumimoji="0" lang="vi-V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1060450" y="39989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>
                <a:solidFill>
                  <a:srgbClr val="2E75B6"/>
                </a:solidFill>
                <a:latin typeface="Arial" panose="020B0604020202020204" pitchFamily="34" charset="0"/>
              </a:rPr>
              <a:t>mỉm cười                     lo lắng                         thủ thỉ</a:t>
            </a:r>
            <a:endParaRPr lang="en-US" altLang="en-US" sz="2400" dirty="0">
              <a:solidFill>
                <a:srgbClr val="2E75B6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 smtClean="0">
                <a:latin typeface="+mj-lt"/>
              </a:rPr>
              <a:t>M</a:t>
            </a:r>
            <a:r>
              <a:rPr lang="en-US" altLang="en-US" sz="2400" dirty="0" err="1" smtClean="0">
                <a:latin typeface="+mj-lt"/>
              </a:rPr>
              <a:t>ỗi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lần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em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bị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ốm</a:t>
            </a:r>
            <a:r>
              <a:rPr lang="en-US" altLang="en-US" sz="2400" dirty="0" smtClean="0">
                <a:latin typeface="+mj-lt"/>
              </a:rPr>
              <a:t>, </a:t>
            </a:r>
            <a:r>
              <a:rPr lang="en-US" altLang="en-US" sz="2400" dirty="0" err="1" smtClean="0">
                <a:latin typeface="+mj-lt"/>
              </a:rPr>
              <a:t>mẹ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 smtClean="0">
                <a:latin typeface="+mj-lt"/>
              </a:rPr>
              <a:t>rất</a:t>
            </a:r>
            <a:r>
              <a:rPr lang="vi-VN" altLang="en-US" sz="2400" dirty="0" smtClean="0">
                <a:latin typeface="+mj-lt"/>
              </a:rPr>
              <a:t> </a:t>
            </a:r>
            <a:r>
              <a:rPr lang="vi-VN" altLang="en-US" sz="2400" dirty="0">
                <a:latin typeface="+mj-lt"/>
              </a:rPr>
              <a:t>(...).</a:t>
            </a:r>
            <a:endParaRPr lang="en-US" altLang="en-US" sz="2400" dirty="0">
              <a:latin typeface="+mj-lt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417689" y="4733926"/>
            <a:ext cx="11446933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/>
          </p:cNvPicPr>
          <p:nvPr/>
        </p:nvPicPr>
        <p:blipFill>
          <a:blip r:embed="rId2"/>
          <a:srcRect l="7759" t="30569" r="11610" b="33185"/>
          <a:stretch>
            <a:fillRect/>
          </a:stretch>
        </p:blipFill>
        <p:spPr>
          <a:xfrm>
            <a:off x="17463" y="2012950"/>
            <a:ext cx="6153150" cy="483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/>
          <p:cNvPicPr>
            <a:picLocks noChangeAspect="1"/>
          </p:cNvPicPr>
          <p:nvPr/>
        </p:nvPicPr>
        <p:blipFill>
          <a:blip r:embed="rId2"/>
          <a:srcRect l="16843" t="67203" r="16724" b="8379"/>
          <a:stretch>
            <a:fillRect/>
          </a:stretch>
        </p:blipFill>
        <p:spPr>
          <a:xfrm>
            <a:off x="6592888" y="3595688"/>
            <a:ext cx="4927600" cy="316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6"/>
          <p:cNvPicPr>
            <a:picLocks noChangeAspect="1"/>
          </p:cNvPicPr>
          <p:nvPr/>
        </p:nvPicPr>
        <p:blipFill>
          <a:blip r:embed="rId2"/>
          <a:srcRect l="7759" t="30569" r="11610" b="33185"/>
          <a:stretch>
            <a:fillRect/>
          </a:stretch>
        </p:blipFill>
        <p:spPr>
          <a:xfrm>
            <a:off x="0" y="1430338"/>
            <a:ext cx="6678613" cy="541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7"/>
          <p:cNvPicPr>
            <a:picLocks noChangeAspect="1"/>
          </p:cNvPicPr>
          <p:nvPr/>
        </p:nvPicPr>
        <p:blipFill>
          <a:blip r:embed="rId2"/>
          <a:srcRect l="16843" t="67203" r="16724" b="8379"/>
          <a:stretch>
            <a:fillRect/>
          </a:stretch>
        </p:blipFill>
        <p:spPr>
          <a:xfrm>
            <a:off x="6577013" y="3213100"/>
            <a:ext cx="5346700" cy="35464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Arrow Connector 1"/>
          <p:cNvCxnSpPr/>
          <p:nvPr/>
        </p:nvCxnSpPr>
        <p:spPr>
          <a:xfrm>
            <a:off x="1784350" y="2894330"/>
            <a:ext cx="2011680" cy="4248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4067810" y="2760345"/>
            <a:ext cx="5281930" cy="55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2476500" y="2772410"/>
            <a:ext cx="267335" cy="4978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537200" y="2736215"/>
            <a:ext cx="1529715" cy="6438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/>
          <p:cNvPicPr>
            <a:picLocks noChangeAspect="1"/>
          </p:cNvPicPr>
          <p:nvPr/>
        </p:nvPicPr>
        <p:blipFill>
          <a:blip r:embed="rId2"/>
          <a:srcRect l="3403" t="2628" r="-3403" b="58989"/>
          <a:stretch>
            <a:fillRect/>
          </a:stretch>
        </p:blipFill>
        <p:spPr>
          <a:xfrm>
            <a:off x="387350" y="636588"/>
            <a:ext cx="9645650" cy="6056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7" name="Subtitle 2"/>
          <p:cNvSpPr txBox="1"/>
          <p:nvPr/>
        </p:nvSpPr>
        <p:spPr bwMode="auto">
          <a:xfrm>
            <a:off x="1093788" y="19002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en-US" altLang="vi-VN" sz="2800" b="0" i="0" u="none" strike="noStrike" kern="1200" cap="none" spc="0" normalizeH="0" baseline="0" noProof="1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chữ phù hợp thay cho bông hoa</a:t>
            </a:r>
            <a:endParaRPr kumimoji="0" lang="en-US" altLang="vi-VN" sz="2800" b="0" i="0" u="none" strike="noStrike" kern="1200" cap="none" spc="0" normalizeH="0" baseline="0" noProof="1">
              <a:solidFill>
                <a:schemeClr val="tx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ềm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vui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 l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ắ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             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en-US" alt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òng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ẹ</a:t>
            </a: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   m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ẹ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on            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ỉ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ni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ệ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            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ì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di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ệ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AutoShape 14" descr="daisy_button_pink_hb"/>
          <p:cNvSpPr/>
          <p:nvPr/>
        </p:nvSpPr>
        <p:spPr>
          <a:xfrm>
            <a:off x="4359695" y="2727325"/>
            <a:ext cx="636588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AutoShape 14" descr="daisy_button_pink_hb"/>
          <p:cNvSpPr/>
          <p:nvPr/>
        </p:nvSpPr>
        <p:spPr>
          <a:xfrm>
            <a:off x="6975566" y="2774949"/>
            <a:ext cx="638175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AutoShape 14" descr="daisy_button_pink_hb"/>
          <p:cNvSpPr/>
          <p:nvPr/>
        </p:nvSpPr>
        <p:spPr>
          <a:xfrm>
            <a:off x="9358900" y="2847975"/>
            <a:ext cx="636587" cy="49847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AutoShape 14" descr="daisy_button_pink_hb"/>
          <p:cNvSpPr/>
          <p:nvPr/>
        </p:nvSpPr>
        <p:spPr>
          <a:xfrm>
            <a:off x="5103577" y="3556000"/>
            <a:ext cx="636587" cy="617538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2" name="AutoShape 14" descr="daisy_button_pink_hb"/>
          <p:cNvSpPr/>
          <p:nvPr/>
        </p:nvSpPr>
        <p:spPr>
          <a:xfrm>
            <a:off x="6944002" y="3554411"/>
            <a:ext cx="636587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AutoShape 14" descr="daisy_button_pink_hb"/>
          <p:cNvSpPr/>
          <p:nvPr/>
        </p:nvSpPr>
        <p:spPr>
          <a:xfrm>
            <a:off x="9358899" y="3556000"/>
            <a:ext cx="636588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0363" y="207645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 t="54747" b="9293"/>
          <a:stretch>
            <a:fillRect/>
          </a:stretch>
        </p:blipFill>
        <p:spPr>
          <a:xfrm>
            <a:off x="715963" y="1504950"/>
            <a:ext cx="10644187" cy="537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n tay mẹ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940" y="210820"/>
            <a:ext cx="10515600" cy="59664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37917" y="1028132"/>
            <a:ext cx="7091361" cy="2793906"/>
          </a:xfrm>
        </p:spPr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r>
              <a:rPr lang="en-US" altLang="vi-V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altLang="vi-V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C:\Users\ADMIN\Desktop\Doreamon cau ca\giphy (4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64863" y="1293813"/>
            <a:ext cx="606425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7" descr="C:\Users\ADMIN\Desktop\Doreamon cau ca\animated-tropical-fish-5-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25" y="2895600"/>
            <a:ext cx="600075" cy="471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C:\Users\ADMIN\Desktop\Doreamon cau ca\largemouth_bass_swimming_hg_clr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3888" y="3238500"/>
            <a:ext cx="1055687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6" descr="C:\Users\ADMIN\Desktop\Doreamon cau ca\animated-emperor-fis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5" y="1852613"/>
            <a:ext cx="771525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4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8075" y="4305300"/>
            <a:ext cx="869950" cy="69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88267" flipH="1">
            <a:off x="8147050" y="5022850"/>
            <a:ext cx="219075" cy="790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8-Point Star 40">
            <a:hlinkClick r:id="rId10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4954792">
            <a:off x="3322638" y="4748213"/>
            <a:ext cx="868362" cy="1176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047997">
            <a:off x="5868988" y="4114800"/>
            <a:ext cx="990600" cy="166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8-Point Star 49">
            <a:hlinkClick r:id="rId13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4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82" name="Picture 2" descr="C:\Users\ADMIN\Desktop\Phan Thi Do Uyen\Giai cuu dai duong\Picture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00" y="5299075"/>
            <a:ext cx="823913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2" descr="C:\Users\ADMIN\Desktop\Phan Thi Do Uyen\Giai cuu dai duong\Picture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513" y="4992688"/>
            <a:ext cx="1182687" cy="116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s 2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592888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thân ...iết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 descr="C:\Users\ADMIN\Desktop\Phan Thi Do Uyen\Giai cuu dai duong\Picture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75" y="5016500"/>
            <a:ext cx="1139825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519863" y="3817938"/>
            <a:ext cx="2047875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 err="1" smtClean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gần ...ũi</a:t>
            </a:r>
            <a:endParaRPr kumimoji="0" lang="en-US" sz="3600" kern="1200" cap="none" spc="0" normalizeH="0" baseline="0" noProof="0" dirty="0">
              <a:solidFill>
                <a:prstClr val="white"/>
              </a:solidFill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 descr="C:\Users\ADMIN\Desktop\Phan Thi Do Uyen\Giai cuu dai duong\Picture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75" y="5016500"/>
            <a:ext cx="1139825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519863" y="3817938"/>
            <a:ext cx="2047875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đá ....óng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2785" y="2936875"/>
            <a:ext cx="8998585" cy="104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48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1: Nụ hôn trên bàn tay</a:t>
            </a:r>
            <a:r>
              <a:rPr lang="en-US" sz="48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endParaRPr lang="en-US" sz="48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7013" y="1706245"/>
            <a:ext cx="4637087" cy="627063"/>
          </a:xfrm>
        </p:spPr>
        <p:txBody>
          <a:bodyPr vert="horz" wrap="square" lIns="91440" tIns="45720" rIns="91440" bIns="45720" anchor="t"/>
          <a:lstStyle/>
          <a:p>
            <a:r>
              <a:rPr lang="en-US" altLang="en-US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</a:t>
            </a:r>
            <a:r>
              <a:rPr lang="vi-VN" altLang="en-US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Em nhìn thấy gì trong tranh?</a:t>
            </a:r>
            <a:endParaRPr lang="en-US" altLang="en-US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3190" y="206375"/>
            <a:ext cx="3463925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Khởi động</a:t>
            </a: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831850" y="206375"/>
            <a:ext cx="10515600" cy="1223963"/>
          </a:xfrm>
        </p:spPr>
        <p:txBody>
          <a:bodyPr vert="horz" wrap="square" lIns="91440" tIns="45720" rIns="91440" bIns="45720" anchor="b"/>
          <a:lstStyle/>
          <a:p>
            <a:pPr algn="ctr" eaLnBrk="1" hangingPunct="1"/>
            <a: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/>
            </a:r>
            <a:b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1: Nụ hôn trên b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 tay</a:t>
            </a:r>
            <a:endParaRPr lang="en-US" altLang="en-US" sz="32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1363663"/>
            <a:ext cx="5465763" cy="239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13" y="4225925"/>
            <a:ext cx="5400675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4"/>
          <p:cNvSpPr txBox="1"/>
          <p:nvPr/>
        </p:nvSpPr>
        <p:spPr>
          <a:xfrm>
            <a:off x="317183" y="4391660"/>
            <a:ext cx="4637087" cy="14716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lang="en-US" altLang="en-US" sz="2400" dirty="0"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Bức tranh giúp em hiểu điều gì về tình yêu của mẹ d</a:t>
            </a:r>
            <a:r>
              <a:rPr lang="vi-VN" altLang="en-US" sz="24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nh cho con?</a:t>
            </a:r>
            <a:endParaRPr lang="en-US" altLang="en-US" sz="24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12115" y="2769235"/>
            <a:ext cx="4250690" cy="148145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UTM Avo" panose="02040603050506020204" charset="0"/>
                <a:cs typeface="UTM Avo" panose="02040603050506020204" charset="0"/>
              </a:rPr>
              <a:t>Thấy mẹ đang hôn tay em bé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9725" y="5561965"/>
            <a:ext cx="389763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Tình mẹ con thật cao cả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 build="p"/>
      <p:bldP spid="2" grpId="0" animBg="1"/>
      <p:bldP spid="2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563" y="2954338"/>
            <a:ext cx="2830512" cy="7620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đột nhiên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206375" y="4022725"/>
            <a:ext cx="11477625" cy="2273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Mẹ dịu dàng đặt nụ hôn lên bàn </a:t>
            </a:r>
            <a:r>
              <a:rPr lang="en-US" altLang="zh-CN" sz="2800" dirty="0" err="1">
                <a:latin typeface="UTM Avo" panose="02040603050506020204" charset="0"/>
                <a:cs typeface="UTM Avo" panose="02040603050506020204" charset="0"/>
              </a:rPr>
              <a:t>tay</a:t>
            </a: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zh-CN" sz="2800" dirty="0" smtClean="0">
                <a:latin typeface="UTM Avo" panose="02040603050506020204" charset="0"/>
                <a:cs typeface="UTM Avo" panose="02040603050506020204" charset="0"/>
              </a:rPr>
              <a:t>Nam </a:t>
            </a: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và dặn.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Nam cảm thấy thật ấm áp. Cậu im lặng rồi đột nhiên mỉm cười.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Nam chào mẹ rồi yên tâm bước vào lớp.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4243388" y="2955925"/>
            <a:ext cx="2344737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bước</a:t>
            </a:r>
            <a:endParaRPr lang="en-US" altLang="en-US" sz="40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7773988" y="295433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cười</a:t>
            </a:r>
            <a:endParaRPr lang="vi-VN" altLang="en-US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375" y="1798638"/>
            <a:ext cx="1931988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</a:p>
        </p:txBody>
      </p:sp>
      <p:sp>
        <p:nvSpPr>
          <p:cNvPr id="6150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"/>
          <p:cNvGrpSpPr/>
          <p:nvPr/>
        </p:nvGrpSpPr>
        <p:grpSpPr>
          <a:xfrm>
            <a:off x="-2313542" y="74613"/>
            <a:ext cx="16051576" cy="6708775"/>
            <a:chOff x="-1622777" y="0"/>
            <a:chExt cx="14878480" cy="5746282"/>
          </a:xfrm>
        </p:grpSpPr>
        <p:pic>
          <p:nvPicPr>
            <p:cNvPr id="7170" name="Picture 10"/>
            <p:cNvPicPr>
              <a:picLocks noChangeAspect="1"/>
            </p:cNvPicPr>
            <p:nvPr/>
          </p:nvPicPr>
          <p:blipFill>
            <a:blip r:embed="rId2"/>
            <a:srcRect l="-1210" t="66942" r="1210" b="8417"/>
            <a:stretch>
              <a:fillRect/>
            </a:stretch>
          </p:blipFill>
          <p:spPr>
            <a:xfrm>
              <a:off x="-1209376" y="0"/>
              <a:ext cx="13273855" cy="37354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1" name="Picture 1"/>
            <p:cNvPicPr>
              <a:picLocks noChangeAspect="1"/>
            </p:cNvPicPr>
            <p:nvPr/>
          </p:nvPicPr>
          <p:blipFill>
            <a:blip r:embed="rId3"/>
            <a:srcRect t="9818" b="75476"/>
            <a:stretch>
              <a:fillRect/>
            </a:stretch>
          </p:blipFill>
          <p:spPr>
            <a:xfrm>
              <a:off x="-1622777" y="3591042"/>
              <a:ext cx="14878480" cy="215524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389</Words>
  <Application>Microsoft Office PowerPoint</Application>
  <PresentationFormat>Widescreen</PresentationFormat>
  <Paragraphs>64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.VnAvant</vt:lpstr>
      <vt:lpstr>Arial</vt:lpstr>
      <vt:lpstr>Calibri</vt:lpstr>
      <vt:lpstr>Calibri Light</vt:lpstr>
      <vt:lpstr>Chivo Light</vt:lpstr>
      <vt:lpstr>Euphemia</vt:lpstr>
      <vt:lpstr>HP001 4 hàng</vt:lpstr>
      <vt:lpstr>Tahoma</vt:lpstr>
      <vt:lpstr>Times New Roman</vt:lpstr>
      <vt:lpstr>UTM Avo</vt:lpstr>
      <vt:lpstr>Wingdings</vt:lpstr>
      <vt:lpstr>Office Theme</vt:lpstr>
      <vt:lpstr>2_Office Theme</vt:lpstr>
      <vt:lpstr>Trẻ em Vui vẻ 16x9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Tiếng Việt Bài 1: Nụ hôn trên bàn tay</vt:lpstr>
      <vt:lpstr>PowerPoint Presentation</vt:lpstr>
      <vt:lpstr>PowerPoint Presentation</vt:lpstr>
      <vt:lpstr> Tiếng Việt Bài 1: 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DELL</cp:lastModifiedBy>
  <cp:revision>16</cp:revision>
  <dcterms:created xsi:type="dcterms:W3CDTF">2020-08-08T08:08:00Z</dcterms:created>
  <dcterms:modified xsi:type="dcterms:W3CDTF">2025-02-13T01:52:04Z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