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7" r:id="rId1"/>
    <p:sldMasterId id="2147483719" r:id="rId2"/>
    <p:sldMasterId id="2147483734" r:id="rId3"/>
    <p:sldMasterId id="2147483741" r:id="rId4"/>
    <p:sldMasterId id="2147483753" r:id="rId5"/>
    <p:sldMasterId id="2147483764" r:id="rId6"/>
  </p:sldMasterIdLst>
  <p:notesMasterIdLst>
    <p:notesMasterId r:id="rId33"/>
  </p:notesMasterIdLst>
  <p:sldIdLst>
    <p:sldId id="306" r:id="rId7"/>
    <p:sldId id="2904" r:id="rId8"/>
    <p:sldId id="277" r:id="rId9"/>
    <p:sldId id="278" r:id="rId10"/>
    <p:sldId id="257" r:id="rId11"/>
    <p:sldId id="279" r:id="rId12"/>
    <p:sldId id="280" r:id="rId13"/>
    <p:sldId id="281" r:id="rId14"/>
    <p:sldId id="282" r:id="rId15"/>
    <p:sldId id="2905" r:id="rId16"/>
    <p:sldId id="268" r:id="rId17"/>
    <p:sldId id="2914" r:id="rId18"/>
    <p:sldId id="2916" r:id="rId19"/>
    <p:sldId id="2917" r:id="rId20"/>
    <p:sldId id="2918" r:id="rId21"/>
    <p:sldId id="2915" r:id="rId22"/>
    <p:sldId id="611" r:id="rId23"/>
    <p:sldId id="2906" r:id="rId24"/>
    <p:sldId id="2907" r:id="rId25"/>
    <p:sldId id="2908" r:id="rId26"/>
    <p:sldId id="2909" r:id="rId27"/>
    <p:sldId id="2910" r:id="rId28"/>
    <p:sldId id="2912" r:id="rId29"/>
    <p:sldId id="2891" r:id="rId30"/>
    <p:sldId id="2913" r:id="rId31"/>
    <p:sldId id="2901" r:id="rId32"/>
  </p:sldIdLst>
  <p:sldSz cx="12192000" cy="6858000"/>
  <p:notesSz cx="6858000" cy="9144000"/>
  <p:embeddedFontLst>
    <p:embeddedFont>
      <p:font typeface="#9Slide03 AllRoundGothic" panose="020B0703020202020104" pitchFamily="34" charset="0"/>
      <p:regular r:id="rId34"/>
    </p:embeddedFont>
    <p:embeddedFont>
      <p:font typeface="Cambria" panose="02040503050406030204" pitchFamily="18" charset="0"/>
      <p:regular r:id="rId35"/>
      <p:bold r:id="rId36"/>
      <p:italic r:id="rId37"/>
      <p:boldItalic r:id="rId38"/>
    </p:embeddedFont>
    <p:embeddedFont>
      <p:font typeface="UTM Kabel KT" panose="02040603050506020204" pitchFamily="18" charset="0"/>
      <p:regular r:id="rId39"/>
    </p:embeddedFont>
    <p:embeddedFont>
      <p:font typeface="UTM Karate" panose="02040603050506020204" pitchFamily="18" charset="0"/>
      <p:regular r:id="rId40"/>
    </p:embeddedFont>
    <p:embeddedFont>
      <p:font typeface="字魂105号-简雅黑"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473133"/>
    <a:srgbClr val="728579"/>
    <a:srgbClr val="697D73"/>
    <a:srgbClr val="FEF5F0"/>
    <a:srgbClr val="FDF0EA"/>
    <a:srgbClr val="402629"/>
    <a:srgbClr val="FFCE76"/>
    <a:srgbClr val="FF9801"/>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2546"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25450-EC57-44B9-8D81-4CEF2FCC76F0}"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228A1-053F-46BF-92DE-407EF550BBDF}" type="slidenum">
              <a:rPr lang="en-US" smtClean="0"/>
              <a:t>‹#›</a:t>
            </a:fld>
            <a:endParaRPr lang="en-US"/>
          </a:p>
        </p:txBody>
      </p:sp>
    </p:spTree>
    <p:extLst>
      <p:ext uri="{BB962C8B-B14F-4D97-AF65-F5344CB8AC3E}">
        <p14:creationId xmlns:p14="http://schemas.microsoft.com/office/powerpoint/2010/main" val="167090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61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19000">
              <a:srgbClr val="31A9D5"/>
            </a:gs>
            <a:gs pos="88000">
              <a:srgbClr val="4771D1"/>
            </a:gs>
          </a:gsLst>
          <a:lin ang="10800000" scaled="0"/>
        </a:gradFill>
        <a:effectLst/>
      </p:bgPr>
    </p:bg>
    <p:spTree>
      <p:nvGrpSpPr>
        <p:cNvPr id="1" name=""/>
        <p:cNvGrpSpPr/>
        <p:nvPr/>
      </p:nvGrpSpPr>
      <p:grpSpPr>
        <a:xfrm>
          <a:off x="0" y="0"/>
          <a:ext cx="0" cy="0"/>
          <a:chOff x="0" y="0"/>
          <a:chExt cx="0" cy="0"/>
        </a:xfrm>
      </p:grpSpPr>
      <p:sp>
        <p:nvSpPr>
          <p:cNvPr id="2" name="矩形 1"/>
          <p:cNvSpPr/>
          <p:nvPr userDrawn="1"/>
        </p:nvSpPr>
        <p:spPr>
          <a:xfrm rot="5400000">
            <a:off x="3691255" y="-1642745"/>
            <a:ext cx="4809490" cy="12191365"/>
          </a:xfrm>
          <a:prstGeom prst="rect">
            <a:avLst/>
          </a:prstGeom>
          <a:gradFill>
            <a:gsLst>
              <a:gs pos="0">
                <a:srgbClr val="DBBEE4">
                  <a:alpha val="0"/>
                </a:srgbClr>
              </a:gs>
              <a:gs pos="30000">
                <a:srgbClr val="DBBEE4">
                  <a:alpha val="57000"/>
                </a:srgbClr>
              </a:gs>
              <a:gs pos="100000">
                <a:srgbClr val="DBBEE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userDrawn="1"/>
        </p:nvSpPr>
        <p:spPr>
          <a:xfrm>
            <a:off x="191135" y="811530"/>
            <a:ext cx="11809730" cy="5845175"/>
          </a:xfrm>
          <a:prstGeom prst="roundRect">
            <a:avLst>
              <a:gd name="adj" fmla="val 5781"/>
            </a:avLst>
          </a:prstGeom>
          <a:solidFill>
            <a:schemeClr val="bg1"/>
          </a:solidFill>
          <a:ln>
            <a:noFill/>
          </a:ln>
          <a:effectLst>
            <a:outerShdw blurRad="114300" dist="38100" dir="16200000" rotWithShape="0">
              <a:srgbClr val="2868E7">
                <a:alpha val="8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userDrawn="1"/>
        </p:nvSpPr>
        <p:spPr>
          <a:xfrm>
            <a:off x="320675" y="243205"/>
            <a:ext cx="309880" cy="309880"/>
          </a:xfrm>
          <a:prstGeom prst="ellipse">
            <a:avLst/>
          </a:prstGeom>
          <a:gradFill>
            <a:gsLst>
              <a:gs pos="0">
                <a:schemeClr val="bg1"/>
              </a:gs>
              <a:gs pos="49000">
                <a:schemeClr val="bg1">
                  <a:alpha val="0"/>
                </a:schemeClr>
              </a:gs>
              <a:gs pos="100000">
                <a:schemeClr val="bg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userDrawn="1"/>
        </p:nvSpPr>
        <p:spPr>
          <a:xfrm>
            <a:off x="11493500" y="243205"/>
            <a:ext cx="309880" cy="309880"/>
          </a:xfrm>
          <a:prstGeom prst="ellipse">
            <a:avLst/>
          </a:prstGeom>
          <a:gradFill>
            <a:gsLst>
              <a:gs pos="0">
                <a:schemeClr val="bg1"/>
              </a:gs>
              <a:gs pos="49000">
                <a:schemeClr val="bg1">
                  <a:alpha val="0"/>
                </a:schemeClr>
              </a:gs>
              <a:gs pos="100000">
                <a:schemeClr val="bg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520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7249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23230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2283095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99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825279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8742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7" indent="0" algn="ctr">
              <a:buNone/>
              <a:defRPr>
                <a:solidFill>
                  <a:schemeClr val="tx1">
                    <a:tint val="75000"/>
                  </a:schemeClr>
                </a:solidFill>
              </a:defRPr>
            </a:lvl2pPr>
            <a:lvl3pPr marL="609615" indent="0" algn="ctr">
              <a:buNone/>
              <a:defRPr>
                <a:solidFill>
                  <a:schemeClr val="tx1">
                    <a:tint val="75000"/>
                  </a:schemeClr>
                </a:solidFill>
              </a:defRPr>
            </a:lvl3pPr>
            <a:lvl4pPr marL="914424" indent="0" algn="ctr">
              <a:buNone/>
              <a:defRPr>
                <a:solidFill>
                  <a:schemeClr val="tx1">
                    <a:tint val="75000"/>
                  </a:schemeClr>
                </a:solidFill>
              </a:defRPr>
            </a:lvl4pPr>
            <a:lvl5pPr marL="1219231"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452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2878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807" indent="0">
              <a:buNone/>
              <a:defRPr sz="1200">
                <a:solidFill>
                  <a:schemeClr val="tx1">
                    <a:tint val="75000"/>
                  </a:schemeClr>
                </a:solidFill>
              </a:defRPr>
            </a:lvl2pPr>
            <a:lvl3pPr marL="609615" indent="0">
              <a:buNone/>
              <a:defRPr sz="1067">
                <a:solidFill>
                  <a:schemeClr val="tx1">
                    <a:tint val="75000"/>
                  </a:schemeClr>
                </a:solidFill>
              </a:defRPr>
            </a:lvl3pPr>
            <a:lvl4pPr marL="914424" indent="0">
              <a:buNone/>
              <a:defRPr sz="933">
                <a:solidFill>
                  <a:schemeClr val="tx1">
                    <a:tint val="75000"/>
                  </a:schemeClr>
                </a:solidFill>
              </a:defRPr>
            </a:lvl4pPr>
            <a:lvl5pPr marL="1219231"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97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044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767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0"/>
            <a:ext cx="2693459"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0"/>
            <a:ext cx="2694517"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775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364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090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684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7" indent="0">
              <a:buNone/>
              <a:defRPr sz="1867"/>
            </a:lvl2pPr>
            <a:lvl3pPr marL="609615" indent="0">
              <a:buNone/>
              <a:defRPr sz="1600"/>
            </a:lvl3pPr>
            <a:lvl4pPr marL="914424" indent="0">
              <a:buNone/>
              <a:defRPr sz="1333"/>
            </a:lvl4pPr>
            <a:lvl5pPr marL="1219231" indent="0">
              <a:buNone/>
              <a:defRPr sz="1333"/>
            </a:lvl5pPr>
            <a:lvl6pPr marL="1524038" indent="0">
              <a:buNone/>
              <a:defRPr sz="1333"/>
            </a:lvl6pPr>
            <a:lvl7pPr marL="1828845" indent="0">
              <a:buNone/>
              <a:defRPr sz="1333"/>
            </a:lvl7pPr>
            <a:lvl8pPr marL="2133653" indent="0">
              <a:buNone/>
              <a:defRPr sz="1333"/>
            </a:lvl8pPr>
            <a:lvl9pPr marL="2438462"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449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1073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2779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43421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013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1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44944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068623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9607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54670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127993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20071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344093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211305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134186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569564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24066416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81667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217247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02226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649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696183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92445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364766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11/5/2024</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6015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7258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967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11/5/2024</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24055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11/5/2024</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294501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9000">
              <a:srgbClr val="31A9D5"/>
            </a:gs>
            <a:gs pos="88000">
              <a:srgbClr val="4771D1"/>
            </a:gs>
          </a:gsLst>
          <a:lin ang="10800000" scaled="0"/>
        </a:gradFill>
        <a:effectLst/>
      </p:bgPr>
    </p:bg>
    <p:spTree>
      <p:nvGrpSpPr>
        <p:cNvPr id="1" name=""/>
        <p:cNvGrpSpPr/>
        <p:nvPr/>
      </p:nvGrpSpPr>
      <p:grpSpPr>
        <a:xfrm>
          <a:off x="0" y="0"/>
          <a:ext cx="0" cy="0"/>
          <a:chOff x="0" y="0"/>
          <a:chExt cx="0" cy="0"/>
        </a:xfrm>
      </p:grpSpPr>
      <p:sp>
        <p:nvSpPr>
          <p:cNvPr id="2" name="矩形 1"/>
          <p:cNvSpPr/>
          <p:nvPr userDrawn="1"/>
        </p:nvSpPr>
        <p:spPr>
          <a:xfrm rot="5400000">
            <a:off x="3691255" y="-1642745"/>
            <a:ext cx="4809490" cy="12191365"/>
          </a:xfrm>
          <a:prstGeom prst="rect">
            <a:avLst/>
          </a:prstGeom>
          <a:gradFill>
            <a:gsLst>
              <a:gs pos="0">
                <a:srgbClr val="DBBEE4">
                  <a:alpha val="0"/>
                </a:srgbClr>
              </a:gs>
              <a:gs pos="30000">
                <a:srgbClr val="DBBEE4">
                  <a:alpha val="57000"/>
                </a:srgbClr>
              </a:gs>
              <a:gs pos="100000">
                <a:srgbClr val="DBBEE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259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5.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6.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0"/>
          <a:stretch>
            <a:fillRect/>
          </a:stretch>
        </p:blipFill>
        <p:spPr>
          <a:xfrm>
            <a:off x="0" y="0"/>
            <a:ext cx="12192000" cy="70591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70BE0D6-D3FD-3914-4919-69EAEEDD9F7F}"/>
              </a:ext>
            </a:extLst>
          </p:cNvPr>
          <p:cNvPicPr>
            <a:picLocks noChangeAspect="1"/>
          </p:cNvPicPr>
          <p:nvPr userDrawn="1"/>
        </p:nvPicPr>
        <p:blipFill>
          <a:blip r:embed="rId11"/>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313224784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4" r:id="rId5"/>
    <p:sldLayoutId id="2147483715" r:id="rId6"/>
    <p:sldLayoutId id="2147483717" r:id="rId7"/>
    <p:sldLayoutId id="2147483718"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372174"/>
      </p:ext>
    </p:extLst>
  </p:cSld>
  <p:clrMap bg1="lt1" tx1="dk1" bg2="lt2" tx2="dk2" accent1="accent1" accent2="accent2" accent3="accent3" accent4="accent4" accent5="accent5" accent6="accent6" hlink="hlink" folHlink="folHlink"/>
  <p:sldLayoutIdLst>
    <p:sldLayoutId id="2147483720" r:id="rId1"/>
    <p:sldLayoutId id="214748372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8"/>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235253836"/>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0"/>
            <a:ext cx="1557679" cy="1557679"/>
          </a:xfrm>
          <a:prstGeom prst="rect">
            <a:avLst/>
          </a:prstGeom>
        </p:spPr>
      </p:pic>
    </p:spTree>
    <p:extLst>
      <p:ext uri="{BB962C8B-B14F-4D97-AF65-F5344CB8AC3E}">
        <p14:creationId xmlns:p14="http://schemas.microsoft.com/office/powerpoint/2010/main" val="83175287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47752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5391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audio" Target="../media/audio2.wav"/><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645160" y="0"/>
            <a:ext cx="11028680" cy="3931919"/>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233C4F"/>
              </a:solidFill>
              <a:latin typeface="Arial"/>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4"/>
          <a:stretch>
            <a:fillRect/>
          </a:stretch>
        </p:blipFill>
        <p:spPr>
          <a:xfrm>
            <a:off x="1072987" y="-166200"/>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5"/>
          <a:stretch>
            <a:fillRect/>
          </a:stretch>
        </p:blipFill>
        <p:spPr>
          <a:xfrm>
            <a:off x="909885" y="1079916"/>
            <a:ext cx="10412871" cy="2137849"/>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id="{E6E97E6D-895A-DBA0-0879-3D1EA86A6174}"/>
              </a:ext>
            </a:extLst>
          </p:cNvPr>
          <p:cNvPicPr>
            <a:picLocks noChangeAspect="1"/>
          </p:cNvPicPr>
          <p:nvPr/>
        </p:nvPicPr>
        <p:blipFill>
          <a:blip r:embed="rId6"/>
          <a:stretch>
            <a:fillRect/>
          </a:stretch>
        </p:blipFill>
        <p:spPr>
          <a:xfrm>
            <a:off x="9968688" y="5170109"/>
            <a:ext cx="1615161" cy="1615161"/>
          </a:xfrm>
          <a:prstGeom prst="rect">
            <a:avLst/>
          </a:prstGeom>
        </p:spPr>
      </p:pic>
      <p:pic>
        <p:nvPicPr>
          <p:cNvPr id="3" name="Picture 2">
            <a:extLst>
              <a:ext uri="{FF2B5EF4-FFF2-40B4-BE49-F238E27FC236}">
                <a16:creationId xmlns:a16="http://schemas.microsoft.com/office/drawing/2014/main" id="{86F462D2-D748-2854-2E92-A9344537C410}"/>
              </a:ext>
            </a:extLst>
          </p:cNvPr>
          <p:cNvPicPr>
            <a:picLocks noChangeAspect="1"/>
          </p:cNvPicPr>
          <p:nvPr/>
        </p:nvPicPr>
        <p:blipFill>
          <a:blip r:embed="rId7"/>
          <a:stretch>
            <a:fillRect/>
          </a:stretch>
        </p:blipFill>
        <p:spPr>
          <a:xfrm>
            <a:off x="4656185" y="2771585"/>
            <a:ext cx="328602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BB14BD17-43E4-46E0-15C4-7001C4F8F6F6}"/>
              </a:ext>
            </a:extLst>
          </p:cNvPr>
          <p:cNvPicPr>
            <a:picLocks noChangeAspect="1"/>
          </p:cNvPicPr>
          <p:nvPr/>
        </p:nvPicPr>
        <p:blipFill>
          <a:blip r:embed="rId4"/>
          <a:stretch>
            <a:fillRect/>
          </a:stretch>
        </p:blipFill>
        <p:spPr>
          <a:xfrm>
            <a:off x="427458" y="1060202"/>
            <a:ext cx="6419644" cy="5797798"/>
          </a:xfrm>
          <a:prstGeom prst="rect">
            <a:avLst/>
          </a:prstGeom>
        </p:spPr>
      </p:pic>
    </p:spTree>
    <p:extLst>
      <p:ext uri="{BB962C8B-B14F-4D97-AF65-F5344CB8AC3E}">
        <p14:creationId xmlns:p14="http://schemas.microsoft.com/office/powerpoint/2010/main" val="177801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15"/>
            <a:endParaRPr lang="en-US" sz="1200">
              <a:solidFill>
                <a:prstClr val="black"/>
              </a:solidFill>
              <a:latin typeface="Calibri"/>
              <a:cs typeface="Arial"/>
              <a:sym typeface="Arial"/>
            </a:endParaRPr>
          </a:p>
        </p:txBody>
      </p:sp>
      <p:sp>
        <p:nvSpPr>
          <p:cNvPr id="3" name="Freeform 3"/>
          <p:cNvSpPr/>
          <p:nvPr/>
        </p:nvSpPr>
        <p:spPr>
          <a:xfrm>
            <a:off x="2216497" y="5753194"/>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15"/>
            <a:endParaRPr lang="en-US" sz="1200">
              <a:solidFill>
                <a:prstClr val="black"/>
              </a:solidFill>
              <a:latin typeface="Calibri"/>
              <a:cs typeface="Arial"/>
              <a:sym typeface="Arial"/>
            </a:endParaRPr>
          </a:p>
        </p:txBody>
      </p:sp>
      <p:sp>
        <p:nvSpPr>
          <p:cNvPr id="4" name="Freeform 4"/>
          <p:cNvSpPr/>
          <p:nvPr/>
        </p:nvSpPr>
        <p:spPr>
          <a:xfrm rot="1366441" flipH="1">
            <a:off x="-176108" y="3506939"/>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15"/>
            <a:endParaRPr lang="en-US" sz="1200">
              <a:solidFill>
                <a:prstClr val="black"/>
              </a:solidFill>
              <a:latin typeface="Calibri"/>
              <a:cs typeface="Arial"/>
              <a:sym typeface="Arial"/>
            </a:endParaRPr>
          </a:p>
        </p:txBody>
      </p:sp>
      <p:sp>
        <p:nvSpPr>
          <p:cNvPr id="6" name="Freeform 6"/>
          <p:cNvSpPr/>
          <p:nvPr/>
        </p:nvSpPr>
        <p:spPr>
          <a:xfrm rot="1743279">
            <a:off x="9269084"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15"/>
            <a:endParaRPr lang="en-US" sz="1200">
              <a:solidFill>
                <a:prstClr val="black"/>
              </a:solidFill>
              <a:latin typeface="Calibri"/>
              <a:cs typeface="Arial"/>
              <a:sym typeface="Arial"/>
            </a:endParaRPr>
          </a:p>
        </p:txBody>
      </p:sp>
      <p:sp>
        <p:nvSpPr>
          <p:cNvPr id="7" name="Freeform 7"/>
          <p:cNvSpPr/>
          <p:nvPr/>
        </p:nvSpPr>
        <p:spPr>
          <a:xfrm rot="-1506940">
            <a:off x="10228672" y="923627"/>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15"/>
            <a:endParaRPr lang="en-US" sz="1200">
              <a:solidFill>
                <a:prstClr val="black"/>
              </a:solidFill>
              <a:latin typeface="Calibri"/>
              <a:cs typeface="Arial"/>
              <a:sym typeface="Arial"/>
            </a:endParaRPr>
          </a:p>
        </p:txBody>
      </p:sp>
      <p:sp>
        <p:nvSpPr>
          <p:cNvPr id="8" name="Freeform 8"/>
          <p:cNvSpPr/>
          <p:nvPr/>
        </p:nvSpPr>
        <p:spPr>
          <a:xfrm rot="-2381061">
            <a:off x="11058307" y="4002127"/>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9" name="Freeform 9"/>
          <p:cNvSpPr/>
          <p:nvPr/>
        </p:nvSpPr>
        <p:spPr>
          <a:xfrm rot="-1389702">
            <a:off x="-1166956" y="889346"/>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15"/>
            <a:endParaRPr lang="en-US" sz="1200">
              <a:solidFill>
                <a:prstClr val="black"/>
              </a:solidFill>
              <a:latin typeface="Calibri"/>
              <a:cs typeface="Arial"/>
              <a:sym typeface="Arial"/>
            </a:endParaRPr>
          </a:p>
        </p:txBody>
      </p:sp>
      <p:sp>
        <p:nvSpPr>
          <p:cNvPr id="10" name="Freeform 10"/>
          <p:cNvSpPr/>
          <p:nvPr/>
        </p:nvSpPr>
        <p:spPr>
          <a:xfrm rot="3100737">
            <a:off x="-546594" y="-1649840"/>
            <a:ext cx="2725377" cy="4052607"/>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15"/>
            <a:endParaRPr lang="en-US" sz="1200">
              <a:solidFill>
                <a:prstClr val="black"/>
              </a:solidFill>
              <a:latin typeface="Calibri"/>
              <a:cs typeface="Arial"/>
              <a:sym typeface="Arial"/>
            </a:endParaRPr>
          </a:p>
        </p:txBody>
      </p:sp>
      <p:sp>
        <p:nvSpPr>
          <p:cNvPr id="11" name="Freeform 11"/>
          <p:cNvSpPr/>
          <p:nvPr/>
        </p:nvSpPr>
        <p:spPr>
          <a:xfrm rot="-456390">
            <a:off x="9651237" y="5461001"/>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15"/>
            <a:endParaRPr lang="en-US" sz="1200">
              <a:solidFill>
                <a:prstClr val="black"/>
              </a:solidFill>
              <a:latin typeface="Calibri"/>
              <a:cs typeface="Arial"/>
              <a:sym typeface="Arial"/>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13" name="Freeform 13"/>
          <p:cNvSpPr/>
          <p:nvPr/>
        </p:nvSpPr>
        <p:spPr>
          <a:xfrm rot="1070216">
            <a:off x="5782770" y="-2019177"/>
            <a:ext cx="3711423" cy="3252135"/>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15"/>
            <a:endParaRPr lang="en-US" sz="1200">
              <a:solidFill>
                <a:prstClr val="black"/>
              </a:solidFill>
              <a:latin typeface="Calibri"/>
              <a:cs typeface="Arial"/>
              <a:sym typeface="Arial"/>
            </a:endParaRPr>
          </a:p>
        </p:txBody>
      </p:sp>
      <p:sp>
        <p:nvSpPr>
          <p:cNvPr id="14" name="Freeform 14"/>
          <p:cNvSpPr/>
          <p:nvPr/>
        </p:nvSpPr>
        <p:spPr>
          <a:xfrm rot="4437633">
            <a:off x="3479809"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15"/>
            <a:endParaRPr lang="en-US" sz="1200">
              <a:solidFill>
                <a:prstClr val="black"/>
              </a:solidFill>
              <a:latin typeface="Calibri"/>
              <a:cs typeface="Arial"/>
              <a:sym typeface="Arial"/>
            </a:endParaRPr>
          </a:p>
        </p:txBody>
      </p:sp>
      <p:sp>
        <p:nvSpPr>
          <p:cNvPr id="15" name="Freeform 15"/>
          <p:cNvSpPr/>
          <p:nvPr/>
        </p:nvSpPr>
        <p:spPr>
          <a:xfrm rot="-2474619" flipH="1">
            <a:off x="11215606" y="2100978"/>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15"/>
            <a:endParaRPr lang="en-US" sz="1200">
              <a:solidFill>
                <a:prstClr val="black"/>
              </a:solidFill>
              <a:latin typeface="Calibri"/>
              <a:cs typeface="Arial"/>
              <a:sym typeface="Arial"/>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15"/>
            <a:endParaRPr lang="en-US" sz="1200">
              <a:solidFill>
                <a:prstClr val="black"/>
              </a:solidFill>
              <a:latin typeface="Calibri"/>
              <a:cs typeface="Arial"/>
              <a:sym typeface="Arial"/>
            </a:endParaRPr>
          </a:p>
        </p:txBody>
      </p:sp>
      <p:sp>
        <p:nvSpPr>
          <p:cNvPr id="17" name="Freeform 17"/>
          <p:cNvSpPr/>
          <p:nvPr/>
        </p:nvSpPr>
        <p:spPr>
          <a:xfrm rot="-2207307">
            <a:off x="4843581" y="5532405"/>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15"/>
            <a:endParaRPr lang="en-US" sz="1200">
              <a:solidFill>
                <a:prstClr val="black"/>
              </a:solidFill>
              <a:latin typeface="Calibri"/>
              <a:cs typeface="Arial"/>
              <a:sym typeface="Arial"/>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1" cy="1754326"/>
          </a:xfrm>
          <a:prstGeom prst="rect">
            <a:avLst/>
          </a:prstGeom>
          <a:noFill/>
        </p:spPr>
        <p:txBody>
          <a:bodyPr wrap="square" rtlCol="0">
            <a:spAutoFit/>
          </a:bodyPr>
          <a:lstStyle/>
          <a:p>
            <a:pPr algn="ctr" defTabSz="914377"/>
            <a:r>
              <a:rPr lang="vi-VN" sz="5400" b="1" dirty="0">
                <a:solidFill>
                  <a:prstClr val="black"/>
                </a:solidFill>
                <a:latin typeface="Cambria" panose="02040503050406030204" pitchFamily="18" charset="0"/>
                <a:ea typeface="Cambria" panose="02040503050406030204" pitchFamily="18" charset="0"/>
                <a:cs typeface="Arial"/>
                <a:sym typeface="Arial"/>
              </a:rPr>
              <a:t>Hoạt động </a:t>
            </a:r>
            <a:r>
              <a:rPr lang="en-US" sz="5400" b="1" dirty="0">
                <a:solidFill>
                  <a:prstClr val="black"/>
                </a:solidFill>
                <a:latin typeface="Cambria" panose="02040503050406030204" pitchFamily="18" charset="0"/>
                <a:ea typeface="Cambria" panose="02040503050406030204" pitchFamily="18" charset="0"/>
                <a:cs typeface="Arial"/>
                <a:sym typeface="Arial"/>
              </a:rPr>
              <a:t>1:</a:t>
            </a:r>
            <a:r>
              <a:rPr lang="vi-VN"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Những</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đề</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nghị</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canh</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tân</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đất</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nước</a:t>
            </a:r>
            <a:endParaRPr lang="en-US" sz="5400" dirty="0">
              <a:solidFill>
                <a:prstClr val="black"/>
              </a:solidFill>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386080" y="2"/>
            <a:ext cx="11572240" cy="1076958"/>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7659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thông tin, em hãy</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nêu</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góp</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Nguyễn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đối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lịch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sử</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dân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tộc</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lang="en-US"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5" name="Picture 4">
            <a:extLst>
              <a:ext uri="{FF2B5EF4-FFF2-40B4-BE49-F238E27FC236}">
                <a16:creationId xmlns:a16="http://schemas.microsoft.com/office/drawing/2014/main" id="{6525ECD9-FEBE-0595-28FE-EFF22B1D3D3B}"/>
              </a:ext>
            </a:extLst>
          </p:cNvPr>
          <p:cNvPicPr>
            <a:picLocks noChangeAspect="1"/>
          </p:cNvPicPr>
          <p:nvPr/>
        </p:nvPicPr>
        <p:blipFill>
          <a:blip r:embed="rId4"/>
          <a:stretch>
            <a:fillRect/>
          </a:stretch>
        </p:blipFill>
        <p:spPr>
          <a:xfrm>
            <a:off x="2385060" y="1295082"/>
            <a:ext cx="7073900" cy="5273465"/>
          </a:xfrm>
          <a:prstGeom prst="rect">
            <a:avLst/>
          </a:prstGeom>
        </p:spPr>
      </p:pic>
    </p:spTree>
    <p:extLst>
      <p:ext uri="{BB962C8B-B14F-4D97-AF65-F5344CB8AC3E}">
        <p14:creationId xmlns:p14="http://schemas.microsoft.com/office/powerpoint/2010/main" val="4208754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59388" y="1131292"/>
            <a:ext cx="8038532" cy="4392692"/>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Đóng góp của Nguyễn Trường Tộ:</a:t>
            </a:r>
          </a:p>
          <a:p>
            <a:pPr lvl="0" algn="just"/>
            <a:r>
              <a:rPr lang="vi-VN" sz="3600" dirty="0">
                <a:solidFill>
                  <a:srgbClr val="002060"/>
                </a:solidFill>
                <a:latin typeface="Cambria" panose="02040503050406030204" pitchFamily="18" charset="0"/>
                <a:ea typeface="Cambria" panose="02040503050406030204" pitchFamily="18" charset="0"/>
              </a:rPr>
              <a:t>+ Đệ trình lên Triều đình nhiều bản điều trần, với mong muốn làm cho đất nước giàu mạnh</a:t>
            </a:r>
          </a:p>
          <a:p>
            <a:pPr lvl="0" algn="just"/>
            <a:r>
              <a:rPr lang="vi-VN" sz="3600" dirty="0">
                <a:solidFill>
                  <a:srgbClr val="002060"/>
                </a:solidFill>
                <a:latin typeface="Cambria" panose="02040503050406030204" pitchFamily="18" charset="0"/>
                <a:ea typeface="Cambria" panose="02040503050406030204" pitchFamily="18" charset="0"/>
              </a:rPr>
              <a:t>+ Ông đề nghị mở rộng quan hệ với nước ngoài, mở các trường dạy đóng tàu, đúc súng,...</a:t>
            </a:r>
          </a:p>
        </p:txBody>
      </p:sp>
      <p:pic>
        <p:nvPicPr>
          <p:cNvPr id="7" name="Picture 6">
            <a:extLst>
              <a:ext uri="{FF2B5EF4-FFF2-40B4-BE49-F238E27FC236}">
                <a16:creationId xmlns:a16="http://schemas.microsoft.com/office/drawing/2014/main" id="{03A495CC-683D-FE44-A50F-C1E9DF2FF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98" y="1099119"/>
            <a:ext cx="4776365" cy="5936681"/>
          </a:xfrm>
          <a:prstGeom prst="rect">
            <a:avLst/>
          </a:prstGeom>
        </p:spPr>
      </p:pic>
    </p:spTree>
    <p:extLst>
      <p:ext uri="{BB962C8B-B14F-4D97-AF65-F5344CB8AC3E}">
        <p14:creationId xmlns:p14="http://schemas.microsoft.com/office/powerpoint/2010/main" val="1209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2 Nguyễn Trường Tộ và khát vọng canh tân đất nước">
            <a:hlinkClick r:id="" action="ppaction://media"/>
            <a:extLst>
              <a:ext uri="{FF2B5EF4-FFF2-40B4-BE49-F238E27FC236}">
                <a16:creationId xmlns:a16="http://schemas.microsoft.com/office/drawing/2014/main" id="{5424FC9B-A845-024A-D667-36F7709AA5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9816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28908" y="1009372"/>
            <a:ext cx="8038532" cy="1464231"/>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Em có cảm nghĩ gì về những hành động của Nguyễn Trường Tộ?</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F7BDAC4-A8A9-972D-5496-102FEF3BE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47" b="89894" l="9938" r="89855"/>
                    </a14:imgEffect>
                  </a14:imgLayer>
                </a14:imgProps>
              </a:ext>
              <a:ext uri="{28A0092B-C50C-407E-A947-70E740481C1C}">
                <a14:useLocalDpi xmlns:a14="http://schemas.microsoft.com/office/drawing/2010/main" val="0"/>
              </a:ext>
            </a:extLst>
          </a:blip>
          <a:srcRect l="34818" t="6848" r="34772" b="19404"/>
          <a:stretch/>
        </p:blipFill>
        <p:spPr>
          <a:xfrm>
            <a:off x="819149" y="1451482"/>
            <a:ext cx="1868892" cy="5292220"/>
          </a:xfrm>
          <a:prstGeom prst="rect">
            <a:avLst/>
          </a:prstGeom>
        </p:spPr>
      </p:pic>
      <p:sp>
        <p:nvSpPr>
          <p:cNvPr id="7" name="TextBox 6">
            <a:extLst>
              <a:ext uri="{FF2B5EF4-FFF2-40B4-BE49-F238E27FC236}">
                <a16:creationId xmlns:a16="http://schemas.microsoft.com/office/drawing/2014/main" id="{A5B5E6D1-44AD-1765-3321-A1B7475E8D48}"/>
              </a:ext>
            </a:extLst>
          </p:cNvPr>
          <p:cNvSpPr txBox="1"/>
          <p:nvPr/>
        </p:nvSpPr>
        <p:spPr>
          <a:xfrm>
            <a:off x="3230880" y="2915920"/>
            <a:ext cx="7995920" cy="3046988"/>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Ông là một người yêu nước chân chính, với mong muốn bảo vệ đất nước trước sự xâm lược của người Pháp, đệ trình cải cách giúp đất nước phát triển. Ông là một đại diện tiêu biểu cho trào lưu canh tân đất nước cuối thế kỉ XIX. </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3"/>
          <p:cNvSpPr/>
          <p:nvPr/>
        </p:nvSpPr>
        <p:spPr>
          <a:xfrm>
            <a:off x="2216497" y="5753194"/>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Freeform 4"/>
          <p:cNvSpPr/>
          <p:nvPr/>
        </p:nvSpPr>
        <p:spPr>
          <a:xfrm rot="1366441" flipH="1">
            <a:off x="-176108" y="3506939"/>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Freeform 6"/>
          <p:cNvSpPr/>
          <p:nvPr/>
        </p:nvSpPr>
        <p:spPr>
          <a:xfrm rot="1743279">
            <a:off x="9269084"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Freeform 7"/>
          <p:cNvSpPr/>
          <p:nvPr/>
        </p:nvSpPr>
        <p:spPr>
          <a:xfrm rot="-1506940">
            <a:off x="10228672" y="923627"/>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8" name="Freeform 8"/>
          <p:cNvSpPr/>
          <p:nvPr/>
        </p:nvSpPr>
        <p:spPr>
          <a:xfrm rot="-2381061">
            <a:off x="11058307" y="4002127"/>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Freeform 9"/>
          <p:cNvSpPr/>
          <p:nvPr/>
        </p:nvSpPr>
        <p:spPr>
          <a:xfrm rot="-1389702">
            <a:off x="-1166956" y="889346"/>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10"/>
          <p:cNvSpPr/>
          <p:nvPr/>
        </p:nvSpPr>
        <p:spPr>
          <a:xfrm rot="3100737">
            <a:off x="-546594" y="-1649840"/>
            <a:ext cx="2725377" cy="4052607"/>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Freeform 11"/>
          <p:cNvSpPr/>
          <p:nvPr/>
        </p:nvSpPr>
        <p:spPr>
          <a:xfrm rot="-456390">
            <a:off x="9651237" y="5461001"/>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Freeform 13"/>
          <p:cNvSpPr/>
          <p:nvPr/>
        </p:nvSpPr>
        <p:spPr>
          <a:xfrm rot="1070216">
            <a:off x="5782770" y="-2019177"/>
            <a:ext cx="3711423" cy="3252135"/>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4" name="Freeform 14"/>
          <p:cNvSpPr/>
          <p:nvPr/>
        </p:nvSpPr>
        <p:spPr>
          <a:xfrm rot="4437633">
            <a:off x="3479809"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5" name="Freeform 15"/>
          <p:cNvSpPr/>
          <p:nvPr/>
        </p:nvSpPr>
        <p:spPr>
          <a:xfrm rot="-2474619" flipH="1">
            <a:off x="11215606" y="2100978"/>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7" name="Freeform 17"/>
          <p:cNvSpPr/>
          <p:nvPr/>
        </p:nvSpPr>
        <p:spPr>
          <a:xfrm rot="-2207307">
            <a:off x="4843581" y="5532405"/>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1" cy="175432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Hoạt động </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2:</a:t>
            </a: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Phong trào Cần Vương chống Pháp.</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66041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A3015"/>
              </a:solidFill>
              <a:latin typeface="Arial"/>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386080" y="2"/>
            <a:ext cx="11572240" cy="1076958"/>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5A3015"/>
                </a:solidFill>
                <a:latin typeface="Arial"/>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530689"/>
            </a:xfrm>
            <a:prstGeom prst="rect">
              <a:avLst/>
            </a:prstGeom>
            <a:noFill/>
          </p:spPr>
          <p:txBody>
            <a:bodyPr wrap="square" rtlCol="0">
              <a:spAutoFit/>
            </a:bodyPr>
            <a:lstStyle/>
            <a:p>
              <a:pPr algn="just" defTabSz="1219170">
                <a:buClr>
                  <a:srgbClr val="000000"/>
                </a:buClr>
                <a:defRPr/>
              </a:pPr>
              <a:r>
                <a:rPr lang="vi-VN" sz="3000" b="1" kern="0" dirty="0">
                  <a:solidFill>
                    <a:srgbClr val="000000"/>
                  </a:solidFill>
                  <a:latin typeface="Cambria" panose="02040503050406030204" pitchFamily="18" charset="0"/>
                  <a:ea typeface="Cambria" panose="02040503050406030204" pitchFamily="18" charset="0"/>
                  <a:cs typeface="Arial"/>
                  <a:sym typeface="Arial"/>
                </a:rPr>
                <a:t>Đọc thông tin, em hãy:</a:t>
              </a:r>
            </a:p>
            <a:p>
              <a:pPr algn="just" defTabSz="1219170">
                <a:buClr>
                  <a:srgbClr val="000000"/>
                </a:buClr>
                <a:defRPr/>
              </a:pPr>
              <a:r>
                <a:rPr lang="vi-VN" sz="3000" kern="0" dirty="0">
                  <a:solidFill>
                    <a:srgbClr val="000000"/>
                  </a:solidFill>
                  <a:latin typeface="Cambria" panose="02040503050406030204" pitchFamily="18" charset="0"/>
                  <a:ea typeface="Cambria" panose="02040503050406030204" pitchFamily="18" charset="0"/>
                  <a:cs typeface="Arial"/>
                  <a:sym typeface="Arial"/>
                </a:rPr>
                <a:t>- Cho biết những nét chính về phong trào Cần vương cuối thế kỉ XIX.</a:t>
              </a:r>
              <a:endParaRPr lang="en-US" sz="3000" kern="0" dirty="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4" name="Picture 3">
            <a:extLst>
              <a:ext uri="{FF2B5EF4-FFF2-40B4-BE49-F238E27FC236}">
                <a16:creationId xmlns:a16="http://schemas.microsoft.com/office/drawing/2014/main" id="{A3CCB4DA-6073-5AEC-6EDB-B417318CB6EF}"/>
              </a:ext>
            </a:extLst>
          </p:cNvPr>
          <p:cNvPicPr>
            <a:picLocks noChangeAspect="1"/>
          </p:cNvPicPr>
          <p:nvPr/>
        </p:nvPicPr>
        <p:blipFill>
          <a:blip r:embed="rId4"/>
          <a:stretch>
            <a:fillRect/>
          </a:stretch>
        </p:blipFill>
        <p:spPr>
          <a:xfrm>
            <a:off x="2695257" y="1480502"/>
            <a:ext cx="6987223" cy="50668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452434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79708" y="1293852"/>
            <a:ext cx="8038532" cy="4188381"/>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 - Những số nét chính về phong trào Cần vương cuối thế kỉ XIX:</a:t>
            </a:r>
          </a:p>
          <a:p>
            <a:pPr lvl="0" algn="just"/>
            <a:r>
              <a:rPr lang="vi-VN" sz="2400" dirty="0">
                <a:solidFill>
                  <a:srgbClr val="002060"/>
                </a:solidFill>
                <a:latin typeface="Cambria" panose="02040503050406030204" pitchFamily="18" charset="0"/>
                <a:ea typeface="Cambria" panose="02040503050406030204" pitchFamily="18" charset="0"/>
              </a:rPr>
              <a:t>   + Năm 1884, Triều đình Nhà Nguyễn kí hiệp ước công nhận quyền đô hộ của thực dân Pháp trên toàn bộ đất nước Việt Nam</a:t>
            </a:r>
          </a:p>
          <a:p>
            <a:pPr lvl="0" algn="just"/>
            <a:r>
              <a:rPr lang="vi-VN" sz="2400" dirty="0">
                <a:solidFill>
                  <a:srgbClr val="002060"/>
                </a:solidFill>
                <a:latin typeface="Cambria" panose="02040503050406030204" pitchFamily="18" charset="0"/>
                <a:ea typeface="Cambria" panose="02040503050406030204" pitchFamily="18" charset="0"/>
              </a:rPr>
              <a:t>   + Một bộ phận quan lại thuộc phái chủ chiến, đứng đầu là vua Hàm Nghi mong muốn khôi phục độc lập dân tộc</a:t>
            </a:r>
          </a:p>
          <a:p>
            <a:pPr lvl="0" algn="just"/>
            <a:r>
              <a:rPr lang="vi-VN" sz="2400" dirty="0">
                <a:solidFill>
                  <a:srgbClr val="002060"/>
                </a:solidFill>
                <a:latin typeface="Cambria" panose="02040503050406030204" pitchFamily="18" charset="0"/>
                <a:ea typeface="Cambria" panose="02040503050406030204" pitchFamily="18" charset="0"/>
              </a:rPr>
              <a:t>   + Năm 1885, Tôn Thất Thuyết ban bố dụ Cần vương, kêu gọi nhân dân đồng lòng giúp vua cứu nước, phong trào bùng nổ và phát triển mạnh mẽ.</a:t>
            </a:r>
          </a:p>
        </p:txBody>
      </p:sp>
      <p:pic>
        <p:nvPicPr>
          <p:cNvPr id="7" name="Picture 6">
            <a:extLst>
              <a:ext uri="{FF2B5EF4-FFF2-40B4-BE49-F238E27FC236}">
                <a16:creationId xmlns:a16="http://schemas.microsoft.com/office/drawing/2014/main" id="{03A495CC-683D-FE44-A50F-C1E9DF2FF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98" y="1099119"/>
            <a:ext cx="4776365" cy="5936681"/>
          </a:xfrm>
          <a:prstGeom prst="rect">
            <a:avLst/>
          </a:prstGeom>
        </p:spPr>
      </p:pic>
    </p:spTree>
    <p:extLst>
      <p:ext uri="{BB962C8B-B14F-4D97-AF65-F5344CB8AC3E}">
        <p14:creationId xmlns:p14="http://schemas.microsoft.com/office/powerpoint/2010/main" val="22095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03200" y="-3"/>
            <a:ext cx="11755120" cy="1076957"/>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74278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9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thông tin, em hãy:</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9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Kể câu chuyện về Phan Đình Phùng và cuộc khởi nghĩa Hương Khê.</a:t>
              </a:r>
            </a:p>
          </p:txBody>
        </p:sp>
      </p:grpSp>
      <p:pic>
        <p:nvPicPr>
          <p:cNvPr id="5" name="Picture 4">
            <a:extLst>
              <a:ext uri="{FF2B5EF4-FFF2-40B4-BE49-F238E27FC236}">
                <a16:creationId xmlns:a16="http://schemas.microsoft.com/office/drawing/2014/main" id="{726D7958-4ADE-2D00-8180-2916E8B65106}"/>
              </a:ext>
            </a:extLst>
          </p:cNvPr>
          <p:cNvPicPr>
            <a:picLocks noChangeAspect="1"/>
          </p:cNvPicPr>
          <p:nvPr/>
        </p:nvPicPr>
        <p:blipFill>
          <a:blip r:embed="rId4"/>
          <a:stretch>
            <a:fillRect/>
          </a:stretch>
        </p:blipFill>
        <p:spPr>
          <a:xfrm>
            <a:off x="2611120" y="1331650"/>
            <a:ext cx="7388737" cy="5526350"/>
          </a:xfrm>
          <a:prstGeom prst="rect">
            <a:avLst/>
          </a:prstGeom>
        </p:spPr>
      </p:pic>
    </p:spTree>
    <p:extLst>
      <p:ext uri="{BB962C8B-B14F-4D97-AF65-F5344CB8AC3E}">
        <p14:creationId xmlns:p14="http://schemas.microsoft.com/office/powerpoint/2010/main" val="8985420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54EA878D-1938-2829-D14D-39A777F58990}"/>
              </a:ext>
            </a:extLst>
          </p:cNvPr>
          <p:cNvPicPr>
            <a:picLocks noChangeAspect="1"/>
          </p:cNvPicPr>
          <p:nvPr/>
        </p:nvPicPr>
        <p:blipFill>
          <a:blip r:embed="rId4"/>
          <a:stretch>
            <a:fillRect/>
          </a:stretch>
        </p:blipFill>
        <p:spPr>
          <a:xfrm>
            <a:off x="-1186705" y="1376680"/>
            <a:ext cx="12101609" cy="4090771"/>
          </a:xfrm>
          <a:prstGeom prst="rect">
            <a:avLst/>
          </a:prstGeom>
        </p:spPr>
      </p:pic>
    </p:spTree>
    <p:extLst>
      <p:ext uri="{BB962C8B-B14F-4D97-AF65-F5344CB8AC3E}">
        <p14:creationId xmlns:p14="http://schemas.microsoft.com/office/powerpoint/2010/main" val="2547814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28908" y="1009372"/>
            <a:ext cx="8038532" cy="5005626"/>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 Câu chuyện về về Phan Đình Phùng và cuộc khởi nghĩa Hương Khê:</a:t>
            </a:r>
          </a:p>
          <a:p>
            <a:pPr lvl="0" algn="just"/>
            <a:r>
              <a:rPr lang="vi-VN" sz="2400" dirty="0">
                <a:solidFill>
                  <a:srgbClr val="002060"/>
                </a:solidFill>
                <a:latin typeface="Cambria" panose="02040503050406030204" pitchFamily="18" charset="0"/>
                <a:ea typeface="Cambria" panose="02040503050406030204" pitchFamily="18" charset="0"/>
              </a:rPr>
              <a:t>   + Cuối thế kỉ XIX, Phan Đình Phùng đã đứng ra chiêu tập lực lượng chống Pháp dưới lời kêu gọi cứu nước của vua Hàm Nghi</a:t>
            </a:r>
          </a:p>
          <a:p>
            <a:pPr lvl="0" algn="just"/>
            <a:r>
              <a:rPr lang="vi-VN" sz="2400" dirty="0">
                <a:solidFill>
                  <a:srgbClr val="002060"/>
                </a:solidFill>
                <a:latin typeface="Cambria" panose="02040503050406030204" pitchFamily="18" charset="0"/>
                <a:ea typeface="Cambria" panose="02040503050406030204" pitchFamily="18" charset="0"/>
              </a:rPr>
              <a:t>   + Khởi nghĩa đã xây dựng căn cứ tại Hương Khê, các anh hùng, hào kiệt đã tự nguyện liên kết lực lượng dưới quyền chỉ huy của ông</a:t>
            </a:r>
          </a:p>
          <a:p>
            <a:pPr lvl="0" algn="just"/>
            <a:r>
              <a:rPr lang="vi-VN" sz="2400" dirty="0">
                <a:solidFill>
                  <a:srgbClr val="002060"/>
                </a:solidFill>
                <a:latin typeface="Cambria" panose="02040503050406030204" pitchFamily="18" charset="0"/>
                <a:ea typeface="Cambria" panose="02040503050406030204" pitchFamily="18" charset="0"/>
              </a:rPr>
              <a:t>   + Cuộc khởi nghĩa đã kéo dài hơn 10 năm, gây thiệt hại cho quân Pháp</a:t>
            </a:r>
          </a:p>
          <a:p>
            <a:pPr lvl="0" algn="just"/>
            <a:r>
              <a:rPr lang="vi-VN" sz="2400" dirty="0">
                <a:solidFill>
                  <a:srgbClr val="002060"/>
                </a:solidFill>
                <a:latin typeface="Cambria" panose="02040503050406030204" pitchFamily="18" charset="0"/>
                <a:ea typeface="Cambria" panose="02040503050406030204" pitchFamily="18" charset="0"/>
              </a:rPr>
              <a:t>   + Cuối năm 1895, Phan Đình Phùng hi sinh trong một trận chiến đấu, cuộc khởi nghĩa suy yếu dần rồi tan rã</a:t>
            </a:r>
            <a:r>
              <a:rPr lang="en-US" sz="2400" dirty="0">
                <a:solidFill>
                  <a:srgbClr val="00206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F7BDAC4-A8A9-972D-5496-102FEF3BE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47" b="89894" l="9938" r="89855"/>
                    </a14:imgEffect>
                  </a14:imgLayer>
                </a14:imgProps>
              </a:ext>
              <a:ext uri="{28A0092B-C50C-407E-A947-70E740481C1C}">
                <a14:useLocalDpi xmlns:a14="http://schemas.microsoft.com/office/drawing/2010/main" val="0"/>
              </a:ext>
            </a:extLst>
          </a:blip>
          <a:srcRect l="34818" t="6848" r="34772" b="19404"/>
          <a:stretch/>
        </p:blipFill>
        <p:spPr>
          <a:xfrm>
            <a:off x="819149" y="1451482"/>
            <a:ext cx="1868892" cy="5292220"/>
          </a:xfrm>
          <a:prstGeom prst="rect">
            <a:avLst/>
          </a:prstGeom>
        </p:spPr>
      </p:pic>
    </p:spTree>
    <p:extLst>
      <p:ext uri="{BB962C8B-B14F-4D97-AF65-F5344CB8AC3E}">
        <p14:creationId xmlns:p14="http://schemas.microsoft.com/office/powerpoint/2010/main" val="143791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16D508F-80A6-9CF4-93AD-415766B39B61}"/>
              </a:ext>
            </a:extLst>
          </p:cNvPr>
          <p:cNvPicPr>
            <a:picLocks noChangeAspect="1"/>
          </p:cNvPicPr>
          <p:nvPr/>
        </p:nvPicPr>
        <p:blipFill>
          <a:blip r:embed="rId4"/>
          <a:stretch>
            <a:fillRect/>
          </a:stretch>
        </p:blipFill>
        <p:spPr>
          <a:xfrm>
            <a:off x="224197" y="837986"/>
            <a:ext cx="7821846" cy="4938188"/>
          </a:xfrm>
          <a:prstGeom prst="rect">
            <a:avLst/>
          </a:prstGeom>
        </p:spPr>
      </p:pic>
    </p:spTree>
    <p:extLst>
      <p:ext uri="{BB962C8B-B14F-4D97-AF65-F5344CB8AC3E}">
        <p14:creationId xmlns:p14="http://schemas.microsoft.com/office/powerpoint/2010/main" val="11780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03200" y="-4"/>
            <a:ext cx="11755120" cy="1077218"/>
            <a:chOff x="3317309" y="3453183"/>
            <a:chExt cx="5960444" cy="81241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81241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Vẽ sơ đồ tư duy những nét chính về lịch sử Việt Nam dưới Triều Nguyễn.</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026" name="Picture 2" descr="Lịch Sử và Địa Lí lớp 5 Kết nối tri thức Bài 13: Triều Nguyễn">
            <a:extLst>
              <a:ext uri="{FF2B5EF4-FFF2-40B4-BE49-F238E27FC236}">
                <a16:creationId xmlns:a16="http://schemas.microsoft.com/office/drawing/2014/main" id="{76405F06-76AF-DC5E-F5AB-722B8F2CA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1171098"/>
            <a:ext cx="4747578" cy="5463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6474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41F8204E-3125-28D6-BF10-D39E2D082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68" y="329949"/>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0E7BCE-6600-0559-2FDE-8F72AC43E390}"/>
              </a:ext>
            </a:extLst>
          </p:cNvPr>
          <p:cNvPicPr>
            <a:picLocks noChangeAspect="1"/>
          </p:cNvPicPr>
          <p:nvPr/>
        </p:nvPicPr>
        <p:blipFill>
          <a:blip r:embed="rId5"/>
          <a:stretch>
            <a:fillRect/>
          </a:stretch>
        </p:blipFill>
        <p:spPr>
          <a:xfrm>
            <a:off x="8852423" y="1874833"/>
            <a:ext cx="962838" cy="962838"/>
          </a:xfrm>
          <a:prstGeom prst="rect">
            <a:avLst/>
          </a:prstGeom>
        </p:spPr>
      </p:pic>
    </p:spTree>
    <p:extLst>
      <p:ext uri="{BB962C8B-B14F-4D97-AF65-F5344CB8AC3E}">
        <p14:creationId xmlns:p14="http://schemas.microsoft.com/office/powerpoint/2010/main" val="2767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1550F0-76C7-06BD-E08B-1F7206961D93}"/>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4"/>
          <p:cNvGrpSpPr/>
          <p:nvPr/>
        </p:nvGrpSpPr>
        <p:grpSpPr>
          <a:xfrm>
            <a:off x="203201" y="177800"/>
            <a:ext cx="11734799" cy="6451600"/>
            <a:chOff x="0" y="0"/>
            <a:chExt cx="4327447" cy="2346701"/>
          </a:xfrm>
        </p:grpSpPr>
        <p:sp>
          <p:nvSpPr>
            <p:cNvPr id="5" name="Freeform 5"/>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3">
            <a:extLst>
              <a:ext uri="{FF2B5EF4-FFF2-40B4-BE49-F238E27FC236}">
                <a16:creationId xmlns:a16="http://schemas.microsoft.com/office/drawing/2014/main" id="{EE3E865E-0A68-FFB7-BAD0-FDF749D826A3}"/>
              </a:ext>
            </a:extLst>
          </p:cNvPr>
          <p:cNvPicPr>
            <a:picLocks noChangeAspect="1"/>
          </p:cNvPicPr>
          <p:nvPr/>
        </p:nvPicPr>
        <p:blipFill>
          <a:blip r:embed="rId4"/>
          <a:srcRect/>
          <a:stretch>
            <a:fillRect/>
          </a:stretch>
        </p:blipFill>
        <p:spPr>
          <a:xfrm>
            <a:off x="9110582" y="2710503"/>
            <a:ext cx="2353759" cy="3628144"/>
          </a:xfrm>
          <a:prstGeom prst="rect">
            <a:avLst/>
          </a:prstGeom>
        </p:spPr>
      </p:pic>
      <p:pic>
        <p:nvPicPr>
          <p:cNvPr id="3" name="Picture 4">
            <a:extLst>
              <a:ext uri="{FF2B5EF4-FFF2-40B4-BE49-F238E27FC236}">
                <a16:creationId xmlns:a16="http://schemas.microsoft.com/office/drawing/2014/main" id="{650ACCB1-57E4-7546-EB80-71F43B3E6DC3}"/>
              </a:ext>
            </a:extLst>
          </p:cNvPr>
          <p:cNvPicPr>
            <a:picLocks noChangeAspect="1"/>
          </p:cNvPicPr>
          <p:nvPr/>
        </p:nvPicPr>
        <p:blipFill>
          <a:blip r:embed="rId5"/>
          <a:srcRect/>
          <a:stretch>
            <a:fillRect/>
          </a:stretch>
        </p:blipFill>
        <p:spPr>
          <a:xfrm>
            <a:off x="442679" y="2710503"/>
            <a:ext cx="2255450" cy="3722888"/>
          </a:xfrm>
          <a:prstGeom prst="rect">
            <a:avLst/>
          </a:prstGeom>
        </p:spPr>
      </p:pic>
      <p:sp>
        <p:nvSpPr>
          <p:cNvPr id="8" name="TextBox 2">
            <a:extLst>
              <a:ext uri="{FF2B5EF4-FFF2-40B4-BE49-F238E27FC236}">
                <a16:creationId xmlns:a16="http://schemas.microsoft.com/office/drawing/2014/main" id="{59540734-A9BC-67E9-1025-1AB539396345}"/>
              </a:ext>
            </a:extLst>
          </p:cNvPr>
          <p:cNvSpPr txBox="1"/>
          <p:nvPr/>
        </p:nvSpPr>
        <p:spPr>
          <a:xfrm>
            <a:off x="849630" y="908814"/>
            <a:ext cx="10191750" cy="1464231"/>
          </a:xfrm>
          <a:prstGeom prst="roundRect">
            <a:avLst/>
          </a:prstGeom>
          <a:solidFill>
            <a:schemeClr val="bg1"/>
          </a:solidFill>
          <a:ln w="57150">
            <a:solidFill>
              <a:schemeClr val="accent5">
                <a:lumMod val="50000"/>
              </a:schemeClr>
            </a:solidFill>
            <a:prstDash val="lgDash"/>
          </a:ln>
        </p:spPr>
        <p:txBody>
          <a:bodyPr wrap="square" rtlCol="0">
            <a:spAutoFit/>
          </a:bodyPr>
          <a:lstStyle/>
          <a:p>
            <a:pPr lvl="0" algn="ctr"/>
            <a:r>
              <a:rPr lang="vi-VN" sz="4000" b="1" dirty="0">
                <a:solidFill>
                  <a:srgbClr val="002060"/>
                </a:solidFill>
                <a:latin typeface="Cambria" panose="02040503050406030204" pitchFamily="18" charset="0"/>
                <a:ea typeface="Cambria" panose="02040503050406030204" pitchFamily="18" charset="0"/>
              </a:rPr>
              <a:t>Sưu tầm tự liệu, tranh ảnh và giới thiệu về một di sản văn hoá của Triều Nguyễn.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408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DDB46-F1EF-3124-6A16-7071C219676D}"/>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579120" y="418171"/>
            <a:ext cx="10962640" cy="3147080"/>
          </a:xfrm>
          <a:prstGeom prst="rect">
            <a:avLst/>
          </a:prstGeom>
          <a:noFill/>
        </p:spPr>
        <p:txBody>
          <a:bodyPr wrap="square">
            <a:spAutoFit/>
          </a:bodyPr>
          <a:lstStyle/>
          <a:p>
            <a:pPr lvl="0" algn="ctr">
              <a:lnSpc>
                <a:spcPct val="120000"/>
              </a:lnSpc>
            </a:pPr>
            <a:r>
              <a:rPr lang="vi-VN" sz="2800" b="1" dirty="0">
                <a:solidFill>
                  <a:srgbClr val="333333"/>
                </a:solidFill>
                <a:latin typeface="Cambria" panose="02040503050406030204" pitchFamily="18" charset="0"/>
                <a:ea typeface="Cambria" panose="02040503050406030204" pitchFamily="18" charset="0"/>
              </a:rPr>
              <a:t>Quần thể di tích Cố đô Huế .</a:t>
            </a:r>
          </a:p>
          <a:p>
            <a:pPr lvl="0" algn="just">
              <a:lnSpc>
                <a:spcPct val="120000"/>
              </a:lnSpc>
            </a:pPr>
            <a:r>
              <a:rPr lang="vi-VN" sz="2800" dirty="0">
                <a:solidFill>
                  <a:srgbClr val="333333"/>
                </a:solidFill>
                <a:latin typeface="Cambria" panose="02040503050406030204" pitchFamily="18" charset="0"/>
                <a:ea typeface="Cambria" panose="02040503050406030204" pitchFamily="18" charset="0"/>
              </a:rPr>
              <a:t>- Là những di tích lịch sử-văn hóa do triều Nguyễn xây dựng trong khoảng thời gian từ đầu thế kỷ 19 đến nửa đầu thế kỷ 20 trên địa bàn kinh đô Huế xưa.</a:t>
            </a:r>
          </a:p>
          <a:p>
            <a:pPr lvl="0" algn="just">
              <a:lnSpc>
                <a:spcPct val="120000"/>
              </a:lnSpc>
            </a:pPr>
            <a:r>
              <a:rPr lang="vi-VN" sz="2800" dirty="0">
                <a:solidFill>
                  <a:srgbClr val="333333"/>
                </a:solidFill>
                <a:latin typeface="Cambria" panose="02040503050406030204" pitchFamily="18" charset="0"/>
                <a:ea typeface="Cambria" panose="02040503050406030204" pitchFamily="18" charset="0"/>
              </a:rPr>
              <a:t>- Cố đô Huế có những thành quách, cung điện vàng son, những đền đài miếu vũ lộng lẫy, những lăng tẩm uy nghiêm,..</a:t>
            </a:r>
            <a:endParaRPr kumimoji="0" lang="en-US"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098" name="Picture 2" descr="Quần thể di tích Cố đô Huế - HOÀNG THÀNH THĂNG LONG">
            <a:extLst>
              <a:ext uri="{FF2B5EF4-FFF2-40B4-BE49-F238E27FC236}">
                <a16:creationId xmlns:a16="http://schemas.microsoft.com/office/drawing/2014/main" id="{11B349D7-8190-3CC5-0D20-A83703ABD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240" y="3627729"/>
            <a:ext cx="4638674" cy="275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61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3"/>
          <a:stretch>
            <a:fillRect/>
          </a:stretch>
        </p:blipFill>
        <p:spPr>
          <a:xfrm>
            <a:off x="2832141" y="1178372"/>
            <a:ext cx="9144793" cy="3523793"/>
          </a:xfrm>
          <a:prstGeom prst="rect">
            <a:avLst/>
          </a:prstGeom>
        </p:spPr>
      </p:pic>
    </p:spTree>
    <p:extLst>
      <p:ext uri="{BB962C8B-B14F-4D97-AF65-F5344CB8AC3E}">
        <p14:creationId xmlns:p14="http://schemas.microsoft.com/office/powerpoint/2010/main" val="604263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CE8BB5C-0D93-44AA-AF6A-9EEAD19F85A8}"/>
              </a:ext>
            </a:extLst>
          </p:cNvPr>
          <p:cNvPicPr>
            <a:picLocks noChangeAspect="1"/>
          </p:cNvPicPr>
          <p:nvPr/>
        </p:nvPicPr>
        <p:blipFill rotWithShape="1">
          <a:blip r:embed="rId2">
            <a:extLst>
              <a:ext uri="{28A0092B-C50C-407E-A947-70E740481C1C}">
                <a14:useLocalDpi xmlns:a14="http://schemas.microsoft.com/office/drawing/2010/main" val="0"/>
              </a:ext>
            </a:extLst>
          </a:blip>
          <a:srcRect r="11524"/>
          <a:stretch/>
        </p:blipFill>
        <p:spPr>
          <a:xfrm>
            <a:off x="-585216" y="0"/>
            <a:ext cx="12777216" cy="7214616"/>
          </a:xfrm>
          <a:prstGeom prst="rect">
            <a:avLst/>
          </a:prstGeom>
        </p:spPr>
      </p:pic>
    </p:spTree>
    <p:extLst>
      <p:ext uri="{BB962C8B-B14F-4D97-AF65-F5344CB8AC3E}">
        <p14:creationId xmlns:p14="http://schemas.microsoft.com/office/powerpoint/2010/main" val="402458689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376959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192024" y="2724912"/>
            <a:ext cx="11804904" cy="64008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TextBox 5">
            <a:extLst>
              <a:ext uri="{FF2B5EF4-FFF2-40B4-BE49-F238E27FC236}">
                <a16:creationId xmlns:a16="http://schemas.microsoft.com/office/drawing/2014/main" id="{932A1EBE-1C14-44C0-A693-B732DF982CB8}"/>
              </a:ext>
            </a:extLst>
          </p:cNvPr>
          <p:cNvSpPr txBox="1"/>
          <p:nvPr/>
        </p:nvSpPr>
        <p:spPr>
          <a:xfrm>
            <a:off x="480874" y="1332361"/>
            <a:ext cx="11230252"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Ai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mn-cs"/>
              </a:rPr>
              <a:t>là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người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sáng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lập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ra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triều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Nguyễn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A. </a:t>
            </a:r>
            <a:r>
              <a:rPr lang="en-US" sz="4400" dirty="0" err="1">
                <a:solidFill>
                  <a:prstClr val="black"/>
                </a:solidFill>
                <a:latin typeface="Times New Roman" panose="02020603050405020304" pitchFamily="18" charset="0"/>
              </a:rPr>
              <a:t>Vua</a:t>
            </a:r>
            <a:r>
              <a:rPr lang="en-US" sz="4400" dirty="0">
                <a:solidFill>
                  <a:prstClr val="black"/>
                </a:solidFill>
                <a:latin typeface="Times New Roman" panose="02020603050405020304" pitchFamily="18" charset="0"/>
              </a:rPr>
              <a:t> Minh </a:t>
            </a:r>
            <a:r>
              <a:rPr lang="en-US" sz="4400" dirty="0" err="1">
                <a:solidFill>
                  <a:prstClr val="black"/>
                </a:solidFill>
                <a:latin typeface="Times New Roman" panose="02020603050405020304" pitchFamily="18" charset="0"/>
              </a:rPr>
              <a:t>Mạng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B.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mn-cs"/>
              </a:rPr>
              <a:t>Vua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 Gia Long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C. </a:t>
            </a:r>
            <a:r>
              <a:rPr lang="en-US" sz="4400" dirty="0" err="1">
                <a:solidFill>
                  <a:prstClr val="black"/>
                </a:solidFill>
                <a:latin typeface="Times New Roman" panose="02020603050405020304" pitchFamily="18" charset="0"/>
              </a:rPr>
              <a:t>Vua</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Hàm</a:t>
            </a:r>
            <a:r>
              <a:rPr lang="en-US" sz="4400" dirty="0">
                <a:solidFill>
                  <a:prstClr val="black"/>
                </a:solidFill>
                <a:latin typeface="Times New Roman" panose="02020603050405020304" pitchFamily="18" charset="0"/>
              </a:rPr>
              <a:t> Nghi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D. </a:t>
            </a:r>
            <a:r>
              <a:rPr lang="en-US" sz="4400" dirty="0" err="1">
                <a:solidFill>
                  <a:prstClr val="black"/>
                </a:solidFill>
                <a:latin typeface="Times New Roman" panose="02020603050405020304" pitchFamily="18" charset="0"/>
              </a:rPr>
              <a:t>Vua</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Bảo</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Đại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grpSp>
        <p:nvGrpSpPr>
          <p:cNvPr id="10" name="Group 9">
            <a:extLst>
              <a:ext uri="{FF2B5EF4-FFF2-40B4-BE49-F238E27FC236}">
                <a16:creationId xmlns:a16="http://schemas.microsoft.com/office/drawing/2014/main" id="{775C177F-5116-4904-8D71-C007476754E8}"/>
              </a:ext>
            </a:extLst>
          </p:cNvPr>
          <p:cNvGrpSpPr/>
          <p:nvPr/>
        </p:nvGrpSpPr>
        <p:grpSpPr>
          <a:xfrm>
            <a:off x="4863385" y="712975"/>
            <a:ext cx="2465230" cy="2465230"/>
            <a:chOff x="2299317" y="2263806"/>
            <a:chExt cx="1278384" cy="1278384"/>
          </a:xfrm>
        </p:grpSpPr>
        <p:sp>
          <p:nvSpPr>
            <p:cNvPr id="11" name="Oval 10">
              <a:extLst>
                <a:ext uri="{FF2B5EF4-FFF2-40B4-BE49-F238E27FC236}">
                  <a16:creationId xmlns:a16="http://schemas.microsoft.com/office/drawing/2014/main" id="{C3254455-6945-4176-8B0F-528B8F0CF7D0}"/>
                </a:ext>
              </a:extLst>
            </p:cNvPr>
            <p:cNvSpPr/>
            <p:nvPr/>
          </p:nvSpPr>
          <p:spPr>
            <a:xfrm>
              <a:off x="2299317" y="2263806"/>
              <a:ext cx="1278384" cy="1278384"/>
            </a:xfrm>
            <a:prstGeom prst="ellipse">
              <a:avLst/>
            </a:prstGeom>
            <a:solidFill>
              <a:srgbClr val="DBB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2" name="Oval 11">
              <a:extLst>
                <a:ext uri="{FF2B5EF4-FFF2-40B4-BE49-F238E27FC236}">
                  <a16:creationId xmlns:a16="http://schemas.microsoft.com/office/drawing/2014/main" id="{C41DAA72-6C19-4E80-8F1E-992360683D17}"/>
                </a:ext>
              </a:extLst>
            </p:cNvPr>
            <p:cNvSpPr/>
            <p:nvPr/>
          </p:nvSpPr>
          <p:spPr>
            <a:xfrm>
              <a:off x="2405727" y="2370216"/>
              <a:ext cx="1065564" cy="1065564"/>
            </a:xfrm>
            <a:prstGeom prst="ellipse">
              <a:avLst/>
            </a:prstGeom>
            <a:solidFill>
              <a:srgbClr val="822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2</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8C9FE035-4091-4822-BC77-F010228968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1345842" y="3266474"/>
            <a:ext cx="1490000" cy="782250"/>
          </a:xfrm>
          <a:prstGeom prst="rect">
            <a:avLst/>
          </a:prstGeom>
        </p:spPr>
      </p:pic>
      <p:pic>
        <p:nvPicPr>
          <p:cNvPr id="18" name="Picture 17">
            <a:extLst>
              <a:ext uri="{FF2B5EF4-FFF2-40B4-BE49-F238E27FC236}">
                <a16:creationId xmlns:a16="http://schemas.microsoft.com/office/drawing/2014/main" id="{3FD8F577-ED65-42CF-AE50-347AB76B3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2214479" y="2349817"/>
            <a:ext cx="1490000" cy="782250"/>
          </a:xfrm>
          <a:prstGeom prst="rect">
            <a:avLst/>
          </a:prstGeom>
        </p:spPr>
      </p:pic>
      <p:pic>
        <p:nvPicPr>
          <p:cNvPr id="20" name="Picture 19">
            <a:extLst>
              <a:ext uri="{FF2B5EF4-FFF2-40B4-BE49-F238E27FC236}">
                <a16:creationId xmlns:a16="http://schemas.microsoft.com/office/drawing/2014/main" id="{601F623A-22FE-4DE4-8F65-FFA509759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3286546" y="2002487"/>
            <a:ext cx="1490000" cy="782250"/>
          </a:xfrm>
          <a:prstGeom prst="rect">
            <a:avLst/>
          </a:prstGeom>
        </p:spPr>
      </p:pic>
      <p:pic>
        <p:nvPicPr>
          <p:cNvPr id="21" name="Picture 20">
            <a:extLst>
              <a:ext uri="{FF2B5EF4-FFF2-40B4-BE49-F238E27FC236}">
                <a16:creationId xmlns:a16="http://schemas.microsoft.com/office/drawing/2014/main" id="{B66BD16F-BCA2-4335-8416-F4DF6AB70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4256612" y="2344847"/>
            <a:ext cx="1490000" cy="782250"/>
          </a:xfrm>
          <a:prstGeom prst="rect">
            <a:avLst/>
          </a:prstGeom>
        </p:spPr>
      </p:pic>
      <p:pic>
        <p:nvPicPr>
          <p:cNvPr id="22" name="Picture 21">
            <a:extLst>
              <a:ext uri="{FF2B5EF4-FFF2-40B4-BE49-F238E27FC236}">
                <a16:creationId xmlns:a16="http://schemas.microsoft.com/office/drawing/2014/main" id="{294E0723-17AF-44B5-B71D-351277664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062" y="37938"/>
            <a:ext cx="3153215" cy="3172268"/>
          </a:xfrm>
          <a:prstGeom prst="rect">
            <a:avLst/>
          </a:prstGeom>
          <a:effectLst>
            <a:outerShdw blurRad="50800" dist="38100" dir="2700000" algn="tl" rotWithShape="0">
              <a:prstClr val="black">
                <a:alpha val="40000"/>
              </a:prstClr>
            </a:outerShdw>
          </a:effectLst>
        </p:spPr>
      </p:pic>
      <p:sp>
        <p:nvSpPr>
          <p:cNvPr id="23" name="TextBox 22"/>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899400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3000"/>
                            </p:stCondLst>
                            <p:childTnLst>
                              <p:par>
                                <p:cTn id="33" presetID="31"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90"/>
                                          </p:val>
                                        </p:tav>
                                        <p:tav tm="100000">
                                          <p:val>
                                            <p:fltVal val="0"/>
                                          </p:val>
                                        </p:tav>
                                      </p:tavLst>
                                    </p:anim>
                                    <p:animEffect transition="in" filter="fade">
                                      <p:cBhvr>
                                        <p:cTn id="3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365911" y="2724150"/>
            <a:ext cx="11457129" cy="7048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3" name="Rectangle 2">
            <a:extLst>
              <a:ext uri="{FF2B5EF4-FFF2-40B4-BE49-F238E27FC236}">
                <a16:creationId xmlns:a16="http://schemas.microsoft.com/office/drawing/2014/main" id="{27309260-C2CF-43F7-85C9-8D073B3F8CC9}"/>
              </a:ext>
            </a:extLst>
          </p:cNvPr>
          <p:cNvSpPr>
            <a:spLocks noChangeArrowheads="1"/>
          </p:cNvSpPr>
          <p:nvPr/>
        </p:nvSpPr>
        <p:spPr bwMode="auto">
          <a:xfrm>
            <a:off x="365911" y="1352181"/>
            <a:ext cx="11457129" cy="3385542"/>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vi-VN" sz="4400" b="1" dirty="0">
                <a:solidFill>
                  <a:sysClr val="windowText" lastClr="000000"/>
                </a:solidFill>
                <a:latin typeface="Calibri" panose="020F0502020204030204" pitchFamily="34" charset="0"/>
                <a:cs typeface="Calibri" panose="020F0502020204030204" pitchFamily="34" charset="0"/>
              </a:rPr>
              <a:t>Hoàng Việt luật lệ được tham khảo từ bộ luật nào? </a:t>
            </a:r>
            <a:endParaRPr lang="en-US" sz="4400" b="1" dirty="0">
              <a:solidFill>
                <a:sysClr val="windowText" lastClr="000000"/>
              </a:solidFill>
              <a:latin typeface="Calibri" panose="020F0502020204030204" pitchFamily="34" charset="0"/>
              <a:cs typeface="Calibri" panose="020F0502020204030204" pitchFamily="34" charset="0"/>
              <a:sym typeface="Arial"/>
            </a:endParaRPr>
          </a:p>
          <a:p>
            <a:pPr algn="ct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A.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Bộ</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luật</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Hồng</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Đức</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và</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triều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Thanh</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Quốc</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triều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hình</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luật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C. An Nam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luật</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lệ</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p:txBody>
      </p:sp>
    </p:spTree>
    <p:extLst>
      <p:ext uri="{BB962C8B-B14F-4D97-AF65-F5344CB8AC3E}">
        <p14:creationId xmlns:p14="http://schemas.microsoft.com/office/powerpoint/2010/main" val="12896335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grpSp>
        <p:nvGrpSpPr>
          <p:cNvPr id="10" name="Group 9">
            <a:extLst>
              <a:ext uri="{FF2B5EF4-FFF2-40B4-BE49-F238E27FC236}">
                <a16:creationId xmlns:a16="http://schemas.microsoft.com/office/drawing/2014/main" id="{775C177F-5116-4904-8D71-C007476754E8}"/>
              </a:ext>
            </a:extLst>
          </p:cNvPr>
          <p:cNvGrpSpPr/>
          <p:nvPr/>
        </p:nvGrpSpPr>
        <p:grpSpPr>
          <a:xfrm>
            <a:off x="4863385" y="712975"/>
            <a:ext cx="2465230" cy="2465230"/>
            <a:chOff x="2299317" y="2263806"/>
            <a:chExt cx="1278384" cy="1278384"/>
          </a:xfrm>
        </p:grpSpPr>
        <p:sp>
          <p:nvSpPr>
            <p:cNvPr id="11" name="Oval 10">
              <a:extLst>
                <a:ext uri="{FF2B5EF4-FFF2-40B4-BE49-F238E27FC236}">
                  <a16:creationId xmlns:a16="http://schemas.microsoft.com/office/drawing/2014/main" id="{C3254455-6945-4176-8B0F-528B8F0CF7D0}"/>
                </a:ext>
              </a:extLst>
            </p:cNvPr>
            <p:cNvSpPr/>
            <p:nvPr/>
          </p:nvSpPr>
          <p:spPr>
            <a:xfrm>
              <a:off x="2299317" y="2263806"/>
              <a:ext cx="1278384" cy="1278384"/>
            </a:xfrm>
            <a:prstGeom prst="ellipse">
              <a:avLst/>
            </a:prstGeom>
            <a:solidFill>
              <a:srgbClr val="DBB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2" name="Oval 11">
              <a:extLst>
                <a:ext uri="{FF2B5EF4-FFF2-40B4-BE49-F238E27FC236}">
                  <a16:creationId xmlns:a16="http://schemas.microsoft.com/office/drawing/2014/main" id="{C41DAA72-6C19-4E80-8F1E-992360683D17}"/>
                </a:ext>
              </a:extLst>
            </p:cNvPr>
            <p:cNvSpPr/>
            <p:nvPr/>
          </p:nvSpPr>
          <p:spPr>
            <a:xfrm>
              <a:off x="2405727" y="2370216"/>
              <a:ext cx="1065564" cy="1065564"/>
            </a:xfrm>
            <a:prstGeom prst="ellipse">
              <a:avLst/>
            </a:prstGeom>
            <a:solidFill>
              <a:srgbClr val="822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2</a:t>
              </a:r>
            </a:p>
          </p:txBody>
        </p:sp>
      </p:grpSp>
      <p:grpSp>
        <p:nvGrpSpPr>
          <p:cNvPr id="13" name="Group 12">
            <a:extLst>
              <a:ext uri="{FF2B5EF4-FFF2-40B4-BE49-F238E27FC236}">
                <a16:creationId xmlns:a16="http://schemas.microsoft.com/office/drawing/2014/main" id="{BABB6B0E-9A52-482E-AB70-F2496F4A0C27}"/>
              </a:ext>
            </a:extLst>
          </p:cNvPr>
          <p:cNvGrpSpPr/>
          <p:nvPr/>
        </p:nvGrpSpPr>
        <p:grpSpPr>
          <a:xfrm>
            <a:off x="8910025" y="3657600"/>
            <a:ext cx="2465230" cy="2465230"/>
            <a:chOff x="2299317" y="2263806"/>
            <a:chExt cx="1278384" cy="1278384"/>
          </a:xfrm>
        </p:grpSpPr>
        <p:sp>
          <p:nvSpPr>
            <p:cNvPr id="14" name="Oval 13">
              <a:extLst>
                <a:ext uri="{FF2B5EF4-FFF2-40B4-BE49-F238E27FC236}">
                  <a16:creationId xmlns:a16="http://schemas.microsoft.com/office/drawing/2014/main" id="{A2C288C8-A1D5-40A9-941E-CE0862916C17}"/>
                </a:ext>
              </a:extLst>
            </p:cNvPr>
            <p:cNvSpPr/>
            <p:nvPr/>
          </p:nvSpPr>
          <p:spPr>
            <a:xfrm>
              <a:off x="2299317" y="2263806"/>
              <a:ext cx="1278384" cy="127838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5" name="Oval 14">
              <a:extLst>
                <a:ext uri="{FF2B5EF4-FFF2-40B4-BE49-F238E27FC236}">
                  <a16:creationId xmlns:a16="http://schemas.microsoft.com/office/drawing/2014/main" id="{918E167C-F8D1-41AE-B9B0-18E7581E7B23}"/>
                </a:ext>
              </a:extLst>
            </p:cNvPr>
            <p:cNvSpPr/>
            <p:nvPr/>
          </p:nvSpPr>
          <p:spPr>
            <a:xfrm>
              <a:off x="2405727" y="2370216"/>
              <a:ext cx="1065564" cy="106556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3</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8C9FE035-4091-4822-BC77-F010228968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1345842" y="3266474"/>
            <a:ext cx="1490000" cy="782250"/>
          </a:xfrm>
          <a:prstGeom prst="rect">
            <a:avLst/>
          </a:prstGeom>
        </p:spPr>
      </p:pic>
      <p:pic>
        <p:nvPicPr>
          <p:cNvPr id="18" name="Picture 17">
            <a:extLst>
              <a:ext uri="{FF2B5EF4-FFF2-40B4-BE49-F238E27FC236}">
                <a16:creationId xmlns:a16="http://schemas.microsoft.com/office/drawing/2014/main" id="{3FD8F577-ED65-42CF-AE50-347AB76B3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2214479" y="2349817"/>
            <a:ext cx="1490000" cy="782250"/>
          </a:xfrm>
          <a:prstGeom prst="rect">
            <a:avLst/>
          </a:prstGeom>
        </p:spPr>
      </p:pic>
      <p:pic>
        <p:nvPicPr>
          <p:cNvPr id="20" name="Picture 19">
            <a:extLst>
              <a:ext uri="{FF2B5EF4-FFF2-40B4-BE49-F238E27FC236}">
                <a16:creationId xmlns:a16="http://schemas.microsoft.com/office/drawing/2014/main" id="{601F623A-22FE-4DE4-8F65-FFA509759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3286546" y="2002487"/>
            <a:ext cx="1490000" cy="782250"/>
          </a:xfrm>
          <a:prstGeom prst="rect">
            <a:avLst/>
          </a:prstGeom>
        </p:spPr>
      </p:pic>
      <p:pic>
        <p:nvPicPr>
          <p:cNvPr id="21" name="Picture 20">
            <a:extLst>
              <a:ext uri="{FF2B5EF4-FFF2-40B4-BE49-F238E27FC236}">
                <a16:creationId xmlns:a16="http://schemas.microsoft.com/office/drawing/2014/main" id="{B66BD16F-BCA2-4335-8416-F4DF6AB70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4256612" y="2344847"/>
            <a:ext cx="1490000" cy="782250"/>
          </a:xfrm>
          <a:prstGeom prst="rect">
            <a:avLst/>
          </a:prstGeom>
        </p:spPr>
      </p:pic>
      <p:pic>
        <p:nvPicPr>
          <p:cNvPr id="22" name="Picture 21">
            <a:extLst>
              <a:ext uri="{FF2B5EF4-FFF2-40B4-BE49-F238E27FC236}">
                <a16:creationId xmlns:a16="http://schemas.microsoft.com/office/drawing/2014/main" id="{294E0723-17AF-44B5-B71D-351277664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062" y="37938"/>
            <a:ext cx="3153215" cy="3172268"/>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8E18C897-A91A-428B-B49F-E4F1B8D35B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804369">
            <a:off x="6469533" y="2136374"/>
            <a:ext cx="1490000" cy="782250"/>
          </a:xfrm>
          <a:prstGeom prst="rect">
            <a:avLst/>
          </a:prstGeom>
        </p:spPr>
      </p:pic>
      <p:pic>
        <p:nvPicPr>
          <p:cNvPr id="24" name="Picture 23">
            <a:extLst>
              <a:ext uri="{FF2B5EF4-FFF2-40B4-BE49-F238E27FC236}">
                <a16:creationId xmlns:a16="http://schemas.microsoft.com/office/drawing/2014/main" id="{C315BAFE-272B-46E4-AF7C-8DFC93EAA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377009">
            <a:off x="6960279" y="3005475"/>
            <a:ext cx="1490000" cy="782250"/>
          </a:xfrm>
          <a:prstGeom prst="rect">
            <a:avLst/>
          </a:prstGeom>
        </p:spPr>
      </p:pic>
      <p:pic>
        <p:nvPicPr>
          <p:cNvPr id="25" name="Picture 24">
            <a:extLst>
              <a:ext uri="{FF2B5EF4-FFF2-40B4-BE49-F238E27FC236}">
                <a16:creationId xmlns:a16="http://schemas.microsoft.com/office/drawing/2014/main" id="{E1066864-2A0C-4124-B37F-8A94EC350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868738">
            <a:off x="8201463" y="2940984"/>
            <a:ext cx="1490000" cy="782250"/>
          </a:xfrm>
          <a:prstGeom prst="rect">
            <a:avLst/>
          </a:prstGeom>
        </p:spPr>
      </p:pic>
      <p:pic>
        <p:nvPicPr>
          <p:cNvPr id="26" name="Picture 25">
            <a:extLst>
              <a:ext uri="{FF2B5EF4-FFF2-40B4-BE49-F238E27FC236}">
                <a16:creationId xmlns:a16="http://schemas.microsoft.com/office/drawing/2014/main" id="{123C07D5-DA9A-4C95-B1B2-49D0AB5E7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81556">
            <a:off x="9582061" y="3339903"/>
            <a:ext cx="1490000" cy="782250"/>
          </a:xfrm>
          <a:prstGeom prst="rect">
            <a:avLst/>
          </a:prstGeom>
        </p:spPr>
      </p:pic>
      <p:pic>
        <p:nvPicPr>
          <p:cNvPr id="27" name="Picture 26">
            <a:extLst>
              <a:ext uri="{FF2B5EF4-FFF2-40B4-BE49-F238E27FC236}">
                <a16:creationId xmlns:a16="http://schemas.microsoft.com/office/drawing/2014/main" id="{FEF3610A-D286-46A7-82C4-4F4B452B2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62773" y="3137714"/>
            <a:ext cx="3153215" cy="3172268"/>
          </a:xfrm>
          <a:prstGeom prst="rect">
            <a:avLst/>
          </a:prstGeom>
          <a:effectLst>
            <a:outerShdw blurRad="50800" dist="38100" dir="2700000" algn="tl" rotWithShape="0">
              <a:prstClr val="black">
                <a:alpha val="40000"/>
              </a:prstClr>
            </a:outerShdw>
          </a:effectLst>
        </p:spPr>
      </p:pic>
      <p:sp>
        <p:nvSpPr>
          <p:cNvPr id="28" name="TextBox 27"/>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2251028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fltVal val="0"/>
                                          </p:val>
                                        </p:tav>
                                        <p:tav tm="100000">
                                          <p:val>
                                            <p:strVal val="#ppt_w"/>
                                          </p:val>
                                        </p:tav>
                                      </p:tavLst>
                                    </p:anim>
                                    <p:anim calcmode="lin" valueType="num">
                                      <p:cBhvr>
                                        <p:cTn id="30" dur="1000" fill="hold"/>
                                        <p:tgtEl>
                                          <p:spTgt spid="27"/>
                                        </p:tgtEl>
                                        <p:attrNameLst>
                                          <p:attrName>ppt_h</p:attrName>
                                        </p:attrNameLst>
                                      </p:cBhvr>
                                      <p:tavLst>
                                        <p:tav tm="0">
                                          <p:val>
                                            <p:fltVal val="0"/>
                                          </p:val>
                                        </p:tav>
                                        <p:tav tm="100000">
                                          <p:val>
                                            <p:strVal val="#ppt_h"/>
                                          </p:val>
                                        </p:tav>
                                      </p:tavLst>
                                    </p:anim>
                                    <p:anim calcmode="lin" valueType="num">
                                      <p:cBhvr>
                                        <p:cTn id="31" dur="1000" fill="hold"/>
                                        <p:tgtEl>
                                          <p:spTgt spid="27"/>
                                        </p:tgtEl>
                                        <p:attrNameLst>
                                          <p:attrName>style.rotation</p:attrName>
                                        </p:attrNameLst>
                                      </p:cBhvr>
                                      <p:tavLst>
                                        <p:tav tm="0">
                                          <p:val>
                                            <p:fltVal val="90"/>
                                          </p:val>
                                        </p:tav>
                                        <p:tav tm="100000">
                                          <p:val>
                                            <p:fltVal val="0"/>
                                          </p:val>
                                        </p:tav>
                                      </p:tavLst>
                                    </p:anim>
                                    <p:animEffect transition="in" filter="fade">
                                      <p:cBhvr>
                                        <p:cTn id="3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273303" y="3094153"/>
            <a:ext cx="11790427" cy="7092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3" name="Rectangle 2">
            <a:extLst>
              <a:ext uri="{FF2B5EF4-FFF2-40B4-BE49-F238E27FC236}">
                <a16:creationId xmlns:a16="http://schemas.microsoft.com/office/drawing/2014/main" id="{27309260-C2CF-43F7-85C9-8D073B3F8CC9}"/>
              </a:ext>
            </a:extLst>
          </p:cNvPr>
          <p:cNvSpPr>
            <a:spLocks noChangeArrowheads="1"/>
          </p:cNvSpPr>
          <p:nvPr/>
        </p:nvSpPr>
        <p:spPr bwMode="auto">
          <a:xfrm>
            <a:off x="365911" y="1459902"/>
            <a:ext cx="11457129" cy="3170099"/>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vi-VN" altLang="en-US" sz="4400" b="1" dirty="0">
                <a:solidFill>
                  <a:prstClr val="black"/>
                </a:solidFill>
                <a:latin typeface="Times New Roman" panose="02020603050405020304" pitchFamily="18" charset="0"/>
                <a:cs typeface="Times New Roman" panose="02020603050405020304" pitchFamily="18" charset="0"/>
              </a:rPr>
              <a:t>Đền thờ Nguyễn Công Trứ </a:t>
            </a:r>
            <a:r>
              <a:rPr lang="en-US" altLang="en-US" sz="4400" b="1" dirty="0" err="1">
                <a:solidFill>
                  <a:prstClr val="black"/>
                </a:solidFill>
                <a:latin typeface="Times New Roman" panose="02020603050405020304" pitchFamily="18" charset="0"/>
                <a:cs typeface="Times New Roman" panose="02020603050405020304" pitchFamily="18" charset="0"/>
              </a:rPr>
              <a:t>đặt</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tại</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đâu</a:t>
            </a:r>
            <a:r>
              <a:rPr lang="en-US" altLang="en-US" sz="4400" b="1" dirty="0">
                <a:solidFill>
                  <a:prstClr val="black"/>
                </a:solidFill>
                <a:latin typeface="Times New Roman" panose="02020603050405020304" pitchFamily="18" charset="0"/>
                <a:cs typeface="Times New Roman" panose="02020603050405020304" pitchFamily="18" charset="0"/>
              </a:rPr>
              <a:t>?</a:t>
            </a:r>
          </a:p>
          <a:p>
            <a:pPr lvl="0" algn="ctr"/>
            <a:r>
              <a:rPr lang="en-US" altLang="en-US" sz="5400" dirty="0">
                <a:solidFill>
                  <a:prstClr val="black"/>
                </a:solidFill>
                <a:latin typeface="Times New Roman" panose="02020603050405020304" pitchFamily="18" charset="0"/>
                <a:ea typeface="字魂105号-简雅黑"/>
                <a:cs typeface="Times New Roman" panose="02020603050405020304" pitchFamily="18" charset="0"/>
              </a:rPr>
              <a:t>A. </a:t>
            </a:r>
            <a:r>
              <a:rPr lang="en-US" altLang="en-US" sz="5400" dirty="0" err="1">
                <a:solidFill>
                  <a:prstClr val="black"/>
                </a:solidFill>
                <a:latin typeface="Times New Roman" panose="02020603050405020304" pitchFamily="18" charset="0"/>
                <a:ea typeface="字魂105号-简雅黑"/>
                <a:cs typeface="Times New Roman" panose="02020603050405020304" pitchFamily="18" charset="0"/>
              </a:rPr>
              <a:t>Phú</a:t>
            </a:r>
            <a:r>
              <a:rPr lang="en-US" altLang="en-US" sz="5400" dirty="0">
                <a:solidFill>
                  <a:prstClr val="black"/>
                </a:solidFill>
                <a:latin typeface="Times New Roman" panose="02020603050405020304" pitchFamily="18" charset="0"/>
                <a:ea typeface="字魂105号-简雅黑"/>
                <a:cs typeface="Times New Roman" panose="02020603050405020304" pitchFamily="18" charset="0"/>
              </a:rPr>
              <a:t> </a:t>
            </a:r>
            <a:r>
              <a:rPr lang="en-US" altLang="en-US" sz="5400" dirty="0" err="1">
                <a:solidFill>
                  <a:prstClr val="black"/>
                </a:solidFill>
                <a:latin typeface="Times New Roman" panose="02020603050405020304" pitchFamily="18" charset="0"/>
                <a:ea typeface="字魂105号-简雅黑"/>
                <a:cs typeface="Times New Roman" panose="02020603050405020304" pitchFamily="18" charset="0"/>
              </a:rPr>
              <a:t>Thọ</a:t>
            </a:r>
            <a:endPar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 </a:t>
            </a:r>
            <a:r>
              <a:rPr kumimoji="0" lang="en-US"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Ninh Bình</a:t>
            </a:r>
            <a:endPar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lang="en-US" altLang="en-US" sz="5400" noProof="0" dirty="0">
                <a:solidFill>
                  <a:prstClr val="black"/>
                </a:solidFill>
                <a:latin typeface="Times New Roman" panose="02020603050405020304" pitchFamily="18" charset="0"/>
                <a:ea typeface="字魂105号-简雅黑"/>
                <a:cs typeface="Times New Roman" panose="02020603050405020304" pitchFamily="18" charset="0"/>
              </a:rPr>
              <a:t>C. Thái Bình</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p:txBody>
      </p:sp>
    </p:spTree>
    <p:extLst>
      <p:ext uri="{BB962C8B-B14F-4D97-AF65-F5344CB8AC3E}">
        <p14:creationId xmlns:p14="http://schemas.microsoft.com/office/powerpoint/2010/main" val="3963959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4727</TotalTime>
  <Words>634</Words>
  <Application>Microsoft Office PowerPoint</Application>
  <PresentationFormat>Widescreen</PresentationFormat>
  <Paragraphs>49</Paragraphs>
  <Slides>26</Slides>
  <Notes>1</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26</vt:i4>
      </vt:variant>
    </vt:vector>
  </HeadingPairs>
  <TitlesOfParts>
    <vt:vector size="41" baseType="lpstr">
      <vt:lpstr>字魂105号-简雅黑</vt:lpstr>
      <vt:lpstr>UTM Karate</vt:lpstr>
      <vt:lpstr>Arial</vt:lpstr>
      <vt:lpstr>Cambria</vt:lpstr>
      <vt:lpstr>UTM Kabel KT</vt:lpstr>
      <vt:lpstr>Aptos</vt:lpstr>
      <vt:lpstr>Times New Roman</vt:lpstr>
      <vt:lpstr>#9Slide03 AllRoundGothic</vt:lpstr>
      <vt:lpstr>Calibri</vt:lpstr>
      <vt:lpstr>Office 主题​​</vt:lpstr>
      <vt:lpstr>Office 主题</vt:lpstr>
      <vt:lpstr>Classic English Novels by Slidesgo</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Thao Tran</cp:lastModifiedBy>
  <cp:revision>31</cp:revision>
  <dcterms:created xsi:type="dcterms:W3CDTF">2023-08-18T08:30:42Z</dcterms:created>
  <dcterms:modified xsi:type="dcterms:W3CDTF">2024-11-05T04:51:05Z</dcterms:modified>
  <cp:category>9Slide.vn</cp:category>
</cp:coreProperties>
</file>