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7" r:id="rId4"/>
  </p:sldMasterIdLst>
  <p:notesMasterIdLst>
    <p:notesMasterId r:id="rId24"/>
  </p:notesMasterIdLst>
  <p:sldIdLst>
    <p:sldId id="291" r:id="rId5"/>
    <p:sldId id="293" r:id="rId6"/>
    <p:sldId id="302" r:id="rId7"/>
    <p:sldId id="3259" r:id="rId8"/>
    <p:sldId id="3266" r:id="rId9"/>
    <p:sldId id="3267" r:id="rId10"/>
    <p:sldId id="3262" r:id="rId11"/>
    <p:sldId id="304" r:id="rId12"/>
    <p:sldId id="305" r:id="rId13"/>
    <p:sldId id="332" r:id="rId14"/>
    <p:sldId id="3254" r:id="rId15"/>
    <p:sldId id="3260" r:id="rId16"/>
    <p:sldId id="3261" r:id="rId17"/>
    <p:sldId id="3253" r:id="rId18"/>
    <p:sldId id="3263" r:id="rId19"/>
    <p:sldId id="3264" r:id="rId20"/>
    <p:sldId id="266" r:id="rId21"/>
    <p:sldId id="3265" r:id="rId22"/>
    <p:sldId id="2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31D3C-DAB1-447A-963D-EE9E51C9E978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6E115-4C7E-47F9-9E93-DA3E523F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7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99899-4AC4-414D-A496-B9FFE39AD2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06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99899-4AC4-414D-A496-B9FFE39AD2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21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208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407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7375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7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3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690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56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358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94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795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59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174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8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05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66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9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45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09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31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8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265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145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04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28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495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62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433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325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5" cy="3721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9" y="3717195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1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0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36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E2D17B-673A-409B-8CFD-E6D0C79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B7B3CB-1C19-4739-86F7-A22354911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C63E43-DD71-4957-9067-1CB90725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9BDDB6-A964-4BC7-AF79-BAD26274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72E81C-8C5E-4F65-9FE5-DEA9DF42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431322-A2D3-49DF-B3D7-3D864DA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0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1B3F9E-B30E-4392-97C1-AEE3F2C4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C36669-D95C-44CF-A747-CC3264C4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3630F2-6569-468A-95A5-E84E0163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A50E32-7C9D-4A25-9FA6-3F8BADCCE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3FE589-A205-4ABB-A7E9-61537E882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1C77A6-ABDA-44E1-9312-FB7AABBB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F1A9BA2-1B79-4BED-9933-22B8D4CC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2F957A-F641-4065-8265-9FD7F47D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75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3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7629A9-74C0-4E15-B697-6508F44D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1308B8-9157-4642-BEDB-20C4A1A0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774B0E-F334-46BE-ADE3-0F148B81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40A8E3-5D6A-460F-BAE5-76EA8AFE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6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7845A8D-01C7-4EEB-86A7-C9E03CBB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9A4B5-F29F-4388-96AB-56936DF5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4CB85-492D-45C3-BD02-C3F46F65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40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59FC87-A05B-424D-8AD7-3DC2F6E6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68DF81-1065-432B-B983-8609C7D9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06849D-D5D9-4A27-B993-231E7E795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A4B85E-0F0D-4CE1-8E12-70FA82BC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3787A9-6535-4A84-B995-5594FD3A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26EE9F-3592-45ED-83E6-3EC807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1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E6007-9D94-4DF6-BDBA-DD22A1D0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2A9C31-008D-4CC3-B563-157550EF0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1E6F2-30E9-4588-86BF-E5303AD9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5EBD9C-E297-48A0-9BB0-8696B2C8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FD3A54-C438-4CE5-A02C-5C62F1C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3F1BA8-58C6-42CF-9C5C-739A866F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0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2745E1-1B66-43AB-A73B-118B308C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9133C4-D109-4EDF-B5D7-098EF070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CBC90-2D11-4221-9136-061B135B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F6039-CD74-4555-88DC-9B59F5D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B0CB7-FCD5-444C-9AA3-737BE27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4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A5B206-71CA-47CC-8792-D1010CDC9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026DC9-4E4E-4BE3-8BF1-25755AA2D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DBA93B-6AED-4EB9-B0F0-90FE72DF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02173-818D-4FE2-B3E7-7987EA52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DB9BCD-D06F-412C-B33C-58558DDC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24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9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2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endParaRPr lang="zh-CN" altLang="en-US" sz="72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4" y="6021040"/>
            <a:ext cx="12472915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3" cy="1355063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4" y="180385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299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49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9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2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53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8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83CA257-1F39-4C39-86F4-E3D8C72CC61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1428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4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60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8AB9E77-8337-485D-9C03-3CC6AC9C5D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3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3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4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8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8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8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8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microsoft.com/office/2007/relationships/hdphoto" Target="../media/hdphoto4.wdp"/><Relationship Id="rId5" Type="http://schemas.openxmlformats.org/officeDocument/2006/relationships/image" Target="../media/image39.GIF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microsoft.com/office/2007/relationships/hdphoto" Target="../media/hdphoto4.wdp"/><Relationship Id="rId5" Type="http://schemas.openxmlformats.org/officeDocument/2006/relationships/image" Target="../media/image39.GIF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7" y="-553596"/>
            <a:ext cx="7515464" cy="5555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9" y="1242466"/>
            <a:ext cx="4352921" cy="327383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9" y="3954533"/>
            <a:ext cx="4338384" cy="29034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99" y="1636893"/>
            <a:ext cx="4498955" cy="418421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1C63C3-7287-B63F-863C-46DACA92E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9770" y="2290837"/>
            <a:ext cx="7797460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8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11">
            <a:extLst>
              <a:ext uri="{FF2B5EF4-FFF2-40B4-BE49-F238E27FC236}">
                <a16:creationId xmlns:a16="http://schemas.microsoft.com/office/drawing/2014/main" id="{1BA6AAAB-E72A-6CFF-A91F-72B733A5309E}"/>
              </a:ext>
            </a:extLst>
          </p:cNvPr>
          <p:cNvSpPr txBox="1"/>
          <p:nvPr/>
        </p:nvSpPr>
        <p:spPr>
          <a:xfrm>
            <a:off x="3921882" y="987137"/>
            <a:ext cx="5014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CHIA SẺ CÁC CÂU HỎI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16276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=""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36062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Cambria" panose="02040503050406030204" pitchFamily="18" charset="0"/>
                <a:ea typeface="Cambria" panose="02040503050406030204" pitchFamily="18" charset="0"/>
              </a:rPr>
              <a:t>Phát triển các ngành kinh tế biển như: đánh bắt và nuôi trồng hải sản; giao thông đường biển, du lịch biển, sản xuất muối…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Phát triển trồng lúa và cây công nghiệp hàng năm ở ô đồng bằng ven biển, trồng cây công nghiệp lâu năm và chăn nuôi gia súc ở vùng đồi núi phía Tây.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50517C-A83B-46B5-FD43-F4FF340E2D5A}"/>
              </a:ext>
            </a:extLst>
          </p:cNvPr>
          <p:cNvSpPr/>
          <p:nvPr/>
        </p:nvSpPr>
        <p:spPr>
          <a:xfrm>
            <a:off x="8648700" y="2286002"/>
            <a:ext cx="2791619" cy="30098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Có tiềm năng phát triển thủy điện điện gió, điện mặt trời.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8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=""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871788" y="1457326"/>
            <a:ext cx="2929730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504826" y="2247902"/>
            <a:ext cx="4733924" cy="3829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 xuyên xảy ra các thiên tai. Mùa mưa có mưa lớn, bão, lũ lụt, lũ quét, sạt lở đất,… gây thiệt hại về người và tài sản; mùa khô có hiện tượng hạn hán, gây thiếu nước cho sinh hoạt và sản xuất.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7420768" y="2381253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ven biển có hiện tượng cát bay, ảnh hưởng đến sinh hoạt và sản xuất của người dân.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3499644" cy="94297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4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=""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23907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Đẩy mạnh việc trồng và bảo vệ rừng.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409157" cy="23621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báo kịp thời diễn biến của các thiên tai.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50517C-A83B-46B5-FD43-F4FF340E2D5A}"/>
              </a:ext>
            </a:extLst>
          </p:cNvPr>
          <p:cNvSpPr/>
          <p:nvPr/>
        </p:nvSpPr>
        <p:spPr>
          <a:xfrm>
            <a:off x="8496300" y="2286002"/>
            <a:ext cx="3228975" cy="242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 dựng và hoàn thiện hệ thống thủy lợi.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3952876" y="419100"/>
            <a:ext cx="4486274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biện pháp phòng chống thiên tai: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1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F79EAB-F3F4-BF6D-D7F2-FE9BA8D7C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123" y="1541463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2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400050" y="280691"/>
            <a:ext cx="11547111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546EC-432A-4388-838C-AFFFA1CCA3F3}"/>
              </a:ext>
            </a:extLst>
          </p:cNvPr>
          <p:cNvSpPr txBox="1"/>
          <p:nvPr/>
        </p:nvSpPr>
        <p:spPr>
          <a:xfrm>
            <a:off x="447675" y="421659"/>
            <a:ext cx="114994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2FDEC6F-95D3-56F5-2883-EA4C71907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227824"/>
              </p:ext>
            </p:extLst>
          </p:nvPr>
        </p:nvGraphicFramePr>
        <p:xfrm>
          <a:off x="1171574" y="1300691"/>
          <a:ext cx="10144126" cy="45571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4126">
                  <a:extLst>
                    <a:ext uri="{9D8B030D-6E8A-4147-A177-3AD203B41FA5}">
                      <a16:colId xmlns:a16="http://schemas.microsoft.com/office/drawing/2014/main" val="3449571265"/>
                    </a:ext>
                  </a:extLst>
                </a:gridCol>
                <a:gridCol w="7620000">
                  <a:extLst>
                    <a:ext uri="{9D8B030D-6E8A-4147-A177-3AD203B41FA5}">
                      <a16:colId xmlns:a16="http://schemas.microsoft.com/office/drawing/2014/main" val="1043392774"/>
                    </a:ext>
                  </a:extLst>
                </a:gridCol>
              </a:tblGrid>
              <a:tr h="91143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2326946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1. </a:t>
                      </a:r>
                      <a:r>
                        <a:rPr lang="en-US" sz="2800" dirty="0" err="1"/>
                        <a:t>Địa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hình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821139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2. </a:t>
                      </a:r>
                      <a:r>
                        <a:rPr lang="en-US" sz="2800" dirty="0" err="1"/>
                        <a:t>Khí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hậu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119853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3. </a:t>
                      </a:r>
                      <a:r>
                        <a:rPr lang="en-US" sz="2800" dirty="0" err="1"/>
                        <a:t>Sông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ngòi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420222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4. </a:t>
                      </a:r>
                      <a:r>
                        <a:rPr lang="en-US" sz="2800" dirty="0" err="1"/>
                        <a:t>Biển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9494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0E99FBF-E3CE-1AD2-ADE1-14769C6A3F19}"/>
              </a:ext>
            </a:extLst>
          </p:cNvPr>
          <p:cNvSpPr txBox="1"/>
          <p:nvPr/>
        </p:nvSpPr>
        <p:spPr>
          <a:xfrm>
            <a:off x="3857625" y="23050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Đường bờ biển dài và vùng biển rộng mang lại nhiều giá trị kinh tế.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2E4B8E-4A8C-FF71-D225-F930B36381FA}"/>
              </a:ext>
            </a:extLst>
          </p:cNvPr>
          <p:cNvSpPr txBox="1"/>
          <p:nvPr/>
        </p:nvSpPr>
        <p:spPr>
          <a:xfrm>
            <a:off x="3895725" y="3181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Phía tây là vùng đồi núi, phía đông là dải đồng bằng nhỏ, hẹp bị chia cắt bởi các dãy núi lan ra sát biển.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F6A3B-C9BF-4810-E4FB-2B3FE842065B}"/>
              </a:ext>
            </a:extLst>
          </p:cNvPr>
          <p:cNvSpPr txBox="1"/>
          <p:nvPr/>
        </p:nvSpPr>
        <p:spPr>
          <a:xfrm>
            <a:off x="3876675" y="40576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Có sự khác biệt giữa khu vực phía bắc và phía nam dãy Bạch Mã.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907BF-CBAE-E369-E29F-AD98D66CE881}"/>
              </a:ext>
            </a:extLst>
          </p:cNvPr>
          <p:cNvSpPr txBox="1"/>
          <p:nvPr/>
        </p:nvSpPr>
        <p:spPr>
          <a:xfrm>
            <a:off x="3848100" y="5086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Có khá nhiều sông ngòi, chủ yếu là sông nhỏ, ngắn và dốc.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3227FB-C530-D9EA-C9A0-C20DD1AE8564}"/>
              </a:ext>
            </a:extLst>
          </p:cNvPr>
          <p:cNvCxnSpPr>
            <a:cxnSpLocks/>
          </p:cNvCxnSpPr>
          <p:nvPr/>
        </p:nvCxnSpPr>
        <p:spPr>
          <a:xfrm>
            <a:off x="2847975" y="2628900"/>
            <a:ext cx="11430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606157-D00D-C438-7921-8521A9E7BC39}"/>
              </a:ext>
            </a:extLst>
          </p:cNvPr>
          <p:cNvCxnSpPr>
            <a:cxnSpLocks/>
          </p:cNvCxnSpPr>
          <p:nvPr/>
        </p:nvCxnSpPr>
        <p:spPr>
          <a:xfrm>
            <a:off x="2667000" y="3476625"/>
            <a:ext cx="1343025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EEF7DA-542B-BF77-1EEA-4B19FCD9F134}"/>
              </a:ext>
            </a:extLst>
          </p:cNvPr>
          <p:cNvCxnSpPr>
            <a:cxnSpLocks/>
          </p:cNvCxnSpPr>
          <p:nvPr/>
        </p:nvCxnSpPr>
        <p:spPr>
          <a:xfrm>
            <a:off x="3048000" y="4324350"/>
            <a:ext cx="942975" cy="981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876D85-894F-67E3-F0A5-58828CFC2AE4}"/>
              </a:ext>
            </a:extLst>
          </p:cNvPr>
          <p:cNvCxnSpPr>
            <a:cxnSpLocks/>
          </p:cNvCxnSpPr>
          <p:nvPr/>
        </p:nvCxnSpPr>
        <p:spPr>
          <a:xfrm flipV="1">
            <a:off x="2514600" y="2768174"/>
            <a:ext cx="1543050" cy="25182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F2B6EB-0518-3849-1817-AF4242E81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548" y="1474788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41E5C7-B69E-4764-B5B9-E24B2AC1B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80108" y="2893338"/>
            <a:ext cx="3408219" cy="39646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17D5F6-5A0E-41F5-A4A1-1BFBDC1FD60C}"/>
              </a:ext>
            </a:extLst>
          </p:cNvPr>
          <p:cNvGrpSpPr/>
          <p:nvPr/>
        </p:nvGrpSpPr>
        <p:grpSpPr>
          <a:xfrm>
            <a:off x="2506437" y="433294"/>
            <a:ext cx="8761638" cy="2548031"/>
            <a:chOff x="2179865" y="601077"/>
            <a:chExt cx="4784270" cy="2778937"/>
          </a:xfrm>
        </p:grpSpPr>
        <p:sp>
          <p:nvSpPr>
            <p:cNvPr id="9" name="圆角矩形 29">
              <a:extLst>
                <a:ext uri="{FF2B5EF4-FFF2-40B4-BE49-F238E27FC236}">
                  <a16:creationId xmlns:a16="http://schemas.microsoft.com/office/drawing/2014/main" id="{9A46A495-9B75-4AEC-8D6C-0F3D267BB77D}"/>
                </a:ext>
              </a:extLst>
            </p:cNvPr>
            <p:cNvSpPr/>
            <p:nvPr/>
          </p:nvSpPr>
          <p:spPr>
            <a:xfrm>
              <a:off x="2179865" y="666066"/>
              <a:ext cx="4784270" cy="2713948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018263-27F6-44CE-91FE-2F7AB1219D1C}"/>
                </a:ext>
              </a:extLst>
            </p:cNvPr>
            <p:cNvSpPr txBox="1"/>
            <p:nvPr/>
          </p:nvSpPr>
          <p:spPr>
            <a:xfrm>
              <a:off x="2184322" y="601077"/>
              <a:ext cx="4712198" cy="2605053"/>
            </a:xfrm>
            <a:prstGeom prst="roundRect">
              <a:avLst>
                <a:gd name="adj" fmla="val 17994"/>
              </a:avLst>
            </a:prstGeom>
            <a:noFill/>
            <a:ln w="38100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Hãy nêu những việc em có thể làm để chia sẻ khó khăn với các bạn ở vùng Duyên hải miền Trung khi có thiên tai xảy ra.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058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=""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3317392" y="1495425"/>
            <a:ext cx="2264258" cy="86677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1757984" y="2362202"/>
            <a:ext cx="3118816" cy="32670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Quyên góp sách, vở, đồ dùng học tập,… để tặng các bạn.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6820693" y="231457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động người thân, bạn bè cùng tham gia phong trào quyên góp gây quỹ từ thiện để giúp đỡ đồng bào miền Trung.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715125" y="1533525"/>
            <a:ext cx="1972469" cy="78105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việc em có thể làm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30" y="1229720"/>
            <a:ext cx="8638370" cy="5610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4" b="989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" t="18022" r="3798" b="16923"/>
          <a:stretch/>
        </p:blipFill>
        <p:spPr>
          <a:xfrm rot="20670679">
            <a:off x="4950279" y="3277625"/>
            <a:ext cx="3409331" cy="23145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32C5D44-9891-42F8-AAFC-7FE5DA2979ED}"/>
              </a:ext>
            </a:extLst>
          </p:cNvPr>
          <p:cNvGrpSpPr/>
          <p:nvPr/>
        </p:nvGrpSpPr>
        <p:grpSpPr>
          <a:xfrm>
            <a:off x="-1828084" y="280109"/>
            <a:ext cx="6535975" cy="6700409"/>
            <a:chOff x="-2675175" y="426720"/>
            <a:chExt cx="6535975" cy="6700409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A9F4AB91-C459-4D24-8BB0-EB5F4D5F0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4" r="27156" b="20601"/>
            <a:stretch>
              <a:fillRect/>
            </a:stretch>
          </p:blipFill>
          <p:spPr>
            <a:xfrm>
              <a:off x="-2675175" y="426720"/>
              <a:ext cx="6535975" cy="6687372"/>
            </a:xfrm>
            <a:prstGeom prst="rect">
              <a:avLst/>
            </a:prstGeom>
          </p:spPr>
        </p:pic>
        <p:pic>
          <p:nvPicPr>
            <p:cNvPr id="8" name="图形 45">
              <a:extLst>
                <a:ext uri="{FF2B5EF4-FFF2-40B4-BE49-F238E27FC236}">
                  <a16:creationId xmlns:a16="http://schemas.microsoft.com/office/drawing/2014/main" id="{D177A99B-95EE-4EF3-BAFC-B0373F688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780486">
              <a:off x="-931279" y="5253168"/>
              <a:ext cx="3043425" cy="187396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59" y="1258253"/>
            <a:ext cx="7639050" cy="25812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775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36843" y="1084730"/>
            <a:ext cx="9631158" cy="447113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036842" y="1482397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01" y="3281985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600" y="3281985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ùng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dốc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4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F3BA17C1-3646-4C92-A8C4-5DBE7D71A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10" y="1526284"/>
            <a:ext cx="3026562" cy="3255266"/>
          </a:xfrm>
          <a:prstGeom prst="rect">
            <a:avLst/>
          </a:prstGeom>
        </p:spPr>
      </p:pic>
      <p:grpSp>
        <p:nvGrpSpPr>
          <p:cNvPr id="7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/>
        </p:nvGrpSpPr>
        <p:grpSpPr>
          <a:xfrm>
            <a:off x="9293812" y="4946580"/>
            <a:ext cx="2717157" cy="1873569"/>
            <a:chOff x="6689597" y="4026978"/>
            <a:chExt cx="1992915" cy="994886"/>
          </a:xfrm>
        </p:grpSpPr>
        <p:sp>
          <p:nvSpPr>
            <p:cNvPr id="8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/>
        </p:nvGrpSpPr>
        <p:grpSpPr>
          <a:xfrm>
            <a:off x="9399618" y="5732512"/>
            <a:ext cx="1773983" cy="1138235"/>
            <a:chOff x="10301233" y="5703249"/>
            <a:chExt cx="1773983" cy="1138235"/>
          </a:xfrm>
        </p:grpSpPr>
        <p:grpSp>
          <p:nvGrpSpPr>
            <p:cNvPr id="13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45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22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24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9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40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41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42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3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4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5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6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1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52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69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63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5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9361">
            <a:off x="6898106" y="2785893"/>
            <a:ext cx="1157855" cy="1504518"/>
          </a:xfrm>
          <a:prstGeom prst="rect">
            <a:avLst/>
          </a:prstGeom>
        </p:spPr>
      </p:pic>
      <p:pic>
        <p:nvPicPr>
          <p:cNvPr id="76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437">
            <a:off x="11130145" y="3101137"/>
            <a:ext cx="668358" cy="868466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DBD8D211-F9FA-435D-BC5F-C73B832A9F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912"/>
            <a:ext cx="1663096" cy="1659948"/>
          </a:xfrm>
          <a:prstGeom prst="rect">
            <a:avLst/>
          </a:prstGeom>
        </p:spPr>
      </p:pic>
      <p:pic>
        <p:nvPicPr>
          <p:cNvPr id="78" name="Picture 2" descr="Happy boy swimming with green inflatable buoy, kid having fun in the pool or the sea colorful character vector illustration on a white background Premium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6550" y1="46965" x2="56550" y2="46965"/>
                        <a14:foregroundMark x1="74281" y1="45847" x2="74281" y2="45847"/>
                        <a14:foregroundMark x1="84185" y1="48243" x2="84185" y2="48243"/>
                        <a14:foregroundMark x1="24121" y1="40575" x2="24121" y2="40575"/>
                        <a14:foregroundMark x1="16613" y1="49681" x2="16613" y2="49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750" y="3611705"/>
            <a:ext cx="2000538" cy="200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 descr="Cartoon boy surfing in big wave Premium Vect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23" b="95545" l="6390" r="643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138" y="3497611"/>
            <a:ext cx="2061267" cy="13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 descr="Cartoon little boy with glasses carrying surfboard Premium Vector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812" l="9585" r="60064">
                        <a14:backgroundMark x1="42492" y1="42574" x2="39617" y2="55198"/>
                        <a14:backgroundMark x1="30831" y1="83168" x2="27636" y2="95545"/>
                        <a14:backgroundMark x1="22204" y1="45050" x2="24760" y2="50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4118" y="3248983"/>
            <a:ext cx="3946162" cy="286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6789833" y="309104"/>
            <a:ext cx="2507043" cy="1415410"/>
            <a:chOff x="8726219" y="-661205"/>
            <a:chExt cx="2154936" cy="1322409"/>
          </a:xfrm>
        </p:grpSpPr>
        <p:sp>
          <p:nvSpPr>
            <p:cNvPr id="82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3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18302" y="323211"/>
            <a:ext cx="9046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Thứ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năm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ngày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02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tháng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01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năm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2025</a:t>
            </a:r>
          </a:p>
          <a:p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	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	       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Lịch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sử</a:t>
            </a:r>
            <a:endParaRPr lang="en-US" sz="3600" dirty="0">
              <a:solidFill>
                <a:srgbClr val="0070C0"/>
              </a:solidFill>
              <a:latin typeface="HP001 5 hàng 1 ô ly" panose="020B06030503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143563" y="1496545"/>
            <a:ext cx="10740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Bái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15.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Thiên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nhiên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vùng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uyên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hải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Miền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Trung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(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3 )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6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F3BA17C1-3646-4C92-A8C4-5DBE7D71A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10" y="1526284"/>
            <a:ext cx="3026562" cy="3255266"/>
          </a:xfrm>
          <a:prstGeom prst="rect">
            <a:avLst/>
          </a:prstGeom>
        </p:spPr>
      </p:pic>
      <p:grpSp>
        <p:nvGrpSpPr>
          <p:cNvPr id="7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/>
        </p:nvGrpSpPr>
        <p:grpSpPr>
          <a:xfrm>
            <a:off x="9293812" y="4946580"/>
            <a:ext cx="2717157" cy="1873569"/>
            <a:chOff x="6689597" y="4026978"/>
            <a:chExt cx="1992915" cy="994886"/>
          </a:xfrm>
        </p:grpSpPr>
        <p:sp>
          <p:nvSpPr>
            <p:cNvPr id="8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/>
        </p:nvGrpSpPr>
        <p:grpSpPr>
          <a:xfrm>
            <a:off x="9399618" y="5732512"/>
            <a:ext cx="1773983" cy="1138235"/>
            <a:chOff x="10301233" y="5703249"/>
            <a:chExt cx="1773983" cy="1138235"/>
          </a:xfrm>
        </p:grpSpPr>
        <p:grpSp>
          <p:nvGrpSpPr>
            <p:cNvPr id="13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45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22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24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9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40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41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42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3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4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5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6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1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52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69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63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5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9361">
            <a:off x="6898106" y="2785893"/>
            <a:ext cx="1157855" cy="1504518"/>
          </a:xfrm>
          <a:prstGeom prst="rect">
            <a:avLst/>
          </a:prstGeom>
        </p:spPr>
      </p:pic>
      <p:pic>
        <p:nvPicPr>
          <p:cNvPr id="76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437">
            <a:off x="11130145" y="3101137"/>
            <a:ext cx="668358" cy="868466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DBD8D211-F9FA-435D-BC5F-C73B832A9F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912"/>
            <a:ext cx="1663096" cy="1659948"/>
          </a:xfrm>
          <a:prstGeom prst="rect">
            <a:avLst/>
          </a:prstGeom>
        </p:spPr>
      </p:pic>
      <p:pic>
        <p:nvPicPr>
          <p:cNvPr id="78" name="Picture 2" descr="Happy boy swimming with green inflatable buoy, kid having fun in the pool or the sea colorful character vector illustration on a white background Premium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6550" y1="46965" x2="56550" y2="46965"/>
                        <a14:foregroundMark x1="74281" y1="45847" x2="74281" y2="45847"/>
                        <a14:foregroundMark x1="84185" y1="48243" x2="84185" y2="48243"/>
                        <a14:foregroundMark x1="24121" y1="40575" x2="24121" y2="40575"/>
                        <a14:foregroundMark x1="16613" y1="49681" x2="16613" y2="49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750" y="3611705"/>
            <a:ext cx="2000538" cy="200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 descr="Cartoon boy surfing in big wave Premium Vect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23" b="95545" l="6390" r="643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138" y="3497611"/>
            <a:ext cx="2061267" cy="13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 descr="Cartoon little boy with glasses carrying surfboard Premium Vector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812" l="9585" r="60064">
                        <a14:backgroundMark x1="42492" y1="42574" x2="39617" y2="55198"/>
                        <a14:backgroundMark x1="30831" y1="83168" x2="27636" y2="95545"/>
                        <a14:backgroundMark x1="22204" y1="45050" x2="24760" y2="50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4118" y="3248983"/>
            <a:ext cx="3946162" cy="286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6789833" y="309104"/>
            <a:ext cx="2507043" cy="1415410"/>
            <a:chOff x="8726219" y="-661205"/>
            <a:chExt cx="2154936" cy="1322409"/>
          </a:xfrm>
        </p:grpSpPr>
        <p:sp>
          <p:nvSpPr>
            <p:cNvPr id="82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3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1143563" y="1496545"/>
            <a:ext cx="10740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Bái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15.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Thiên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nhiên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vùng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uyên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hải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Miền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Trung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(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1 )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38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13F854-6632-A026-57FB-F31C363D8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959" y="1512888"/>
            <a:ext cx="5389331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781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8B8C2B-C3C3-462C-A1FB-56D92DF6B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98" y="311470"/>
            <a:ext cx="10537347" cy="61274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F46D43-6FEF-484E-AF4B-49A7616BD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171"/>
            <a:ext cx="3224463" cy="47503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D0A66-572D-4024-B5B8-D4BAC855400D}"/>
              </a:ext>
            </a:extLst>
          </p:cNvPr>
          <p:cNvSpPr/>
          <p:nvPr/>
        </p:nvSpPr>
        <p:spPr>
          <a:xfrm>
            <a:off x="4317609" y="2287246"/>
            <a:ext cx="65408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3.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Tác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môi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đối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sản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xuất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đời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sống</a:t>
            </a:r>
            <a:endParaRPr kumimoji="0" lang="en-US" sz="4400" b="1" i="0" u="none" strike="noStrike" kern="1200" cap="none" spc="0" normalizeH="0" baseline="0" noProof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6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599607" y="280691"/>
            <a:ext cx="11347554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546EC-432A-4388-838C-AFFFA1CCA3F3}"/>
              </a:ext>
            </a:extLst>
          </p:cNvPr>
          <p:cNvSpPr txBox="1"/>
          <p:nvPr/>
        </p:nvSpPr>
        <p:spPr>
          <a:xfrm>
            <a:off x="863169" y="335934"/>
            <a:ext cx="1108399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 thông tin và quan sát các hình từ 4 đến 7, em hãy: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Nêu tác động tích cực và tiêu cực của môi trường thiên nhiên đến đời sống và sản xuất của người dân vùng Duyên hải miền Trung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Đề xuất một số biện pháp phòng, chống thiên tai ở vùng Duyên hải miền Trung.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D874C-883F-BB01-D793-4B5209479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8" y="2024062"/>
            <a:ext cx="6434138" cy="2452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0FD667-2AC6-7BE7-8CE8-F30D3BC37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75" y="4500562"/>
            <a:ext cx="56007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自定义 3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A3"/>
      </a:accent1>
      <a:accent2>
        <a:srgbClr val="ED8F8B"/>
      </a:accent2>
      <a:accent3>
        <a:srgbClr val="00B0A3"/>
      </a:accent3>
      <a:accent4>
        <a:srgbClr val="ED8F8B"/>
      </a:accent4>
      <a:accent5>
        <a:srgbClr val="00B0A3"/>
      </a:accent5>
      <a:accent6>
        <a:srgbClr val="ED8F8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574</Words>
  <Application>Microsoft Office PowerPoint</Application>
  <PresentationFormat>Widescreen</PresentationFormat>
  <Paragraphs>45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宋体</vt:lpstr>
      <vt:lpstr>Arial</vt:lpstr>
      <vt:lpstr>Calibri</vt:lpstr>
      <vt:lpstr>Calibri Light</vt:lpstr>
      <vt:lpstr>Cambria</vt:lpstr>
      <vt:lpstr>等线</vt:lpstr>
      <vt:lpstr>等线 Light</vt:lpstr>
      <vt:lpstr>HP001 5 hàng 1 ô ly</vt:lpstr>
      <vt:lpstr>inpin heiti</vt:lpstr>
      <vt:lpstr>Times New Roman</vt:lpstr>
      <vt:lpstr>字魂115号-刀刀体</vt:lpstr>
      <vt:lpstr>字魂59号-创粗黑</vt:lpstr>
      <vt:lpstr>Office 主题</vt:lpstr>
      <vt:lpstr>1_Office Theme</vt:lpstr>
      <vt:lpstr>千图网海量PPT模板www.58pic.com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2023-11-13T11:42:54Z</dcterms:created>
  <dcterms:modified xsi:type="dcterms:W3CDTF">2025-01-05T14:18:06Z</dcterms:modified>
</cp:coreProperties>
</file>