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5" r:id="rId3"/>
    <p:sldMasterId id="2147483697" r:id="rId4"/>
  </p:sldMasterIdLst>
  <p:notesMasterIdLst>
    <p:notesMasterId r:id="rId37"/>
  </p:notesMasterIdLst>
  <p:sldIdLst>
    <p:sldId id="267" r:id="rId5"/>
    <p:sldId id="291" r:id="rId6"/>
    <p:sldId id="320" r:id="rId7"/>
    <p:sldId id="321" r:id="rId8"/>
    <p:sldId id="323" r:id="rId9"/>
    <p:sldId id="324" r:id="rId10"/>
    <p:sldId id="322" r:id="rId11"/>
    <p:sldId id="329" r:id="rId12"/>
    <p:sldId id="304" r:id="rId13"/>
    <p:sldId id="306" r:id="rId14"/>
    <p:sldId id="300" r:id="rId15"/>
    <p:sldId id="278" r:id="rId16"/>
    <p:sldId id="295" r:id="rId17"/>
    <p:sldId id="318" r:id="rId18"/>
    <p:sldId id="308" r:id="rId19"/>
    <p:sldId id="319" r:id="rId20"/>
    <p:sldId id="325" r:id="rId21"/>
    <p:sldId id="326" r:id="rId22"/>
    <p:sldId id="327" r:id="rId23"/>
    <p:sldId id="282" r:id="rId24"/>
    <p:sldId id="328" r:id="rId25"/>
    <p:sldId id="309" r:id="rId26"/>
    <p:sldId id="273" r:id="rId27"/>
    <p:sldId id="311" r:id="rId28"/>
    <p:sldId id="299" r:id="rId29"/>
    <p:sldId id="314" r:id="rId30"/>
    <p:sldId id="316" r:id="rId31"/>
    <p:sldId id="287" r:id="rId32"/>
    <p:sldId id="315" r:id="rId33"/>
    <p:sldId id="310" r:id="rId34"/>
    <p:sldId id="274" r:id="rId35"/>
    <p:sldId id="263" r:id="rId36"/>
  </p:sldIdLst>
  <p:sldSz cx="12192000" cy="6858000"/>
  <p:notesSz cx="6858000" cy="9144000"/>
  <p:embeddedFontLst>
    <p:embeddedFont>
      <p:font typeface="Calibri Light" pitchFamily="34" charset="0"/>
      <p:regular r:id="rId38"/>
      <p:italic r:id="rId39"/>
    </p:embeddedFon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Tahoma" pitchFamily="34" charset="0"/>
      <p:regular r:id="rId44"/>
      <p:bold r:id="rId45"/>
    </p:embeddedFont>
    <p:embeddedFont>
      <p:font typeface="Sigmar One" charset="0"/>
      <p:regular r:id="rId46"/>
    </p:embeddedFont>
    <p:embeddedFont>
      <p:font typeface="宋体" pitchFamily="2" charset="-122"/>
      <p:regular r:id="rId47"/>
    </p:embeddedFont>
    <p:embeddedFont>
      <p:font typeface="Great Vibes" charset="0"/>
      <p:regular r:id="rId48"/>
    </p:embeddedFont>
    <p:embeddedFont>
      <p:font typeface="Cambria" pitchFamily="18" charset="0"/>
      <p:regular r:id="rId49"/>
      <p:bold r:id="rId50"/>
      <p:italic r:id="rId51"/>
      <p:boldItalic r:id="rId52"/>
    </p:embeddedFont>
    <p:embeddedFont>
      <p:font typeface="微软雅黑" pitchFamily="34" charset="-122"/>
      <p:regular r:id="rId53"/>
      <p:bold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DC24A7"/>
    <a:srgbClr val="66FF66"/>
    <a:srgbClr val="4EE63A"/>
    <a:srgbClr val="D3EFFB"/>
    <a:srgbClr val="FBE6AF"/>
    <a:srgbClr val="EBF3D0"/>
    <a:srgbClr val="E2D3E8"/>
    <a:srgbClr val="D0F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100" d="100"/>
          <a:sy n="100" d="100"/>
        </p:scale>
        <p:origin x="24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2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23437-BB5E-4605-82DB-4B7DE6705B55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99DC0-F2BC-410D-91FA-C757B6630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51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45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366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03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45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20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60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2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40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4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5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4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30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2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5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9" y="1482092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9" y="2368555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228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5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8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3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9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9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16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90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209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30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2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8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33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57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980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65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29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69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94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302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784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772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665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645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5460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806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938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34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8841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157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462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0980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3822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4074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175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2621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2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8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72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77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6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1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0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74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96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2011" indent="-228611" algn="l" defTabSz="914446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833" indent="-228611" algn="l" defTabSz="914446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8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7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5.png"/><Relationship Id="rId7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5.png"/><Relationship Id="rId7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4.wdp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6.xml"/><Relationship Id="rId6" Type="http://schemas.microsoft.com/office/2007/relationships/hdphoto" Target="../media/hdphoto7.wdp"/><Relationship Id="rId5" Type="http://schemas.openxmlformats.org/officeDocument/2006/relationships/image" Target="../media/image47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CFFB0A44-9460-48A9-8800-111F2B9D27DE}"/>
              </a:ext>
            </a:extLst>
          </p:cNvPr>
          <p:cNvSpPr txBox="1">
            <a:spLocks/>
          </p:cNvSpPr>
          <p:nvPr/>
        </p:nvSpPr>
        <p:spPr>
          <a:xfrm>
            <a:off x="2506989" y="339597"/>
            <a:ext cx="7893966" cy="10738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14 </a:t>
            </a:r>
            <a:r>
              <a:rPr lang="en-US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</a:t>
            </a:r>
            <a:r>
              <a:rPr lang="en-US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434C307-C3E6-CBF8-36F8-DCC9F3CBD9E2}"/>
              </a:ext>
            </a:extLst>
          </p:cNvPr>
          <p:cNvSpPr txBox="1"/>
          <p:nvPr/>
        </p:nvSpPr>
        <p:spPr>
          <a:xfrm>
            <a:off x="3885577" y="1348209"/>
            <a:ext cx="551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3600" b="1" u="sng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600" b="1" u="sng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trải</a:t>
            </a:r>
            <a:r>
              <a:rPr lang="en-US" sz="3600" b="1" u="sng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3600" b="1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3600" b="1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9617" y="2006211"/>
            <a:ext cx="11608528" cy="2026101"/>
            <a:chOff x="347870" y="2105699"/>
            <a:chExt cx="11608528" cy="202610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664DAAA-BC47-2300-15B0-92EFA5A97A8A}"/>
                </a:ext>
              </a:extLst>
            </p:cNvPr>
            <p:cNvSpPr txBox="1"/>
            <p:nvPr/>
          </p:nvSpPr>
          <p:spPr>
            <a:xfrm>
              <a:off x="2027207" y="2345302"/>
              <a:ext cx="9929191" cy="71508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 defTabSz="609539"/>
              <a:r>
                <a:rPr lang="en-US" sz="3600" b="1" dirty="0" err="1">
                  <a:solidFill>
                    <a:srgbClr val="4EE6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Giữ</a:t>
              </a:r>
              <a:r>
                <a:rPr lang="en-US" sz="3600" b="1" dirty="0">
                  <a:solidFill>
                    <a:srgbClr val="4EE6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4EE6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gìn</a:t>
              </a:r>
              <a:r>
                <a:rPr lang="en-US" sz="3600" b="1" dirty="0">
                  <a:solidFill>
                    <a:srgbClr val="4EE6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4EE6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sz="3600" b="1" dirty="0">
                  <a:solidFill>
                    <a:srgbClr val="4EE6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4EE6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cửa</a:t>
              </a:r>
              <a:r>
                <a:rPr lang="en-US" sz="3600" b="1" dirty="0">
                  <a:solidFill>
                    <a:srgbClr val="4EE6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4EE6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ngăn</a:t>
              </a:r>
              <a:r>
                <a:rPr lang="en-US" sz="3600" b="1" dirty="0">
                  <a:solidFill>
                    <a:srgbClr val="4EE6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4EE6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nắp</a:t>
              </a:r>
              <a:r>
                <a:rPr lang="en-US" sz="3600" b="1" dirty="0">
                  <a:solidFill>
                    <a:srgbClr val="4EE6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b="1" dirty="0" err="1">
                  <a:solidFill>
                    <a:srgbClr val="4EE6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sạch</a:t>
              </a:r>
              <a:r>
                <a:rPr lang="en-US" sz="3600" b="1" dirty="0">
                  <a:solidFill>
                    <a:srgbClr val="4EE6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4EE6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sẽ</a:t>
              </a:r>
              <a:endParaRPr lang="en-US" sz="3600" b="1" dirty="0">
                <a:solidFill>
                  <a:srgbClr val="4EE6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47870" y="2105699"/>
              <a:ext cx="2186608" cy="202610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CHỦ ĐỀ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6101" y="2026298"/>
            <a:ext cx="11175564" cy="1661716"/>
            <a:chOff x="149419" y="2287891"/>
            <a:chExt cx="11175564" cy="166171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73B2FE7-13FB-8E29-78D9-E29ADA8E7106}"/>
                </a:ext>
              </a:extLst>
            </p:cNvPr>
            <p:cNvSpPr txBox="1"/>
            <p:nvPr/>
          </p:nvSpPr>
          <p:spPr>
            <a:xfrm>
              <a:off x="1799983" y="2439303"/>
              <a:ext cx="9525000" cy="783193"/>
            </a:xfrm>
            <a:prstGeom prst="flowChartAlternateProcess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40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49419" y="2287891"/>
              <a:ext cx="2534478" cy="166171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TUẦN 15</a:t>
              </a:r>
              <a:endParaRPr lang="en-US" sz="36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0167" l="8667" r="9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0883" y="-291225"/>
            <a:ext cx="2537039" cy="25370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7750" y="3310466"/>
            <a:ext cx="1276656" cy="16949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4110" y="5005432"/>
            <a:ext cx="1278091" cy="1184985"/>
          </a:xfrm>
          <a:prstGeom prst="rect">
            <a:avLst/>
          </a:prstGeom>
        </p:spPr>
      </p:pic>
      <p:pic>
        <p:nvPicPr>
          <p:cNvPr id="1026" name="Picture 2" descr="Chiến Sĩ, Bộ Đội, Hải Quân, Biên Phòng, Công An Nhân Dân Corel -  Free.Vector6.com">
            <a:extLst>
              <a:ext uri="{FF2B5EF4-FFF2-40B4-BE49-F238E27FC236}">
                <a16:creationId xmlns:a16="http://schemas.microsoft.com/office/drawing/2014/main" xmlns="" id="{7A196AC1-C251-7E89-69A3-35A79F5A2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69"/>
          <a:stretch/>
        </p:blipFill>
        <p:spPr bwMode="auto">
          <a:xfrm>
            <a:off x="2864490" y="2916811"/>
            <a:ext cx="7892970" cy="35507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5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8"/>
            <a:ext cx="5002213" cy="1549970"/>
          </a:xfrm>
          <a:prstGeom prst="rect">
            <a:avLst/>
          </a:prstGeom>
        </p:spPr>
      </p:pic>
      <p:pic>
        <p:nvPicPr>
          <p:cNvPr id="3" name="图片 2" descr="3ec4e4e06a09aaf30d412a85484ee0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467" y="782321"/>
            <a:ext cx="7459980" cy="7185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4C81E6-1FEA-7716-965B-D67EAD038C05}"/>
              </a:ext>
            </a:extLst>
          </p:cNvPr>
          <p:cNvSpPr txBox="1"/>
          <p:nvPr/>
        </p:nvSpPr>
        <p:spPr>
          <a:xfrm>
            <a:off x="3035743" y="3413051"/>
            <a:ext cx="61134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Sigmar One" panose="000005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1539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6">
            <a:extLst>
              <a:ext uri="{FF2B5EF4-FFF2-40B4-BE49-F238E27FC236}">
                <a16:creationId xmlns:a16="http://schemas.microsoft.com/office/drawing/2014/main" xmlns="" id="{C232B152-3720-4D3B-97ED-45CE5483F1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11BAB570-FF10-4E96-8A3F-FA9804702B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Freeform: Shape 20">
            <a:extLst>
              <a:ext uri="{FF2B5EF4-FFF2-40B4-BE49-F238E27FC236}">
                <a16:creationId xmlns:a16="http://schemas.microsoft.com/office/drawing/2014/main" xmlns="" id="{4B9FAFB2-BEB5-4848-8018-BCAD99E2E1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2485752-1ED5-6F75-5076-57D22999D6B2}"/>
              </a:ext>
            </a:extLst>
          </p:cNvPr>
          <p:cNvSpPr txBox="1"/>
          <p:nvPr/>
        </p:nvSpPr>
        <p:spPr>
          <a:xfrm>
            <a:off x="843402" y="168162"/>
            <a:ext cx="3994674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0" kern="1200">
                <a:solidFill>
                  <a:srgbClr val="FFFF00"/>
                </a:solidFill>
                <a:effectLst/>
                <a:latin typeface="+mj-lt"/>
                <a:ea typeface="+mj-ea"/>
                <a:cs typeface="+mj-cs"/>
              </a:rPr>
              <a:t>Chơi trò chơi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i="0" kern="120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+mj-lt"/>
                <a:ea typeface="+mj-ea"/>
                <a:cs typeface="+mj-cs"/>
              </a:rPr>
              <a:t> </a:t>
            </a:r>
            <a:r>
              <a:rPr lang="en-US" sz="3400" b="1" i="1" kern="120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+mj-lt"/>
                <a:ea typeface="+mj-ea"/>
                <a:cs typeface="+mj-cs"/>
              </a:rPr>
              <a:t>Chăm sóc tổ ấm</a:t>
            </a:r>
            <a:endParaRPr lang="en-US" sz="3400" b="1" kern="1200">
              <a:solidFill>
                <a:schemeClr val="accent4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BECCB1C-CBBA-9F9F-88DF-1CF92270A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053" y="775240"/>
            <a:ext cx="6014185" cy="5307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45FD4A6-043E-F7D1-2AD5-481B504CB46E}"/>
              </a:ext>
            </a:extLst>
          </p:cNvPr>
          <p:cNvSpPr txBox="1"/>
          <p:nvPr/>
        </p:nvSpPr>
        <p:spPr>
          <a:xfrm>
            <a:off x="85112" y="1648670"/>
            <a:ext cx="4559179" cy="38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i="1">
                <a:solidFill>
                  <a:schemeClr val="bg1">
                    <a:alpha val="60000"/>
                  </a:schemeClr>
                </a:solidFill>
              </a:rPr>
              <a:t>Sắm vai một thành viên trong gia đình để giới thiệu về ngôi nhà.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i="1">
                <a:solidFill>
                  <a:schemeClr val="bg1">
                    <a:alpha val="60000"/>
                  </a:schemeClr>
                </a:solidFill>
              </a:rPr>
              <a:t>Các thành viên khác dùng động tác cơ thể để thể hiện việc làm giúp ngôi nhà sạch đẹp.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i="1">
                <a:solidFill>
                  <a:schemeClr val="bg1">
                    <a:alpha val="60000"/>
                  </a:schemeClr>
                </a:solidFill>
              </a:rPr>
              <a:t>Các bạn nhóm khác đoán xem đó là việc gì.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95226D-527D-D59C-29B9-2ECD7E66AC16}"/>
              </a:ext>
            </a:extLst>
          </p:cNvPr>
          <p:cNvSpPr txBox="1"/>
          <p:nvPr/>
        </p:nvSpPr>
        <p:spPr>
          <a:xfrm>
            <a:off x="5408849" y="240324"/>
            <a:ext cx="62123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Ngôi</a:t>
            </a:r>
            <a:r>
              <a:rPr lang="en-US" sz="28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</a:t>
            </a:r>
            <a:r>
              <a:rPr lang="en-US" sz="28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ấm</a:t>
            </a:r>
            <a:r>
              <a:rPr lang="en-US" sz="2800" b="1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2800" b="1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 </a:t>
            </a:r>
            <a:r>
              <a:rPr lang="en-US" sz="2800" b="1" dirty="0" err="1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2800" b="1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r>
              <a:rPr lang="en-US" sz="2800" b="1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sóc</a:t>
            </a:r>
            <a:r>
              <a:rPr lang="en-US" sz="28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800" b="1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ngôi</a:t>
            </a:r>
            <a:r>
              <a:rPr lang="en-US" sz="2800" b="1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</a:t>
            </a:r>
            <a:r>
              <a:rPr lang="en-US" sz="2800" b="1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đẹp</a:t>
            </a:r>
            <a:r>
              <a:rPr lang="en-US" sz="2800" b="1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sạch</a:t>
            </a:r>
            <a:r>
              <a:rPr lang="en-US" sz="2800" b="1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b="1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5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F546CBF-4E08-3BAC-E9FE-E3D3E99057AE}"/>
              </a:ext>
            </a:extLst>
          </p:cNvPr>
          <p:cNvSpPr txBox="1"/>
          <p:nvPr/>
        </p:nvSpPr>
        <p:spPr>
          <a:xfrm>
            <a:off x="1888034" y="1077197"/>
            <a:ext cx="89433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Mở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rộng</a:t>
            </a:r>
            <a:endParaRPr lang="en-US" sz="5400" dirty="0">
              <a:solidFill>
                <a:srgbClr val="0070C0"/>
              </a:solidFill>
              <a:latin typeface="Sigmar One" panose="00000500000000000000" pitchFamily="2" charset="0"/>
            </a:endParaRPr>
          </a:p>
          <a:p>
            <a:pPr algn="ctr"/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tổng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kết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theo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chủ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đề</a:t>
            </a:r>
            <a:endParaRPr lang="en-US" sz="5400" dirty="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16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254" y="1092994"/>
            <a:ext cx="9833491" cy="2246769"/>
          </a:xfrm>
          <a:custGeom>
            <a:avLst/>
            <a:gdLst>
              <a:gd name="connsiteX0" fmla="*/ 0 w 9833491"/>
              <a:gd name="connsiteY0" fmla="*/ 0 h 2246769"/>
              <a:gd name="connsiteX1" fmla="*/ 9833491 w 9833491"/>
              <a:gd name="connsiteY1" fmla="*/ 0 h 2246769"/>
              <a:gd name="connsiteX2" fmla="*/ 9833491 w 9833491"/>
              <a:gd name="connsiteY2" fmla="*/ 2246769 h 2246769"/>
              <a:gd name="connsiteX3" fmla="*/ 0 w 9833491"/>
              <a:gd name="connsiteY3" fmla="*/ 2246769 h 2246769"/>
              <a:gd name="connsiteX4" fmla="*/ 0 w 9833491"/>
              <a:gd name="connsiteY4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33491" h="2246769" extrusionOk="0">
                <a:moveTo>
                  <a:pt x="0" y="0"/>
                </a:moveTo>
                <a:cubicBezTo>
                  <a:pt x="3364775" y="-5264"/>
                  <a:pt x="8484916" y="84467"/>
                  <a:pt x="9833491" y="0"/>
                </a:cubicBezTo>
                <a:cubicBezTo>
                  <a:pt x="9705318" y="748820"/>
                  <a:pt x="9962641" y="1871430"/>
                  <a:pt x="9833491" y="2246769"/>
                </a:cubicBezTo>
                <a:cubicBezTo>
                  <a:pt x="8708595" y="2353089"/>
                  <a:pt x="3839247" y="2239120"/>
                  <a:pt x="0" y="2246769"/>
                </a:cubicBezTo>
                <a:cubicBezTo>
                  <a:pt x="160128" y="1688345"/>
                  <a:pt x="25049" y="500716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tưởng tượng về góc yêu thích của em trong nhà và trả lời các câu hỏi :</a:t>
            </a:r>
          </a:p>
          <a:p>
            <a:pPr algn="just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Em đang tưởng tượng đến góc nào? </a:t>
            </a:r>
          </a:p>
          <a:p>
            <a:pPr algn="just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Góc đó có gì mà em thích?</a:t>
            </a:r>
          </a:p>
          <a:p>
            <a:pPr algn="just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Khi ở đó, em cảm thấy như thế nào?   </a:t>
            </a:r>
            <a:endParaRPr lang="en-US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4" y="1670848"/>
            <a:ext cx="1009173" cy="935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0610" y="912445"/>
            <a:ext cx="1322039" cy="1755218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392347" y="2014783"/>
            <a:ext cx="8823502" cy="5212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6" t="1" r="73859" b="4515"/>
          <a:stretch/>
        </p:blipFill>
        <p:spPr>
          <a:xfrm>
            <a:off x="0" y="0"/>
            <a:ext cx="968721" cy="9596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2485752-1ED5-6F75-5076-57D22999D6B2}"/>
              </a:ext>
            </a:extLst>
          </p:cNvPr>
          <p:cNvSpPr txBox="1"/>
          <p:nvPr/>
        </p:nvSpPr>
        <p:spPr>
          <a:xfrm>
            <a:off x="1085127" y="290273"/>
            <a:ext cx="9318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sẻ về điều em thích nhất ở ngôi nhà của mình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Hình ảnh Trong Nhà Bếp Bàn ăn Bàn Véc Tơ Hồng PNG , Màu đỏ, Hình Minh Họa,  Hàng PNG và Vector với nền trong suốt để tải xuống miễn phí">
            <a:extLst>
              <a:ext uri="{FF2B5EF4-FFF2-40B4-BE49-F238E27FC236}">
                <a16:creationId xmlns:a16="http://schemas.microsoft.com/office/drawing/2014/main" xmlns="" id="{61DD0AEE-AF54-7BC2-D70A-5D2669BC2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732" y="3759200"/>
            <a:ext cx="2732649" cy="273264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Đèn Bàn Màu Xanh Bàn Học Hình Minh Họa Giá Sách Sách Dày PNG , đèn  Bàn Màu Xanh, Bàn Học, Giá Sách Minh Họa PNG và Vector với nền">
            <a:extLst>
              <a:ext uri="{FF2B5EF4-FFF2-40B4-BE49-F238E27FC236}">
                <a16:creationId xmlns:a16="http://schemas.microsoft.com/office/drawing/2014/main" xmlns="" id="{B3512041-CF4C-19AB-A254-43D29558C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246" y="3560265"/>
            <a:ext cx="2808941" cy="280894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ẫu nội thất phòng khách living room vector 4055 ~ MrPixelVn - Chia sẻ Đồ  họa vector pixel miễn phí">
            <a:extLst>
              <a:ext uri="{FF2B5EF4-FFF2-40B4-BE49-F238E27FC236}">
                <a16:creationId xmlns:a16="http://schemas.microsoft.com/office/drawing/2014/main" xmlns="" id="{550D04E0-F264-241C-5D39-51E191FC2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809" y="3660280"/>
            <a:ext cx="2736136" cy="26221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96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8721" y="1308983"/>
            <a:ext cx="9833491" cy="1384995"/>
          </a:xfrm>
          <a:custGeom>
            <a:avLst/>
            <a:gdLst>
              <a:gd name="connsiteX0" fmla="*/ 0 w 9833491"/>
              <a:gd name="connsiteY0" fmla="*/ 0 h 1384995"/>
              <a:gd name="connsiteX1" fmla="*/ 9833491 w 9833491"/>
              <a:gd name="connsiteY1" fmla="*/ 0 h 1384995"/>
              <a:gd name="connsiteX2" fmla="*/ 9833491 w 9833491"/>
              <a:gd name="connsiteY2" fmla="*/ 1384995 h 1384995"/>
              <a:gd name="connsiteX3" fmla="*/ 0 w 9833491"/>
              <a:gd name="connsiteY3" fmla="*/ 1384995 h 1384995"/>
              <a:gd name="connsiteX4" fmla="*/ 0 w 9833491"/>
              <a:gd name="connsiteY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33491" h="1384995" extrusionOk="0">
                <a:moveTo>
                  <a:pt x="0" y="0"/>
                </a:moveTo>
                <a:cubicBezTo>
                  <a:pt x="3364775" y="-5264"/>
                  <a:pt x="8484916" y="84467"/>
                  <a:pt x="9833491" y="0"/>
                </a:cubicBezTo>
                <a:cubicBezTo>
                  <a:pt x="9912903" y="154037"/>
                  <a:pt x="9768208" y="996528"/>
                  <a:pt x="9833491" y="1384995"/>
                </a:cubicBezTo>
                <a:cubicBezTo>
                  <a:pt x="8708595" y="1491315"/>
                  <a:pt x="3839247" y="1377346"/>
                  <a:pt x="0" y="1384995"/>
                </a:cubicBezTo>
                <a:cubicBezTo>
                  <a:pt x="26717" y="781369"/>
                  <a:pt x="-63174" y="441176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”,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chịu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êm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4" y="1670848"/>
            <a:ext cx="1009173" cy="935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0610" y="912445"/>
            <a:ext cx="1322039" cy="1755218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392347" y="2014783"/>
            <a:ext cx="8823502" cy="5212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6" t="1" r="73859" b="4515"/>
          <a:stretch/>
        </p:blipFill>
        <p:spPr>
          <a:xfrm>
            <a:off x="0" y="0"/>
            <a:ext cx="968721" cy="9596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2485752-1ED5-6F75-5076-57D22999D6B2}"/>
              </a:ext>
            </a:extLst>
          </p:cNvPr>
          <p:cNvSpPr txBox="1"/>
          <p:nvPr/>
        </p:nvSpPr>
        <p:spPr>
          <a:xfrm>
            <a:off x="1119786" y="485644"/>
            <a:ext cx="9318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sẻ về điều em thích nhất ở ngôi nhà của mình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Hình ảnh Trong Nhà Bếp Bàn ăn Bàn Véc Tơ Hồng PNG , Màu đỏ, Hình Minh Họa,  Hàng PNG và Vector với nền trong suốt để tải xuống miễn phí">
            <a:extLst>
              <a:ext uri="{FF2B5EF4-FFF2-40B4-BE49-F238E27FC236}">
                <a16:creationId xmlns:a16="http://schemas.microsoft.com/office/drawing/2014/main" xmlns="" id="{61DD0AEE-AF54-7BC2-D70A-5D2669BC2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220" y="3660280"/>
            <a:ext cx="2732649" cy="273264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Đèn Bàn Màu Xanh Bàn Học Hình Minh Họa Giá Sách Sách Dày PNG , đèn  Bàn Màu Xanh, Bàn Học, Giá Sách Minh Họa PNG và Vector với nền">
            <a:extLst>
              <a:ext uri="{FF2B5EF4-FFF2-40B4-BE49-F238E27FC236}">
                <a16:creationId xmlns:a16="http://schemas.microsoft.com/office/drawing/2014/main" xmlns="" id="{B3512041-CF4C-19AB-A254-43D29558C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439" y="3563415"/>
            <a:ext cx="2808941" cy="280894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ẫu nội thất phòng khách living room vector 4055 ~ MrPixelVn - Chia sẻ Đồ  họa vector pixel miễn phí">
            <a:extLst>
              <a:ext uri="{FF2B5EF4-FFF2-40B4-BE49-F238E27FC236}">
                <a16:creationId xmlns:a16="http://schemas.microsoft.com/office/drawing/2014/main" xmlns="" id="{550D04E0-F264-241C-5D39-51E191FC2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162" y="3660280"/>
            <a:ext cx="2736136" cy="26221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47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935" y="4447808"/>
            <a:ext cx="2371075" cy="2274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28" y="2452253"/>
            <a:ext cx="2945581" cy="3702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67" b="97333" l="6200" r="95400">
                        <a14:foregroundMark x1="49400" y1="16800" x2="60200" y2="33867"/>
                        <a14:foregroundMark x1="69800" y1="20267" x2="78800" y2="30667"/>
                        <a14:foregroundMark x1="63200" y1="65867" x2="71000" y2="9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6858" y="2978591"/>
            <a:ext cx="3506896" cy="2453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546CBF-4E08-3BAC-E9FE-E3D3E99057AE}"/>
              </a:ext>
            </a:extLst>
          </p:cNvPr>
          <p:cNvSpPr txBox="1"/>
          <p:nvPr/>
        </p:nvSpPr>
        <p:spPr>
          <a:xfrm>
            <a:off x="3286628" y="806911"/>
            <a:ext cx="54771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95244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935" y="4447808"/>
            <a:ext cx="2371075" cy="2274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28" y="2452253"/>
            <a:ext cx="2945581" cy="3702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67" b="97333" l="6200" r="95400">
                        <a14:foregroundMark x1="49400" y1="16800" x2="60200" y2="33867"/>
                        <a14:foregroundMark x1="69800" y1="20267" x2="78800" y2="30667"/>
                        <a14:foregroundMark x1="63200" y1="65867" x2="71000" y2="9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6858" y="2978591"/>
            <a:ext cx="3506896" cy="2453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546CBF-4E08-3BAC-E9FE-E3D3E99057AE}"/>
              </a:ext>
            </a:extLst>
          </p:cNvPr>
          <p:cNvSpPr txBox="1"/>
          <p:nvPr/>
        </p:nvSpPr>
        <p:spPr>
          <a:xfrm>
            <a:off x="2270105" y="520567"/>
            <a:ext cx="76517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4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4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4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4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24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4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en-US" sz="2400" b="1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400" b="1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24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4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lang="en-US" sz="24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4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2400" b="1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r>
              <a:rPr lang="en-US" sz="24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sóc</a:t>
            </a:r>
            <a:r>
              <a:rPr lang="en-US" sz="24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</a:t>
            </a:r>
            <a:r>
              <a:rPr lang="en-US" sz="24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ấm</a:t>
            </a:r>
            <a:r>
              <a:rPr lang="en-US" sz="24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2400" b="1" i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endParaRPr lang="en-US" sz="2400" b="1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2400" b="1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400" b="1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4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4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4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4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24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US" sz="24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4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24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24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4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4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8483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1" y="1478279"/>
            <a:ext cx="5349239" cy="5009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478279"/>
            <a:ext cx="5410200" cy="5009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72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" y="1082675"/>
            <a:ext cx="5288280" cy="465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80" y="1082675"/>
            <a:ext cx="5158740" cy="4624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2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"/>
            <a:ext cx="6614160" cy="572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60" y="449581"/>
            <a:ext cx="5783580" cy="538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63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8"/>
            <a:ext cx="5002213" cy="1549970"/>
          </a:xfrm>
          <a:prstGeom prst="rect">
            <a:avLst/>
          </a:prstGeom>
        </p:spPr>
      </p:pic>
      <p:pic>
        <p:nvPicPr>
          <p:cNvPr id="3" name="图片 2" descr="3ec4e4e06a09aaf30d412a85484ee0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1582" y="782320"/>
            <a:ext cx="7459980" cy="7185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4C81E6-1FEA-7716-965B-D67EAD038C05}"/>
              </a:ext>
            </a:extLst>
          </p:cNvPr>
          <p:cNvSpPr txBox="1"/>
          <p:nvPr/>
        </p:nvSpPr>
        <p:spPr>
          <a:xfrm>
            <a:off x="3440148" y="3267155"/>
            <a:ext cx="61134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4248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546CBF-4E08-3BAC-E9FE-E3D3E99057AE}"/>
              </a:ext>
            </a:extLst>
          </p:cNvPr>
          <p:cNvSpPr txBox="1"/>
          <p:nvPr/>
        </p:nvSpPr>
        <p:spPr>
          <a:xfrm>
            <a:off x="1721442" y="1893918"/>
            <a:ext cx="885511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Sigmar One" panose="00000500000000000000" pitchFamily="2" charset="0"/>
              </a:rPr>
              <a:t>LỚP HỌC LÀ NGÔI NHÀ THỨ HAI CỦATA. </a:t>
            </a:r>
            <a:r>
              <a:rPr lang="en-US" sz="2800" smtClean="0">
                <a:solidFill>
                  <a:srgbClr val="FF0000"/>
                </a:solidFill>
                <a:latin typeface="Sigmar One" panose="00000500000000000000" pitchFamily="2" charset="0"/>
              </a:rPr>
              <a:t>VẬY ĐỂ LỚP HỌC THỰC SỰ TRỞ THÀNH MỘT TỔ ẤM CHÚNG TA CẦN PHẢI LÀM GÌ?</a:t>
            </a:r>
            <a:endParaRPr lang="en-US" sz="2800" dirty="0" smtClean="0">
              <a:solidFill>
                <a:srgbClr val="FF0000"/>
              </a:solidFill>
              <a:latin typeface="Sigmar One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endParaRPr lang="en-US" sz="40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424" y="70773"/>
            <a:ext cx="920576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0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153862B-3956-4FDB-8ACB-B7F1F3D0274B}"/>
              </a:ext>
            </a:extLst>
          </p:cNvPr>
          <p:cNvSpPr txBox="1"/>
          <p:nvPr/>
        </p:nvSpPr>
        <p:spPr>
          <a:xfrm>
            <a:off x="3650454" y="488385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Sigmar One" panose="00000500000000000000" pitchFamily="2" charset="0"/>
              </a:rPr>
              <a:t>TIẾT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546CBF-4E08-3BAC-E9FE-E3D3E99057AE}"/>
              </a:ext>
            </a:extLst>
          </p:cNvPr>
          <p:cNvSpPr txBox="1"/>
          <p:nvPr/>
        </p:nvSpPr>
        <p:spPr>
          <a:xfrm>
            <a:off x="1721442" y="1893918"/>
            <a:ext cx="838409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Sigmar One" panose="00000500000000000000" pitchFamily="2" charset="0"/>
              </a:rPr>
              <a:t>SINH </a:t>
            </a:r>
            <a:r>
              <a:rPr lang="en-US" sz="4000">
                <a:solidFill>
                  <a:srgbClr val="FF0000"/>
                </a:solidFill>
                <a:latin typeface="Sigmar One" panose="00000500000000000000" pitchFamily="2" charset="0"/>
              </a:rPr>
              <a:t>HOẠT LỚP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  <a:latin typeface="Sigmar One" panose="00000500000000000000" pitchFamily="2" charset="0"/>
              </a:rPr>
              <a:t>EM chăm sóc nhà cửa</a:t>
            </a:r>
            <a:endParaRPr lang="en-US" sz="40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1424" y="70773"/>
            <a:ext cx="920576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65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35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188" y="-243747"/>
            <a:ext cx="8831827" cy="73095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01961" y="2082963"/>
            <a:ext cx="41122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Sigmar One" panose="00000500000000000000" pitchFamily="2" charset="0"/>
              </a:rPr>
              <a:t>TỔNG KẾT TUẦN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8935" y="4447808"/>
            <a:ext cx="2371075" cy="227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3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120274" y="-10611"/>
            <a:ext cx="1132764" cy="1067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B0C18C-802F-44F2-2563-2DB8A8F32B6B}"/>
              </a:ext>
            </a:extLst>
          </p:cNvPr>
          <p:cNvSpPr txBox="1"/>
          <p:nvPr/>
        </p:nvSpPr>
        <p:spPr>
          <a:xfrm>
            <a:off x="1373874" y="272221"/>
            <a:ext cx="5309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CHĂM SÓC NHÀ CỬA</a:t>
            </a:r>
            <a:endParaRPr lang="en-US" sz="2800" b="1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8B7C6A-E8E3-6DA4-FE98-0904719F3027}"/>
              </a:ext>
            </a:extLst>
          </p:cNvPr>
          <p:cNvSpPr txBox="1"/>
          <p:nvPr/>
        </p:nvSpPr>
        <p:spPr>
          <a:xfrm>
            <a:off x="1048617" y="776815"/>
            <a:ext cx="7390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HOẠT ĐỘNG TỔNG KẾT TUẦN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12DE49F-FEBB-1D48-2C73-97DDEEDCDD95}"/>
              </a:ext>
            </a:extLst>
          </p:cNvPr>
          <p:cNvSpPr txBox="1"/>
          <p:nvPr/>
        </p:nvSpPr>
        <p:spPr>
          <a:xfrm>
            <a:off x="686656" y="2103276"/>
            <a:ext cx="5409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1F79673-5E2A-AA48-B9A5-23C821D39510}"/>
              </a:ext>
            </a:extLst>
          </p:cNvPr>
          <p:cNvSpPr txBox="1"/>
          <p:nvPr/>
        </p:nvSpPr>
        <p:spPr>
          <a:xfrm>
            <a:off x="686656" y="2934057"/>
            <a:ext cx="57792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800" y="1427030"/>
            <a:ext cx="5105972" cy="46072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75027" y="184188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48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4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48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endParaRPr lang="en-US" sz="48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95611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424" y="70773"/>
            <a:ext cx="920576" cy="8352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F546CBF-4E08-3BAC-E9FE-E3D3E99057AE}"/>
              </a:ext>
            </a:extLst>
          </p:cNvPr>
          <p:cNvSpPr txBox="1"/>
          <p:nvPr/>
        </p:nvSpPr>
        <p:spPr>
          <a:xfrm>
            <a:off x="2116937" y="2140307"/>
            <a:ext cx="8446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Sigmar One" panose="00000500000000000000" pitchFamily="2" charset="0"/>
              </a:rPr>
              <a:t>CHIA SẺ THU HOẠCH SAU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1368617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2485752-1ED5-6F75-5076-57D22999D6B2}"/>
              </a:ext>
            </a:extLst>
          </p:cNvPr>
          <p:cNvSpPr txBox="1"/>
          <p:nvPr/>
        </p:nvSpPr>
        <p:spPr>
          <a:xfrm>
            <a:off x="1055076" y="195504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chăm sóc nhà cửa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F59A32-DED2-B621-E07E-1AF478683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82" y="71592"/>
            <a:ext cx="785618" cy="8206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0BB11B-EE77-7238-6F75-206CE4B8FAFF}"/>
              </a:ext>
            </a:extLst>
          </p:cNvPr>
          <p:cNvSpPr txBox="1"/>
          <p:nvPr/>
        </p:nvSpPr>
        <p:spPr>
          <a:xfrm>
            <a:off x="521591" y="728386"/>
            <a:ext cx="11054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0000"/>
                </a:solidFill>
                <a:effectLst/>
                <a:latin typeface="OpenSans"/>
              </a:rPr>
              <a:t> 1.Chia sẻ về việc em làm hằng ngày để chăm sóc ngôi nhà của mình.</a:t>
            </a:r>
            <a:endParaRPr lang="en-US" sz="2800" b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63FED38-662E-A7B8-809D-A245BA334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91" y="1549031"/>
            <a:ext cx="4317104" cy="445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7154C36-3F80-DA7A-479E-1CB24D1FE738}"/>
              </a:ext>
            </a:extLst>
          </p:cNvPr>
          <p:cNvSpPr txBox="1"/>
          <p:nvPr/>
        </p:nvSpPr>
        <p:spPr>
          <a:xfrm>
            <a:off x="4991099" y="1786153"/>
            <a:ext cx="5799993" cy="2308324"/>
          </a:xfrm>
          <a:custGeom>
            <a:avLst/>
            <a:gdLst>
              <a:gd name="connsiteX0" fmla="*/ 0 w 5799993"/>
              <a:gd name="connsiteY0" fmla="*/ 0 h 2308324"/>
              <a:gd name="connsiteX1" fmla="*/ 760444 w 5799993"/>
              <a:gd name="connsiteY1" fmla="*/ 0 h 2308324"/>
              <a:gd name="connsiteX2" fmla="*/ 1346887 w 5799993"/>
              <a:gd name="connsiteY2" fmla="*/ 0 h 2308324"/>
              <a:gd name="connsiteX3" fmla="*/ 1817331 w 5799993"/>
              <a:gd name="connsiteY3" fmla="*/ 0 h 2308324"/>
              <a:gd name="connsiteX4" fmla="*/ 2345775 w 5799993"/>
              <a:gd name="connsiteY4" fmla="*/ 0 h 2308324"/>
              <a:gd name="connsiteX5" fmla="*/ 3048219 w 5799993"/>
              <a:gd name="connsiteY5" fmla="*/ 0 h 2308324"/>
              <a:gd name="connsiteX6" fmla="*/ 3518662 w 5799993"/>
              <a:gd name="connsiteY6" fmla="*/ 0 h 2308324"/>
              <a:gd name="connsiteX7" fmla="*/ 3989106 w 5799993"/>
              <a:gd name="connsiteY7" fmla="*/ 0 h 2308324"/>
              <a:gd name="connsiteX8" fmla="*/ 4517550 w 5799993"/>
              <a:gd name="connsiteY8" fmla="*/ 0 h 2308324"/>
              <a:gd name="connsiteX9" fmla="*/ 5103994 w 5799993"/>
              <a:gd name="connsiteY9" fmla="*/ 0 h 2308324"/>
              <a:gd name="connsiteX10" fmla="*/ 5799993 w 5799993"/>
              <a:gd name="connsiteY10" fmla="*/ 0 h 2308324"/>
              <a:gd name="connsiteX11" fmla="*/ 5799993 w 5799993"/>
              <a:gd name="connsiteY11" fmla="*/ 600164 h 2308324"/>
              <a:gd name="connsiteX12" fmla="*/ 5799993 w 5799993"/>
              <a:gd name="connsiteY12" fmla="*/ 1107996 h 2308324"/>
              <a:gd name="connsiteX13" fmla="*/ 5799993 w 5799993"/>
              <a:gd name="connsiteY13" fmla="*/ 1708160 h 2308324"/>
              <a:gd name="connsiteX14" fmla="*/ 5799993 w 5799993"/>
              <a:gd name="connsiteY14" fmla="*/ 2308324 h 2308324"/>
              <a:gd name="connsiteX15" fmla="*/ 5155549 w 5799993"/>
              <a:gd name="connsiteY15" fmla="*/ 2308324 h 2308324"/>
              <a:gd name="connsiteX16" fmla="*/ 4511106 w 5799993"/>
              <a:gd name="connsiteY16" fmla="*/ 2308324 h 2308324"/>
              <a:gd name="connsiteX17" fmla="*/ 3808662 w 5799993"/>
              <a:gd name="connsiteY17" fmla="*/ 2308324 h 2308324"/>
              <a:gd name="connsiteX18" fmla="*/ 3048219 w 5799993"/>
              <a:gd name="connsiteY18" fmla="*/ 2308324 h 2308324"/>
              <a:gd name="connsiteX19" fmla="*/ 2345775 w 5799993"/>
              <a:gd name="connsiteY19" fmla="*/ 2308324 h 2308324"/>
              <a:gd name="connsiteX20" fmla="*/ 1875331 w 5799993"/>
              <a:gd name="connsiteY20" fmla="*/ 2308324 h 2308324"/>
              <a:gd name="connsiteX21" fmla="*/ 1230887 w 5799993"/>
              <a:gd name="connsiteY21" fmla="*/ 2308324 h 2308324"/>
              <a:gd name="connsiteX22" fmla="*/ 0 w 5799993"/>
              <a:gd name="connsiteY22" fmla="*/ 2308324 h 2308324"/>
              <a:gd name="connsiteX23" fmla="*/ 0 w 5799993"/>
              <a:gd name="connsiteY23" fmla="*/ 1708160 h 2308324"/>
              <a:gd name="connsiteX24" fmla="*/ 0 w 5799993"/>
              <a:gd name="connsiteY24" fmla="*/ 1084912 h 2308324"/>
              <a:gd name="connsiteX25" fmla="*/ 0 w 5799993"/>
              <a:gd name="connsiteY25" fmla="*/ 553998 h 2308324"/>
              <a:gd name="connsiteX26" fmla="*/ 0 w 5799993"/>
              <a:gd name="connsiteY26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99993" h="2308324" extrusionOk="0">
                <a:moveTo>
                  <a:pt x="0" y="0"/>
                </a:moveTo>
                <a:cubicBezTo>
                  <a:pt x="230109" y="37789"/>
                  <a:pt x="422079" y="-14155"/>
                  <a:pt x="760444" y="0"/>
                </a:cubicBezTo>
                <a:cubicBezTo>
                  <a:pt x="1098809" y="14155"/>
                  <a:pt x="1213701" y="6120"/>
                  <a:pt x="1346887" y="0"/>
                </a:cubicBezTo>
                <a:cubicBezTo>
                  <a:pt x="1480073" y="-6120"/>
                  <a:pt x="1702996" y="22594"/>
                  <a:pt x="1817331" y="0"/>
                </a:cubicBezTo>
                <a:cubicBezTo>
                  <a:pt x="1931666" y="-22594"/>
                  <a:pt x="2154288" y="15029"/>
                  <a:pt x="2345775" y="0"/>
                </a:cubicBezTo>
                <a:cubicBezTo>
                  <a:pt x="2537262" y="-15029"/>
                  <a:pt x="2758426" y="21555"/>
                  <a:pt x="3048219" y="0"/>
                </a:cubicBezTo>
                <a:cubicBezTo>
                  <a:pt x="3338012" y="-21555"/>
                  <a:pt x="3310529" y="-9815"/>
                  <a:pt x="3518662" y="0"/>
                </a:cubicBezTo>
                <a:cubicBezTo>
                  <a:pt x="3726795" y="9815"/>
                  <a:pt x="3890044" y="5820"/>
                  <a:pt x="3989106" y="0"/>
                </a:cubicBezTo>
                <a:cubicBezTo>
                  <a:pt x="4088168" y="-5820"/>
                  <a:pt x="4405362" y="-23262"/>
                  <a:pt x="4517550" y="0"/>
                </a:cubicBezTo>
                <a:cubicBezTo>
                  <a:pt x="4629738" y="23262"/>
                  <a:pt x="4849516" y="-2901"/>
                  <a:pt x="5103994" y="0"/>
                </a:cubicBezTo>
                <a:cubicBezTo>
                  <a:pt x="5358472" y="2901"/>
                  <a:pt x="5454342" y="18122"/>
                  <a:pt x="5799993" y="0"/>
                </a:cubicBezTo>
                <a:cubicBezTo>
                  <a:pt x="5771990" y="176928"/>
                  <a:pt x="5829535" y="339576"/>
                  <a:pt x="5799993" y="600164"/>
                </a:cubicBezTo>
                <a:cubicBezTo>
                  <a:pt x="5770451" y="860752"/>
                  <a:pt x="5823245" y="926605"/>
                  <a:pt x="5799993" y="1107996"/>
                </a:cubicBezTo>
                <a:cubicBezTo>
                  <a:pt x="5776741" y="1289387"/>
                  <a:pt x="5815524" y="1563470"/>
                  <a:pt x="5799993" y="1708160"/>
                </a:cubicBezTo>
                <a:cubicBezTo>
                  <a:pt x="5784462" y="1852850"/>
                  <a:pt x="5796254" y="2181017"/>
                  <a:pt x="5799993" y="2308324"/>
                </a:cubicBezTo>
                <a:cubicBezTo>
                  <a:pt x="5489729" y="2319301"/>
                  <a:pt x="5343108" y="2287130"/>
                  <a:pt x="5155549" y="2308324"/>
                </a:cubicBezTo>
                <a:cubicBezTo>
                  <a:pt x="4967990" y="2329518"/>
                  <a:pt x="4718687" y="2284661"/>
                  <a:pt x="4511106" y="2308324"/>
                </a:cubicBezTo>
                <a:cubicBezTo>
                  <a:pt x="4303525" y="2331987"/>
                  <a:pt x="4136868" y="2327728"/>
                  <a:pt x="3808662" y="2308324"/>
                </a:cubicBezTo>
                <a:cubicBezTo>
                  <a:pt x="3480456" y="2288920"/>
                  <a:pt x="3349574" y="2304761"/>
                  <a:pt x="3048219" y="2308324"/>
                </a:cubicBezTo>
                <a:cubicBezTo>
                  <a:pt x="2746864" y="2311887"/>
                  <a:pt x="2687064" y="2301777"/>
                  <a:pt x="2345775" y="2308324"/>
                </a:cubicBezTo>
                <a:cubicBezTo>
                  <a:pt x="2004486" y="2314871"/>
                  <a:pt x="2028316" y="2294679"/>
                  <a:pt x="1875331" y="2308324"/>
                </a:cubicBezTo>
                <a:cubicBezTo>
                  <a:pt x="1722346" y="2321969"/>
                  <a:pt x="1383113" y="2292039"/>
                  <a:pt x="1230887" y="2308324"/>
                </a:cubicBezTo>
                <a:cubicBezTo>
                  <a:pt x="1078661" y="2324609"/>
                  <a:pt x="553302" y="2307249"/>
                  <a:pt x="0" y="2308324"/>
                </a:cubicBezTo>
                <a:cubicBezTo>
                  <a:pt x="27852" y="2112304"/>
                  <a:pt x="19091" y="1994196"/>
                  <a:pt x="0" y="1708160"/>
                </a:cubicBezTo>
                <a:cubicBezTo>
                  <a:pt x="-19091" y="1422124"/>
                  <a:pt x="-30203" y="1359884"/>
                  <a:pt x="0" y="1084912"/>
                </a:cubicBezTo>
                <a:cubicBezTo>
                  <a:pt x="30203" y="809940"/>
                  <a:pt x="18113" y="729339"/>
                  <a:pt x="0" y="553998"/>
                </a:cubicBezTo>
                <a:cubicBezTo>
                  <a:pt x="-18113" y="378657"/>
                  <a:pt x="-17085" y="221663"/>
                  <a:pt x="0" y="0"/>
                </a:cubicBezTo>
                <a:close/>
              </a:path>
            </a:pathLst>
          </a:custGeom>
          <a:noFill/>
          <a:ln w="28575">
            <a:solidFill>
              <a:srgbClr val="DC24A7"/>
            </a:solidFill>
            <a:extLst>
              <a:ext uri="{C807C97D-BFC1-408E-A445-0C87EB9F89A2}">
                <ask:lineSketchStyleProps xmlns:ask="http://schemas.microsoft.com/office/drawing/2018/sketchyshapes" xmlns="" sd="420554638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l"/>
            <a:r>
              <a:rPr lang="en-US" sz="3600" b="1" i="1">
                <a:solidFill>
                  <a:srgbClr val="002060"/>
                </a:solidFill>
                <a:effectLst/>
                <a:latin typeface="OpenSans"/>
              </a:rPr>
              <a:t>- Kể tên những công việc em đã làm và cách thực hiện.</a:t>
            </a:r>
          </a:p>
          <a:p>
            <a:pPr algn="l"/>
            <a:r>
              <a:rPr lang="en-US" sz="3600" b="1" i="1">
                <a:solidFill>
                  <a:srgbClr val="002060"/>
                </a:solidFill>
                <a:effectLst/>
                <a:latin typeface="OpenSans"/>
              </a:rPr>
              <a:t>- Chia sẻ cảm xúc của em khi làm công việc đó.</a:t>
            </a:r>
          </a:p>
        </p:txBody>
      </p:sp>
    </p:spTree>
    <p:extLst>
      <p:ext uri="{BB962C8B-B14F-4D97-AF65-F5344CB8AC3E}">
        <p14:creationId xmlns:p14="http://schemas.microsoft.com/office/powerpoint/2010/main" val="27547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4976D1-1D1E-7345-5AF1-1B1967C5C7B0}"/>
              </a:ext>
            </a:extLst>
          </p:cNvPr>
          <p:cNvSpPr txBox="1"/>
          <p:nvPr/>
        </p:nvSpPr>
        <p:spPr>
          <a:xfrm>
            <a:off x="6611813" y="2201487"/>
            <a:ext cx="5052647" cy="3108543"/>
          </a:xfrm>
          <a:custGeom>
            <a:avLst/>
            <a:gdLst>
              <a:gd name="connsiteX0" fmla="*/ 0 w 5052647"/>
              <a:gd name="connsiteY0" fmla="*/ 0 h 3108543"/>
              <a:gd name="connsiteX1" fmla="*/ 581054 w 5052647"/>
              <a:gd name="connsiteY1" fmla="*/ 0 h 3108543"/>
              <a:gd name="connsiteX2" fmla="*/ 1263162 w 5052647"/>
              <a:gd name="connsiteY2" fmla="*/ 0 h 3108543"/>
              <a:gd name="connsiteX3" fmla="*/ 1894743 w 5052647"/>
              <a:gd name="connsiteY3" fmla="*/ 0 h 3108543"/>
              <a:gd name="connsiteX4" fmla="*/ 2475797 w 5052647"/>
              <a:gd name="connsiteY4" fmla="*/ 0 h 3108543"/>
              <a:gd name="connsiteX5" fmla="*/ 3107378 w 5052647"/>
              <a:gd name="connsiteY5" fmla="*/ 0 h 3108543"/>
              <a:gd name="connsiteX6" fmla="*/ 3789485 w 5052647"/>
              <a:gd name="connsiteY6" fmla="*/ 0 h 3108543"/>
              <a:gd name="connsiteX7" fmla="*/ 4370540 w 5052647"/>
              <a:gd name="connsiteY7" fmla="*/ 0 h 3108543"/>
              <a:gd name="connsiteX8" fmla="*/ 5052647 w 5052647"/>
              <a:gd name="connsiteY8" fmla="*/ 0 h 3108543"/>
              <a:gd name="connsiteX9" fmla="*/ 5052647 w 5052647"/>
              <a:gd name="connsiteY9" fmla="*/ 590623 h 3108543"/>
              <a:gd name="connsiteX10" fmla="*/ 5052647 w 5052647"/>
              <a:gd name="connsiteY10" fmla="*/ 1243417 h 3108543"/>
              <a:gd name="connsiteX11" fmla="*/ 5052647 w 5052647"/>
              <a:gd name="connsiteY11" fmla="*/ 1834040 h 3108543"/>
              <a:gd name="connsiteX12" fmla="*/ 5052647 w 5052647"/>
              <a:gd name="connsiteY12" fmla="*/ 2424664 h 3108543"/>
              <a:gd name="connsiteX13" fmla="*/ 5052647 w 5052647"/>
              <a:gd name="connsiteY13" fmla="*/ 3108543 h 3108543"/>
              <a:gd name="connsiteX14" fmla="*/ 4320013 w 5052647"/>
              <a:gd name="connsiteY14" fmla="*/ 3108543 h 3108543"/>
              <a:gd name="connsiteX15" fmla="*/ 3789485 w 5052647"/>
              <a:gd name="connsiteY15" fmla="*/ 3108543 h 3108543"/>
              <a:gd name="connsiteX16" fmla="*/ 3208431 w 5052647"/>
              <a:gd name="connsiteY16" fmla="*/ 3108543 h 3108543"/>
              <a:gd name="connsiteX17" fmla="*/ 2475797 w 5052647"/>
              <a:gd name="connsiteY17" fmla="*/ 3108543 h 3108543"/>
              <a:gd name="connsiteX18" fmla="*/ 1894743 w 5052647"/>
              <a:gd name="connsiteY18" fmla="*/ 3108543 h 3108543"/>
              <a:gd name="connsiteX19" fmla="*/ 1364215 w 5052647"/>
              <a:gd name="connsiteY19" fmla="*/ 3108543 h 3108543"/>
              <a:gd name="connsiteX20" fmla="*/ 884213 w 5052647"/>
              <a:gd name="connsiteY20" fmla="*/ 3108543 h 3108543"/>
              <a:gd name="connsiteX21" fmla="*/ 0 w 5052647"/>
              <a:gd name="connsiteY21" fmla="*/ 3108543 h 3108543"/>
              <a:gd name="connsiteX22" fmla="*/ 0 w 5052647"/>
              <a:gd name="connsiteY22" fmla="*/ 2580091 h 3108543"/>
              <a:gd name="connsiteX23" fmla="*/ 0 w 5052647"/>
              <a:gd name="connsiteY23" fmla="*/ 2020553 h 3108543"/>
              <a:gd name="connsiteX24" fmla="*/ 0 w 5052647"/>
              <a:gd name="connsiteY24" fmla="*/ 1492101 h 3108543"/>
              <a:gd name="connsiteX25" fmla="*/ 0 w 5052647"/>
              <a:gd name="connsiteY25" fmla="*/ 870392 h 3108543"/>
              <a:gd name="connsiteX26" fmla="*/ 0 w 5052647"/>
              <a:gd name="connsiteY26" fmla="*/ 0 h 3108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052647" h="3108543" extrusionOk="0">
                <a:moveTo>
                  <a:pt x="0" y="0"/>
                </a:moveTo>
                <a:cubicBezTo>
                  <a:pt x="154014" y="2784"/>
                  <a:pt x="464787" y="-9769"/>
                  <a:pt x="581054" y="0"/>
                </a:cubicBezTo>
                <a:cubicBezTo>
                  <a:pt x="697321" y="9769"/>
                  <a:pt x="1094909" y="-31369"/>
                  <a:pt x="1263162" y="0"/>
                </a:cubicBezTo>
                <a:cubicBezTo>
                  <a:pt x="1431415" y="31369"/>
                  <a:pt x="1729468" y="-17967"/>
                  <a:pt x="1894743" y="0"/>
                </a:cubicBezTo>
                <a:cubicBezTo>
                  <a:pt x="2060018" y="17967"/>
                  <a:pt x="2209595" y="21678"/>
                  <a:pt x="2475797" y="0"/>
                </a:cubicBezTo>
                <a:cubicBezTo>
                  <a:pt x="2741999" y="-21678"/>
                  <a:pt x="2814898" y="30149"/>
                  <a:pt x="3107378" y="0"/>
                </a:cubicBezTo>
                <a:cubicBezTo>
                  <a:pt x="3399858" y="-30149"/>
                  <a:pt x="3652913" y="27898"/>
                  <a:pt x="3789485" y="0"/>
                </a:cubicBezTo>
                <a:cubicBezTo>
                  <a:pt x="3926057" y="-27898"/>
                  <a:pt x="4148610" y="-11419"/>
                  <a:pt x="4370540" y="0"/>
                </a:cubicBezTo>
                <a:cubicBezTo>
                  <a:pt x="4592471" y="11419"/>
                  <a:pt x="4899454" y="-11721"/>
                  <a:pt x="5052647" y="0"/>
                </a:cubicBezTo>
                <a:cubicBezTo>
                  <a:pt x="5076974" y="147556"/>
                  <a:pt x="5039598" y="434719"/>
                  <a:pt x="5052647" y="590623"/>
                </a:cubicBezTo>
                <a:cubicBezTo>
                  <a:pt x="5065696" y="746527"/>
                  <a:pt x="5066216" y="1097717"/>
                  <a:pt x="5052647" y="1243417"/>
                </a:cubicBezTo>
                <a:cubicBezTo>
                  <a:pt x="5039078" y="1389117"/>
                  <a:pt x="5073499" y="1670919"/>
                  <a:pt x="5052647" y="1834040"/>
                </a:cubicBezTo>
                <a:cubicBezTo>
                  <a:pt x="5031795" y="1997161"/>
                  <a:pt x="5072531" y="2274492"/>
                  <a:pt x="5052647" y="2424664"/>
                </a:cubicBezTo>
                <a:cubicBezTo>
                  <a:pt x="5032763" y="2574836"/>
                  <a:pt x="5079982" y="2852292"/>
                  <a:pt x="5052647" y="3108543"/>
                </a:cubicBezTo>
                <a:cubicBezTo>
                  <a:pt x="4704578" y="3108431"/>
                  <a:pt x="4657503" y="3099155"/>
                  <a:pt x="4320013" y="3108543"/>
                </a:cubicBezTo>
                <a:cubicBezTo>
                  <a:pt x="3982523" y="3117931"/>
                  <a:pt x="3906231" y="3096409"/>
                  <a:pt x="3789485" y="3108543"/>
                </a:cubicBezTo>
                <a:cubicBezTo>
                  <a:pt x="3672739" y="3120677"/>
                  <a:pt x="3460846" y="3129703"/>
                  <a:pt x="3208431" y="3108543"/>
                </a:cubicBezTo>
                <a:cubicBezTo>
                  <a:pt x="2956016" y="3087383"/>
                  <a:pt x="2791715" y="3081971"/>
                  <a:pt x="2475797" y="3108543"/>
                </a:cubicBezTo>
                <a:cubicBezTo>
                  <a:pt x="2159879" y="3135115"/>
                  <a:pt x="2178508" y="3113196"/>
                  <a:pt x="1894743" y="3108543"/>
                </a:cubicBezTo>
                <a:cubicBezTo>
                  <a:pt x="1610978" y="3103890"/>
                  <a:pt x="1625049" y="3121903"/>
                  <a:pt x="1364215" y="3108543"/>
                </a:cubicBezTo>
                <a:cubicBezTo>
                  <a:pt x="1103381" y="3095183"/>
                  <a:pt x="1029908" y="3103783"/>
                  <a:pt x="884213" y="3108543"/>
                </a:cubicBezTo>
                <a:cubicBezTo>
                  <a:pt x="738518" y="3113303"/>
                  <a:pt x="234617" y="3110092"/>
                  <a:pt x="0" y="3108543"/>
                </a:cubicBezTo>
                <a:cubicBezTo>
                  <a:pt x="21184" y="2895030"/>
                  <a:pt x="-983" y="2811244"/>
                  <a:pt x="0" y="2580091"/>
                </a:cubicBezTo>
                <a:cubicBezTo>
                  <a:pt x="983" y="2348938"/>
                  <a:pt x="-17039" y="2262961"/>
                  <a:pt x="0" y="2020553"/>
                </a:cubicBezTo>
                <a:cubicBezTo>
                  <a:pt x="17039" y="1778145"/>
                  <a:pt x="-4299" y="1692943"/>
                  <a:pt x="0" y="1492101"/>
                </a:cubicBezTo>
                <a:cubicBezTo>
                  <a:pt x="4299" y="1291259"/>
                  <a:pt x="-18319" y="1017344"/>
                  <a:pt x="0" y="870392"/>
                </a:cubicBezTo>
                <a:cubicBezTo>
                  <a:pt x="18319" y="723440"/>
                  <a:pt x="4960" y="200654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27033290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l"/>
            <a:r>
              <a:rPr lang="vi-VN" sz="2800" b="1" i="1">
                <a:solidFill>
                  <a:srgbClr val="0070C0"/>
                </a:solidFill>
                <a:effectLst/>
                <a:latin typeface="OpenSans"/>
              </a:rPr>
              <a:t>- Những công việc em đã làm:</a:t>
            </a:r>
          </a:p>
          <a:p>
            <a:pPr algn="l"/>
            <a:r>
              <a:rPr lang="vi-VN" sz="2800" b="1" i="1">
                <a:solidFill>
                  <a:srgbClr val="FF0066"/>
                </a:solidFill>
                <a:effectLst/>
                <a:latin typeface="OpenSans"/>
              </a:rPr>
              <a:t>+ Quét nhà</a:t>
            </a:r>
          </a:p>
          <a:p>
            <a:pPr algn="l"/>
            <a:r>
              <a:rPr lang="vi-VN" sz="2800" b="1" i="1">
                <a:solidFill>
                  <a:srgbClr val="FF0066"/>
                </a:solidFill>
                <a:effectLst/>
                <a:latin typeface="OpenSans"/>
              </a:rPr>
              <a:t>+ Lau bàn ghế, giường, tủ</a:t>
            </a:r>
          </a:p>
          <a:p>
            <a:pPr algn="l"/>
            <a:r>
              <a:rPr lang="vi-VN" sz="2800" b="1" i="1">
                <a:solidFill>
                  <a:srgbClr val="FF0066"/>
                </a:solidFill>
                <a:effectLst/>
                <a:latin typeface="OpenSans"/>
              </a:rPr>
              <a:t>+ Phơi quần áo</a:t>
            </a:r>
          </a:p>
          <a:p>
            <a:pPr algn="l"/>
            <a:r>
              <a:rPr lang="vi-VN" sz="2800" b="1" i="1">
                <a:solidFill>
                  <a:srgbClr val="FF0066"/>
                </a:solidFill>
                <a:effectLst/>
                <a:latin typeface="OpenSans"/>
              </a:rPr>
              <a:t>+ Gấp chăn màn, quần áo</a:t>
            </a:r>
          </a:p>
          <a:p>
            <a:pPr algn="l"/>
            <a:r>
              <a:rPr lang="vi-VN" sz="2800" b="1" i="1">
                <a:solidFill>
                  <a:srgbClr val="FF0066"/>
                </a:solidFill>
                <a:effectLst/>
                <a:latin typeface="OpenSans"/>
              </a:rPr>
              <a:t>+ Nhổ cỏ ngoài vườn</a:t>
            </a:r>
          </a:p>
          <a:p>
            <a:pPr algn="l"/>
            <a:r>
              <a:rPr lang="vi-VN" sz="2800" b="1" i="1">
                <a:solidFill>
                  <a:srgbClr val="FF0066"/>
                </a:solidFill>
                <a:effectLst/>
                <a:latin typeface="OpenSans"/>
              </a:rPr>
              <a:t>+....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7AA8E73-9A04-343B-7B95-C7DEB45A9608}"/>
              </a:ext>
            </a:extLst>
          </p:cNvPr>
          <p:cNvSpPr txBox="1"/>
          <p:nvPr/>
        </p:nvSpPr>
        <p:spPr>
          <a:xfrm>
            <a:off x="1055076" y="195504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chăm sóc nhà cửa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16533BE-B8BD-3A9F-C782-2EE1251AE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82" y="71592"/>
            <a:ext cx="785618" cy="8206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4361952-0C1E-2BFF-155B-7130F364E60D}"/>
              </a:ext>
            </a:extLst>
          </p:cNvPr>
          <p:cNvSpPr txBox="1"/>
          <p:nvPr/>
        </p:nvSpPr>
        <p:spPr>
          <a:xfrm>
            <a:off x="521591" y="728386"/>
            <a:ext cx="11054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0000"/>
                </a:solidFill>
                <a:effectLst/>
                <a:latin typeface="OpenSans"/>
              </a:rPr>
              <a:t> 1. Chia sẻ về việc em làm hằng ngày để chăm sóc ngôi nhà của mình.</a:t>
            </a:r>
            <a:endParaRPr lang="en-US" sz="2800" b="1"/>
          </a:p>
        </p:txBody>
      </p:sp>
      <p:pic>
        <p:nvPicPr>
          <p:cNvPr id="1028" name="Picture 4" descr="Sở Giáo Dục Và Đào Tạo Vĩnh Phúc">
            <a:extLst>
              <a:ext uri="{FF2B5EF4-FFF2-40B4-BE49-F238E27FC236}">
                <a16:creationId xmlns:a16="http://schemas.microsoft.com/office/drawing/2014/main" xmlns="" id="{49E15BB2-589F-0473-B110-8AC179B0C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49031"/>
            <a:ext cx="4793276" cy="453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42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4976D1-1D1E-7345-5AF1-1B1967C5C7B0}"/>
              </a:ext>
            </a:extLst>
          </p:cNvPr>
          <p:cNvSpPr txBox="1"/>
          <p:nvPr/>
        </p:nvSpPr>
        <p:spPr>
          <a:xfrm>
            <a:off x="6523254" y="2101841"/>
            <a:ext cx="5428423" cy="2985433"/>
          </a:xfrm>
          <a:custGeom>
            <a:avLst/>
            <a:gdLst>
              <a:gd name="connsiteX0" fmla="*/ 0 w 5428423"/>
              <a:gd name="connsiteY0" fmla="*/ 0 h 2985433"/>
              <a:gd name="connsiteX1" fmla="*/ 624269 w 5428423"/>
              <a:gd name="connsiteY1" fmla="*/ 0 h 2985433"/>
              <a:gd name="connsiteX2" fmla="*/ 1357106 w 5428423"/>
              <a:gd name="connsiteY2" fmla="*/ 0 h 2985433"/>
              <a:gd name="connsiteX3" fmla="*/ 2035659 w 5428423"/>
              <a:gd name="connsiteY3" fmla="*/ 0 h 2985433"/>
              <a:gd name="connsiteX4" fmla="*/ 2659927 w 5428423"/>
              <a:gd name="connsiteY4" fmla="*/ 0 h 2985433"/>
              <a:gd name="connsiteX5" fmla="*/ 3338480 w 5428423"/>
              <a:gd name="connsiteY5" fmla="*/ 0 h 2985433"/>
              <a:gd name="connsiteX6" fmla="*/ 4071317 w 5428423"/>
              <a:gd name="connsiteY6" fmla="*/ 0 h 2985433"/>
              <a:gd name="connsiteX7" fmla="*/ 4695586 w 5428423"/>
              <a:gd name="connsiteY7" fmla="*/ 0 h 2985433"/>
              <a:gd name="connsiteX8" fmla="*/ 5428423 w 5428423"/>
              <a:gd name="connsiteY8" fmla="*/ 0 h 2985433"/>
              <a:gd name="connsiteX9" fmla="*/ 5428423 w 5428423"/>
              <a:gd name="connsiteY9" fmla="*/ 567232 h 2985433"/>
              <a:gd name="connsiteX10" fmla="*/ 5428423 w 5428423"/>
              <a:gd name="connsiteY10" fmla="*/ 1194173 h 2985433"/>
              <a:gd name="connsiteX11" fmla="*/ 5428423 w 5428423"/>
              <a:gd name="connsiteY11" fmla="*/ 1761405 h 2985433"/>
              <a:gd name="connsiteX12" fmla="*/ 5428423 w 5428423"/>
              <a:gd name="connsiteY12" fmla="*/ 2328638 h 2985433"/>
              <a:gd name="connsiteX13" fmla="*/ 5428423 w 5428423"/>
              <a:gd name="connsiteY13" fmla="*/ 2985433 h 2985433"/>
              <a:gd name="connsiteX14" fmla="*/ 4641302 w 5428423"/>
              <a:gd name="connsiteY14" fmla="*/ 2985433 h 2985433"/>
              <a:gd name="connsiteX15" fmla="*/ 4071317 w 5428423"/>
              <a:gd name="connsiteY15" fmla="*/ 2985433 h 2985433"/>
              <a:gd name="connsiteX16" fmla="*/ 3447049 w 5428423"/>
              <a:gd name="connsiteY16" fmla="*/ 2985433 h 2985433"/>
              <a:gd name="connsiteX17" fmla="*/ 2659927 w 5428423"/>
              <a:gd name="connsiteY17" fmla="*/ 2985433 h 2985433"/>
              <a:gd name="connsiteX18" fmla="*/ 2035659 w 5428423"/>
              <a:gd name="connsiteY18" fmla="*/ 2985433 h 2985433"/>
              <a:gd name="connsiteX19" fmla="*/ 1465674 w 5428423"/>
              <a:gd name="connsiteY19" fmla="*/ 2985433 h 2985433"/>
              <a:gd name="connsiteX20" fmla="*/ 949974 w 5428423"/>
              <a:gd name="connsiteY20" fmla="*/ 2985433 h 2985433"/>
              <a:gd name="connsiteX21" fmla="*/ 0 w 5428423"/>
              <a:gd name="connsiteY21" fmla="*/ 2985433 h 2985433"/>
              <a:gd name="connsiteX22" fmla="*/ 0 w 5428423"/>
              <a:gd name="connsiteY22" fmla="*/ 2477909 h 2985433"/>
              <a:gd name="connsiteX23" fmla="*/ 0 w 5428423"/>
              <a:gd name="connsiteY23" fmla="*/ 1940531 h 2985433"/>
              <a:gd name="connsiteX24" fmla="*/ 0 w 5428423"/>
              <a:gd name="connsiteY24" fmla="*/ 1433008 h 2985433"/>
              <a:gd name="connsiteX25" fmla="*/ 0 w 5428423"/>
              <a:gd name="connsiteY25" fmla="*/ 835921 h 2985433"/>
              <a:gd name="connsiteX26" fmla="*/ 0 w 5428423"/>
              <a:gd name="connsiteY26" fmla="*/ 0 h 298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28423" h="2985433" extrusionOk="0">
                <a:moveTo>
                  <a:pt x="0" y="0"/>
                </a:moveTo>
                <a:cubicBezTo>
                  <a:pt x="285663" y="-13744"/>
                  <a:pt x="476822" y="-23517"/>
                  <a:pt x="624269" y="0"/>
                </a:cubicBezTo>
                <a:cubicBezTo>
                  <a:pt x="771716" y="23517"/>
                  <a:pt x="999930" y="-18859"/>
                  <a:pt x="1357106" y="0"/>
                </a:cubicBezTo>
                <a:cubicBezTo>
                  <a:pt x="1714282" y="18859"/>
                  <a:pt x="1871264" y="11484"/>
                  <a:pt x="2035659" y="0"/>
                </a:cubicBezTo>
                <a:cubicBezTo>
                  <a:pt x="2200054" y="-11484"/>
                  <a:pt x="2393199" y="28516"/>
                  <a:pt x="2659927" y="0"/>
                </a:cubicBezTo>
                <a:cubicBezTo>
                  <a:pt x="2926655" y="-28516"/>
                  <a:pt x="3002500" y="21676"/>
                  <a:pt x="3338480" y="0"/>
                </a:cubicBezTo>
                <a:cubicBezTo>
                  <a:pt x="3674460" y="-21676"/>
                  <a:pt x="3847527" y="-6964"/>
                  <a:pt x="4071317" y="0"/>
                </a:cubicBezTo>
                <a:cubicBezTo>
                  <a:pt x="4295107" y="6964"/>
                  <a:pt x="4538835" y="-2044"/>
                  <a:pt x="4695586" y="0"/>
                </a:cubicBezTo>
                <a:cubicBezTo>
                  <a:pt x="4852337" y="2044"/>
                  <a:pt x="5166779" y="18314"/>
                  <a:pt x="5428423" y="0"/>
                </a:cubicBezTo>
                <a:cubicBezTo>
                  <a:pt x="5400754" y="202187"/>
                  <a:pt x="5455767" y="376386"/>
                  <a:pt x="5428423" y="567232"/>
                </a:cubicBezTo>
                <a:cubicBezTo>
                  <a:pt x="5401079" y="758078"/>
                  <a:pt x="5406783" y="1061270"/>
                  <a:pt x="5428423" y="1194173"/>
                </a:cubicBezTo>
                <a:cubicBezTo>
                  <a:pt x="5450063" y="1327076"/>
                  <a:pt x="5444605" y="1612579"/>
                  <a:pt x="5428423" y="1761405"/>
                </a:cubicBezTo>
                <a:cubicBezTo>
                  <a:pt x="5412241" y="1910231"/>
                  <a:pt x="5436036" y="2092487"/>
                  <a:pt x="5428423" y="2328638"/>
                </a:cubicBezTo>
                <a:cubicBezTo>
                  <a:pt x="5420810" y="2564789"/>
                  <a:pt x="5414823" y="2795368"/>
                  <a:pt x="5428423" y="2985433"/>
                </a:cubicBezTo>
                <a:cubicBezTo>
                  <a:pt x="5183700" y="3016931"/>
                  <a:pt x="4952830" y="2992884"/>
                  <a:pt x="4641302" y="2985433"/>
                </a:cubicBezTo>
                <a:cubicBezTo>
                  <a:pt x="4329774" y="2977982"/>
                  <a:pt x="4335063" y="2986860"/>
                  <a:pt x="4071317" y="2985433"/>
                </a:cubicBezTo>
                <a:cubicBezTo>
                  <a:pt x="3807571" y="2984006"/>
                  <a:pt x="3612874" y="3000952"/>
                  <a:pt x="3447049" y="2985433"/>
                </a:cubicBezTo>
                <a:cubicBezTo>
                  <a:pt x="3281224" y="2969914"/>
                  <a:pt x="3009330" y="3014613"/>
                  <a:pt x="2659927" y="2985433"/>
                </a:cubicBezTo>
                <a:cubicBezTo>
                  <a:pt x="2310524" y="2956253"/>
                  <a:pt x="2331326" y="2979223"/>
                  <a:pt x="2035659" y="2985433"/>
                </a:cubicBezTo>
                <a:cubicBezTo>
                  <a:pt x="1739992" y="2991643"/>
                  <a:pt x="1662199" y="2958769"/>
                  <a:pt x="1465674" y="2985433"/>
                </a:cubicBezTo>
                <a:cubicBezTo>
                  <a:pt x="1269150" y="3012097"/>
                  <a:pt x="1112722" y="2982225"/>
                  <a:pt x="949974" y="2985433"/>
                </a:cubicBezTo>
                <a:cubicBezTo>
                  <a:pt x="787226" y="2988641"/>
                  <a:pt x="374120" y="2947704"/>
                  <a:pt x="0" y="2985433"/>
                </a:cubicBezTo>
                <a:cubicBezTo>
                  <a:pt x="6714" y="2824526"/>
                  <a:pt x="-17178" y="2643783"/>
                  <a:pt x="0" y="2477909"/>
                </a:cubicBezTo>
                <a:cubicBezTo>
                  <a:pt x="17178" y="2312035"/>
                  <a:pt x="21380" y="2093870"/>
                  <a:pt x="0" y="1940531"/>
                </a:cubicBezTo>
                <a:cubicBezTo>
                  <a:pt x="-21380" y="1787192"/>
                  <a:pt x="-22225" y="1666870"/>
                  <a:pt x="0" y="1433008"/>
                </a:cubicBezTo>
                <a:cubicBezTo>
                  <a:pt x="22225" y="1199146"/>
                  <a:pt x="-21608" y="1086518"/>
                  <a:pt x="0" y="835921"/>
                </a:cubicBezTo>
                <a:cubicBezTo>
                  <a:pt x="21608" y="585324"/>
                  <a:pt x="21375" y="225205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27033290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xúc của em khi làm những công việc đó?</a:t>
            </a:r>
            <a:br>
              <a:rPr lang="en-US" sz="24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800" i="1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i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vi-VN" sz="2800" i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 có mệt một chút nhưng rất vui, hạnh phúc và tự hào vì mình có thể giúp đỡ bố mẹ chăm sóc “Tổ ấm” của gia đình.</a:t>
            </a:r>
            <a:endParaRPr lang="vi-VN" sz="2800" i="1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7AA8E73-9A04-343B-7B95-C7DEB45A9608}"/>
              </a:ext>
            </a:extLst>
          </p:cNvPr>
          <p:cNvSpPr txBox="1"/>
          <p:nvPr/>
        </p:nvSpPr>
        <p:spPr>
          <a:xfrm>
            <a:off x="1055076" y="195504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chăm sóc nhà cửa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16533BE-B8BD-3A9F-C782-2EE1251AE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82" y="71592"/>
            <a:ext cx="785618" cy="8206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4361952-0C1E-2BFF-155B-7130F364E60D}"/>
              </a:ext>
            </a:extLst>
          </p:cNvPr>
          <p:cNvSpPr txBox="1"/>
          <p:nvPr/>
        </p:nvSpPr>
        <p:spPr>
          <a:xfrm>
            <a:off x="521591" y="728386"/>
            <a:ext cx="11054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0000"/>
                </a:solidFill>
                <a:effectLst/>
                <a:latin typeface="OpenSans"/>
              </a:rPr>
              <a:t> 1. Chia sẻ về việc em làm hằng ngày để chăm sóc ngôi nhà của mình.</a:t>
            </a:r>
            <a:endParaRPr lang="en-US" sz="2800" b="1"/>
          </a:p>
        </p:txBody>
      </p:sp>
      <p:pic>
        <p:nvPicPr>
          <p:cNvPr id="1028" name="Picture 4" descr="Sở Giáo Dục Và Đào Tạo Vĩnh Phúc">
            <a:extLst>
              <a:ext uri="{FF2B5EF4-FFF2-40B4-BE49-F238E27FC236}">
                <a16:creationId xmlns:a16="http://schemas.microsoft.com/office/drawing/2014/main" xmlns="" id="{49E15BB2-589F-0473-B110-8AC179B0C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49031"/>
            <a:ext cx="4793276" cy="453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97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64FCB01-317E-CB7B-0EA8-E2CD46DD83FC}"/>
              </a:ext>
            </a:extLst>
          </p:cNvPr>
          <p:cNvSpPr txBox="1"/>
          <p:nvPr/>
        </p:nvSpPr>
        <p:spPr>
          <a:xfrm>
            <a:off x="1416708" y="2253557"/>
            <a:ext cx="932142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>
                <a:solidFill>
                  <a:srgbClr val="FF0000"/>
                </a:solidFill>
                <a:latin typeface="Sigmar One" panose="00000500000000000000" pitchFamily="2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97186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7AA8E73-9A04-343B-7B95-C7DEB45A9608}"/>
              </a:ext>
            </a:extLst>
          </p:cNvPr>
          <p:cNvSpPr txBox="1"/>
          <p:nvPr/>
        </p:nvSpPr>
        <p:spPr>
          <a:xfrm>
            <a:off x="1055076" y="195504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chăm sóc nhà cửa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16533BE-B8BD-3A9F-C782-2EE1251AE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82" y="71592"/>
            <a:ext cx="785618" cy="8206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9D10597-AC92-06AD-3B3C-0206BB657C44}"/>
              </a:ext>
            </a:extLst>
          </p:cNvPr>
          <p:cNvSpPr txBox="1"/>
          <p:nvPr/>
        </p:nvSpPr>
        <p:spPr>
          <a:xfrm>
            <a:off x="468923" y="718724"/>
            <a:ext cx="108321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>
                <a:solidFill>
                  <a:srgbClr val="00B0F0"/>
                </a:solidFill>
                <a:effectLst/>
                <a:latin typeface="OpenSans"/>
              </a:rPr>
              <a:t>2. Tham gia cuộc thi gấp chăn theo phong cách chú bộ đội.</a:t>
            </a:r>
            <a:endParaRPr lang="en-US" sz="3200" b="1">
              <a:solidFill>
                <a:srgbClr val="00B0F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236E785-CE0C-46C4-A674-B6838FFA53FE}"/>
              </a:ext>
            </a:extLst>
          </p:cNvPr>
          <p:cNvSpPr txBox="1"/>
          <p:nvPr/>
        </p:nvSpPr>
        <p:spPr>
          <a:xfrm>
            <a:off x="629108" y="1965646"/>
            <a:ext cx="3780778" cy="2246769"/>
          </a:xfrm>
          <a:custGeom>
            <a:avLst/>
            <a:gdLst>
              <a:gd name="connsiteX0" fmla="*/ 0 w 3780778"/>
              <a:gd name="connsiteY0" fmla="*/ 0 h 2246769"/>
              <a:gd name="connsiteX1" fmla="*/ 592322 w 3780778"/>
              <a:gd name="connsiteY1" fmla="*/ 0 h 2246769"/>
              <a:gd name="connsiteX2" fmla="*/ 1260259 w 3780778"/>
              <a:gd name="connsiteY2" fmla="*/ 0 h 2246769"/>
              <a:gd name="connsiteX3" fmla="*/ 1890389 w 3780778"/>
              <a:gd name="connsiteY3" fmla="*/ 0 h 2246769"/>
              <a:gd name="connsiteX4" fmla="*/ 2482711 w 3780778"/>
              <a:gd name="connsiteY4" fmla="*/ 0 h 2246769"/>
              <a:gd name="connsiteX5" fmla="*/ 3112841 w 3780778"/>
              <a:gd name="connsiteY5" fmla="*/ 0 h 2246769"/>
              <a:gd name="connsiteX6" fmla="*/ 3780778 w 3780778"/>
              <a:gd name="connsiteY6" fmla="*/ 0 h 2246769"/>
              <a:gd name="connsiteX7" fmla="*/ 3780778 w 3780778"/>
              <a:gd name="connsiteY7" fmla="*/ 539225 h 2246769"/>
              <a:gd name="connsiteX8" fmla="*/ 3780778 w 3780778"/>
              <a:gd name="connsiteY8" fmla="*/ 1100917 h 2246769"/>
              <a:gd name="connsiteX9" fmla="*/ 3780778 w 3780778"/>
              <a:gd name="connsiteY9" fmla="*/ 1707544 h 2246769"/>
              <a:gd name="connsiteX10" fmla="*/ 3780778 w 3780778"/>
              <a:gd name="connsiteY10" fmla="*/ 2246769 h 2246769"/>
              <a:gd name="connsiteX11" fmla="*/ 3188456 w 3780778"/>
              <a:gd name="connsiteY11" fmla="*/ 2246769 h 2246769"/>
              <a:gd name="connsiteX12" fmla="*/ 2558326 w 3780778"/>
              <a:gd name="connsiteY12" fmla="*/ 2246769 h 2246769"/>
              <a:gd name="connsiteX13" fmla="*/ 1890389 w 3780778"/>
              <a:gd name="connsiteY13" fmla="*/ 2246769 h 2246769"/>
              <a:gd name="connsiteX14" fmla="*/ 1373683 w 3780778"/>
              <a:gd name="connsiteY14" fmla="*/ 2246769 h 2246769"/>
              <a:gd name="connsiteX15" fmla="*/ 819169 w 3780778"/>
              <a:gd name="connsiteY15" fmla="*/ 2246769 h 2246769"/>
              <a:gd name="connsiteX16" fmla="*/ 0 w 3780778"/>
              <a:gd name="connsiteY16" fmla="*/ 2246769 h 2246769"/>
              <a:gd name="connsiteX17" fmla="*/ 0 w 3780778"/>
              <a:gd name="connsiteY17" fmla="*/ 1640141 h 2246769"/>
              <a:gd name="connsiteX18" fmla="*/ 0 w 3780778"/>
              <a:gd name="connsiteY18" fmla="*/ 1033514 h 2246769"/>
              <a:gd name="connsiteX19" fmla="*/ 0 w 3780778"/>
              <a:gd name="connsiteY19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780778" h="2246769" extrusionOk="0">
                <a:moveTo>
                  <a:pt x="0" y="0"/>
                </a:moveTo>
                <a:cubicBezTo>
                  <a:pt x="192479" y="-5056"/>
                  <a:pt x="399604" y="-28976"/>
                  <a:pt x="592322" y="0"/>
                </a:cubicBezTo>
                <a:cubicBezTo>
                  <a:pt x="785040" y="28976"/>
                  <a:pt x="970947" y="8047"/>
                  <a:pt x="1260259" y="0"/>
                </a:cubicBezTo>
                <a:cubicBezTo>
                  <a:pt x="1549571" y="-8047"/>
                  <a:pt x="1599806" y="-23767"/>
                  <a:pt x="1890389" y="0"/>
                </a:cubicBezTo>
                <a:cubicBezTo>
                  <a:pt x="2180972" y="23767"/>
                  <a:pt x="2307101" y="14667"/>
                  <a:pt x="2482711" y="0"/>
                </a:cubicBezTo>
                <a:cubicBezTo>
                  <a:pt x="2658321" y="-14667"/>
                  <a:pt x="2917296" y="22043"/>
                  <a:pt x="3112841" y="0"/>
                </a:cubicBezTo>
                <a:cubicBezTo>
                  <a:pt x="3308386" y="-22043"/>
                  <a:pt x="3615770" y="-6158"/>
                  <a:pt x="3780778" y="0"/>
                </a:cubicBezTo>
                <a:cubicBezTo>
                  <a:pt x="3796712" y="185942"/>
                  <a:pt x="3802467" y="429574"/>
                  <a:pt x="3780778" y="539225"/>
                </a:cubicBezTo>
                <a:cubicBezTo>
                  <a:pt x="3759089" y="648877"/>
                  <a:pt x="3776822" y="958112"/>
                  <a:pt x="3780778" y="1100917"/>
                </a:cubicBezTo>
                <a:cubicBezTo>
                  <a:pt x="3784734" y="1243722"/>
                  <a:pt x="3768011" y="1514836"/>
                  <a:pt x="3780778" y="1707544"/>
                </a:cubicBezTo>
                <a:cubicBezTo>
                  <a:pt x="3793545" y="1900252"/>
                  <a:pt x="3790813" y="2086683"/>
                  <a:pt x="3780778" y="2246769"/>
                </a:cubicBezTo>
                <a:cubicBezTo>
                  <a:pt x="3502970" y="2232285"/>
                  <a:pt x="3394548" y="2220591"/>
                  <a:pt x="3188456" y="2246769"/>
                </a:cubicBezTo>
                <a:cubicBezTo>
                  <a:pt x="2982364" y="2272947"/>
                  <a:pt x="2797254" y="2258428"/>
                  <a:pt x="2558326" y="2246769"/>
                </a:cubicBezTo>
                <a:cubicBezTo>
                  <a:pt x="2319398" y="2235111"/>
                  <a:pt x="2169924" y="2233372"/>
                  <a:pt x="1890389" y="2246769"/>
                </a:cubicBezTo>
                <a:cubicBezTo>
                  <a:pt x="1610854" y="2260166"/>
                  <a:pt x="1489819" y="2234141"/>
                  <a:pt x="1373683" y="2246769"/>
                </a:cubicBezTo>
                <a:cubicBezTo>
                  <a:pt x="1257547" y="2259397"/>
                  <a:pt x="1081653" y="2257705"/>
                  <a:pt x="819169" y="2246769"/>
                </a:cubicBezTo>
                <a:cubicBezTo>
                  <a:pt x="556685" y="2235833"/>
                  <a:pt x="369268" y="2271880"/>
                  <a:pt x="0" y="2246769"/>
                </a:cubicBezTo>
                <a:cubicBezTo>
                  <a:pt x="8642" y="1950330"/>
                  <a:pt x="-5024" y="1832869"/>
                  <a:pt x="0" y="1640141"/>
                </a:cubicBezTo>
                <a:cubicBezTo>
                  <a:pt x="5024" y="1447413"/>
                  <a:pt x="30025" y="1252153"/>
                  <a:pt x="0" y="1033514"/>
                </a:cubicBezTo>
                <a:cubicBezTo>
                  <a:pt x="-30025" y="814875"/>
                  <a:pt x="-16721" y="514219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27033290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>
                <a:solidFill>
                  <a:srgbClr val="FF0066"/>
                </a:solidFill>
                <a:latin typeface="OpenSans"/>
              </a:rPr>
              <a:t>- Luyện tập gấp chăn theo nhóm.</a:t>
            </a:r>
          </a:p>
          <a:p>
            <a:pPr algn="ctr"/>
            <a:r>
              <a:rPr lang="en-US" sz="2800" i="1">
                <a:solidFill>
                  <a:srgbClr val="FF0066"/>
                </a:solidFill>
                <a:latin typeface="OpenSans"/>
              </a:rPr>
              <a:t>- Mỗi nhóm lựa chọn hai bạn tham gia thi gấp chăn với các nhóm khác</a:t>
            </a:r>
            <a:r>
              <a:rPr lang="en-US" sz="2800">
                <a:solidFill>
                  <a:srgbClr val="FF0066"/>
                </a:solidFill>
                <a:latin typeface="OpenSans"/>
              </a:rPr>
              <a:t>.</a:t>
            </a:r>
          </a:p>
        </p:txBody>
      </p:sp>
      <p:pic>
        <p:nvPicPr>
          <p:cNvPr id="2050" name="Picture 2" descr="Hình ảnh Hình Minh Họa Quân đội Cậu Bé Với Quân đội Gấp Mũ Xanh Quân đội  Giường Xanh Quân đội PNG , Clipart Quân đội, Hình Minh Họa Quân đội, Cậu">
            <a:extLst>
              <a:ext uri="{FF2B5EF4-FFF2-40B4-BE49-F238E27FC236}">
                <a16:creationId xmlns:a16="http://schemas.microsoft.com/office/drawing/2014/main" xmlns="" id="{A594D82B-0517-8032-C6F0-FE1C8BF43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0" b="94250" l="8667" r="90000">
                        <a14:foregroundMark x1="51333" y1="8750" x2="58083" y2="18750"/>
                        <a14:foregroundMark x1="53667" y1="11417" x2="60583" y2="19667"/>
                        <a14:foregroundMark x1="58583" y1="11667" x2="60917" y2="14167"/>
                        <a14:foregroundMark x1="8667" y1="57250" x2="9250" y2="69583"/>
                        <a14:foregroundMark x1="89500" y1="70917" x2="89500" y2="84417"/>
                        <a14:foregroundMark x1="8750" y1="92250" x2="9750" y2="9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278" y="3009899"/>
            <a:ext cx="4135314" cy="373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ướng dẫn trẻ cách gấp chăn mền - Trường Từng Bước Nhỏ">
            <a:extLst>
              <a:ext uri="{FF2B5EF4-FFF2-40B4-BE49-F238E27FC236}">
                <a16:creationId xmlns:a16="http://schemas.microsoft.com/office/drawing/2014/main" xmlns="" id="{866AF127-59D4-1E7F-C598-D72439622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797" y="1381092"/>
            <a:ext cx="3782965" cy="378878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75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QuetNhaBeat-Beat-62822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90648" y="1147154"/>
            <a:ext cx="3073154" cy="30731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682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7917" l="2119" r="95763">
                        <a14:foregroundMark x1="48729" y1="53125" x2="48729" y2="53125"/>
                        <a14:foregroundMark x1="39407" y1="56597" x2="39407" y2="56597"/>
                        <a14:foregroundMark x1="39407" y1="56597" x2="39407" y2="56597"/>
                        <a14:foregroundMark x1="20763" y1="59375" x2="20763" y2="59375"/>
                        <a14:foregroundMark x1="20763" y1="59375" x2="20763" y2="59375"/>
                        <a14:foregroundMark x1="19068" y1="65972" x2="19068" y2="65972"/>
                        <a14:foregroundMark x1="26695" y1="56597" x2="26695" y2="56597"/>
                        <a14:foregroundMark x1="71610" y1="29167" x2="71610" y2="29167"/>
                        <a14:foregroundMark x1="63983" y1="42361" x2="63983" y2="42361"/>
                        <a14:foregroundMark x1="30508" y1="58333" x2="61441" y2="45833"/>
                        <a14:foregroundMark x1="37712" y1="59028" x2="41525" y2="84722"/>
                        <a14:foregroundMark x1="57627" y1="56597" x2="88136" y2="68056"/>
                        <a14:foregroundMark x1="39831" y1="87153" x2="39831" y2="87153"/>
                        <a14:foregroundMark x1="48729" y1="82986" x2="48729" y2="82986"/>
                        <a14:foregroundMark x1="37288" y1="87847" x2="46610" y2="82986"/>
                        <a14:foregroundMark x1="23305" y1="53819" x2="23305" y2="538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04" y="0"/>
            <a:ext cx="22479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9036" y="-367507"/>
            <a:ext cx="2247900" cy="2247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4" b="100000" l="1220" r="100000">
                        <a14:foregroundMark x1="7724" y1="34185" x2="7724" y2="34185"/>
                        <a14:foregroundMark x1="18293" y1="35942" x2="18293" y2="35942"/>
                        <a14:foregroundMark x1="22358" y1="34505" x2="22358" y2="34505"/>
                        <a14:foregroundMark x1="86789" y1="34824" x2="86789" y2="34824"/>
                        <a14:foregroundMark x1="77846" y1="19010" x2="77846" y2="19010"/>
                        <a14:foregroundMark x1="89024" y1="76358" x2="89024" y2="76358"/>
                        <a14:foregroundMark x1="83943" y1="75240" x2="83943" y2="75240"/>
                        <a14:foregroundMark x1="82927" y1="73962" x2="82927" y2="73962"/>
                        <a14:foregroundMark x1="82927" y1="71406" x2="82927" y2="71406"/>
                        <a14:foregroundMark x1="91870" y1="72364" x2="91870" y2="72364"/>
                        <a14:foregroundMark x1="21748" y1="68371" x2="21748" y2="68371"/>
                        <a14:foregroundMark x1="20122" y1="23962" x2="20122" y2="239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4690" y="2436216"/>
            <a:ext cx="4046069" cy="4198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70" b="96099" l="3369" r="98404">
                        <a14:foregroundMark x1="41489" y1="64539" x2="41489" y2="64539"/>
                        <a14:foregroundMark x1="38475" y1="59574" x2="38475" y2="59574"/>
                        <a14:foregroundMark x1="38475" y1="59574" x2="38475" y2="59574"/>
                        <a14:foregroundMark x1="38652" y1="59752" x2="50887" y2="67376"/>
                        <a14:foregroundMark x1="72872" y1="45922" x2="79610" y2="60284"/>
                        <a14:foregroundMark x1="49823" y1="51064" x2="50177" y2="55496"/>
                        <a14:foregroundMark x1="37234" y1="46454" x2="37234" y2="46454"/>
                        <a14:foregroundMark x1="35993" y1="42730" x2="40248" y2="51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3886">
            <a:off x="183030" y="2351612"/>
            <a:ext cx="4790486" cy="47904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F546CBF-4E08-3BAC-E9FE-E3D3E99057AE}"/>
              </a:ext>
            </a:extLst>
          </p:cNvPr>
          <p:cNvSpPr txBox="1"/>
          <p:nvPr/>
        </p:nvSpPr>
        <p:spPr>
          <a:xfrm>
            <a:off x="1924876" y="1784738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4024336578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F546CBF-4E08-3BAC-E9FE-E3D3E99057AE}"/>
              </a:ext>
            </a:extLst>
          </p:cNvPr>
          <p:cNvSpPr txBox="1"/>
          <p:nvPr/>
        </p:nvSpPr>
        <p:spPr>
          <a:xfrm>
            <a:off x="1582330" y="380608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 KẾT HÀNH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C349D0-B14B-22F7-2872-EC9151E64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93" y="1355040"/>
            <a:ext cx="11326814" cy="29049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7973" y="3590906"/>
            <a:ext cx="5601227" cy="2993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446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0DE6A193-4755-479A-BC6F-A7EBCA73BE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Trường minh họa, trẻ em vẫy tay tạm biệt, cậu bé hoạt hình minh họa, nghệ  thuật, con trai png | PNGEgg">
            <a:extLst>
              <a:ext uri="{FF2B5EF4-FFF2-40B4-BE49-F238E27FC236}">
                <a16:creationId xmlns:a16="http://schemas.microsoft.com/office/drawing/2014/main" xmlns="" id="{6CE8D760-61EB-4E3A-99D4-1C0818FB5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7" b="99293" l="10000" r="98667">
                        <a14:foregroundMark x1="43444" y1="22546" x2="55889" y2="33510"/>
                        <a14:foregroundMark x1="55889" y1="33510" x2="55889" y2="33599"/>
                        <a14:foregroundMark x1="52667" y1="19717" x2="52667" y2="33245"/>
                        <a14:foregroundMark x1="67444" y1="19982" x2="74111" y2="31211"/>
                        <a14:foregroundMark x1="45000" y1="16711" x2="58333" y2="12378"/>
                        <a14:foregroundMark x1="58333" y1="12378" x2="82444" y2="14235"/>
                        <a14:foregroundMark x1="82444" y1="14235" x2="92778" y2="30946"/>
                        <a14:foregroundMark x1="92778" y1="30946" x2="93333" y2="30416"/>
                        <a14:foregroundMark x1="40222" y1="18214" x2="46333" y2="12997"/>
                        <a14:foregroundMark x1="46333" y1="12997" x2="65111" y2="7339"/>
                        <a14:foregroundMark x1="65111" y1="7339" x2="93556" y2="14058"/>
                        <a14:foregroundMark x1="69778" y1="3537" x2="78000" y2="3714"/>
                        <a14:foregroundMark x1="65444" y1="47303" x2="69111" y2="66048"/>
                        <a14:foregroundMark x1="67778" y1="45889" x2="63667" y2="65606"/>
                        <a14:foregroundMark x1="76556" y1="87533" x2="88667" y2="94430"/>
                        <a14:foregroundMark x1="88667" y1="94430" x2="95667" y2="95579"/>
                        <a14:foregroundMark x1="57333" y1="85676" x2="39778" y2="99027"/>
                        <a14:foregroundMark x1="37778" y1="97701" x2="48889" y2="99381"/>
                        <a14:foregroundMark x1="48889" y1="99381" x2="60556" y2="97171"/>
                        <a14:foregroundMark x1="60556" y1="97171" x2="62222" y2="95933"/>
                        <a14:foregroundMark x1="73333" y1="96463" x2="87222" y2="98055"/>
                        <a14:foregroundMark x1="87222" y1="98055" x2="98333" y2="96817"/>
                        <a14:foregroundMark x1="98333" y1="96817" x2="98667" y2="95756"/>
                        <a14:foregroundMark x1="59111" y1="5128" x2="83111" y2="24757"/>
                        <a14:foregroundMark x1="71778" y1="2387" x2="97000" y2="2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0985" y="885827"/>
            <a:ext cx="4165412" cy="52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xmlns="" id="{5A55B759-31A7-423C-9BC2-A8BC09FE98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xmlns="" id="{F78796AF-79A0-47AC-BEFD-BFFC00F968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27FFCF-D084-4BFA-B759-873DF3CD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6766" y="1416502"/>
            <a:ext cx="5442222" cy="22494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C000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234346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546CBF-4E08-3BAC-E9FE-E3D3E99057AE}"/>
              </a:ext>
            </a:extLst>
          </p:cNvPr>
          <p:cNvSpPr txBox="1"/>
          <p:nvPr/>
        </p:nvSpPr>
        <p:spPr>
          <a:xfrm>
            <a:off x="996461" y="2363493"/>
            <a:ext cx="100390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4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4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sz="4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4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6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</a:t>
            </a:r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ấm</a:t>
            </a:r>
            <a:endParaRPr lang="en-US" sz="6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0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002060"/>
                </a:solidFill>
                <a:latin typeface="OpenSans"/>
              </a:rPr>
              <a:t>- </a:t>
            </a:r>
            <a:r>
              <a:rPr lang="en-US" sz="3600" b="1" dirty="0" err="1" smtClean="0">
                <a:solidFill>
                  <a:srgbClr val="002060"/>
                </a:solidFill>
                <a:latin typeface="OpenSans"/>
              </a:rPr>
              <a:t>Vừa</a:t>
            </a:r>
            <a:r>
              <a:rPr lang="en-US" sz="3600" b="1" dirty="0" smtClean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OpenSans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OpenSans"/>
              </a:rPr>
              <a:t>vừa</a:t>
            </a:r>
            <a:r>
              <a:rPr lang="en-US" sz="36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OpenSans"/>
              </a:rPr>
              <a:t>thực</a:t>
            </a:r>
            <a:r>
              <a:rPr lang="en-US" sz="36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OpenSans"/>
              </a:rPr>
              <a:t>hiện</a:t>
            </a:r>
            <a:r>
              <a:rPr lang="en-US" sz="36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OpenSans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OpenSans"/>
              </a:rPr>
              <a:t>tác</a:t>
            </a:r>
            <a:r>
              <a:rPr lang="en-US" sz="3600" b="1" dirty="0">
                <a:solidFill>
                  <a:srgbClr val="002060"/>
                </a:solidFill>
                <a:latin typeface="OpenSans"/>
              </a:rPr>
              <a:t> minh </a:t>
            </a:r>
            <a:r>
              <a:rPr lang="en-US" sz="3600" b="1" dirty="0" err="1">
                <a:solidFill>
                  <a:srgbClr val="002060"/>
                </a:solidFill>
                <a:latin typeface="OpenSans"/>
              </a:rPr>
              <a:t>họa</a:t>
            </a:r>
            <a:r>
              <a:rPr lang="en-US" sz="36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OpenSans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OpenSans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OpenSans"/>
              </a:rPr>
              <a:t>công</a:t>
            </a:r>
            <a:r>
              <a:rPr lang="en-US" sz="36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OpenSans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OpenSans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OpenSans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OpenSans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OpenSans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OpenSans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OpenSans"/>
              </a:rPr>
              <a:t>chăm</a:t>
            </a:r>
            <a:r>
              <a:rPr lang="en-US" sz="36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OpenSans"/>
              </a:rPr>
              <a:t>sóc</a:t>
            </a:r>
            <a:r>
              <a:rPr lang="en-US" sz="36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OpenSans"/>
              </a:rPr>
              <a:t>tổ</a:t>
            </a:r>
            <a:r>
              <a:rPr lang="en-US" sz="36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OpenSans"/>
              </a:rPr>
              <a:t>ấm</a:t>
            </a:r>
            <a:r>
              <a:rPr lang="en-US" sz="3600" b="1" dirty="0">
                <a:solidFill>
                  <a:srgbClr val="002060"/>
                </a:solidFill>
                <a:latin typeface="OpenSans"/>
              </a:rPr>
              <a:t>.</a:t>
            </a:r>
            <a:r>
              <a:rPr lang="en-US" sz="3600" dirty="0">
                <a:solidFill>
                  <a:srgbClr val="002060"/>
                </a:solidFill>
                <a:latin typeface="OpenSans"/>
              </a:rPr>
              <a:t/>
            </a:r>
            <a:br>
              <a:rPr lang="en-US" sz="3600" dirty="0">
                <a:solidFill>
                  <a:srgbClr val="002060"/>
                </a:solidFill>
                <a:latin typeface="OpenSans"/>
              </a:rPr>
            </a:br>
            <a:endParaRPr lang="en-US" sz="36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2485752-1ED5-6F75-5076-57D22999D6B2}"/>
              </a:ext>
            </a:extLst>
          </p:cNvPr>
          <p:cNvSpPr txBox="1"/>
          <p:nvPr/>
        </p:nvSpPr>
        <p:spPr>
          <a:xfrm>
            <a:off x="2144450" y="1007078"/>
            <a:ext cx="67289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  <a:r>
              <a:rPr lang="en-US" sz="4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ấm</a:t>
            </a:r>
            <a:endParaRPr lang="en-US" sz="4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20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 </a:t>
            </a: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ấm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C1663E-6EBD-E26F-7143-6CF65C22D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58"/>
          <a:stretch/>
        </p:blipFill>
        <p:spPr>
          <a:xfrm>
            <a:off x="598591" y="2521896"/>
            <a:ext cx="11228503" cy="3629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784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33" y="1159497"/>
            <a:ext cx="4732255" cy="476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924" y="1159496"/>
            <a:ext cx="4639738" cy="476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239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251460"/>
            <a:ext cx="10027920" cy="654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9443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298801" y="97126"/>
            <a:ext cx="954144" cy="914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2485752-1ED5-6F75-5076-57D22999D6B2}"/>
              </a:ext>
            </a:extLst>
          </p:cNvPr>
          <p:cNvSpPr txBox="1"/>
          <p:nvPr/>
        </p:nvSpPr>
        <p:spPr>
          <a:xfrm>
            <a:off x="1252945" y="233548"/>
            <a:ext cx="544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ấm</a:t>
            </a:r>
            <a:endParaRPr lang="en-US" sz="36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C1663E-6EBD-E26F-7143-6CF65C22D2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758"/>
          <a:stretch/>
        </p:blipFill>
        <p:spPr>
          <a:xfrm>
            <a:off x="775873" y="1794108"/>
            <a:ext cx="11228503" cy="3629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A60EB93-4120-4CFE-1D41-B62142F4EE82}"/>
              </a:ext>
            </a:extLst>
          </p:cNvPr>
          <p:cNvSpPr txBox="1"/>
          <p:nvPr/>
        </p:nvSpPr>
        <p:spPr>
          <a:xfrm>
            <a:off x="422030" y="1011355"/>
            <a:ext cx="1149463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Vừa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đọc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vừa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thực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hiện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động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tác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minh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họa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cho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những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công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việc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em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có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thể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làm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để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chăm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sóc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tổ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OpenSans"/>
              </a:rPr>
              <a:t>ấm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OpenSans"/>
              </a:rPr>
              <a:t>.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OpenSans"/>
              </a:rPr>
              <a:t/>
            </a:r>
            <a:br>
              <a:rPr lang="en-US" sz="2800" b="0" i="0" dirty="0">
                <a:solidFill>
                  <a:srgbClr val="002060"/>
                </a:solidFill>
                <a:effectLst/>
                <a:latin typeface="OpenSans"/>
              </a:rPr>
            </a:b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3F333ED8-5FA4-A6F3-5148-1A298B7ECF64}"/>
              </a:ext>
            </a:extLst>
          </p:cNvPr>
          <p:cNvSpPr/>
          <p:nvPr/>
        </p:nvSpPr>
        <p:spPr>
          <a:xfrm>
            <a:off x="852287" y="4894385"/>
            <a:ext cx="10124301" cy="150199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algn="ctr"/>
            <a:r>
              <a:rPr lang="en-US" sz="3200" b="1" i="1" dirty="0" err="1">
                <a:solidFill>
                  <a:srgbClr val="FF0066"/>
                </a:solidFill>
                <a:effectLst/>
                <a:latin typeface="OpenSans"/>
              </a:rPr>
              <a:t>Những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OpenSans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OpenSans"/>
              </a:rPr>
              <a:t>công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OpenSans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OpenSans"/>
              </a:rPr>
              <a:t>việc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OpenSans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OpenSans"/>
              </a:rPr>
              <a:t>em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OpenSans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OpenSans"/>
              </a:rPr>
              <a:t>có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OpenSans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OpenSans"/>
              </a:rPr>
              <a:t>thể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OpenSans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OpenSans"/>
              </a:rPr>
              <a:t>làm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OpenSans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OpenSans"/>
              </a:rPr>
              <a:t>để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OpenSans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OpenSans"/>
              </a:rPr>
              <a:t>chăm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OpenSans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OpenSans"/>
              </a:rPr>
              <a:t>sóc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OpenSans"/>
              </a:rPr>
              <a:t> “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OpenSans"/>
              </a:rPr>
              <a:t>Tổ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OpenSans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OpenSans"/>
              </a:rPr>
              <a:t>ấm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OpenSans"/>
              </a:rPr>
              <a:t>”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OpenSans"/>
              </a:rPr>
              <a:t>là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OpenSans"/>
              </a:rPr>
              <a:t>: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OpenSans"/>
              </a:rPr>
              <a:t>quét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OpenSans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OpenSans"/>
              </a:rPr>
              <a:t>nhà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OpenSans"/>
              </a:rPr>
              <a:t>,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OpenSans"/>
              </a:rPr>
              <a:t>lau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OpenSans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OpenSans"/>
              </a:rPr>
              <a:t>nhà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OpenSans"/>
              </a:rPr>
              <a:t>,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OpenSans"/>
              </a:rPr>
              <a:t>xếp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OpenSans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OpenSans"/>
              </a:rPr>
              <a:t>giá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OpenSans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OpenSans"/>
              </a:rPr>
              <a:t>sách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OpenSans"/>
              </a:rPr>
              <a:t>, </a:t>
            </a:r>
            <a:r>
              <a:rPr lang="en-US" sz="3200" b="1" i="1" dirty="0" err="1" smtClean="0">
                <a:solidFill>
                  <a:srgbClr val="FF0066"/>
                </a:solidFill>
                <a:effectLst/>
                <a:latin typeface="OpenSans"/>
              </a:rPr>
              <a:t>cắm</a:t>
            </a:r>
            <a:r>
              <a:rPr lang="en-US" sz="3200" b="1" i="1" dirty="0" smtClean="0">
                <a:solidFill>
                  <a:srgbClr val="FF0066"/>
                </a:solidFill>
                <a:effectLst/>
                <a:latin typeface="OpenSans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effectLst/>
                <a:latin typeface="OpenSans"/>
              </a:rPr>
              <a:t>hoa</a:t>
            </a:r>
            <a:r>
              <a:rPr lang="en-US" sz="3200" b="1" i="1" dirty="0">
                <a:solidFill>
                  <a:srgbClr val="FF0066"/>
                </a:solidFill>
                <a:effectLst/>
                <a:latin typeface="OpenSans"/>
              </a:rPr>
              <a:t>,…………..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589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1668</TotalTime>
  <Words>545</Words>
  <Application>Microsoft Office PowerPoint</Application>
  <PresentationFormat>Custom</PresentationFormat>
  <Paragraphs>76</Paragraphs>
  <Slides>32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Arial</vt:lpstr>
      <vt:lpstr>Calibri Light</vt:lpstr>
      <vt:lpstr>Calibri</vt:lpstr>
      <vt:lpstr>Tahoma</vt:lpstr>
      <vt:lpstr>汉仪跳跳体简</vt:lpstr>
      <vt:lpstr>Sigmar One</vt:lpstr>
      <vt:lpstr>宋体</vt:lpstr>
      <vt:lpstr>Great Vibes</vt:lpstr>
      <vt:lpstr>Cambria</vt:lpstr>
      <vt:lpstr>OpenSans</vt:lpstr>
      <vt:lpstr>微软雅黑</vt:lpstr>
      <vt:lpstr>等线</vt:lpstr>
      <vt:lpstr>Office Theme</vt:lpstr>
      <vt:lpstr>https://www.freeppt7.com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 các em!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Admin</dc:creator>
  <cp:lastModifiedBy>DELL</cp:lastModifiedBy>
  <cp:revision>104</cp:revision>
  <dcterms:created xsi:type="dcterms:W3CDTF">2022-03-29T00:44:11Z</dcterms:created>
  <dcterms:modified xsi:type="dcterms:W3CDTF">2022-12-12T06:58:13Z</dcterms:modified>
</cp:coreProperties>
</file>