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5" r:id="rId2"/>
    <p:sldId id="327" r:id="rId3"/>
    <p:sldId id="334" r:id="rId4"/>
    <p:sldId id="335" r:id="rId5"/>
    <p:sldId id="336" r:id="rId6"/>
    <p:sldId id="312" r:id="rId7"/>
    <p:sldId id="338" r:id="rId8"/>
    <p:sldId id="33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2B2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ED866-CD31-4078-B56B-51ED74E3C7F5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6A393-066A-4E76-A62D-29B9A1DCB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9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5CCB2-F42D-420E-39D0-EA5A84F04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976B41-220C-BC80-40D2-EE64D1179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A65A3-9233-3AF5-433E-D6C119F4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8819B-D7A9-FC39-C7FD-577BF815E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55A30-8A88-49ED-47C0-B2CADF3AB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94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8BEA5-BE4F-7801-475A-D2393FA54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3C6B0F-B147-B57D-5516-B7B58D56E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90A96-F3A4-A5E8-1301-FD9353130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2B110-DB83-5EF8-4889-AC7FD0D43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878FA-54C4-2C71-4763-CB7DEF4B6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2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B122E1-B973-E1A5-8F7A-C048782B5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7F6FD-37D6-3646-33D4-54489659F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F16A5-1CF6-CDF8-7B1E-ED35D17F8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E0233-344D-98DC-071D-53AD9B255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D35B4-4DBC-347D-A485-6BB2E7557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7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9710B-8E72-B9ED-06BB-F6E14EF2A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5B8C8-D082-04D6-B304-278627D71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D2AEA-6F04-8A48-F6B5-4DF2B1116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E8968-9E44-F19C-D8A0-5B5A21F34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B8193-ECDA-3B49-5E16-C05070C50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91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51375-BECA-1790-FD2F-2DE3FC8F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0FCB3-D974-6305-49CA-5F1D90DAD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F56A0-B399-E5FE-47B5-73C2B3812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0E2BD-884C-538A-7489-5886060CE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982DF-DB24-E2E7-1EEE-9676F74AD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37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B472-8B8A-89F0-EB4B-24DE1189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E9B15-30B8-25C8-BCF4-A66DBF70C3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205088-AF4D-7A2E-5549-785ACF82D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4113F-1E67-74CA-1C11-D13C97319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E5C2F-BDD7-E091-C840-94F0A858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153D4-76A4-7EEC-0B06-9AF9BBE7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8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FB943-B071-32EC-B1BB-887EA5F72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A767A-45A7-3D75-0D2B-EC677DCA5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4998C1-600D-D82A-10C5-F07AF24EE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4E1F42-EA47-AD53-87B9-A2D196B2F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614B71-3221-8C35-309F-158A6EBA2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0F5DE4-065D-7BC5-0693-4994C4E3A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9C7BBB-4BB9-CB4D-927D-1CF87113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E591E4-0712-70AF-4E9B-8D223562E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80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28953-1D75-2BEE-500B-287D7139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E3DC30-B344-AB40-1A08-A8B6E5FE3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920777-7330-C34C-979A-1A30B7B51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E6F2B-655A-CF83-0C9F-DB2E0B2A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6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B46B71-51B6-D632-1881-27C37E700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F925A2-E5B9-5C58-F41D-374B94889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20EC1-9B71-0845-C55C-16478E17C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8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5A43F-AC5E-3DFD-1A3B-95E4A35FE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91227-924E-CA6B-396F-086A0448E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FB8DC-2C4D-7E14-46A1-637179A27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D9A55-EC1D-9350-0564-03DA3ADC8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37EA0-0714-4956-4C2A-C67FC0176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D0FB8-4E7F-89B9-B404-AF56A1252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7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10F8F-E980-A2CD-B166-0EC9BCE08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250EE1-4B1C-64F1-1A41-CA32BA3614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767E6-42E5-A177-4B6A-48A79A000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2A312-FB3D-D186-FA0F-212A96816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477500-D768-A61E-04F7-396000DCC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BCB8A-A2CD-E7E8-5892-5484EFF6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A5A0AE-9AA2-93B8-6EB3-D097DFBC4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5C147-ACCF-D27E-E329-91E856104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57872-4DBA-A74F-2E61-C5058EAAD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CC846-EBD6-4EFC-A281-6131CAAB9388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0A3AC-9CB2-4168-81BC-1D4D1CE56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A52BE-F18C-0A4C-431D-B7988CCDD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3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4ABAE6B-FCF7-ABB5-7DA8-9BF1B6ADA065}"/>
              </a:ext>
            </a:extLst>
          </p:cNvPr>
          <p:cNvSpPr txBox="1"/>
          <p:nvPr/>
        </p:nvSpPr>
        <p:spPr>
          <a:xfrm>
            <a:off x="1962936" y="524519"/>
            <a:ext cx="77819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2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D65D59-E42F-4B52-45A3-D5C45FDC9379}"/>
              </a:ext>
            </a:extLst>
          </p:cNvPr>
          <p:cNvSpPr txBox="1"/>
          <p:nvPr/>
        </p:nvSpPr>
        <p:spPr>
          <a:xfrm>
            <a:off x="4532244" y="1601737"/>
            <a:ext cx="31275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D92B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  <a:p>
            <a:r>
              <a:rPr lang="en-US" sz="4000" b="1" dirty="0">
                <a:solidFill>
                  <a:srgbClr val="D92B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D92B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>
                <a:solidFill>
                  <a:srgbClr val="D92B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98)</a:t>
            </a:r>
          </a:p>
        </p:txBody>
      </p:sp>
    </p:spTree>
    <p:extLst>
      <p:ext uri="{BB962C8B-B14F-4D97-AF65-F5344CB8AC3E}">
        <p14:creationId xmlns:p14="http://schemas.microsoft.com/office/powerpoint/2010/main" val="377113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370011-5ECA-7B0F-0AEF-781862F02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51" y="253781"/>
            <a:ext cx="2800741" cy="116221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CE3A27E-8ABF-8875-252E-286EFFAB3D31}"/>
              </a:ext>
            </a:extLst>
          </p:cNvPr>
          <p:cNvSpPr/>
          <p:nvPr/>
        </p:nvSpPr>
        <p:spPr>
          <a:xfrm>
            <a:off x="3315743" y="563680"/>
            <a:ext cx="695325" cy="6642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28BCBE-DFFC-BEAC-8529-0D0BF3A4D8F6}"/>
              </a:ext>
            </a:extLst>
          </p:cNvPr>
          <p:cNvSpPr txBox="1"/>
          <p:nvPr/>
        </p:nvSpPr>
        <p:spPr>
          <a:xfrm>
            <a:off x="4011068" y="670088"/>
            <a:ext cx="100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2">
                    <a:lumMod val="50000"/>
                  </a:schemeClr>
                </a:solidFill>
                <a:latin typeface="Nunito Black" pitchFamily="2" charset="0"/>
              </a:rPr>
              <a:t>Số?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B68F45-6BE8-4A9B-B0A0-C2638435B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707" y="2073454"/>
            <a:ext cx="8272568" cy="23336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1BF7B1-A484-7BD0-15DE-2CE90AAFE0FD}"/>
              </a:ext>
            </a:extLst>
          </p:cNvPr>
          <p:cNvSpPr/>
          <p:nvPr/>
        </p:nvSpPr>
        <p:spPr>
          <a:xfrm>
            <a:off x="3149808" y="3514936"/>
            <a:ext cx="1365356" cy="7102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D1375B-25C4-0991-05B1-4415FA6343D5}"/>
              </a:ext>
            </a:extLst>
          </p:cNvPr>
          <p:cNvSpPr/>
          <p:nvPr/>
        </p:nvSpPr>
        <p:spPr>
          <a:xfrm>
            <a:off x="4515164" y="3514936"/>
            <a:ext cx="1326343" cy="7102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F64F6D-5DD1-6661-8605-5FBA1A0BD76B}"/>
              </a:ext>
            </a:extLst>
          </p:cNvPr>
          <p:cNvSpPr/>
          <p:nvPr/>
        </p:nvSpPr>
        <p:spPr>
          <a:xfrm>
            <a:off x="5880520" y="3514936"/>
            <a:ext cx="1449651" cy="7102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5ACEBF-6CCF-A44A-D54F-5DE7636456B4}"/>
              </a:ext>
            </a:extLst>
          </p:cNvPr>
          <p:cNvSpPr/>
          <p:nvPr/>
        </p:nvSpPr>
        <p:spPr>
          <a:xfrm>
            <a:off x="7369184" y="3514936"/>
            <a:ext cx="1304299" cy="7102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963</a:t>
            </a:r>
          </a:p>
        </p:txBody>
      </p:sp>
    </p:spTree>
    <p:extLst>
      <p:ext uri="{BB962C8B-B14F-4D97-AF65-F5344CB8AC3E}">
        <p14:creationId xmlns:p14="http://schemas.microsoft.com/office/powerpoint/2010/main" val="341269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AE6930-B0BE-3104-F305-9E8AAD9F4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29" y="194146"/>
            <a:ext cx="2231945" cy="92618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0C74B0E-86B0-8E44-E0B1-C322B9F4F38D}"/>
              </a:ext>
            </a:extLst>
          </p:cNvPr>
          <p:cNvSpPr/>
          <p:nvPr/>
        </p:nvSpPr>
        <p:spPr>
          <a:xfrm>
            <a:off x="2709456" y="456075"/>
            <a:ext cx="640032" cy="6642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56D9BB-0479-EE87-2561-449B2128A5FE}"/>
              </a:ext>
            </a:extLst>
          </p:cNvPr>
          <p:cNvSpPr txBox="1"/>
          <p:nvPr/>
        </p:nvSpPr>
        <p:spPr>
          <a:xfrm>
            <a:off x="3474770" y="535552"/>
            <a:ext cx="4754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Nunito Black" pitchFamily="2" charset="0"/>
              </a:rPr>
              <a:t>Tính nhẩm ( theo mẫu)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332AF1-2232-2E79-BF8C-5656F7D7D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08" y="1185961"/>
            <a:ext cx="5191850" cy="18766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9B839B-00F0-84C7-C727-C4F60D0443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4606" y="1250106"/>
            <a:ext cx="1744994" cy="18125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24D08E8-857B-07AD-4968-ED26C9F6039E}"/>
              </a:ext>
            </a:extLst>
          </p:cNvPr>
          <p:cNvSpPr/>
          <p:nvPr/>
        </p:nvSpPr>
        <p:spPr>
          <a:xfrm>
            <a:off x="621726" y="3288839"/>
            <a:ext cx="3612632" cy="26065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/>
              <a:t>  </a:t>
            </a:r>
            <a:r>
              <a:rPr lang="en-US" sz="3200">
                <a:solidFill>
                  <a:srgbClr val="002060"/>
                </a:solidFill>
              </a:rPr>
              <a:t>300 </a:t>
            </a:r>
            <a:r>
              <a:rPr lang="en-US" sz="2000" dirty="0">
                <a:solidFill>
                  <a:srgbClr val="002060"/>
                </a:solidFill>
              </a:rPr>
              <a:t>X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>
                <a:solidFill>
                  <a:srgbClr val="002060"/>
                </a:solidFill>
              </a:rPr>
              <a:t>3     = </a:t>
            </a:r>
          </a:p>
          <a:p>
            <a:pPr algn="ctr"/>
            <a:r>
              <a:rPr lang="en-US" sz="3200">
                <a:solidFill>
                  <a:srgbClr val="002060"/>
                </a:solidFill>
              </a:rPr>
              <a:t>3 trăm x 3 = 9 trăm </a:t>
            </a:r>
            <a:r>
              <a:rPr lang="en-US" sz="3200" b="1">
                <a:solidFill>
                  <a:srgbClr val="002060"/>
                </a:solidFill>
              </a:rPr>
              <a:t>300 x3 =900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9F9471-BFD7-8FFB-4E69-E1A7CD690ED2}"/>
              </a:ext>
            </a:extLst>
          </p:cNvPr>
          <p:cNvSpPr/>
          <p:nvPr/>
        </p:nvSpPr>
        <p:spPr>
          <a:xfrm>
            <a:off x="4512079" y="3288839"/>
            <a:ext cx="3458817" cy="26065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</a:rPr>
              <a:t>  200 </a:t>
            </a:r>
            <a:r>
              <a:rPr lang="en-US" sz="2000" dirty="0">
                <a:solidFill>
                  <a:srgbClr val="002060"/>
                </a:solidFill>
              </a:rPr>
              <a:t>X</a:t>
            </a:r>
            <a:r>
              <a:rPr lang="en-US" sz="3200" dirty="0">
                <a:solidFill>
                  <a:srgbClr val="002060"/>
                </a:solidFill>
              </a:rPr>
              <a:t> 4 </a:t>
            </a:r>
            <a:r>
              <a:rPr lang="en-US" sz="3200">
                <a:solidFill>
                  <a:srgbClr val="002060"/>
                </a:solidFill>
              </a:rPr>
              <a:t>= </a:t>
            </a:r>
          </a:p>
          <a:p>
            <a:r>
              <a:rPr lang="en-US" sz="3200">
                <a:solidFill>
                  <a:srgbClr val="002060"/>
                </a:solidFill>
              </a:rPr>
              <a:t>2 trăm x 2 = 4 trăm</a:t>
            </a:r>
          </a:p>
          <a:p>
            <a:pPr algn="ctr"/>
            <a:r>
              <a:rPr lang="en-US" sz="3200" b="1">
                <a:solidFill>
                  <a:srgbClr val="002060"/>
                </a:solidFill>
              </a:rPr>
              <a:t>200 </a:t>
            </a:r>
            <a:r>
              <a:rPr lang="en-US" sz="2000" b="1">
                <a:solidFill>
                  <a:srgbClr val="002060"/>
                </a:solidFill>
              </a:rPr>
              <a:t>X</a:t>
            </a:r>
            <a:r>
              <a:rPr lang="en-US" sz="3200" b="1">
                <a:solidFill>
                  <a:srgbClr val="002060"/>
                </a:solidFill>
              </a:rPr>
              <a:t> 4 =  800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262EC-71A4-FFCD-4455-C4646C77E7E9}"/>
              </a:ext>
            </a:extLst>
          </p:cNvPr>
          <p:cNvSpPr/>
          <p:nvPr/>
        </p:nvSpPr>
        <p:spPr>
          <a:xfrm>
            <a:off x="8270193" y="3288839"/>
            <a:ext cx="3300081" cy="2489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</a:rPr>
              <a:t>400 </a:t>
            </a:r>
            <a:r>
              <a:rPr lang="en-US" sz="2000" dirty="0">
                <a:solidFill>
                  <a:srgbClr val="002060"/>
                </a:solidFill>
              </a:rPr>
              <a:t>X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>
                <a:solidFill>
                  <a:srgbClr val="002060"/>
                </a:solidFill>
              </a:rPr>
              <a:t>2     = </a:t>
            </a:r>
          </a:p>
          <a:p>
            <a:r>
              <a:rPr lang="en-US" sz="3200">
                <a:solidFill>
                  <a:srgbClr val="002060"/>
                </a:solidFill>
              </a:rPr>
              <a:t>4 trăm x 2 =  </a:t>
            </a:r>
          </a:p>
          <a:p>
            <a:r>
              <a:rPr lang="en-US" sz="3200">
                <a:solidFill>
                  <a:srgbClr val="002060"/>
                </a:solidFill>
              </a:rPr>
              <a:t>    </a:t>
            </a:r>
            <a:r>
              <a:rPr lang="en-US" sz="3200" b="1">
                <a:solidFill>
                  <a:srgbClr val="002060"/>
                </a:solidFill>
              </a:rPr>
              <a:t>400 </a:t>
            </a:r>
            <a:r>
              <a:rPr lang="en-US" sz="2000" b="1">
                <a:solidFill>
                  <a:srgbClr val="002060"/>
                </a:solidFill>
              </a:rPr>
              <a:t>X</a:t>
            </a:r>
            <a:r>
              <a:rPr lang="en-US" sz="3200" b="1">
                <a:solidFill>
                  <a:srgbClr val="002060"/>
                </a:solidFill>
              </a:rPr>
              <a:t> 2  =  800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00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C6E933-EF19-2A48-EC60-D64BE0B89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51" y="253781"/>
            <a:ext cx="2800741" cy="116221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ADE6822-3B64-B24B-9606-FDC043132910}"/>
              </a:ext>
            </a:extLst>
          </p:cNvPr>
          <p:cNvSpPr/>
          <p:nvPr/>
        </p:nvSpPr>
        <p:spPr>
          <a:xfrm>
            <a:off x="3133092" y="634979"/>
            <a:ext cx="640032" cy="6642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D00EEF-6D88-E2B3-7ADB-8E1E1C1EBA4B}"/>
              </a:ext>
            </a:extLst>
          </p:cNvPr>
          <p:cNvSpPr txBox="1"/>
          <p:nvPr/>
        </p:nvSpPr>
        <p:spPr>
          <a:xfrm>
            <a:off x="4011068" y="670088"/>
            <a:ext cx="100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2">
                    <a:lumMod val="50000"/>
                  </a:schemeClr>
                </a:solidFill>
                <a:latin typeface="Nunito Black" pitchFamily="2" charset="0"/>
              </a:rPr>
              <a:t>Số?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A25CA3-AC58-BBFB-5009-B0D1664AE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08" y="1680429"/>
            <a:ext cx="10106025" cy="1476375"/>
          </a:xfrm>
          <a:prstGeom prst="rect">
            <a:avLst/>
          </a:prstGeom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AE77D835-43C7-9416-7314-2D0325C76466}"/>
              </a:ext>
            </a:extLst>
          </p:cNvPr>
          <p:cNvSpPr/>
          <p:nvPr/>
        </p:nvSpPr>
        <p:spPr>
          <a:xfrm>
            <a:off x="417010" y="3421240"/>
            <a:ext cx="3356114" cy="1935333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000000"/>
              </a:solidFill>
              <a:effectLst/>
              <a:latin typeface="OpenSans"/>
            </a:endParaRPr>
          </a:p>
          <a:p>
            <a:pPr algn="ctr"/>
            <a:endParaRPr lang="en-US">
              <a:solidFill>
                <a:srgbClr val="000000"/>
              </a:solidFill>
              <a:latin typeface="OpenSans"/>
            </a:endParaRPr>
          </a:p>
          <a:p>
            <a:pPr algn="ctr"/>
            <a:endParaRPr lang="en-US" sz="2400">
              <a:solidFill>
                <a:srgbClr val="002060"/>
              </a:solidFill>
              <a:latin typeface="Nunito Black" pitchFamily="2" charset="0"/>
            </a:endParaRPr>
          </a:p>
          <a:p>
            <a:pPr algn="ctr"/>
            <a:endParaRPr lang="en-US" sz="2400">
              <a:solidFill>
                <a:srgbClr val="002060"/>
              </a:solidFill>
              <a:latin typeface="Nunito Black" pitchFamily="2" charset="0"/>
            </a:endParaRPr>
          </a:p>
          <a:p>
            <a:pPr algn="ctr"/>
            <a:r>
              <a:rPr lang="en-US" sz="2400">
                <a:solidFill>
                  <a:srgbClr val="002060"/>
                </a:solidFill>
                <a:latin typeface="Nunito Black" pitchFamily="2" charset="0"/>
              </a:rPr>
              <a:t>Cân nặng của cái ấm = Cân nặng của cái chén x 3</a:t>
            </a:r>
            <a:br>
              <a:rPr lang="en-US" sz="2400">
                <a:solidFill>
                  <a:srgbClr val="002060"/>
                </a:solidFill>
                <a:latin typeface="Nunito Black" pitchFamily="2" charset="0"/>
              </a:rPr>
            </a:br>
            <a:br>
              <a:rPr lang="en-US"/>
            </a:br>
            <a:br>
              <a:rPr lang="en-US" sz="2400" b="0" i="0">
                <a:solidFill>
                  <a:srgbClr val="002060"/>
                </a:solidFill>
                <a:effectLst/>
                <a:latin typeface="Nunito Black" pitchFamily="2" charset="0"/>
              </a:rPr>
            </a:br>
            <a:br>
              <a:rPr lang="en-US" b="0" i="0">
                <a:solidFill>
                  <a:srgbClr val="000000"/>
                </a:solidFill>
                <a:effectLst/>
                <a:latin typeface="OpenSans"/>
              </a:rPr>
            </a:br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2575576-9120-3DA1-6EA5-F58C1627025E}"/>
              </a:ext>
            </a:extLst>
          </p:cNvPr>
          <p:cNvSpPr/>
          <p:nvPr/>
        </p:nvSpPr>
        <p:spPr>
          <a:xfrm>
            <a:off x="4870175" y="2573349"/>
            <a:ext cx="594804" cy="516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D9A1FD-0C9B-15D8-A31C-15B45D5FFFB0}"/>
              </a:ext>
            </a:extLst>
          </p:cNvPr>
          <p:cNvSpPr txBox="1"/>
          <p:nvPr/>
        </p:nvSpPr>
        <p:spPr>
          <a:xfrm>
            <a:off x="4231079" y="3294005"/>
            <a:ext cx="5867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Cân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nặng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cái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ấm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unito Black" pitchFamily="2" charset="0"/>
              </a:rPr>
              <a:t>là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:</a:t>
            </a:r>
          </a:p>
          <a:p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             128 x 3 = 384 (g)</a:t>
            </a:r>
          </a:p>
          <a:p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                            </a:t>
            </a:r>
            <a:r>
              <a:rPr lang="en-US" sz="2800" u="sng" dirty="0" err="1">
                <a:solidFill>
                  <a:srgbClr val="00B050"/>
                </a:solidFill>
                <a:latin typeface="Nunito Black" pitchFamily="2" charset="0"/>
              </a:rPr>
              <a:t>Đáp</a:t>
            </a:r>
            <a:r>
              <a:rPr lang="en-US" sz="2800" u="sng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800" u="sng" dirty="0" err="1">
                <a:solidFill>
                  <a:srgbClr val="00B050"/>
                </a:solidFill>
                <a:latin typeface="Nunito Black" pitchFamily="2" charset="0"/>
              </a:rPr>
              <a:t>số</a:t>
            </a:r>
            <a:r>
              <a:rPr lang="en-US" sz="2800" dirty="0">
                <a:solidFill>
                  <a:srgbClr val="00B050"/>
                </a:solidFill>
                <a:latin typeface="Nunito Black" pitchFamily="2" charset="0"/>
              </a:rPr>
              <a:t>: 384 g</a:t>
            </a:r>
          </a:p>
          <a:p>
            <a:br>
              <a:rPr lang="en-US" dirty="0"/>
            </a:br>
            <a:br>
              <a:rPr lang="en-US" dirty="0"/>
            </a:b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00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D98A4E-F355-BAC0-FE90-7F36669B3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26" y="110906"/>
            <a:ext cx="2800741" cy="116221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DA6B5EE-ABAB-6E1C-0652-5A821FB4BF19}"/>
              </a:ext>
            </a:extLst>
          </p:cNvPr>
          <p:cNvSpPr/>
          <p:nvPr/>
        </p:nvSpPr>
        <p:spPr>
          <a:xfrm>
            <a:off x="301808" y="1273118"/>
            <a:ext cx="640032" cy="6642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C1CAF2-A1CA-76E2-E708-1028BDC329EE}"/>
              </a:ext>
            </a:extLst>
          </p:cNvPr>
          <p:cNvSpPr txBox="1"/>
          <p:nvPr/>
        </p:nvSpPr>
        <p:spPr>
          <a:xfrm>
            <a:off x="621824" y="1346097"/>
            <a:ext cx="11036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2">
                    <a:lumMod val="50000"/>
                  </a:schemeClr>
                </a:solidFill>
                <a:latin typeface="Nunito Black" pitchFamily="2" charset="0"/>
              </a:rPr>
              <a:t>   </a:t>
            </a:r>
            <a:r>
              <a:rPr lang="en-US" sz="3200">
                <a:solidFill>
                  <a:srgbClr val="002060"/>
                </a:solidFill>
                <a:latin typeface="Nunito Black" pitchFamily="2" charset="0"/>
              </a:rPr>
              <a:t>Gấu đen có 3 hũ mật ong, mỗi hũ đựng 250 ml mật gấu. Gấu đen đã dùng 525 ml để làm bánh. Hỏi gấu đen còn lại bao nhiêu mi –li –lít mật ong?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5A449A-2CFB-FAC1-B588-189A188410BA}"/>
              </a:ext>
            </a:extLst>
          </p:cNvPr>
          <p:cNvCxnSpPr>
            <a:cxnSpLocks/>
          </p:cNvCxnSpPr>
          <p:nvPr/>
        </p:nvCxnSpPr>
        <p:spPr>
          <a:xfrm>
            <a:off x="3457575" y="1836519"/>
            <a:ext cx="2514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52F4BB9-A1FA-AE03-64C0-372162D84820}"/>
              </a:ext>
            </a:extLst>
          </p:cNvPr>
          <p:cNvCxnSpPr>
            <a:cxnSpLocks/>
          </p:cNvCxnSpPr>
          <p:nvPr/>
        </p:nvCxnSpPr>
        <p:spPr>
          <a:xfrm>
            <a:off x="6369358" y="1818763"/>
            <a:ext cx="36985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E906D1-5F96-56B8-D10F-686CE655A273}"/>
              </a:ext>
            </a:extLst>
          </p:cNvPr>
          <p:cNvCxnSpPr>
            <a:cxnSpLocks/>
          </p:cNvCxnSpPr>
          <p:nvPr/>
        </p:nvCxnSpPr>
        <p:spPr>
          <a:xfrm>
            <a:off x="3457575" y="2323588"/>
            <a:ext cx="33051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9E47F5E-7EDF-AEF4-B51E-C611666C77F9}"/>
              </a:ext>
            </a:extLst>
          </p:cNvPr>
          <p:cNvCxnSpPr>
            <a:cxnSpLocks/>
          </p:cNvCxnSpPr>
          <p:nvPr/>
        </p:nvCxnSpPr>
        <p:spPr>
          <a:xfrm>
            <a:off x="1685096" y="2761738"/>
            <a:ext cx="66969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65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A553C5-C082-3AF5-3B0C-71E3D5F2D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56" y="309689"/>
            <a:ext cx="2800741" cy="116221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F4A4312-EECF-5462-2C07-B1D81EDB2535}"/>
              </a:ext>
            </a:extLst>
          </p:cNvPr>
          <p:cNvSpPr/>
          <p:nvPr/>
        </p:nvSpPr>
        <p:spPr>
          <a:xfrm>
            <a:off x="3353121" y="726465"/>
            <a:ext cx="640032" cy="6642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EA9094-6BB6-0BBC-637E-1CB7D276769B}"/>
              </a:ext>
            </a:extLst>
          </p:cNvPr>
          <p:cNvSpPr txBox="1"/>
          <p:nvPr/>
        </p:nvSpPr>
        <p:spPr>
          <a:xfrm>
            <a:off x="4456277" y="726465"/>
            <a:ext cx="4395581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i="0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i="0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800" b="0" i="0" u="sng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hũ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US" sz="2800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hũ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250 ml</a:t>
            </a:r>
          </a:p>
          <a:p>
            <a:pPr algn="l"/>
            <a:r>
              <a:rPr lang="en-US" sz="28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525 ml</a:t>
            </a:r>
          </a:p>
          <a:p>
            <a:pPr algn="l"/>
            <a:r>
              <a:rPr lang="en-US" sz="28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…. ml?</a:t>
            </a:r>
          </a:p>
          <a:p>
            <a:br>
              <a:rPr lang="en-US" b="0" i="0" dirty="0">
                <a:solidFill>
                  <a:srgbClr val="000000"/>
                </a:solidFill>
                <a:effectLst/>
                <a:latin typeface="OpenSans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037B43-DD91-CD49-3136-D91257543B94}"/>
              </a:ext>
            </a:extLst>
          </p:cNvPr>
          <p:cNvSpPr txBox="1"/>
          <p:nvPr/>
        </p:nvSpPr>
        <p:spPr>
          <a:xfrm>
            <a:off x="1402923" y="3039658"/>
            <a:ext cx="800100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0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0" i="0" u="sng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mi-li-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250 x 3 =750 (ml)</a:t>
            </a:r>
          </a:p>
          <a:p>
            <a:pPr algn="ctr"/>
            <a:r>
              <a:rPr lang="en-US" sz="28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mi-li-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750 – 525 = 225 (ml)</a:t>
            </a:r>
          </a:p>
          <a:p>
            <a:pPr algn="ctr"/>
            <a:r>
              <a:rPr lang="en-US" sz="2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800" b="0" i="0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0" i="0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225 ml</a:t>
            </a:r>
          </a:p>
          <a:p>
            <a:br>
              <a:rPr lang="en-US" b="0" i="0" dirty="0">
                <a:solidFill>
                  <a:srgbClr val="000000"/>
                </a:solidFill>
                <a:effectLst/>
                <a:latin typeface="OpenSans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02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54D9FBA-7F70-0EA8-170B-E3189BD1C5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546" y="2176456"/>
            <a:ext cx="6286243" cy="12525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A12EC5-EE5C-0D0C-587C-AD353CEE414E}"/>
              </a:ext>
            </a:extLst>
          </p:cNvPr>
          <p:cNvSpPr txBox="1"/>
          <p:nvPr/>
        </p:nvSpPr>
        <p:spPr>
          <a:xfrm>
            <a:off x="2852839" y="2341063"/>
            <a:ext cx="60976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Củng cố - dặn dò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611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2A8352-486F-97F4-523F-5B276794E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104" y="2054193"/>
            <a:ext cx="7868748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08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236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Nunito Black</vt:lpstr>
      <vt:lpstr>OpenSans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Trương Thanh Thủy</cp:lastModifiedBy>
  <cp:revision>15</cp:revision>
  <dcterms:created xsi:type="dcterms:W3CDTF">2022-06-08T07:44:25Z</dcterms:created>
  <dcterms:modified xsi:type="dcterms:W3CDTF">2023-12-05T13:52:11Z</dcterms:modified>
</cp:coreProperties>
</file>