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6" r:id="rId22"/>
  </p:sldIdLst>
  <p:sldSz cx="12192000" cy="6858000"/>
  <p:notesSz cx="6858000" cy="9144000"/>
  <p:embeddedFontLst>
    <p:embeddedFont>
      <p:font typeface="Open Sans" pitchFamily="34" charset="0"/>
      <p:regular r:id="rId24"/>
      <p:bold r:id="rId25"/>
      <p:italic r:id="rId26"/>
      <p:boldItalic r:id="rId27"/>
    </p:embeddedFont>
    <p:embeddedFont>
      <p:font typeface="Open Sans Extrabold" pitchFamily="34" charset="0"/>
      <p:bold r:id="rId28"/>
      <p:boldItalic r:id="rId29"/>
    </p:embeddedFont>
    <p:embeddedFont>
      <p:font typeface="Sigmar One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  <p:embeddedFont>
      <p:font typeface="Calibri Light" pitchFamily="34" charset="0"/>
      <p:regular r:id="rId37"/>
      <p:italic r:id="rId38"/>
    </p:embeddedFont>
    <p:embeddedFont>
      <p:font typeface="Arial Black" pitchFamily="34" charset="0"/>
      <p:bold r:id="rId39"/>
    </p:embeddedFont>
    <p:embeddedFont>
      <p:font typeface="Great Vibes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5FA"/>
    <a:srgbClr val="8E7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D7D86-5CEC-409B-888E-2031C504301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89EA-5653-4C96-8BD4-78CA01C3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1C125B-04E2-4802-8723-128CB36F6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2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A9F889-6470-4823-A29E-4E023E5C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E261F6-445D-43F0-AB2E-60A4D76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7CD65-35A1-4EE5-9691-089F426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4CA2B2-61EA-46A1-8501-A3D92652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864690-4979-426E-8909-70C1A213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1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C4D309-D03F-49B8-9CB6-27362276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727182-4E84-42CC-8CAB-97FC9BCFE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12499B-D05A-49E9-9017-138BB6D3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5A1956-C5CA-47E5-A792-0BC138B2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1F0E4-DFC2-4593-999D-1B7E7213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9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7C76F-F263-422C-9041-68A758F83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6154C4-9CD2-4C02-B938-D0476DE6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193A30-54E5-4A34-9E51-A76243EB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D4ADFD-491B-4CA0-9318-73C2FC4F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1DB95C-2449-476B-9B57-DADC660A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C1126-65AC-487D-8C1E-B3245F5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31AE7E-395A-4537-B208-B15C6853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7B2FB0-18F5-4EA6-86B0-B0587EF86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1EF7DC-FAF7-45A8-912C-C3FEFE22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674934-A012-4D24-B70F-B2BD349D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EF2553-7473-4F6E-8442-4BC89178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7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19173-0AF7-42C8-B443-8403C92C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4911D7-8DE5-4A12-AB26-17E7E0C7C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CE0B30-C3A9-4A21-9BAC-9EECA90E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B517A64-3382-424D-A789-33F9B9B1F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F7550FD-BFFA-46A5-83BA-6A7059578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224AC2-1F8A-49E5-B5A6-9BEB7ACD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E04D105-3EB9-49B9-85B0-673B5BDB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C298E96-195E-48BB-BF9A-E000CFD5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8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A8B06-7958-495B-ABA8-07150B44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F98A9F-31E5-4775-A988-5DF05277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627178-CEC9-4F97-AB90-C004431A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657D54-BE81-4459-A14C-9DA7AE11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64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20690C7-5433-4311-B088-E97C8B3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7002FB-7280-4CCF-81D4-25FEB2EE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F7D0EFE-BA33-4D7C-9567-C14C02AF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297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C416F-FB70-4D53-8706-9F2AB8E0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BE3528-F7A3-4D5F-8752-D0B0747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133AB6-32AB-40F7-8106-C37CF03F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84E8D9-60EB-4DAD-837A-E8AA6CC7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BD5D52E-35D1-4069-87A1-531DAD4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2DBC21-F839-4221-B9FB-8783F0D3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5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FEB56-3E8B-40CC-9455-75F7B0BF3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64DC35-9D6C-4F80-BBE1-9020ADA6A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79752A-6330-4C7A-B4EF-604101E78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B36D37-FB02-4535-AE5B-13C2368CF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A01376-E07C-4AD4-9D76-18178611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0A2CAC-215C-490A-9B1D-6368B542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19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EC5C54-EEE4-4B20-AA94-36F5EA3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CAB7574-250D-4BD3-ADC5-15559F0BA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51BC5-61D7-4E73-A189-E71C03E0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F67416-92E3-49EE-ACE2-2952A12C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547F8D-A4FE-462D-B01D-D3CB7E50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15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9F13D36-03B0-40BD-8742-A544A1FBB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F52A7D-2653-455F-B55A-7C97A8810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752E7B-7B84-4F79-8658-B407C968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F682C5-1CE4-4A42-B8A2-5320E42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BF63F3-CF3F-4A37-A99B-5CD779A5F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2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6DC17F0-B5E0-4D60-ADAC-C5652330B70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A604826-D5B2-49E2-9019-19003FB08A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78BA98C-1A20-41C2-B98F-51F82311C35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0CEA2F3-378C-42F5-92ED-2A38B0EA6F38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9AE5FAB-56F4-44FD-9A28-892B9DE3907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7D7BB3FD-04F2-4D13-AB96-C81675A93962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C89BE56-A60D-4F13-AF84-C6132F42E9A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85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453C0D23-FC24-48F9-ACA4-5FC8AA94C5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FBDE6EB-A525-447D-9D1B-A7A7DFE923EA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D370CF10-91FA-4E06-829D-DA7C9744540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BA75EB73-1B0A-4C95-9B42-E0F787A7E5B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79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4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3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510F1-C705-4209-842C-EB98E35100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80326-5B3F-468F-80C0-F61695FED3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17113D-8159-4B78-8BC6-EC027D72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53FE6E-73D1-4981-83EA-C1D65F813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28DBD-631C-47AE-A61A-CD0E77B11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5F58-ACAF-4F49-8BCF-1A5CBD51229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E68AD-08EA-424A-A4BC-E2394A02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892C6-3CCC-42CA-A379-428C3E8AA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28B46-75CE-410D-9DD2-351A744810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57CA156-A619-4011-BCE7-8E75BFD6FAC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30/11/2022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MISS TUYEN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F321AD97-7B73-4ABF-986E-8706645D20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61430" y="3311170"/>
            <a:ext cx="8359928" cy="1323439"/>
            <a:chOff x="3044312" y="3212694"/>
            <a:chExt cx="8359928" cy="132343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044312" y="3327534"/>
              <a:ext cx="2488876" cy="983873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32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4872445" y="3212694"/>
              <a:ext cx="65317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unito Black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MI-LI-LÍT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1082454" y="1631462"/>
            <a:ext cx="105200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…..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6BA35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6BA35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6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1337" y="5428174"/>
            <a:ext cx="102804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Quan sát tranh em xác định lượng nước trong mỗi ca A, B, C.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ban đầu trong bình bằng tổng lượng nước có trong 3 ca A, B,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9" y="1335310"/>
            <a:ext cx="11515725" cy="4086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3469" y="3417998"/>
            <a:ext cx="820271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156" y="3404551"/>
            <a:ext cx="77992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270" y="4851631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6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a) 1 </a:t>
              </a:r>
              <a:r>
                <a:rPr lang="en-US" sz="2400" b="1" i="1" dirty="0" smtClean="0">
                  <a:solidFill>
                    <a:srgbClr val="002060"/>
                  </a:solidFill>
                  <a:latin typeface="OpenSans"/>
                </a:rPr>
                <a:t>l</a:t>
              </a:r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 = 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  <a:p>
              <a:r>
                <a:rPr lang="vi-VN" sz="2400" b="1" dirty="0">
                  <a:solidFill>
                    <a:srgbClr val="002060"/>
                  </a:solidFill>
                  <a:latin typeface="OpenSans"/>
                </a:rPr>
                <a:t>b) Sau khi rót, lượng nước còn lại trong phích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là</a:t>
              </a:r>
              <a:r>
                <a:rPr lang="en-US" sz="2400" b="1" dirty="0" smtClean="0">
                  <a:solidFill>
                    <a:srgbClr val="002060"/>
                  </a:solidFill>
                  <a:latin typeface="OpenSans"/>
                </a:rPr>
                <a:t>            </a:t>
              </a:r>
              <a:r>
                <a:rPr lang="vi-VN" sz="2400" b="1" dirty="0" smtClean="0">
                  <a:solidFill>
                    <a:srgbClr val="002060"/>
                  </a:solidFill>
                  <a:latin typeface="OpenSans"/>
                </a:rPr>
                <a:t>ml.</a:t>
              </a:r>
              <a:endParaRPr lang="vi-VN" sz="2400" b="1" dirty="0">
                <a:solidFill>
                  <a:srgbClr val="002060"/>
                </a:solidFill>
                <a:latin typeface="OpenSan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14402" y="5564901"/>
            <a:ext cx="10332720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a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) Áp dụng cách đổi 1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</a:t>
            </a:r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 </a:t>
            </a: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= 1 000 ml</a:t>
            </a:r>
          </a:p>
          <a:p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b) Lượng nước còn lại trong phích = Lượng nước ban đầu – lượng nước ở các </a:t>
            </a:r>
            <a:r>
              <a:rPr lang="vi-VN" sz="20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ca</a:t>
            </a:r>
            <a:endParaRPr lang="vi-VN" sz="2000" b="1" dirty="0">
              <a:solidFill>
                <a:schemeClr val="accent2">
                  <a:lumMod val="50000"/>
                </a:schemeClr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427605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" y="117566"/>
            <a:ext cx="2282968" cy="979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81" y="1093908"/>
            <a:ext cx="9561948" cy="38267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7389" y="4612902"/>
            <a:ext cx="9001332" cy="912810"/>
            <a:chOff x="2402542" y="5444301"/>
            <a:chExt cx="9001332" cy="912810"/>
          </a:xfrm>
        </p:grpSpPr>
        <p:sp>
          <p:nvSpPr>
            <p:cNvPr id="10" name="Rectangle 9"/>
            <p:cNvSpPr/>
            <p:nvPr/>
          </p:nvSpPr>
          <p:spPr>
            <a:xfrm>
              <a:off x="2402542" y="5526114"/>
              <a:ext cx="90013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a) 1 </a:t>
              </a:r>
              <a:r>
                <a:rPr kumimoji="0" lang="en-US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 =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b) Sau khi rót, lượng nước còn lại trong phích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là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           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ml.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Sans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64319" y="544430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647256" y="5835841"/>
              <a:ext cx="694174" cy="4993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68007" y="4625965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5380" y="5002789"/>
            <a:ext cx="874059" cy="4767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LUYỆN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TẬP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986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0830" y="1280160"/>
            <a:ext cx="3513524" cy="659171"/>
            <a:chOff x="300830" y="1280160"/>
            <a:chExt cx="3513524" cy="659171"/>
          </a:xfrm>
        </p:grpSpPr>
        <p:sp>
          <p:nvSpPr>
            <p:cNvPr id="17" name="Oval 16"/>
            <p:cNvSpPr/>
            <p:nvPr/>
          </p:nvSpPr>
          <p:spPr>
            <a:xfrm>
              <a:off x="300830" y="1280335"/>
              <a:ext cx="651637" cy="658996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6" y="1280160"/>
              <a:ext cx="2952198" cy="6037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Tính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theo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mẫu</a:t>
              </a:r>
              <a:r>
                <a:rPr lang="en-US" sz="2800" dirty="0" smtClean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.</a:t>
              </a:r>
              <a:endPara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039486" y="2156882"/>
            <a:ext cx="5959829" cy="1191816"/>
          </a:xfrm>
          <a:prstGeom prst="roundRect">
            <a:avLst/>
          </a:prstGeom>
          <a:solidFill>
            <a:srgbClr val="B8E5FA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OpenSans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: 100 ml + 20 ml = 120 ml</a:t>
            </a:r>
          </a:p>
          <a:p>
            <a:r>
              <a:rPr lang="en-US" sz="3200" b="1" dirty="0">
                <a:solidFill>
                  <a:srgbClr val="002060"/>
                </a:solidFill>
                <a:latin typeface="OpenSans"/>
              </a:rPr>
              <a:t>	</a:t>
            </a:r>
            <a:r>
              <a:rPr lang="en-US" sz="3200" b="1" dirty="0" smtClean="0">
                <a:solidFill>
                  <a:srgbClr val="002060"/>
                </a:solidFill>
                <a:latin typeface="OpenSans"/>
              </a:rPr>
              <a:t>  8 ml x 4 = 32 ml</a:t>
            </a:r>
            <a:endParaRPr lang="en-US" sz="3200" b="1" dirty="0">
              <a:solidFill>
                <a:srgbClr val="002060"/>
              </a:solidFill>
              <a:latin typeface="OpenSan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2388" y="5246116"/>
            <a:ext cx="474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120 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–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20 ml </a:t>
            </a:r>
          </a:p>
          <a:p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b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) </a:t>
            </a:r>
            <a:r>
              <a:rPr lang="en-US" sz="3200" dirty="0" smtClean="0">
                <a:solidFill>
                  <a:srgbClr val="1311D1"/>
                </a:solidFill>
                <a:latin typeface="OpenSans"/>
              </a:rPr>
              <a:t>12ml </a:t>
            </a:r>
            <a:r>
              <a:rPr lang="en-US" sz="3200" dirty="0">
                <a:solidFill>
                  <a:srgbClr val="1311D1"/>
                </a:solidFill>
                <a:latin typeface="OpenSans"/>
              </a:rPr>
              <a:t>x 3</a:t>
            </a:r>
            <a:endParaRPr lang="en-US" sz="3200" dirty="0">
              <a:solidFill>
                <a:srgbClr val="FF0000"/>
              </a:solidFill>
              <a:latin typeface="Open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139" y="530005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536" y="5823271"/>
            <a:ext cx="171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ml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9052" y="3719139"/>
            <a:ext cx="568639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Lưu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Thực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hiện tính rồi viết kí hiệu đơn vị mi-li-lít sau kết quả vừa tìm được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.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830" y="1186812"/>
            <a:ext cx="9091364" cy="994683"/>
            <a:chOff x="300830" y="1186812"/>
            <a:chExt cx="9091364" cy="994683"/>
          </a:xfrm>
        </p:grpSpPr>
        <p:sp>
          <p:nvSpPr>
            <p:cNvPr id="17" name="Oval 16"/>
            <p:cNvSpPr/>
            <p:nvPr/>
          </p:nvSpPr>
          <p:spPr>
            <a:xfrm>
              <a:off x="300830" y="1186812"/>
              <a:ext cx="651637" cy="661078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62155" y="1304377"/>
              <a:ext cx="8530039" cy="8771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có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Open Sans Extrabold"/>
                </a:rPr>
                <a:t>750ml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Sai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khi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thì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chai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còn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350 ml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Hỏi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mẹ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đã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bao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nhiêu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mi-li-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lít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dầu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để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nấu</a:t>
              </a:r>
              <a:r>
                <a:rPr lang="en-US" sz="2400" dirty="0">
                  <a:solidFill>
                    <a:srgbClr val="002060"/>
                  </a:solidFill>
                  <a:latin typeface="Open Sans Extrabold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Open Sans Extrabold"/>
                </a:rPr>
                <a:t>ăn</a:t>
              </a:r>
              <a:r>
                <a:rPr lang="en-US" sz="2400" dirty="0" smtClean="0">
                  <a:solidFill>
                    <a:srgbClr val="002060"/>
                  </a:solidFill>
                  <a:latin typeface="Open Sans Extrabold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65847" y="5198689"/>
            <a:ext cx="7316323" cy="1328023"/>
          </a:xfrm>
          <a:prstGeom prst="wedgeRoundRectCallout">
            <a:avLst>
              <a:gd name="adj1" fmla="val 57548"/>
              <a:gd name="adj2" fmla="val 654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Gợi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ý:</a:t>
            </a:r>
          </a:p>
          <a:p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=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chai ban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đầu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-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mi-li-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OpenSans"/>
              </a:rPr>
              <a:t>còn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OpenSans"/>
              </a:rPr>
              <a:t>lại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2047" y="4564864"/>
            <a:ext cx="2759953" cy="22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6" y="117565"/>
            <a:ext cx="2296951" cy="104791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00830" y="1186812"/>
            <a:ext cx="651637" cy="661078"/>
          </a:xfrm>
          <a:prstGeom prst="ellipse">
            <a:avLst/>
          </a:prstGeom>
          <a:solidFill>
            <a:srgbClr val="937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62155" y="1304377"/>
            <a:ext cx="8530039" cy="8771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750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Sai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chai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350 ml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mi-li-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lít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nấu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Extrabold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Extrabold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" b="98517" l="3835" r="100000">
                        <a14:foregroundMark x1="37906" y1="66525" x2="37906" y2="66525"/>
                        <a14:foregroundMark x1="35841" y1="62712" x2="35841" y2="62712"/>
                        <a14:foregroundMark x1="35398" y1="60381" x2="35398" y2="60381"/>
                        <a14:foregroundMark x1="33038" y1="58686" x2="33038" y2="58686"/>
                        <a14:foregroundMark x1="32448" y1="57627" x2="32448" y2="57627"/>
                        <a14:foregroundMark x1="31858" y1="56992" x2="31858" y2="56992"/>
                        <a14:foregroundMark x1="29204" y1="56356" x2="29204" y2="56356"/>
                        <a14:foregroundMark x1="26696" y1="57839" x2="26696" y2="57839"/>
                        <a14:foregroundMark x1="26696" y1="57839" x2="26696" y2="57839"/>
                        <a14:foregroundMark x1="23746" y1="61017" x2="23746" y2="61017"/>
                        <a14:foregroundMark x1="23746" y1="61017" x2="23746" y2="61017"/>
                        <a14:foregroundMark x1="39233" y1="58686" x2="39233" y2="58686"/>
                        <a14:foregroundMark x1="41298" y1="63347" x2="41298" y2="63347"/>
                        <a14:foregroundMark x1="42478" y1="63347" x2="42478" y2="63347"/>
                        <a14:foregroundMark x1="42773" y1="61017" x2="42773" y2="61017"/>
                        <a14:foregroundMark x1="37021" y1="52966" x2="37021" y2="52966"/>
                        <a14:foregroundMark x1="37021" y1="52966" x2="37021" y2="52966"/>
                        <a14:foregroundMark x1="12389" y1="94703" x2="12389" y2="94703"/>
                        <a14:foregroundMark x1="6490" y1="81356" x2="6490" y2="81356"/>
                        <a14:foregroundMark x1="7817" y1="96822" x2="7817" y2="96822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7817" y1="96398" x2="7817" y2="96398"/>
                        <a14:foregroundMark x1="63127" y1="61653" x2="63127" y2="61653"/>
                        <a14:foregroundMark x1="65339" y1="56568" x2="65339" y2="56568"/>
                        <a14:foregroundMark x1="65339" y1="56568" x2="65339" y2="56568"/>
                        <a14:foregroundMark x1="75959" y1="45339" x2="75959" y2="45339"/>
                        <a14:foregroundMark x1="78761" y1="47458" x2="78761" y2="47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1671" y="1847890"/>
            <a:ext cx="4569289" cy="31809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11671" y="50311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giải</a:t>
            </a:r>
            <a:endParaRPr lang="en-US" sz="2400" b="1" dirty="0" smtClean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mi-li-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dầu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nấu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là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Sans"/>
              </a:rPr>
              <a:t>750 – 350 =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40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0 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(ml)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OpenSans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OpenSans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40</a:t>
            </a:r>
            <a:r>
              <a:rPr lang="en-US" sz="2400" b="1" dirty="0" smtClean="0">
                <a:solidFill>
                  <a:srgbClr val="FF0000"/>
                </a:solidFill>
                <a:latin typeface="OpenSans"/>
              </a:rPr>
              <a:t>0 ml </a:t>
            </a:r>
            <a:r>
              <a:rPr lang="en-US" sz="2400" b="1" smtClean="0">
                <a:solidFill>
                  <a:srgbClr val="FF0000"/>
                </a:solidFill>
                <a:latin typeface="OpenSans"/>
              </a:rPr>
              <a:t>dầu</a:t>
            </a:r>
            <a:endParaRPr lang="en-US" sz="2400" b="1" dirty="0">
              <a:solidFill>
                <a:srgbClr val="FF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8020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Củng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cố-dặn</a:t>
            </a:r>
            <a:r>
              <a:rPr lang="en-US" sz="5400" dirty="0" smtClean="0">
                <a:solidFill>
                  <a:srgbClr val="0070C0"/>
                </a:solidFill>
                <a:latin typeface="Sigmar One" panose="000005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Sigmar One" panose="00000500000000000000" pitchFamily="2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768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83" y="4043063"/>
            <a:ext cx="8980303" cy="2548733"/>
          </a:xfrm>
          <a:prstGeom prst="rect">
            <a:avLst/>
          </a:prstGeom>
        </p:spPr>
      </p:pic>
      <p:pic>
        <p:nvPicPr>
          <p:cNvPr id="2" name="Picture 2" descr="Hình ảnh động powerpoint tạm biệt sinh động nhất">
            <a:extLst>
              <a:ext uri="{FF2B5EF4-FFF2-40B4-BE49-F238E27FC236}">
                <a16:creationId xmlns="" xmlns:a16="http://schemas.microsoft.com/office/drawing/2014/main" id="{4261B339-B4D2-4F6D-963E-0E55EF11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83" y="205841"/>
            <a:ext cx="5015100" cy="33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9796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700F33-09FD-FE28-D9DA-671EAA80B595}"/>
              </a:ext>
            </a:extLst>
          </p:cNvPr>
          <p:cNvSpPr txBox="1"/>
          <p:nvPr/>
        </p:nvSpPr>
        <p:spPr>
          <a:xfrm>
            <a:off x="3424483" y="620184"/>
            <a:ext cx="5700983" cy="101501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tìm</a:t>
            </a:r>
            <a:r>
              <a:rPr lang="en-US" sz="3733" dirty="0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Nunito ExtraBold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hoa</a:t>
            </a:r>
            <a:endParaRPr lang="en-US" sz="3733" dirty="0">
              <a:solidFill>
                <a:srgbClr val="0070C0"/>
              </a:solidFill>
              <a:latin typeface="Nunito ExtraBold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4694484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34" y="753009"/>
            <a:ext cx="11984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1: 740 g – 360 g = ?</a:t>
            </a:r>
          </a:p>
          <a:p>
            <a:pPr defTabSz="1219170"/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                    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380 g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g           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150 g     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37" y="1801965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2" y="2413002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4" y="2366819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5184011" y="536333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6" name="Flowchart: Connector 15"/>
          <p:cNvSpPr/>
          <p:nvPr/>
        </p:nvSpPr>
        <p:spPr>
          <a:xfrm flipH="1">
            <a:off x="2321230" y="5293975"/>
            <a:ext cx="964708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 smtClean="0">
                <a:solidFill>
                  <a:srgbClr val="002060"/>
                </a:solidFill>
                <a:latin typeface="Calibri"/>
              </a:rPr>
              <a:t>A</a:t>
            </a:r>
            <a:endParaRPr lang="en-US" sz="4267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4" name="Multiply 13"/>
          <p:cNvSpPr/>
          <p:nvPr/>
        </p:nvSpPr>
        <p:spPr>
          <a:xfrm>
            <a:off x="2154486" y="3880239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684" y="3784606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2: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g x 4 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50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60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30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02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2487 4.07407E-6 C 0.03672 4.07407E-6 0.04987 -0.01389 0.06172 -0.01598 C 0.07057 -0.01598 0.08724 -0.00301 0.09375 -0.00301 C 0.10481 -0.00301 0.11549 -0.00718 0.1345 -0.00718 L 0.14791 -0.16204 L 0.16224 0.025 L 0.18047 4.07407E-6 L 0.19544 -0.00718 L 0.23099 -0.00093 C 0.24726 -0.00394 0.26067 -0.0169 0.27708 -0.02199 C 0.28294 -0.02315 0.29635 -0.02408 0.30521 -0.02199 C 0.31406 -0.02014 0.32161 -0.00579 0.32448 -0.00487 C 0.32903 -0.00093 0.33932 -0.00487 0.34505 -0.00301 L 0.35429 4.07407E-6 L 0.37096 4.07407E-6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410633" y="105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613833" y="2137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817033" y="416985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1" y="1092200"/>
            <a:ext cx="1637531" cy="1637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4" y="2425123"/>
            <a:ext cx="1972169" cy="27266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74" y="2382983"/>
            <a:ext cx="1972169" cy="2726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36" y="2503438"/>
            <a:ext cx="1972169" cy="2726655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C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A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srgbClr val="002060"/>
                </a:solidFill>
                <a:latin typeface="Calibri"/>
              </a:rPr>
              <a:t>B</a:t>
            </a:r>
          </a:p>
        </p:txBody>
      </p:sp>
      <p:sp>
        <p:nvSpPr>
          <p:cNvPr id="14" name="Multiply 13"/>
          <p:cNvSpPr/>
          <p:nvPr/>
        </p:nvSpPr>
        <p:spPr>
          <a:xfrm>
            <a:off x="1713755" y="373014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416" y="3921225"/>
            <a:ext cx="1727200" cy="1336577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176" y="107576"/>
            <a:ext cx="792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3: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  <a:p>
            <a:pPr algn="ctr" defTabSz="121917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A. 20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10 g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algn="ctr" defTabSz="121917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. 8 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defTabSz="1219170"/>
            <a:endParaRPr lang="en-US" sz="3200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1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PHÁ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624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0" y="104503"/>
            <a:ext cx="1806758" cy="953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57" l="0" r="100000">
                        <a14:foregroundMark x1="40244" y1="53616" x2="40244" y2="53616"/>
                        <a14:foregroundMark x1="38720" y1="45137" x2="38720" y2="45137"/>
                        <a14:foregroundMark x1="38720" y1="45137" x2="38720" y2="45137"/>
                        <a14:foregroundMark x1="35366" y1="38653" x2="35366" y2="38653"/>
                        <a14:foregroundMark x1="35366" y1="38653" x2="35366" y2="38653"/>
                        <a14:foregroundMark x1="35061" y1="38155" x2="35061" y2="38155"/>
                        <a14:foregroundMark x1="40244" y1="37406" x2="40244" y2="37406"/>
                        <a14:foregroundMark x1="43598" y1="41895" x2="43598" y2="41895"/>
                        <a14:foregroundMark x1="45122" y1="52618" x2="45122" y2="52618"/>
                        <a14:foregroundMark x1="45122" y1="52618" x2="45122" y2="52618"/>
                        <a14:foregroundMark x1="48780" y1="48130" x2="48780" y2="48130"/>
                        <a14:foregroundMark x1="36280" y1="52120" x2="36280" y2="52120"/>
                        <a14:foregroundMark x1="30793" y1="45137" x2="30793" y2="45137"/>
                        <a14:foregroundMark x1="31707" y1="45387" x2="33537" y2="45636"/>
                        <a14:foregroundMark x1="33537" y1="45636" x2="33537" y2="45636"/>
                        <a14:foregroundMark x1="26829" y1="52120" x2="26829" y2="52120"/>
                        <a14:foregroundMark x1="42073" y1="64589" x2="42073" y2="64589"/>
                        <a14:foregroundMark x1="38110" y1="68329" x2="38110" y2="68329"/>
                        <a14:foregroundMark x1="38110" y1="70574" x2="38110" y2="70574"/>
                        <a14:foregroundMark x1="38110" y1="55611" x2="38110" y2="55611"/>
                        <a14:foregroundMark x1="31707" y1="47382" x2="31707" y2="47382"/>
                        <a14:foregroundMark x1="43598" y1="48379" x2="43598" y2="48379"/>
                        <a14:foregroundMark x1="38720" y1="61097" x2="38720" y2="61097"/>
                        <a14:foregroundMark x1="35061" y1="37406" x2="35061" y2="37406"/>
                        <a14:foregroundMark x1="26829" y1="41646" x2="26829" y2="41646"/>
                        <a14:foregroundMark x1="59451" y1="72319" x2="59451" y2="72319"/>
                        <a14:foregroundMark x1="68902" y1="68329" x2="68902" y2="68329"/>
                        <a14:foregroundMark x1="65549" y1="68579" x2="65549" y2="68579"/>
                        <a14:foregroundMark x1="21341" y1="88030" x2="21341" y2="88030"/>
                        <a14:foregroundMark x1="36890" y1="83042" x2="36890" y2="83042"/>
                        <a14:foregroundMark x1="36890" y1="83042" x2="36890" y2="83042"/>
                        <a14:foregroundMark x1="42988" y1="84040" x2="42988" y2="84040"/>
                        <a14:foregroundMark x1="43598" y1="84289" x2="43598" y2="84289"/>
                        <a14:foregroundMark x1="43598" y1="84289" x2="43598" y2="84289"/>
                        <a14:foregroundMark x1="41463" y1="82045" x2="41463" y2="82045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38415" y1="75810" x2="38415" y2="75810"/>
                        <a14:foregroundMark x1="43598" y1="76808" x2="43598" y2="76808"/>
                        <a14:foregroundMark x1="44207" y1="76808" x2="46037" y2="76808"/>
                        <a14:foregroundMark x1="48476" y1="70324" x2="48476" y2="70324"/>
                        <a14:foregroundMark x1="48476" y1="70324" x2="48476" y2="70324"/>
                        <a14:foregroundMark x1="48476" y1="70324" x2="48476" y2="70324"/>
                        <a14:foregroundMark x1="49390" y1="78803" x2="49390" y2="78803"/>
                        <a14:foregroundMark x1="25915" y1="63092" x2="25915" y2="63092"/>
                        <a14:foregroundMark x1="21341" y1="78803" x2="21341" y2="78803"/>
                        <a14:foregroundMark x1="22866" y1="85037" x2="22866" y2="85037"/>
                        <a14:foregroundMark x1="23476" y1="87531" x2="23476" y2="87531"/>
                        <a14:foregroundMark x1="23476" y1="87531" x2="23476" y2="87531"/>
                        <a14:foregroundMark x1="24695" y1="79551" x2="24695" y2="79551"/>
                        <a14:foregroundMark x1="22561" y1="75062" x2="22561" y2="75062"/>
                        <a14:foregroundMark x1="33537" y1="87531" x2="33537" y2="87531"/>
                        <a14:foregroundMark x1="38110" y1="90773" x2="38110" y2="90773"/>
                        <a14:foregroundMark x1="47561" y1="88778" x2="47561" y2="88778"/>
                        <a14:foregroundMark x1="41463" y1="92269" x2="41463" y2="92269"/>
                        <a14:foregroundMark x1="50000" y1="93267" x2="50000" y2="93267"/>
                        <a14:foregroundMark x1="35366" y1="90773" x2="35366" y2="90773"/>
                        <a14:foregroundMark x1="29268" y1="89776" x2="29268" y2="89776"/>
                        <a14:foregroundMark x1="27134" y1="80549" x2="27134" y2="80549"/>
                        <a14:foregroundMark x1="30793" y1="78304" x2="30793" y2="78304"/>
                        <a14:foregroundMark x1="55488" y1="74065" x2="55488" y2="74065"/>
                        <a14:foregroundMark x1="45427" y1="42643" x2="45427" y2="42643"/>
                        <a14:foregroundMark x1="40854" y1="34165" x2="40854" y2="34165"/>
                        <a14:foregroundMark x1="28049" y1="39900" x2="28049" y2="39900"/>
                        <a14:foregroundMark x1="31707" y1="36908" x2="31707" y2="36908"/>
                        <a14:foregroundMark x1="31707" y1="42394" x2="31707" y2="42394"/>
                        <a14:foregroundMark x1="36280" y1="44638" x2="36280" y2="44638"/>
                        <a14:foregroundMark x1="23780" y1="40150" x2="23780" y2="40150"/>
                        <a14:foregroundMark x1="23780" y1="41646" x2="23780" y2="41646"/>
                        <a14:foregroundMark x1="38110" y1="50873" x2="38110" y2="50873"/>
                        <a14:foregroundMark x1="34756" y1="67581" x2="34756" y2="67581"/>
                        <a14:foregroundMark x1="26829" y1="67581" x2="26829" y2="67581"/>
                        <a14:foregroundMark x1="44817" y1="88030" x2="44817" y2="88030"/>
                        <a14:backgroundMark x1="90549" y1="40898" x2="90549" y2="40898"/>
                        <a14:backgroundMark x1="90549" y1="45137" x2="90549" y2="45137"/>
                        <a14:backgroundMark x1="92378" y1="47382" x2="92378" y2="47382"/>
                        <a14:backgroundMark x1="92378" y1="47382" x2="92378" y2="47382"/>
                        <a14:backgroundMark x1="89939" y1="69077" x2="89939" y2="69077"/>
                        <a14:backgroundMark x1="78659" y1="62095" x2="78659" y2="62095"/>
                        <a14:backgroundMark x1="74390" y1="61097" x2="74390" y2="61097"/>
                        <a14:backgroundMark x1="71951" y1="56359" x2="71951" y2="56359"/>
                      </a14:backgroundRemoval>
                    </a14:imgEffect>
                  </a14:imgLayer>
                </a14:imgProps>
              </a:ext>
            </a:extLst>
          </a:blip>
          <a:srcRect b="21693"/>
          <a:stretch/>
        </p:blipFill>
        <p:spPr>
          <a:xfrm>
            <a:off x="1033999" y="1058091"/>
            <a:ext cx="3124636" cy="2991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06" y="1671742"/>
            <a:ext cx="2867425" cy="239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5000" y="950367"/>
            <a:ext cx="3353268" cy="31341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9540" y="4078362"/>
            <a:ext cx="850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Lượng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nước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ban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đầu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chai 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 500 mi-li-</a:t>
            </a:r>
            <a:r>
              <a:rPr lang="en-US" sz="2800" b="1" dirty="0" err="1" smtClean="0">
                <a:solidFill>
                  <a:srgbClr val="0070C0"/>
                </a:solidFill>
                <a:latin typeface="Calibri"/>
              </a:rPr>
              <a:t>lít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.</a:t>
            </a:r>
            <a:endParaRPr lang="en-US" sz="3200" b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0478" y="4820329"/>
            <a:ext cx="5905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dung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Mi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-li-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lít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 ml.</a:t>
            </a:r>
          </a:p>
          <a:p>
            <a:pPr defTabSz="1219170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• 1l = 1 000 ml</a:t>
            </a:r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2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F5D0063-C7F6-4E5F-87F7-E4C4201E45A4}"/>
              </a:ext>
            </a:extLst>
          </p:cNvPr>
          <p:cNvSpPr txBox="1">
            <a:spLocks/>
          </p:cNvSpPr>
          <p:nvPr/>
        </p:nvSpPr>
        <p:spPr>
          <a:xfrm>
            <a:off x="2827607" y="1448972"/>
            <a:ext cx="6920426" cy="10550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HOẠT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j-ea"/>
                <a:cs typeface="+mj-cs"/>
              </a:rPr>
              <a:t> ĐỘNG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15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382</Words>
  <Application>Microsoft Office PowerPoint</Application>
  <PresentationFormat>Custom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Open Sans</vt:lpstr>
      <vt:lpstr>OpenSans</vt:lpstr>
      <vt:lpstr>Nunito ExtraBold</vt:lpstr>
      <vt:lpstr>Open Sans Extrabold</vt:lpstr>
      <vt:lpstr>Sigmar One</vt:lpstr>
      <vt:lpstr>Calibri</vt:lpstr>
      <vt:lpstr>Tahoma</vt:lpstr>
      <vt:lpstr>Calibri Light</vt:lpstr>
      <vt:lpstr>Arial Black</vt:lpstr>
      <vt:lpstr>Great Vibes</vt:lpstr>
      <vt:lpstr>Times New Roman</vt:lpstr>
      <vt:lpstr>Nunito Black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36</cp:revision>
  <dcterms:created xsi:type="dcterms:W3CDTF">2022-03-29T01:15:13Z</dcterms:created>
  <dcterms:modified xsi:type="dcterms:W3CDTF">2022-11-30T03:05:04Z</dcterms:modified>
</cp:coreProperties>
</file>