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media/media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80" r:id="rId9"/>
    <p:sldMasterId id="2147483786" r:id="rId10"/>
    <p:sldMasterId id="2147483798" r:id="rId11"/>
  </p:sldMasterIdLst>
  <p:notesMasterIdLst>
    <p:notesMasterId r:id="rId42"/>
  </p:notesMasterIdLst>
  <p:sldIdLst>
    <p:sldId id="403" r:id="rId12"/>
    <p:sldId id="404" r:id="rId13"/>
    <p:sldId id="370" r:id="rId14"/>
    <p:sldId id="396" r:id="rId15"/>
    <p:sldId id="397" r:id="rId16"/>
    <p:sldId id="398" r:id="rId17"/>
    <p:sldId id="399" r:id="rId18"/>
    <p:sldId id="400" r:id="rId19"/>
    <p:sldId id="402" r:id="rId20"/>
    <p:sldId id="375" r:id="rId21"/>
    <p:sldId id="376" r:id="rId22"/>
    <p:sldId id="258" r:id="rId23"/>
    <p:sldId id="377" r:id="rId24"/>
    <p:sldId id="378" r:id="rId25"/>
    <p:sldId id="379" r:id="rId26"/>
    <p:sldId id="380" r:id="rId27"/>
    <p:sldId id="363" r:id="rId28"/>
    <p:sldId id="364" r:id="rId29"/>
    <p:sldId id="365" r:id="rId30"/>
    <p:sldId id="381" r:id="rId31"/>
    <p:sldId id="382" r:id="rId32"/>
    <p:sldId id="354" r:id="rId33"/>
    <p:sldId id="384" r:id="rId34"/>
    <p:sldId id="383" r:id="rId35"/>
    <p:sldId id="355" r:id="rId36"/>
    <p:sldId id="385" r:id="rId37"/>
    <p:sldId id="390" r:id="rId38"/>
    <p:sldId id="389" r:id="rId39"/>
    <p:sldId id="392" r:id="rId40"/>
    <p:sldId id="393" r:id="rId41"/>
  </p:sldIdLst>
  <p:sldSz cx="12192000" cy="6858000"/>
  <p:notesSz cx="6858000" cy="9144000"/>
  <p:embeddedFontLst>
    <p:embeddedFont>
      <p:font typeface="#9Slide02 Noi dung dai" charset="0"/>
      <p:regular r:id="rId43"/>
    </p:embeddedFont>
    <p:embeddedFont>
      <p:font typeface="Sigmar One" charset="0"/>
      <p:regular r:id="rId44"/>
    </p:embeddedFont>
    <p:embeddedFont>
      <p:font typeface="Calibri Light" pitchFamily="34" charset="0"/>
      <p:regular r:id="rId45"/>
      <p:italic r:id="rId46"/>
    </p:embeddedFont>
    <p:embeddedFont>
      <p:font typeface="Great Vibes" charset="0"/>
      <p:regular r:id="rId47"/>
    </p:embeddedFont>
    <p:embeddedFont>
      <p:font typeface="Open Sans" pitchFamily="34" charset="0"/>
      <p:regular r:id="rId48"/>
      <p:bold r:id="rId49"/>
      <p:italic r:id="rId50"/>
      <p:boldItalic r:id="rId51"/>
    </p:embeddedFont>
    <p:embeddedFont>
      <p:font typeface="iCiel Cadena" charset="0"/>
      <p:bold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Tahoma" pitchFamily="34" charset="0"/>
      <p:regular r:id="rId57"/>
      <p:bold r:id="rId58"/>
    </p:embeddedFont>
    <p:embeddedFont>
      <p:font typeface="#9Slide02 Tieu de dai" charset="0"/>
      <p:bold r:id="rId59"/>
    </p:embeddedFont>
    <p:embeddedFont>
      <p:font typeface="Arial Black" pitchFamily="34" charset="0"/>
      <p:bold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91B0"/>
    <a:srgbClr val="7CC7D9"/>
    <a:srgbClr val="FFD973"/>
    <a:srgbClr val="FFD96D"/>
    <a:srgbClr val="937ABC"/>
    <a:srgbClr val="FDDA75"/>
    <a:srgbClr val="BEE2FA"/>
    <a:srgbClr val="FFFFFF"/>
    <a:srgbClr val="7CC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B3556-B7EF-4C5B-9227-57BDA16C7E6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338E1-62D6-4303-8162-F0B567A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16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8FAE4F-EEB9-4F58-B725-1E37134D7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868C93-C2A8-4F87-9F2B-07CD3A3FC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E73BBD-41DD-4CA7-BF7D-C9AE84FB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2D5007-9370-4E15-8DE9-8EE0C538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47C4BB-274B-4B54-B212-6BF02FF3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5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38159A-84BE-4D92-8253-1DE2F112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2CE92-F556-496E-BA4F-C3187D6AD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76D6E9-9B14-4345-969F-FB43721C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57A82B-9CDE-4909-A5E0-5C098D20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1F7F32-5D21-43A0-AEB3-BD7F6CAC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23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745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536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5155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6228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6024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79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894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9960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437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8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B476AC9-92E4-4487-B892-456BE8FF2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A559597-E4E2-44D3-A470-8ACB0927F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129DBD-7440-4276-A785-B0C0ECAA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11A6E-0F74-4327-A20A-A72A8187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D8CF6-8F97-48D4-897B-F0CE803A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59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6907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5149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8759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20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290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938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27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95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544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862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641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345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47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19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DDCC3-9101-4CD9-87F9-99AD9E06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1F7D59-A6D3-4120-AEEB-245D8AD5A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F384C9-24EA-438C-AB01-C56A2BC2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9F635-4A3A-4128-ACB8-5DDCBC38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126ED-895D-4DFF-B421-807AC629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37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19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084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99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72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903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56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84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41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815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4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CF9FB6-C79D-4724-9BDF-912991E8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568EA3-2601-4ED2-9B9B-6837BABA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49959C-B7F9-4389-90F9-1DC73D5E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BA1F5A-F51F-4A84-8BA3-028CE45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50998F-E3EE-48A6-BF73-6D074DC1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29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638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23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131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23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340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705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77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256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299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23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175D2-CE25-4076-928E-B62D4B1E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2F9A91-B899-445A-9B32-C510FE16D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B0C7B5A-7D58-4467-8F3A-FC46558E2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32BEE1-05CD-407C-91BA-C62D7864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9186DF-2DD2-487C-8644-3C63FFD2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6C017C-D776-4164-BF3D-67196947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89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446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342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009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353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368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23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645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33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043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67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E0554-75F2-4921-8B7C-9A4C9AFE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A2B61D-319B-400A-A83C-F2424866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67EBB7-2EF9-4A00-8E61-E56A9F8E1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A5B2938-E0E6-418B-BE26-8DC6600F9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D59FF0-1AD5-4812-8C62-7A3D99883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8C864D6-629B-46DA-818E-570CDA5A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6B8E6A2-2C70-4444-B0F0-F36A5BEC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DDA42E-7C85-4A4C-BE63-192C1803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446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041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666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92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163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78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127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8196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00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8046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608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84E34-F6EC-47A8-A5F9-D275DF40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D5191E-6438-4648-8771-AE77A8B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14F281-96A7-42E6-A208-DE64AAD3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2968CC-9D7C-4AD1-9713-7E230D32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4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633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777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612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8525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3561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972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53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938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32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80D54D-C5C8-4B26-BEC8-9E3F4A90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EF22A54-AB24-408A-B4C3-15659B6C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FE4C22-36CD-488D-884C-6BE0A8C1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465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661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1066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8351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8780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75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602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279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6710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5492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80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6D200F-5E74-4B89-82AF-672E1DD2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C8BF08-F6D3-454D-BA27-F13049CC5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55D43C-5173-454E-9227-49F2DB60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B59322-0CCC-416C-B9F9-98E0BC53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A7C577-9C42-4A8E-B241-0CE94D72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9A3DCB-E193-4406-9119-DA530708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52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87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8718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6767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0768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3411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798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505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6129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405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5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A6AE38-015A-4286-BA52-6ABF4B4C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2A079F-2E04-4300-908E-1546DD1E3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D745BE-64AE-4203-9557-79797228A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B0B41E-668E-460C-ACD5-D94434A9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82BC4B-4061-4579-B147-A470C97C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7DD343-F2B9-493A-ACC9-4495946C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213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2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6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4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0749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829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133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2670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7409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334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9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65AF514-6D86-4401-98F1-5ABE21F7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F045C9-7618-4A19-92D2-BCA5210AB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6298EF-2D4A-47D9-9870-C360371B8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EFB9-CBD3-4719-B2D7-9830C156218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B42436-AAA4-41CB-90F8-67DEC7E96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97489D-16E4-4FF9-B04E-775C30415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8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8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45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76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53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1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2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26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60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06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189B9457-5561-4B17-B798-D34FCDF00C0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87" y="7078425"/>
            <a:ext cx="2178026" cy="11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3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4" Type="http://schemas.openxmlformats.org/officeDocument/2006/relationships/image" Target="../media/image47.png"/><Relationship Id="rId9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9.png"/><Relationship Id="rId7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8.png"/><Relationship Id="rId5" Type="http://schemas.microsoft.com/office/2007/relationships/hdphoto" Target="../media/hdphoto5.wdp"/><Relationship Id="rId4" Type="http://schemas.openxmlformats.org/officeDocument/2006/relationships/image" Target="../media/image47.png"/><Relationship Id="rId9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F99F60-2DEC-4DEF-9300-E3C8E7CE95D2}"/>
              </a:ext>
            </a:extLst>
          </p:cNvPr>
          <p:cNvSpPr txBox="1"/>
          <p:nvPr/>
        </p:nvSpPr>
        <p:spPr>
          <a:xfrm>
            <a:off x="625254" y="695702"/>
            <a:ext cx="105200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…..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06BA35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5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793" y="2629880"/>
            <a:ext cx="8364117" cy="1981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33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59577" y="1097331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1</a:t>
            </a:r>
          </a:p>
        </p:txBody>
      </p:sp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1773238" y="2777854"/>
            <a:ext cx="9017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Mi</a:t>
            </a:r>
            <a:r>
              <a:rPr kumimoji="0" lang="en-US" alt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– li - </a:t>
            </a:r>
            <a:r>
              <a:rPr kumimoji="0" lang="en-US" alt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mét</a:t>
            </a:r>
            <a:endParaRPr kumimoji="0" lang="en-US" altLang="en-US" sz="8000" b="0" i="0" u="none" strike="noStrike" kern="1200" cap="none" spc="0" normalizeH="0" baseline="0" noProof="0" dirty="0" smtClean="0">
              <a:ln>
                <a:noFill/>
              </a:ln>
              <a:solidFill>
                <a:srgbClr val="15900A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31584"/>
      </p:ext>
    </p:extLst>
  </p:cSld>
  <p:clrMapOvr>
    <a:masterClrMapping/>
  </p:clrMapOvr>
  <p:transition spd="slow" advTm="249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>
          <a:xfrm>
            <a:off x="3984625" y="2195513"/>
            <a:ext cx="5418138" cy="1565275"/>
          </a:xfrm>
        </p:spPr>
        <p:txBody>
          <a:bodyPr anchor="b"/>
          <a:lstStyle/>
          <a:p>
            <a:pPr eaLnBrk="1" hangingPunct="1"/>
            <a:r>
              <a:rPr lang="en-US" altLang="en-US" sz="6600" smtClean="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  <p:pic>
        <p:nvPicPr>
          <p:cNvPr id="12291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293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770">
        <p:split orient="vert"/>
      </p:transition>
    </mc:Choice>
    <mc:Fallback xmlns="">
      <p:transition spd="slow" advTm="47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0727" y="3204960"/>
            <a:ext cx="6960107" cy="22133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– li –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dài</a:t>
            </a:r>
            <a:endParaRPr lang="en-US" sz="2800" b="1" dirty="0" smtClean="0">
              <a:solidFill>
                <a:srgbClr val="002060"/>
              </a:solidFill>
              <a:latin typeface="Nunito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08503" y="3942314"/>
            <a:ext cx="4847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– li –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mm</a:t>
            </a:r>
          </a:p>
        </p:txBody>
      </p:sp>
      <p:sp>
        <p:nvSpPr>
          <p:cNvPr id="7" name="Rectangle 6"/>
          <p:cNvSpPr/>
          <p:nvPr/>
        </p:nvSpPr>
        <p:spPr>
          <a:xfrm>
            <a:off x="3116638" y="4572601"/>
            <a:ext cx="5444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1cm = 10 mm; 1m = 1000 mm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56" l="521" r="94097">
                        <a14:foregroundMark x1="5035" y1="3782" x2="5035" y2="3782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12500" y1="4622" x2="12500" y2="4622"/>
                        <a14:foregroundMark x1="12500" y1="4622" x2="12500" y2="4622"/>
                        <a14:foregroundMark x1="12500" y1="4622" x2="12500" y2="4622"/>
                        <a14:foregroundMark x1="9375" y1="4202" x2="9375" y2="4202"/>
                        <a14:foregroundMark x1="9375" y1="4202" x2="9375" y2="4202"/>
                        <a14:foregroundMark x1="9375" y1="4202" x2="9375" y2="4202"/>
                        <a14:foregroundMark x1="9375" y1="4202" x2="9375" y2="420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8110" y="479458"/>
            <a:ext cx="6906444" cy="28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798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284" y="2797457"/>
            <a:ext cx="2924175" cy="280987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34052" y="1609421"/>
            <a:ext cx="2416629" cy="888274"/>
          </a:xfrm>
          <a:prstGeom prst="wedgeRoundRectCallout">
            <a:avLst>
              <a:gd name="adj1" fmla="val 34770"/>
              <a:gd name="adj2" fmla="val 91912"/>
              <a:gd name="adj3" fmla="val 16667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này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dày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1mm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88120" y="426471"/>
            <a:ext cx="7234104" cy="5244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Mi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-li-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mét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dùng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đo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độ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dày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vật</a:t>
            </a:r>
            <a:endParaRPr lang="en-US" sz="2400" dirty="0">
              <a:solidFill>
                <a:srgbClr val="0070C0"/>
              </a:solidFill>
              <a:latin typeface="Nunito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628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679" y="1500987"/>
            <a:ext cx="3258005" cy="45821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ounded Rectangle 4"/>
          <p:cNvSpPr/>
          <p:nvPr/>
        </p:nvSpPr>
        <p:spPr>
          <a:xfrm>
            <a:off x="2411499" y="420699"/>
            <a:ext cx="8467171" cy="5244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Em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hãy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đo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độ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dày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quyển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sách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giáo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khoa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Toán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3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tập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1</a:t>
            </a:r>
            <a:endParaRPr lang="en-US" sz="2400" dirty="0">
              <a:solidFill>
                <a:srgbClr val="0070C0"/>
              </a:solidFill>
              <a:latin typeface="Nunito ExtraBold" pitchFamily="2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>
          <a:xfrm>
            <a:off x="8412350" y="2621150"/>
            <a:ext cx="3286591" cy="152054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Hoạt</a:t>
            </a:r>
            <a:r>
              <a:rPr lang="en-US" altLang="en-US" sz="2800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altLang="en-US" sz="2800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en-US" sz="2800" b="1" dirty="0" smtClean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đôi</a:t>
            </a:r>
            <a:endParaRPr lang="en-US" altLang="en-US" sz="2800" b="1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08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25" y="2195513"/>
            <a:ext cx="5418138" cy="1565275"/>
          </a:xfrm>
        </p:spPr>
        <p:txBody>
          <a:bodyPr rtlCol="0" anchor="b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>
                <a:solidFill>
                  <a:srgbClr val="FF0000"/>
                </a:solidFill>
                <a:latin typeface="Sigmar One" panose="00000500000000000000" pitchFamily="2" charset="0"/>
              </a:rPr>
              <a:t>Hoạt động</a:t>
            </a:r>
          </a:p>
        </p:txBody>
      </p:sp>
      <p:pic>
        <p:nvPicPr>
          <p:cNvPr id="21507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150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774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430" y="1337964"/>
            <a:ext cx="4484582" cy="1936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972" y="1286109"/>
            <a:ext cx="4399316" cy="23758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3295295" y="3695957"/>
            <a:ext cx="6322423" cy="1872853"/>
          </a:xfrm>
          <a:prstGeom prst="wedgeRoundRectCallout">
            <a:avLst>
              <a:gd name="adj1" fmla="val 49354"/>
              <a:gd name="adj2" fmla="val 68244"/>
              <a:gd name="adj3" fmla="val 16667"/>
            </a:avLst>
          </a:prstGeom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ExtraBold" pitchFamily="2" charset="0"/>
              </a:rPr>
              <a:t>Gợi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ExtraBold" pitchFamily="2" charset="0"/>
              </a:rPr>
              <a:t> ý: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Nunito ExtraBold" pitchFamily="2" charset="0"/>
            </a:endParaRPr>
          </a:p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</a:rPr>
            </a:b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ExtraBold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6736" y="4949473"/>
            <a:ext cx="4972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-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Áp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ExtraBold" pitchFamily="2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ExtraBold" pitchFamily="2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ExtraBold" pitchFamily="2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latin typeface="Nunito ExtraBold" pitchFamily="2" charset="0"/>
              </a:rPr>
              <a:t> 1cm = 10mm.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33221" y="4210758"/>
            <a:ext cx="6824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- </a:t>
            </a:r>
            <a:r>
              <a:rPr lang="vi-VN" sz="2400" dirty="0" smtClean="0">
                <a:solidFill>
                  <a:srgbClr val="0070C0"/>
                </a:solidFill>
                <a:latin typeface="Nunito ExtraBold" pitchFamily="2" charset="0"/>
              </a:rPr>
              <a:t>Quan </a:t>
            </a:r>
            <a:r>
              <a:rPr lang="vi-VN" sz="2400" dirty="0">
                <a:solidFill>
                  <a:srgbClr val="0070C0"/>
                </a:solidFill>
                <a:latin typeface="Nunito ExtraBold" pitchFamily="2" charset="0"/>
              </a:rPr>
              <a:t>sát hình vẽ và xác định độ dài mỗi đoạn thẳng theo đơn vị cm.</a:t>
            </a:r>
            <a:endParaRPr lang="en-US" sz="2400" dirty="0"/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00826" y="870243"/>
            <a:ext cx="2096976" cy="766028"/>
            <a:chOff x="4827494" y="1077449"/>
            <a:chExt cx="2163643" cy="731372"/>
          </a:xfrm>
        </p:grpSpPr>
        <p:sp>
          <p:nvSpPr>
            <p:cNvPr id="17" name="Oval 16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553635" y="1117790"/>
              <a:ext cx="941293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558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99" y="2608768"/>
            <a:ext cx="5150660" cy="2224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861" y="2612570"/>
            <a:ext cx="4862193" cy="26258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32089" y="2684911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26188" y="2738922"/>
            <a:ext cx="681625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79049" y="1391776"/>
            <a:ext cx="2096976" cy="766028"/>
            <a:chOff x="4827494" y="1077449"/>
            <a:chExt cx="2163643" cy="731372"/>
          </a:xfrm>
        </p:grpSpPr>
        <p:sp>
          <p:nvSpPr>
            <p:cNvPr id="18" name="Oval 17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553635" y="1117790"/>
              <a:ext cx="941293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58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81449" y="1082070"/>
            <a:ext cx="2163643" cy="731372"/>
            <a:chOff x="4827494" y="1077449"/>
            <a:chExt cx="2163643" cy="731372"/>
          </a:xfrm>
        </p:grpSpPr>
        <p:sp>
          <p:nvSpPr>
            <p:cNvPr id="7" name="Oval 6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lang="en-US" sz="4000" b="1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553635" y="1117790"/>
              <a:ext cx="941294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1196787" y="2228552"/>
            <a:ext cx="4785624" cy="1201901"/>
            <a:chOff x="4745145" y="1441867"/>
            <a:chExt cx="4785624" cy="1201901"/>
          </a:xfrm>
        </p:grpSpPr>
        <p:sp>
          <p:nvSpPr>
            <p:cNvPr id="68" name="Rounded Rectangle 67"/>
            <p:cNvSpPr/>
            <p:nvPr/>
          </p:nvSpPr>
          <p:spPr>
            <a:xfrm>
              <a:off x="6697209" y="1441867"/>
              <a:ext cx="737733" cy="542584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45145" y="1566550"/>
              <a:ext cx="47856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a) 1cm =           mm</a:t>
              </a:r>
            </a:p>
            <a:p>
              <a:r>
                <a:rPr lang="en-US" sz="32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1m =             mm</a:t>
              </a:r>
              <a:endPara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539818" y="2094944"/>
              <a:ext cx="705612" cy="502291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763867" y="2361459"/>
            <a:ext cx="4356848" cy="1203465"/>
            <a:chOff x="6064623" y="2361459"/>
            <a:chExt cx="4356848" cy="1203465"/>
          </a:xfrm>
        </p:grpSpPr>
        <p:sp>
          <p:nvSpPr>
            <p:cNvPr id="72" name="Rounded Rectangle 71"/>
            <p:cNvSpPr/>
            <p:nvPr/>
          </p:nvSpPr>
          <p:spPr>
            <a:xfrm>
              <a:off x="8586620" y="2361459"/>
              <a:ext cx="840856" cy="542584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64623" y="2487706"/>
              <a:ext cx="43568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b) 10 mm =             cm</a:t>
              </a:r>
            </a:p>
            <a:p>
              <a:r>
                <a:rPr lang="en-US" sz="32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100 mm =           m      </a:t>
              </a:r>
              <a:endPara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8742641" y="3014536"/>
              <a:ext cx="804244" cy="502291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886584" y="3984894"/>
            <a:ext cx="4504762" cy="1250999"/>
            <a:chOff x="6575613" y="5654927"/>
            <a:chExt cx="4504762" cy="1250999"/>
          </a:xfrm>
        </p:grpSpPr>
        <p:sp>
          <p:nvSpPr>
            <p:cNvPr id="76" name="Rounded Rectangle 75"/>
            <p:cNvSpPr/>
            <p:nvPr/>
          </p:nvSpPr>
          <p:spPr>
            <a:xfrm>
              <a:off x="8865040" y="5654927"/>
              <a:ext cx="849306" cy="494342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575613" y="5828708"/>
              <a:ext cx="45047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c)  6 </a:t>
              </a:r>
              <a:r>
                <a:rPr lang="en-US" sz="32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 =             mm</a:t>
              </a:r>
            </a:p>
            <a:p>
              <a:r>
                <a:rPr lang="en-US" sz="32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2 cm =           mm</a:t>
              </a:r>
              <a:endPara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8644913" y="6304421"/>
              <a:ext cx="812326" cy="457632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3012493" y="2213359"/>
            <a:ext cx="945199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836508" y="2891844"/>
            <a:ext cx="1119568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299382" y="2332190"/>
            <a:ext cx="827338" cy="57888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419947" y="2996627"/>
            <a:ext cx="827338" cy="57888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138965" y="3911633"/>
            <a:ext cx="886352" cy="57888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914917" y="4579775"/>
            <a:ext cx="848950" cy="57888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97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662" y="1429030"/>
            <a:ext cx="4981845" cy="1779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81" y="1683800"/>
            <a:ext cx="5734881" cy="18554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072" y="850806"/>
            <a:ext cx="3696399" cy="578224"/>
            <a:chOff x="1136858" y="2484342"/>
            <a:chExt cx="3696399" cy="578224"/>
          </a:xfrm>
        </p:grpSpPr>
        <p:sp>
          <p:nvSpPr>
            <p:cNvPr id="9" name="Oval 8"/>
            <p:cNvSpPr/>
            <p:nvPr/>
          </p:nvSpPr>
          <p:spPr>
            <a:xfrm>
              <a:off x="1136858" y="2532601"/>
              <a:ext cx="576402" cy="52996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lang="en-US" sz="3600" b="1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713260" y="2484342"/>
              <a:ext cx="3119997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28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lang="en-US" sz="28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dài</a:t>
              </a:r>
              <a:r>
                <a:rPr lang="en-US" sz="28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hơn</a:t>
              </a:r>
              <a:r>
                <a:rPr lang="en-US" sz="28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 </a:t>
              </a:r>
              <a:endParaRPr lang="en-US" sz="2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2625634" y="3695958"/>
            <a:ext cx="7040880" cy="1872853"/>
          </a:xfrm>
          <a:prstGeom prst="wedgeRoundRectCallout">
            <a:avLst>
              <a:gd name="adj1" fmla="val 49354"/>
              <a:gd name="adj2" fmla="val 68244"/>
              <a:gd name="adj3" fmla="val 16667"/>
            </a:avLst>
          </a:prstGeom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ExtraBold" pitchFamily="2" charset="0"/>
              </a:rPr>
              <a:t>Gợi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ExtraBold" pitchFamily="2" charset="0"/>
              </a:rPr>
              <a:t> ý: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Nunito ExtraBold" pitchFamily="2" charset="0"/>
            </a:endParaRPr>
          </a:p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</a:rPr>
            </a:b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ExtraBold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25634" y="4949473"/>
            <a:ext cx="704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-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So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sánh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độ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dài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của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kiến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ve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sầu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rồi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kết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luận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Nunito ExtraBold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25635" y="4264546"/>
            <a:ext cx="6451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Đổi 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3 cm về đơn vị mm theo cách đổi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 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1 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cm = 10 mm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Nunito ExtraBold" pitchFamily="2" charset="0"/>
            </a:endParaRPr>
          </a:p>
        </p:txBody>
      </p:sp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90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F99F60-2DEC-4DEF-9300-E3C8E7CE95D2}"/>
              </a:ext>
            </a:extLst>
          </p:cNvPr>
          <p:cNvSpPr txBox="1"/>
          <p:nvPr/>
        </p:nvSpPr>
        <p:spPr>
          <a:xfrm>
            <a:off x="625254" y="695702"/>
            <a:ext cx="105200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…..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06BA35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5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38440" y="3062813"/>
            <a:ext cx="7573579" cy="1015663"/>
            <a:chOff x="2438440" y="3357776"/>
            <a:chExt cx="7573579" cy="10156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DF99F60-2DEC-4DEF-9300-E3C8E7CE95D2}"/>
                </a:ext>
              </a:extLst>
            </p:cNvPr>
            <p:cNvSpPr txBox="1"/>
            <p:nvPr/>
          </p:nvSpPr>
          <p:spPr>
            <a:xfrm>
              <a:off x="2438440" y="3369509"/>
              <a:ext cx="2493855" cy="983873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DF99F60-2DEC-4DEF-9300-E3C8E7CE95D2}"/>
                </a:ext>
              </a:extLst>
            </p:cNvPr>
            <p:cNvSpPr txBox="1"/>
            <p:nvPr/>
          </p:nvSpPr>
          <p:spPr>
            <a:xfrm>
              <a:off x="3812764" y="3357776"/>
              <a:ext cx="61992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MI-LI-MÉT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006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13004" y="4022525"/>
            <a:ext cx="4524580" cy="18099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Ta có 3 cm = 30 mm</a:t>
            </a:r>
          </a:p>
          <a:p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Mà 30 mm &gt; 3 mm</a:t>
            </a:r>
          </a:p>
          <a:p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Vậy ve sầu dài hơn kiến</a:t>
            </a:r>
            <a:r>
              <a:rPr lang="vi-VN" sz="2400" dirty="0" smtClean="0">
                <a:solidFill>
                  <a:srgbClr val="FF0000"/>
                </a:solidFill>
                <a:latin typeface="Nunito ExtraBold" pitchFamily="2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8072" y="968373"/>
            <a:ext cx="3696399" cy="578224"/>
            <a:chOff x="1136858" y="2484342"/>
            <a:chExt cx="3696399" cy="578224"/>
          </a:xfrm>
        </p:grpSpPr>
        <p:sp>
          <p:nvSpPr>
            <p:cNvPr id="9" name="Oval 8"/>
            <p:cNvSpPr/>
            <p:nvPr/>
          </p:nvSpPr>
          <p:spPr>
            <a:xfrm>
              <a:off x="1136858" y="2532601"/>
              <a:ext cx="576402" cy="52996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713260" y="2484342"/>
              <a:ext cx="3119997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dài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hơn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662" y="1912354"/>
            <a:ext cx="4981845" cy="17792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81" y="2167124"/>
            <a:ext cx="5734881" cy="185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4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59577" y="1097331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1773238" y="2777854"/>
            <a:ext cx="9017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alt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tập</a:t>
            </a:r>
            <a:endParaRPr kumimoji="0" lang="en-US" altLang="en-US" sz="8000" b="0" i="0" u="none" strike="noStrike" kern="1200" cap="none" spc="0" normalizeH="0" baseline="0" noProof="0" dirty="0" smtClean="0">
              <a:ln>
                <a:noFill/>
              </a:ln>
              <a:solidFill>
                <a:srgbClr val="15900A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11270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89502"/>
      </p:ext>
    </p:extLst>
  </p:cSld>
  <p:clrMapOvr>
    <a:masterClrMapping/>
  </p:clrMapOvr>
  <p:transition spd="med" advTm="249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38907" y="2755467"/>
            <a:ext cx="2965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 mm + 100 mm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420 mm – 150 mm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03927" y="2794655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350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03926" y="3200307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350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66272" y="2807718"/>
            <a:ext cx="2965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mm + 3 mm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 mm – 15 mm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47961" y="2846906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28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47960" y="3252558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49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97588" y="4235122"/>
            <a:ext cx="1859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mm x 3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mm :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57162" y="4260357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33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57161" y="4666009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25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00830" y="1369694"/>
            <a:ext cx="1802290" cy="661078"/>
            <a:chOff x="4827494" y="1117790"/>
            <a:chExt cx="1859587" cy="631170"/>
          </a:xfrm>
        </p:grpSpPr>
        <p:sp>
          <p:nvSpPr>
            <p:cNvPr id="31" name="Oval 30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406665" y="1117790"/>
              <a:ext cx="1280416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Tính</a:t>
              </a:r>
              <a:r>
                <a:rPr lang="en-US" sz="28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US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544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619018" y="940602"/>
            <a:ext cx="2163643" cy="731372"/>
            <a:chOff x="4827494" y="1077449"/>
            <a:chExt cx="2163643" cy="731372"/>
          </a:xfrm>
        </p:grpSpPr>
        <p:sp>
          <p:nvSpPr>
            <p:cNvPr id="51" name="Oval 50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5553635" y="1117790"/>
              <a:ext cx="941294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55194" y="1270055"/>
            <a:ext cx="10150280" cy="4187365"/>
            <a:chOff x="1022534" y="1508041"/>
            <a:chExt cx="10150280" cy="41873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534" y="1873207"/>
              <a:ext cx="1766339" cy="376994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916067" y="2091463"/>
              <a:ext cx="26923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4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-1136" r="-1"/>
            <a:stretch/>
          </p:blipFill>
          <p:spPr>
            <a:xfrm>
              <a:off x="8597778" y="2005760"/>
              <a:ext cx="780424" cy="341323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68">
                          <a14:foregroundMark x1="76080" y1="12615" x2="76080" y2="12615"/>
                          <a14:foregroundMark x1="78405" y1="16000" x2="78405" y2="16000"/>
                          <a14:foregroundMark x1="85714" y1="16000" x2="85714" y2="16000"/>
                          <a14:foregroundMark x1="97674" y1="21231" x2="97674" y2="21231"/>
                          <a14:foregroundMark x1="26578" y1="32615" x2="26578" y2="32615"/>
                          <a14:foregroundMark x1="26578" y1="16000" x2="26578" y2="16000"/>
                          <a14:foregroundMark x1="20930" y1="16923" x2="20930" y2="16923"/>
                          <a14:foregroundMark x1="17276" y1="17846" x2="17276" y2="17846"/>
                          <a14:foregroundMark x1="11960" y1="17231" x2="11960" y2="17231"/>
                          <a14:foregroundMark x1="8638" y1="18462" x2="8638" y2="18462"/>
                          <a14:foregroundMark x1="4651" y1="16923" x2="4651" y2="16923"/>
                          <a14:foregroundMark x1="1329" y1="18154" x2="1329" y2="18154"/>
                          <a14:foregroundMark x1="33223" y1="15692" x2="33223" y2="15692"/>
                          <a14:foregroundMark x1="42525" y1="16923" x2="42525" y2="16923"/>
                          <a14:foregroundMark x1="46844" y1="16923" x2="46844" y2="16923"/>
                          <a14:foregroundMark x1="50498" y1="17846" x2="50498" y2="17846"/>
                          <a14:foregroundMark x1="56478" y1="19077" x2="56478" y2="19077"/>
                          <a14:foregroundMark x1="63455" y1="21231" x2="63455" y2="21231"/>
                          <a14:foregroundMark x1="68771" y1="29846" x2="68771" y2="29846"/>
                          <a14:foregroundMark x1="64784" y1="54154" x2="64784" y2="54154"/>
                          <a14:foregroundMark x1="55482" y1="75077" x2="55482" y2="75077"/>
                          <a14:foregroundMark x1="45515" y1="82154" x2="45515" y2="82154"/>
                          <a14:foregroundMark x1="29236" y1="82154" x2="29236" y2="82154"/>
                          <a14:foregroundMark x1="34551" y1="76923" x2="34551" y2="76923"/>
                          <a14:foregroundMark x1="50166" y1="74769" x2="50166" y2="74769"/>
                          <a14:foregroundMark x1="64784" y1="75385" x2="64784" y2="75385"/>
                          <a14:foregroundMark x1="71096" y1="76308" x2="71096" y2="76308"/>
                          <a14:foregroundMark x1="78405" y1="76923" x2="78405" y2="76923"/>
                          <a14:foregroundMark x1="83721" y1="75385" x2="83721" y2="75385"/>
                          <a14:foregroundMark x1="93023" y1="61231" x2="93023" y2="61231"/>
                          <a14:foregroundMark x1="92359" y1="55692" x2="92359" y2="55692"/>
                          <a14:foregroundMark x1="91030" y1="51077" x2="91030" y2="51077"/>
                          <a14:foregroundMark x1="91694" y1="47692" x2="91694" y2="47692"/>
                          <a14:foregroundMark x1="94020" y1="45231" x2="94020" y2="45231"/>
                          <a14:foregroundMark x1="97010" y1="44000" x2="97010" y2="44000"/>
                          <a14:foregroundMark x1="99003" y1="43385" x2="99003" y2="43385"/>
                          <a14:foregroundMark x1="92027" y1="58154" x2="92027" y2="58154"/>
                          <a14:foregroundMark x1="93355" y1="65538" x2="93355" y2="65538"/>
                          <a14:foregroundMark x1="91694" y1="70462" x2="91694" y2="70462"/>
                          <a14:foregroundMark x1="90365" y1="74154" x2="90365" y2="74154"/>
                          <a14:foregroundMark x1="86711" y1="76308" x2="86711" y2="76308"/>
                          <a14:foregroundMark x1="93023" y1="68308" x2="93023" y2="68308"/>
                          <a14:foregroundMark x1="79402" y1="76000" x2="79402" y2="76000"/>
                          <a14:foregroundMark x1="73754" y1="76000" x2="73754" y2="76000"/>
                          <a14:foregroundMark x1="67774" y1="75385" x2="67774" y2="75385"/>
                          <a14:foregroundMark x1="61462" y1="75077" x2="61462" y2="75077"/>
                          <a14:foregroundMark x1="57807" y1="76000" x2="57807" y2="76000"/>
                          <a14:foregroundMark x1="57807" y1="71692" x2="57807" y2="71692"/>
                          <a14:foregroundMark x1="57807" y1="67385" x2="57807" y2="67385"/>
                          <a14:foregroundMark x1="62126" y1="63692" x2="62126" y2="63692"/>
                          <a14:foregroundMark x1="59136" y1="67077" x2="59136" y2="67077"/>
                          <a14:foregroundMark x1="64120" y1="59077" x2="64120" y2="59077"/>
                          <a14:foregroundMark x1="62791" y1="56615" x2="62791" y2="56615"/>
                          <a14:foregroundMark x1="64784" y1="50154" x2="64784" y2="50154"/>
                          <a14:foregroundMark x1="63787" y1="44308" x2="63787" y2="44308"/>
                          <a14:foregroundMark x1="14618" y1="85231" x2="14618" y2="85231"/>
                          <a14:foregroundMark x1="17276" y1="59077" x2="17276" y2="59077"/>
                          <a14:foregroundMark x1="24252" y1="44615" x2="24252" y2="44615"/>
                          <a14:foregroundMark x1="24252" y1="39692" x2="24252" y2="39692"/>
                          <a14:foregroundMark x1="26578" y1="37846" x2="26578" y2="37846"/>
                          <a14:foregroundMark x1="25249" y1="33231" x2="25249" y2="33231"/>
                          <a14:foregroundMark x1="25914" y1="36615" x2="25914" y2="36615"/>
                          <a14:foregroundMark x1="25581" y1="41846" x2="25581" y2="41846"/>
                          <a14:foregroundMark x1="33223" y1="35385" x2="33223" y2="35385"/>
                          <a14:foregroundMark x1="38870" y1="32923" x2="38870" y2="32923"/>
                          <a14:foregroundMark x1="42857" y1="29846" x2="42857" y2="29846"/>
                          <a14:foregroundMark x1="45515" y1="28615" x2="45515" y2="28615"/>
                          <a14:foregroundMark x1="48837" y1="26462" x2="48837" y2="26462"/>
                          <a14:foregroundMark x1="54153" y1="22769" x2="54153" y2="22769"/>
                          <a14:foregroundMark x1="37542" y1="16000" x2="37542" y2="16000"/>
                          <a14:foregroundMark x1="30233" y1="16000" x2="30233" y2="16000"/>
                          <a14:foregroundMark x1="28904" y1="39385" x2="28904" y2="39385"/>
                          <a14:foregroundMark x1="30233" y1="37538" x2="30233" y2="37538"/>
                          <a14:foregroundMark x1="14618" y1="44000" x2="14618" y2="44000"/>
                          <a14:foregroundMark x1="11960" y1="44000" x2="11960" y2="44000"/>
                          <a14:foregroundMark x1="6977" y1="44615" x2="6977" y2="44615"/>
                          <a14:foregroundMark x1="69435" y1="16923" x2="69435" y2="16923"/>
                          <a14:foregroundMark x1="73090" y1="16308" x2="73090" y2="16308"/>
                          <a14:foregroundMark x1="66445" y1="25231" x2="66445" y2="25231"/>
                          <a14:foregroundMark x1="70100" y1="33231" x2="70100" y2="33231"/>
                          <a14:foregroundMark x1="71096" y1="37538" x2="71096" y2="37538"/>
                          <a14:foregroundMark x1="69435" y1="43385" x2="69435" y2="43385"/>
                          <a14:foregroundMark x1="67774" y1="47385" x2="67774" y2="47385"/>
                          <a14:foregroundMark x1="71096" y1="42154" x2="71096" y2="42154"/>
                          <a14:foregroundMark x1="92359" y1="20308" x2="92359" y2="20308"/>
                          <a14:foregroundMark x1="56478" y1="54769" x2="56478" y2="54769"/>
                          <a14:foregroundMark x1="60465" y1="52615" x2="60465" y2="52615"/>
                          <a14:foregroundMark x1="61130" y1="41846" x2="61130" y2="41846"/>
                          <a14:foregroundMark x1="62458" y1="43385" x2="62458" y2="43385"/>
                          <a14:foregroundMark x1="65781" y1="47692" x2="65781" y2="47692"/>
                          <a14:foregroundMark x1="3987" y1="44615" x2="3987" y2="44615"/>
                          <a14:foregroundMark x1="58472" y1="40923" x2="58472" y2="40923"/>
                          <a14:foregroundMark x1="54153" y1="39385" x2="54153" y2="39385"/>
                          <a14:foregroundMark x1="50166" y1="40923" x2="50166" y2="40923"/>
                          <a14:foregroundMark x1="43189" y1="42154" x2="43189" y2="42154"/>
                          <a14:foregroundMark x1="45515" y1="41846" x2="45515" y2="41846"/>
                          <a14:foregroundMark x1="39535" y1="46462" x2="39535" y2="46462"/>
                          <a14:foregroundMark x1="40532" y1="44615" x2="40532" y2="44615"/>
                          <a14:foregroundMark x1="3987" y1="87385" x2="3987" y2="87385"/>
                          <a14:foregroundMark x1="6977" y1="88308" x2="6977" y2="88308"/>
                          <a14:foregroundMark x1="9635" y1="88308" x2="9635" y2="88308"/>
                          <a14:foregroundMark x1="10963" y1="86769" x2="10963" y2="86769"/>
                          <a14:foregroundMark x1="1329" y1="87692" x2="1993" y2="87385"/>
                          <a14:foregroundMark x1="16279" y1="79692" x2="16279" y2="79692"/>
                          <a14:foregroundMark x1="13621" y1="83077" x2="13621" y2="83077"/>
                          <a14:foregroundMark x1="14950" y1="83692" x2="14950" y2="83692"/>
                          <a14:foregroundMark x1="17940" y1="77538" x2="17940" y2="77538"/>
                          <a14:foregroundMark x1="19934" y1="77231" x2="19934" y2="77231"/>
                          <a14:foregroundMark x1="19934" y1="76923" x2="19934" y2="76923"/>
                          <a14:foregroundMark x1="19934" y1="75385" x2="19934" y2="75385"/>
                          <a14:foregroundMark x1="22259" y1="74154" x2="22259" y2="74154"/>
                          <a14:foregroundMark x1="22924" y1="72615" x2="22924" y2="72615"/>
                          <a14:foregroundMark x1="25249" y1="67077" x2="25249" y2="67077"/>
                          <a14:foregroundMark x1="23256" y1="70154" x2="23256" y2="70154"/>
                          <a14:foregroundMark x1="28239" y1="64615" x2="28239" y2="64615"/>
                          <a14:foregroundMark x1="30897" y1="64923" x2="30897" y2="64923"/>
                          <a14:foregroundMark x1="34551" y1="64000" x2="34551" y2="64000"/>
                          <a14:foregroundMark x1="37874" y1="64000" x2="37874" y2="64000"/>
                          <a14:foregroundMark x1="39203" y1="64000" x2="39203" y2="64000"/>
                          <a14:foregroundMark x1="41196" y1="64000" x2="41196" y2="64000"/>
                          <a14:foregroundMark x1="42857" y1="67077" x2="42857" y2="67077"/>
                          <a14:foregroundMark x1="44850" y1="69231" x2="44850" y2="69231"/>
                          <a14:foregroundMark x1="44850" y1="69231" x2="44850" y2="69231"/>
                          <a14:foregroundMark x1="46512" y1="73846" x2="46512" y2="73846"/>
                          <a14:foregroundMark x1="42857" y1="73846" x2="42857" y2="73846"/>
                          <a14:foregroundMark x1="38206" y1="74154" x2="38206" y2="74154"/>
                          <a14:foregroundMark x1="31561" y1="79692" x2="31561" y2="79692"/>
                          <a14:foregroundMark x1="30565" y1="88615" x2="30565" y2="88615"/>
                          <a14:foregroundMark x1="36877" y1="89538" x2="36877" y2="89538"/>
                          <a14:foregroundMark x1="29568" y1="86462" x2="29568" y2="86462"/>
                          <a14:foregroundMark x1="33887" y1="89846" x2="33887" y2="89846"/>
                          <a14:foregroundMark x1="41196" y1="87692" x2="41196" y2="87692"/>
                          <a14:foregroundMark x1="42857" y1="86154" x2="42857" y2="86154"/>
                          <a14:foregroundMark x1="44186" y1="84923" x2="44186" y2="84923"/>
                          <a14:foregroundMark x1="46844" y1="78769" x2="46844" y2="78769"/>
                          <a14:foregroundMark x1="46844" y1="78769" x2="46844" y2="78769"/>
                          <a14:foregroundMark x1="56146" y1="80308" x2="56146" y2="80308"/>
                          <a14:foregroundMark x1="55150" y1="84308" x2="55150" y2="84308"/>
                          <a14:foregroundMark x1="58472" y1="86154" x2="58472" y2="86154"/>
                          <a14:foregroundMark x1="61130" y1="86154" x2="61130" y2="86154"/>
                          <a14:foregroundMark x1="64784" y1="88308" x2="64784" y2="88308"/>
                          <a14:foregroundMark x1="66445" y1="88923" x2="66445" y2="88923"/>
                          <a14:foregroundMark x1="70764" y1="88923" x2="70764" y2="88923"/>
                          <a14:foregroundMark x1="76080" y1="88923" x2="76080" y2="88923"/>
                          <a14:foregroundMark x1="79734" y1="88923" x2="79734" y2="88923"/>
                          <a14:foregroundMark x1="84385" y1="88923" x2="84385" y2="88923"/>
                          <a14:foregroundMark x1="89701" y1="88308" x2="89701" y2="88308"/>
                          <a14:foregroundMark x1="87043" y1="88308" x2="87043" y2="88308"/>
                          <a14:foregroundMark x1="94352" y1="88308" x2="94352" y2="88308"/>
                          <a14:foregroundMark x1="95349" y1="88308" x2="96013" y2="88308"/>
                          <a14:foregroundMark x1="97674" y1="88308" x2="97674" y2="88308"/>
                          <a14:foregroundMark x1="50166" y1="56000" x2="50166" y2="56000"/>
                          <a14:foregroundMark x1="51495" y1="56615" x2="51827" y2="56615"/>
                          <a14:foregroundMark x1="54153" y1="56615" x2="54153" y2="56615"/>
                          <a14:foregroundMark x1="44186" y1="56615" x2="44186" y2="56615"/>
                          <a14:foregroundMark x1="46179" y1="55692" x2="46179" y2="55692"/>
                          <a14:foregroundMark x1="41196" y1="54769" x2="41196" y2="54769"/>
                          <a14:foregroundMark x1="40199" y1="53231" x2="38870" y2="53231"/>
                          <a14:foregroundMark x1="38870" y1="51077" x2="38870" y2="51077"/>
                          <a14:foregroundMark x1="38206" y1="48000" x2="38206" y2="48000"/>
                          <a14:foregroundMark x1="59801" y1="19385" x2="59801" y2="19385"/>
                          <a14:foregroundMark x1="90365" y1="17846" x2="89701" y2="17846"/>
                          <a14:foregroundMark x1="86711" y1="17231" x2="86711" y2="17231"/>
                          <a14:foregroundMark x1="93355" y1="21231" x2="93355" y2="21231"/>
                          <a14:foregroundMark x1="95349" y1="20615" x2="95349" y2="20615"/>
                        </a14:backgroundRemoval>
                      </a14:imgEffect>
                    </a14:imgLayer>
                  </a14:imgProps>
                </a:ext>
              </a:extLst>
            </a:blip>
            <a:srcRect r="2471"/>
            <a:stretch/>
          </p:blipFill>
          <p:spPr>
            <a:xfrm>
              <a:off x="2801236" y="1508041"/>
              <a:ext cx="3120980" cy="4180113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9365839" y="1925459"/>
              <a:ext cx="1806975" cy="3769947"/>
              <a:chOff x="9365839" y="1873207"/>
              <a:chExt cx="1806975" cy="376994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65839" y="1873207"/>
                <a:ext cx="1806975" cy="3769947"/>
              </a:xfrm>
              <a:prstGeom prst="rect">
                <a:avLst/>
              </a:prstGeom>
            </p:spPr>
          </p:pic>
          <p:grpSp>
            <p:nvGrpSpPr>
              <p:cNvPr id="39" name="Group 38"/>
              <p:cNvGrpSpPr/>
              <p:nvPr/>
            </p:nvGrpSpPr>
            <p:grpSpPr>
              <a:xfrm>
                <a:off x="9702037" y="3958523"/>
                <a:ext cx="554226" cy="529363"/>
                <a:chOff x="9513833" y="589459"/>
                <a:chExt cx="554226" cy="529363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36" name="Rectangle 35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9526227" y="589459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9685189" y="3026439"/>
                <a:ext cx="554226" cy="529363"/>
                <a:chOff x="9513833" y="589459"/>
                <a:chExt cx="554226" cy="529363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59" name="Picture 58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60" name="Rectangle 59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8" name="TextBox 57"/>
                <p:cNvSpPr txBox="1"/>
                <p:nvPr/>
              </p:nvSpPr>
              <p:spPr>
                <a:xfrm>
                  <a:off x="9526227" y="589459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9738373" y="2096978"/>
                <a:ext cx="567289" cy="542426"/>
                <a:chOff x="9513833" y="576396"/>
                <a:chExt cx="567289" cy="542426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64" name="Picture 63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65" name="Rectangle 64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3" name="TextBox 62"/>
                <p:cNvSpPr txBox="1"/>
                <p:nvPr/>
              </p:nvSpPr>
              <p:spPr>
                <a:xfrm>
                  <a:off x="9539290" y="576396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71" name="Rectangle 70"/>
            <p:cNvSpPr/>
            <p:nvPr/>
          </p:nvSpPr>
          <p:spPr>
            <a:xfrm>
              <a:off x="5928428" y="2933630"/>
              <a:ext cx="2679995" cy="606617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928428" y="3870149"/>
              <a:ext cx="26569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929130" y="4779151"/>
              <a:ext cx="26569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898765" y="5359832"/>
            <a:ext cx="8827070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2200" b="1" dirty="0" err="1" smtClean="0">
                <a:solidFill>
                  <a:srgbClr val="FF0000"/>
                </a:solidFill>
                <a:latin typeface="OpenSans"/>
              </a:rPr>
              <a:t>Muốn</a:t>
            </a:r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gấp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lên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lần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, ta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nhân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đó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với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lần</a:t>
            </a:r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200" b="1" dirty="0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55675" y="5752813"/>
            <a:ext cx="89718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2200" b="1" dirty="0" err="1" smtClean="0">
                <a:solidFill>
                  <a:srgbClr val="FF0000"/>
                </a:solidFill>
                <a:latin typeface="OpenSans"/>
              </a:rPr>
              <a:t>Muốn</a:t>
            </a:r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giảm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đi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lần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, ta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lấy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đó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chia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cho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phần</a:t>
            </a:r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.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58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619018" y="940602"/>
            <a:ext cx="2163643" cy="731372"/>
            <a:chOff x="4827494" y="1077449"/>
            <a:chExt cx="2163643" cy="731372"/>
          </a:xfrm>
        </p:grpSpPr>
        <p:sp>
          <p:nvSpPr>
            <p:cNvPr id="51" name="Oval 50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5553635" y="1117790"/>
              <a:ext cx="941294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91752" y="1387619"/>
            <a:ext cx="10150280" cy="4187365"/>
            <a:chOff x="1022534" y="1508041"/>
            <a:chExt cx="10150280" cy="41873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534" y="1873207"/>
              <a:ext cx="1766339" cy="376994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916067" y="2091463"/>
              <a:ext cx="26923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Giảm</a:t>
              </a:r>
              <a:r>
                <a:rPr lang="en-US" sz="28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4 </a:t>
              </a: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-1136" r="-1"/>
            <a:stretch/>
          </p:blipFill>
          <p:spPr>
            <a:xfrm>
              <a:off x="8597778" y="2005760"/>
              <a:ext cx="780424" cy="341323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68">
                          <a14:foregroundMark x1="76080" y1="12615" x2="76080" y2="12615"/>
                          <a14:foregroundMark x1="78405" y1="16000" x2="78405" y2="16000"/>
                          <a14:foregroundMark x1="85714" y1="16000" x2="85714" y2="16000"/>
                          <a14:foregroundMark x1="97674" y1="21231" x2="97674" y2="21231"/>
                          <a14:foregroundMark x1="26578" y1="32615" x2="26578" y2="32615"/>
                          <a14:foregroundMark x1="26578" y1="16000" x2="26578" y2="16000"/>
                          <a14:foregroundMark x1="20930" y1="16923" x2="20930" y2="16923"/>
                          <a14:foregroundMark x1="17276" y1="17846" x2="17276" y2="17846"/>
                          <a14:foregroundMark x1="11960" y1="17231" x2="11960" y2="17231"/>
                          <a14:foregroundMark x1="8638" y1="18462" x2="8638" y2="18462"/>
                          <a14:foregroundMark x1="4651" y1="16923" x2="4651" y2="16923"/>
                          <a14:foregroundMark x1="1329" y1="18154" x2="1329" y2="18154"/>
                          <a14:foregroundMark x1="33223" y1="15692" x2="33223" y2="15692"/>
                          <a14:foregroundMark x1="42525" y1="16923" x2="42525" y2="16923"/>
                          <a14:foregroundMark x1="46844" y1="16923" x2="46844" y2="16923"/>
                          <a14:foregroundMark x1="50498" y1="17846" x2="50498" y2="17846"/>
                          <a14:foregroundMark x1="56478" y1="19077" x2="56478" y2="19077"/>
                          <a14:foregroundMark x1="63455" y1="21231" x2="63455" y2="21231"/>
                          <a14:foregroundMark x1="68771" y1="29846" x2="68771" y2="29846"/>
                          <a14:foregroundMark x1="64784" y1="54154" x2="64784" y2="54154"/>
                          <a14:foregroundMark x1="55482" y1="75077" x2="55482" y2="75077"/>
                          <a14:foregroundMark x1="45515" y1="82154" x2="45515" y2="82154"/>
                          <a14:foregroundMark x1="29236" y1="82154" x2="29236" y2="82154"/>
                          <a14:foregroundMark x1="34551" y1="76923" x2="34551" y2="76923"/>
                          <a14:foregroundMark x1="50166" y1="74769" x2="50166" y2="74769"/>
                          <a14:foregroundMark x1="64784" y1="75385" x2="64784" y2="75385"/>
                          <a14:foregroundMark x1="71096" y1="76308" x2="71096" y2="76308"/>
                          <a14:foregroundMark x1="78405" y1="76923" x2="78405" y2="76923"/>
                          <a14:foregroundMark x1="83721" y1="75385" x2="83721" y2="75385"/>
                          <a14:foregroundMark x1="93023" y1="61231" x2="93023" y2="61231"/>
                          <a14:foregroundMark x1="92359" y1="55692" x2="92359" y2="55692"/>
                          <a14:foregroundMark x1="91030" y1="51077" x2="91030" y2="51077"/>
                          <a14:foregroundMark x1="91694" y1="47692" x2="91694" y2="47692"/>
                          <a14:foregroundMark x1="94020" y1="45231" x2="94020" y2="45231"/>
                          <a14:foregroundMark x1="97010" y1="44000" x2="97010" y2="44000"/>
                          <a14:foregroundMark x1="99003" y1="43385" x2="99003" y2="43385"/>
                          <a14:foregroundMark x1="92027" y1="58154" x2="92027" y2="58154"/>
                          <a14:foregroundMark x1="93355" y1="65538" x2="93355" y2="65538"/>
                          <a14:foregroundMark x1="91694" y1="70462" x2="91694" y2="70462"/>
                          <a14:foregroundMark x1="90365" y1="74154" x2="90365" y2="74154"/>
                          <a14:foregroundMark x1="86711" y1="76308" x2="86711" y2="76308"/>
                          <a14:foregroundMark x1="93023" y1="68308" x2="93023" y2="68308"/>
                          <a14:foregroundMark x1="79402" y1="76000" x2="79402" y2="76000"/>
                          <a14:foregroundMark x1="73754" y1="76000" x2="73754" y2="76000"/>
                          <a14:foregroundMark x1="67774" y1="75385" x2="67774" y2="75385"/>
                          <a14:foregroundMark x1="61462" y1="75077" x2="61462" y2="75077"/>
                          <a14:foregroundMark x1="57807" y1="76000" x2="57807" y2="76000"/>
                          <a14:foregroundMark x1="57807" y1="71692" x2="57807" y2="71692"/>
                          <a14:foregroundMark x1="57807" y1="67385" x2="57807" y2="67385"/>
                          <a14:foregroundMark x1="62126" y1="63692" x2="62126" y2="63692"/>
                          <a14:foregroundMark x1="59136" y1="67077" x2="59136" y2="67077"/>
                          <a14:foregroundMark x1="64120" y1="59077" x2="64120" y2="59077"/>
                          <a14:foregroundMark x1="62791" y1="56615" x2="62791" y2="56615"/>
                          <a14:foregroundMark x1="64784" y1="50154" x2="64784" y2="50154"/>
                          <a14:foregroundMark x1="63787" y1="44308" x2="63787" y2="44308"/>
                          <a14:foregroundMark x1="14618" y1="85231" x2="14618" y2="85231"/>
                          <a14:foregroundMark x1="17276" y1="59077" x2="17276" y2="59077"/>
                          <a14:foregroundMark x1="24252" y1="44615" x2="24252" y2="44615"/>
                          <a14:foregroundMark x1="24252" y1="39692" x2="24252" y2="39692"/>
                          <a14:foregroundMark x1="26578" y1="37846" x2="26578" y2="37846"/>
                          <a14:foregroundMark x1="25249" y1="33231" x2="25249" y2="33231"/>
                          <a14:foregroundMark x1="25914" y1="36615" x2="25914" y2="36615"/>
                          <a14:foregroundMark x1="25581" y1="41846" x2="25581" y2="41846"/>
                          <a14:foregroundMark x1="33223" y1="35385" x2="33223" y2="35385"/>
                          <a14:foregroundMark x1="38870" y1="32923" x2="38870" y2="32923"/>
                          <a14:foregroundMark x1="42857" y1="29846" x2="42857" y2="29846"/>
                          <a14:foregroundMark x1="45515" y1="28615" x2="45515" y2="28615"/>
                          <a14:foregroundMark x1="48837" y1="26462" x2="48837" y2="26462"/>
                          <a14:foregroundMark x1="54153" y1="22769" x2="54153" y2="22769"/>
                          <a14:foregroundMark x1="37542" y1="16000" x2="37542" y2="16000"/>
                          <a14:foregroundMark x1="30233" y1="16000" x2="30233" y2="16000"/>
                          <a14:foregroundMark x1="28904" y1="39385" x2="28904" y2="39385"/>
                          <a14:foregroundMark x1="30233" y1="37538" x2="30233" y2="37538"/>
                          <a14:foregroundMark x1="14618" y1="44000" x2="14618" y2="44000"/>
                          <a14:foregroundMark x1="11960" y1="44000" x2="11960" y2="44000"/>
                          <a14:foregroundMark x1="6977" y1="44615" x2="6977" y2="44615"/>
                          <a14:foregroundMark x1="69435" y1="16923" x2="69435" y2="16923"/>
                          <a14:foregroundMark x1="73090" y1="16308" x2="73090" y2="16308"/>
                          <a14:foregroundMark x1="66445" y1="25231" x2="66445" y2="25231"/>
                          <a14:foregroundMark x1="70100" y1="33231" x2="70100" y2="33231"/>
                          <a14:foregroundMark x1="71096" y1="37538" x2="71096" y2="37538"/>
                          <a14:foregroundMark x1="69435" y1="43385" x2="69435" y2="43385"/>
                          <a14:foregroundMark x1="67774" y1="47385" x2="67774" y2="47385"/>
                          <a14:foregroundMark x1="71096" y1="42154" x2="71096" y2="42154"/>
                          <a14:foregroundMark x1="92359" y1="20308" x2="92359" y2="20308"/>
                          <a14:foregroundMark x1="56478" y1="54769" x2="56478" y2="54769"/>
                          <a14:foregroundMark x1="60465" y1="52615" x2="60465" y2="52615"/>
                          <a14:foregroundMark x1="61130" y1="41846" x2="61130" y2="41846"/>
                          <a14:foregroundMark x1="62458" y1="43385" x2="62458" y2="43385"/>
                          <a14:foregroundMark x1="65781" y1="47692" x2="65781" y2="47692"/>
                          <a14:foregroundMark x1="3987" y1="44615" x2="3987" y2="44615"/>
                          <a14:foregroundMark x1="58472" y1="40923" x2="58472" y2="40923"/>
                          <a14:foregroundMark x1="54153" y1="39385" x2="54153" y2="39385"/>
                          <a14:foregroundMark x1="50166" y1="40923" x2="50166" y2="40923"/>
                          <a14:foregroundMark x1="43189" y1="42154" x2="43189" y2="42154"/>
                          <a14:foregroundMark x1="45515" y1="41846" x2="45515" y2="41846"/>
                          <a14:foregroundMark x1="39535" y1="46462" x2="39535" y2="46462"/>
                          <a14:foregroundMark x1="40532" y1="44615" x2="40532" y2="44615"/>
                          <a14:foregroundMark x1="3987" y1="87385" x2="3987" y2="87385"/>
                          <a14:foregroundMark x1="6977" y1="88308" x2="6977" y2="88308"/>
                          <a14:foregroundMark x1="9635" y1="88308" x2="9635" y2="88308"/>
                          <a14:foregroundMark x1="10963" y1="86769" x2="10963" y2="86769"/>
                          <a14:foregroundMark x1="1329" y1="87692" x2="1993" y2="87385"/>
                          <a14:foregroundMark x1="16279" y1="79692" x2="16279" y2="79692"/>
                          <a14:foregroundMark x1="13621" y1="83077" x2="13621" y2="83077"/>
                          <a14:foregroundMark x1="14950" y1="83692" x2="14950" y2="83692"/>
                          <a14:foregroundMark x1="17940" y1="77538" x2="17940" y2="77538"/>
                          <a14:foregroundMark x1="19934" y1="77231" x2="19934" y2="77231"/>
                          <a14:foregroundMark x1="19934" y1="76923" x2="19934" y2="76923"/>
                          <a14:foregroundMark x1="19934" y1="75385" x2="19934" y2="75385"/>
                          <a14:foregroundMark x1="22259" y1="74154" x2="22259" y2="74154"/>
                          <a14:foregroundMark x1="22924" y1="72615" x2="22924" y2="72615"/>
                          <a14:foregroundMark x1="25249" y1="67077" x2="25249" y2="67077"/>
                          <a14:foregroundMark x1="23256" y1="70154" x2="23256" y2="70154"/>
                          <a14:foregroundMark x1="28239" y1="64615" x2="28239" y2="64615"/>
                          <a14:foregroundMark x1="30897" y1="64923" x2="30897" y2="64923"/>
                          <a14:foregroundMark x1="34551" y1="64000" x2="34551" y2="64000"/>
                          <a14:foregroundMark x1="37874" y1="64000" x2="37874" y2="64000"/>
                          <a14:foregroundMark x1="39203" y1="64000" x2="39203" y2="64000"/>
                          <a14:foregroundMark x1="41196" y1="64000" x2="41196" y2="64000"/>
                          <a14:foregroundMark x1="42857" y1="67077" x2="42857" y2="67077"/>
                          <a14:foregroundMark x1="44850" y1="69231" x2="44850" y2="69231"/>
                          <a14:foregroundMark x1="44850" y1="69231" x2="44850" y2="69231"/>
                          <a14:foregroundMark x1="46512" y1="73846" x2="46512" y2="73846"/>
                          <a14:foregroundMark x1="42857" y1="73846" x2="42857" y2="73846"/>
                          <a14:foregroundMark x1="38206" y1="74154" x2="38206" y2="74154"/>
                          <a14:foregroundMark x1="31561" y1="79692" x2="31561" y2="79692"/>
                          <a14:foregroundMark x1="30565" y1="88615" x2="30565" y2="88615"/>
                          <a14:foregroundMark x1="36877" y1="89538" x2="36877" y2="89538"/>
                          <a14:foregroundMark x1="29568" y1="86462" x2="29568" y2="86462"/>
                          <a14:foregroundMark x1="33887" y1="89846" x2="33887" y2="89846"/>
                          <a14:foregroundMark x1="41196" y1="87692" x2="41196" y2="87692"/>
                          <a14:foregroundMark x1="42857" y1="86154" x2="42857" y2="86154"/>
                          <a14:foregroundMark x1="44186" y1="84923" x2="44186" y2="84923"/>
                          <a14:foregroundMark x1="46844" y1="78769" x2="46844" y2="78769"/>
                          <a14:foregroundMark x1="46844" y1="78769" x2="46844" y2="78769"/>
                          <a14:foregroundMark x1="56146" y1="80308" x2="56146" y2="80308"/>
                          <a14:foregroundMark x1="55150" y1="84308" x2="55150" y2="84308"/>
                          <a14:foregroundMark x1="58472" y1="86154" x2="58472" y2="86154"/>
                          <a14:foregroundMark x1="61130" y1="86154" x2="61130" y2="86154"/>
                          <a14:foregroundMark x1="64784" y1="88308" x2="64784" y2="88308"/>
                          <a14:foregroundMark x1="66445" y1="88923" x2="66445" y2="88923"/>
                          <a14:foregroundMark x1="70764" y1="88923" x2="70764" y2="88923"/>
                          <a14:foregroundMark x1="76080" y1="88923" x2="76080" y2="88923"/>
                          <a14:foregroundMark x1="79734" y1="88923" x2="79734" y2="88923"/>
                          <a14:foregroundMark x1="84385" y1="88923" x2="84385" y2="88923"/>
                          <a14:foregroundMark x1="89701" y1="88308" x2="89701" y2="88308"/>
                          <a14:foregroundMark x1="87043" y1="88308" x2="87043" y2="88308"/>
                          <a14:foregroundMark x1="94352" y1="88308" x2="94352" y2="88308"/>
                          <a14:foregroundMark x1="95349" y1="88308" x2="96013" y2="88308"/>
                          <a14:foregroundMark x1="97674" y1="88308" x2="97674" y2="88308"/>
                          <a14:foregroundMark x1="50166" y1="56000" x2="50166" y2="56000"/>
                          <a14:foregroundMark x1="51495" y1="56615" x2="51827" y2="56615"/>
                          <a14:foregroundMark x1="54153" y1="56615" x2="54153" y2="56615"/>
                          <a14:foregroundMark x1="44186" y1="56615" x2="44186" y2="56615"/>
                          <a14:foregroundMark x1="46179" y1="55692" x2="46179" y2="55692"/>
                          <a14:foregroundMark x1="41196" y1="54769" x2="41196" y2="54769"/>
                          <a14:foregroundMark x1="40199" y1="53231" x2="38870" y2="53231"/>
                          <a14:foregroundMark x1="38870" y1="51077" x2="38870" y2="51077"/>
                          <a14:foregroundMark x1="38206" y1="48000" x2="38206" y2="48000"/>
                          <a14:foregroundMark x1="59801" y1="19385" x2="59801" y2="19385"/>
                          <a14:foregroundMark x1="90365" y1="17846" x2="89701" y2="17846"/>
                          <a14:foregroundMark x1="86711" y1="17231" x2="86711" y2="17231"/>
                          <a14:foregroundMark x1="93355" y1="21231" x2="93355" y2="21231"/>
                          <a14:foregroundMark x1="95349" y1="20615" x2="95349" y2="20615"/>
                        </a14:backgroundRemoval>
                      </a14:imgEffect>
                    </a14:imgLayer>
                  </a14:imgProps>
                </a:ext>
              </a:extLst>
            </a:blip>
            <a:srcRect r="2471"/>
            <a:stretch/>
          </p:blipFill>
          <p:spPr>
            <a:xfrm>
              <a:off x="2801236" y="1508041"/>
              <a:ext cx="3120980" cy="4180113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9365839" y="1925459"/>
              <a:ext cx="1806975" cy="3769947"/>
              <a:chOff x="9365839" y="1873207"/>
              <a:chExt cx="1806975" cy="376994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65839" y="1873207"/>
                <a:ext cx="1806975" cy="3769947"/>
              </a:xfrm>
              <a:prstGeom prst="rect">
                <a:avLst/>
              </a:prstGeom>
            </p:spPr>
          </p:pic>
          <p:grpSp>
            <p:nvGrpSpPr>
              <p:cNvPr id="39" name="Group 38"/>
              <p:cNvGrpSpPr/>
              <p:nvPr/>
            </p:nvGrpSpPr>
            <p:grpSpPr>
              <a:xfrm>
                <a:off x="9702037" y="3958523"/>
                <a:ext cx="554226" cy="529363"/>
                <a:chOff x="9513833" y="589459"/>
                <a:chExt cx="554226" cy="529363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36" name="Rectangle 35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9526227" y="589459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9685189" y="3026439"/>
                <a:ext cx="554226" cy="529363"/>
                <a:chOff x="9513833" y="589459"/>
                <a:chExt cx="554226" cy="529363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59" name="Picture 58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60" name="Rectangle 59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8" name="TextBox 57"/>
                <p:cNvSpPr txBox="1"/>
                <p:nvPr/>
              </p:nvSpPr>
              <p:spPr>
                <a:xfrm>
                  <a:off x="9526227" y="589459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9738373" y="2096978"/>
                <a:ext cx="567289" cy="542426"/>
                <a:chOff x="9513833" y="576396"/>
                <a:chExt cx="567289" cy="542426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64" name="Picture 63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65" name="Rectangle 64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3" name="TextBox 62"/>
                <p:cNvSpPr txBox="1"/>
                <p:nvPr/>
              </p:nvSpPr>
              <p:spPr>
                <a:xfrm>
                  <a:off x="9539290" y="576396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71" name="Rectangle 70"/>
            <p:cNvSpPr/>
            <p:nvPr/>
          </p:nvSpPr>
          <p:spPr>
            <a:xfrm>
              <a:off x="5928428" y="2933630"/>
              <a:ext cx="2679995" cy="606617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Giảm</a:t>
              </a:r>
              <a:r>
                <a:rPr lang="en-US" sz="28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 </a:t>
              </a: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928428" y="3870149"/>
              <a:ext cx="26569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Gấp</a:t>
              </a:r>
              <a:r>
                <a:rPr lang="en-US" sz="28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</a:t>
              </a: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929130" y="4779151"/>
              <a:ext cx="26569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Gấp</a:t>
              </a:r>
              <a:r>
                <a:rPr lang="en-US" sz="28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5 </a:t>
              </a: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9571429" y="1953744"/>
            <a:ext cx="743756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543420" y="2908852"/>
            <a:ext cx="743756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552486" y="3887579"/>
            <a:ext cx="743756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79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49" y="946859"/>
            <a:ext cx="9930024" cy="307870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737851" y="4376510"/>
            <a:ext cx="6871447" cy="1191816"/>
          </a:xfrm>
          <a:prstGeom prst="wedgeRoundRectCallout">
            <a:avLst>
              <a:gd name="adj1" fmla="val 36867"/>
              <a:gd name="adj2" fmla="val 1019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2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OpenSans"/>
              </a:rPr>
              <a:t> ý</a:t>
            </a:r>
          </a:p>
          <a:p>
            <a:r>
              <a:rPr lang="vi-VN" sz="2000" b="1" dirty="0" smtClean="0">
                <a:solidFill>
                  <a:srgbClr val="FF0000"/>
                </a:solidFill>
                <a:latin typeface="OpenSans"/>
              </a:rPr>
              <a:t>Quãng đường từ nhà đến trường = Quãng đường đã đi được + Quãng đường còn phải đi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2568" y="4972418"/>
            <a:ext cx="2269431" cy="188558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19056" y="4025560"/>
            <a:ext cx="3017520" cy="146423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 đi: 152 mm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Còn: 264 mm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Quãng đường: ...mm</a:t>
            </a:r>
            <a:r>
              <a:rPr lang="vi-VN" sz="2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vi-VN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033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49" y="946859"/>
            <a:ext cx="9930024" cy="3078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48316" y="4176256"/>
            <a:ext cx="822959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OpenSans"/>
              </a:rPr>
              <a:t>Bài giải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OpenSans"/>
              </a:rPr>
              <a:t>Quãng đường ốc sên đi từ nhà đến trường dài số mi-li-mét </a:t>
            </a:r>
            <a:r>
              <a:rPr lang="vi-VN" sz="2000" b="1" dirty="0" smtClean="0">
                <a:solidFill>
                  <a:srgbClr val="FF0000"/>
                </a:solidFill>
                <a:latin typeface="OpenSans"/>
              </a:rPr>
              <a:t>là</a:t>
            </a:r>
            <a:r>
              <a:rPr lang="en-US" sz="2000" b="1" dirty="0" smtClean="0">
                <a:solidFill>
                  <a:srgbClr val="FF0000"/>
                </a:solidFill>
                <a:latin typeface="OpenSans"/>
              </a:rPr>
              <a:t>:</a:t>
            </a:r>
            <a:endParaRPr lang="vi-VN" sz="2000" b="1" dirty="0">
              <a:solidFill>
                <a:srgbClr val="FF0000"/>
              </a:solidFill>
              <a:latin typeface="OpenSans"/>
            </a:endParaRP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OpenSans"/>
              </a:rPr>
              <a:t>152 + 264 = 416 (mm)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OpenSans"/>
              </a:rPr>
              <a:t>Đáp số: 416 mm</a:t>
            </a:r>
          </a:p>
          <a:p>
            <a:endParaRPr lang="en-US" dirty="0"/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2568" y="4972418"/>
            <a:ext cx="2269431" cy="18855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19056" y="4025560"/>
            <a:ext cx="3017520" cy="146423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 đi: 152 mm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Còn: 264 mm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Quãng đường: ...mm</a:t>
            </a:r>
            <a:r>
              <a:rPr lang="vi-VN" sz="2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vi-VN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7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666128" y="2303965"/>
            <a:ext cx="18153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en-US" altLang="en-US" sz="10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83856" y="3006770"/>
            <a:ext cx="5289179" cy="1494181"/>
            <a:chOff x="3083856" y="4069083"/>
            <a:chExt cx="5289179" cy="1494181"/>
          </a:xfrm>
        </p:grpSpPr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6206145" y="4978489"/>
              <a:ext cx="84202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 mm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OpenSans"/>
                </a:rPr>
                <a:t>  </a:t>
              </a:r>
              <a:endParaRPr kumimoji="0" lang="en-US" altLang="en-US" sz="10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endParaRPr>
            </a:p>
          </p:txBody>
        </p:sp>
        <p:sp>
          <p:nvSpPr>
            <p:cNvPr id="24" name="Rectangle 1"/>
            <p:cNvSpPr>
              <a:spLocks noChangeArrowheads="1"/>
            </p:cNvSpPr>
            <p:nvPr/>
          </p:nvSpPr>
          <p:spPr bwMode="auto">
            <a:xfrm>
              <a:off x="3083856" y="4516993"/>
              <a:ext cx="213360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kumimoji="0" lang="en-US" altLang="en-US" sz="2400" b="1" i="0" u="none" strike="noStrike" cap="none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cap="none" normalizeH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kumimoji="0" lang="en-US" altLang="en-US" sz="2400" b="1" i="0" u="none" strike="noStrike" cap="none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cap="none" normalizeH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endPara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OpenSans"/>
                </a:rPr>
                <a:t>  </a:t>
              </a:r>
              <a:endParaRPr kumimoji="0" lang="en-US" altLang="en-US" sz="10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093270" y="4710997"/>
              <a:ext cx="3279765" cy="406306"/>
              <a:chOff x="5802406" y="4960171"/>
              <a:chExt cx="3279765" cy="406306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02406" y="4960171"/>
                <a:ext cx="1388211" cy="406306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48183" y="4960171"/>
                <a:ext cx="1388211" cy="406306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93960" y="4960171"/>
                <a:ext cx="1388211" cy="406306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33" b="88889" l="0" r="894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93270" y="4079910"/>
              <a:ext cx="1388211" cy="406306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>
              <a:off x="5244353" y="4283063"/>
              <a:ext cx="0" cy="42793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176682" y="4335600"/>
              <a:ext cx="0" cy="42793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c 28"/>
            <p:cNvSpPr/>
            <p:nvPr/>
          </p:nvSpPr>
          <p:spPr>
            <a:xfrm rot="10800000">
              <a:off x="5255294" y="4457790"/>
              <a:ext cx="2826388" cy="880692"/>
            </a:xfrm>
            <a:prstGeom prst="arc">
              <a:avLst>
                <a:gd name="adj1" fmla="val 10904938"/>
                <a:gd name="adj2" fmla="val 0"/>
              </a:avLst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1"/>
            <p:cNvSpPr>
              <a:spLocks noChangeArrowheads="1"/>
            </p:cNvSpPr>
            <p:nvPr/>
          </p:nvSpPr>
          <p:spPr bwMode="auto">
            <a:xfrm>
              <a:off x="3101787" y="4069083"/>
              <a:ext cx="181535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kumimoji="0" lang="en-US" altLang="en-US" sz="2400" b="1" i="0" u="none" strike="noStrike" cap="none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cap="none" normalizeH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đầu</a:t>
              </a:r>
              <a:endPara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OpenSans"/>
                </a:rPr>
                <a:t>  </a:t>
              </a:r>
              <a:endParaRPr kumimoji="0" lang="en-US" altLang="en-US" sz="10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34" name="Rounded Rectangular Callout 33"/>
          <p:cNvSpPr/>
          <p:nvPr/>
        </p:nvSpPr>
        <p:spPr>
          <a:xfrm>
            <a:off x="2837196" y="4371663"/>
            <a:ext cx="7017125" cy="1328023"/>
          </a:xfrm>
          <a:prstGeom prst="wedgeRoundRectCallout">
            <a:avLst>
              <a:gd name="adj1" fmla="val 51412"/>
              <a:gd name="adj2" fmla="val 80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1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OpenSans"/>
              </a:rPr>
              <a:t> ý:</a:t>
            </a:r>
          </a:p>
          <a:p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OpenSans"/>
              </a:rPr>
              <a:t>Số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OpenSans"/>
              </a:rPr>
              <a:t>mi-li-mét cào cào nhảy được sau một tuần = Số mi-li-mét nhảy được trong ngày đầu x </a:t>
            </a:r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OpenSans"/>
              </a:rPr>
              <a:t>3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5" name="Picture 3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2568" y="4972418"/>
            <a:ext cx="2269431" cy="1885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32" y="5196966"/>
            <a:ext cx="1699109" cy="1661033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19018" y="882133"/>
            <a:ext cx="10839188" cy="1695093"/>
            <a:chOff x="619018" y="1204861"/>
            <a:chExt cx="10839188" cy="1695093"/>
          </a:xfrm>
        </p:grpSpPr>
        <p:sp>
          <p:nvSpPr>
            <p:cNvPr id="38" name="Oval 37"/>
            <p:cNvSpPr/>
            <p:nvPr/>
          </p:nvSpPr>
          <p:spPr>
            <a:xfrm>
              <a:off x="619018" y="1204861"/>
              <a:ext cx="517451" cy="554782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209083" y="1671733"/>
              <a:ext cx="10249123" cy="1228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dirty="0" smtClean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400" b="1" dirty="0" smtClean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ào </a:t>
              </a:r>
              <a:r>
                <a:rPr lang="vi-VN" sz="24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cào tập nhảy mỗi ngày. Ngày đầu tiên cào cào nhảy xa được 12 mm. Một tuần sau thì cào cào nhảy xa được gấp 3 lần ngày đầu tiên. Hỏi khi đó cào cào nhảy xa được bao nhiêu mi-li-mét?</a:t>
              </a:r>
              <a:r>
                <a:rPr lang="vi-VN" sz="28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vi-VN" sz="28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vi-VN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vi-VN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087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88468" y="2882186"/>
            <a:ext cx="18153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</a:t>
            </a:r>
            <a:endParaRPr kumimoji="0" lang="en-US" altLang="en-US" sz="10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5136" y="3584991"/>
            <a:ext cx="5289179" cy="1494181"/>
            <a:chOff x="3083856" y="4069083"/>
            <a:chExt cx="5289179" cy="1494181"/>
          </a:xfrm>
        </p:grpSpPr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6206145" y="4978489"/>
              <a:ext cx="84202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 mm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</a:t>
              </a:r>
              <a:endParaRPr kumimoji="0" lang="en-US" altLang="en-US" sz="10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3083856" y="4516993"/>
              <a:ext cx="213360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endPara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</a:t>
              </a:r>
              <a:endParaRPr kumimoji="0" lang="en-US" altLang="en-US" sz="10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093270" y="4710997"/>
              <a:ext cx="3279765" cy="406306"/>
              <a:chOff x="5802406" y="4960171"/>
              <a:chExt cx="3279765" cy="40630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02406" y="4960171"/>
                <a:ext cx="1388211" cy="40630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48183" y="4960171"/>
                <a:ext cx="1388211" cy="40630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93960" y="4960171"/>
                <a:ext cx="1388211" cy="406306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33" b="88889" l="0" r="894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93270" y="4079910"/>
              <a:ext cx="1388211" cy="406306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5244353" y="4283063"/>
              <a:ext cx="0" cy="42793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176682" y="4335600"/>
              <a:ext cx="0" cy="42793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/>
            <p:cNvSpPr/>
            <p:nvPr/>
          </p:nvSpPr>
          <p:spPr>
            <a:xfrm rot="10800000">
              <a:off x="5255294" y="4457790"/>
              <a:ext cx="2826388" cy="880692"/>
            </a:xfrm>
            <a:prstGeom prst="arc">
              <a:avLst>
                <a:gd name="adj1" fmla="val 10904938"/>
                <a:gd name="adj2" fmla="val 0"/>
              </a:avLst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3101787" y="4069083"/>
              <a:ext cx="181535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đầu</a:t>
              </a:r>
              <a:endPara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</a:t>
              </a:r>
              <a:endParaRPr kumimoji="0" lang="en-US" altLang="en-US" sz="10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32" y="5196966"/>
            <a:ext cx="1699109" cy="16610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510795" y="2786698"/>
            <a:ext cx="59474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OpenSans"/>
              </a:rPr>
              <a:t>Bài giải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OpenSans"/>
              </a:rPr>
              <a:t>    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Một </a:t>
            </a:r>
            <a:r>
              <a:rPr lang="vi-VN" sz="2800" b="1" dirty="0">
                <a:solidFill>
                  <a:srgbClr val="FF0000"/>
                </a:solidFill>
                <a:latin typeface="OpenSans"/>
              </a:rPr>
              <a:t>tuần sau, cào cào nhảy xa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được số </a:t>
            </a:r>
            <a:r>
              <a:rPr lang="vi-VN" sz="2800" b="1" dirty="0">
                <a:solidFill>
                  <a:srgbClr val="FF0000"/>
                </a:solidFill>
                <a:latin typeface="OpenSans"/>
              </a:rPr>
              <a:t>mi-li-mét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OpenSans"/>
              </a:rPr>
              <a:t>:</a:t>
            </a:r>
            <a:endParaRPr lang="vi-VN" sz="2800" b="1" dirty="0">
              <a:solidFill>
                <a:srgbClr val="FF0000"/>
              </a:solidFill>
              <a:latin typeface="OpenSans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OpenSans"/>
              </a:rPr>
              <a:t>	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12</a:t>
            </a:r>
            <a:r>
              <a:rPr lang="vi-VN" sz="2800" b="1" dirty="0">
                <a:solidFill>
                  <a:srgbClr val="FF0000"/>
                </a:solidFill>
                <a:latin typeface="OpenSans"/>
              </a:rPr>
              <a:t>  x 3 = 36 (mm)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OpenSans"/>
              </a:rPr>
              <a:t>		     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Đáp </a:t>
            </a:r>
            <a:r>
              <a:rPr lang="vi-VN" sz="2800" b="1" dirty="0">
                <a:solidFill>
                  <a:srgbClr val="FF0000"/>
                </a:solidFill>
                <a:latin typeface="OpenSans"/>
              </a:rPr>
              <a:t>số: 36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mm</a:t>
            </a:r>
            <a:endParaRPr lang="vi-VN" sz="2800" b="1" dirty="0">
              <a:solidFill>
                <a:srgbClr val="FF0000"/>
              </a:solidFill>
              <a:latin typeface="OpenSans"/>
            </a:endParaRP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2568" y="4972418"/>
            <a:ext cx="2269431" cy="188558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19018" y="882133"/>
            <a:ext cx="10839188" cy="1695093"/>
            <a:chOff x="619018" y="1204861"/>
            <a:chExt cx="10839188" cy="1695093"/>
          </a:xfrm>
        </p:grpSpPr>
        <p:sp>
          <p:nvSpPr>
            <p:cNvPr id="25" name="Oval 24"/>
            <p:cNvSpPr/>
            <p:nvPr/>
          </p:nvSpPr>
          <p:spPr>
            <a:xfrm>
              <a:off x="619018" y="1204861"/>
              <a:ext cx="517451" cy="554782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09083" y="1671733"/>
              <a:ext cx="10249123" cy="1228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dirty="0" smtClean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400" b="1" dirty="0" smtClean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ào </a:t>
              </a:r>
              <a:r>
                <a:rPr lang="vi-VN" sz="24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cào tập nhảy mỗi ngày. Ngày đầu tiên cào cào nhảy xa được 12 mm. Một tuần sau thì cào cào nhảy xa được gấp 3 lần ngày đầu tiên. Hỏi khi đó cào cào nhảy xa được bao nhiêu mi-li-mét?</a:t>
              </a:r>
              <a:r>
                <a:rPr lang="vi-VN" sz="28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vi-VN" sz="28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vi-VN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vi-VN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97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>
            <a:extLst>
              <a:ext uri="{FF2B5EF4-FFF2-40B4-BE49-F238E27FC236}">
                <a16:creationId xmlns:a16="http://schemas.microsoft.com/office/drawing/2014/main" xmlns="" id="{77944CE1-C726-4B6C-94D5-583FBDBB51C8}"/>
              </a:ext>
            </a:extLst>
          </p:cNvPr>
          <p:cNvSpPr txBox="1"/>
          <p:nvPr/>
        </p:nvSpPr>
        <p:spPr>
          <a:xfrm>
            <a:off x="2441152" y="3096288"/>
            <a:ext cx="690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Củng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cố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-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dặn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dò</a:t>
            </a:r>
            <a:endParaRPr lang="en-US" altLang="zh-CN" sz="4400" b="1" spc="300" dirty="0">
              <a:solidFill>
                <a:schemeClr val="accent1">
                  <a:lumMod val="75000"/>
                </a:schemeClr>
              </a:solidFill>
              <a:latin typeface="Sigmar One" panose="00000500000000000000" pitchFamily="2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9343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>
          <a:xfrm>
            <a:off x="3984625" y="2195513"/>
            <a:ext cx="5418138" cy="1565275"/>
          </a:xfrm>
        </p:spPr>
        <p:txBody>
          <a:bodyPr anchor="b"/>
          <a:lstStyle/>
          <a:p>
            <a:pPr eaLnBrk="1" hangingPunct="1"/>
            <a:r>
              <a:rPr lang="en-US" altLang="en-US" sz="6600" smtClean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4099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822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2749">
        <p:split orient="vert"/>
      </p:transition>
    </mc:Choice>
    <mc:Fallback xmlns="">
      <p:transition spd="slow" advTm="274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ường minh họa, trẻ em vẫy tay tạm biệt, cậu bé hoạt hình minh họa, nghệ  thuật, con trai png | PNGEg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17665" y="1520657"/>
            <a:ext cx="4165412" cy="523951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30723" name="Title 1"/>
          <p:cNvSpPr>
            <a:spLocks noGrp="1" noChangeArrowheads="1"/>
          </p:cNvSpPr>
          <p:nvPr>
            <p:ph type="title"/>
          </p:nvPr>
        </p:nvSpPr>
        <p:spPr>
          <a:xfrm>
            <a:off x="539750" y="1890713"/>
            <a:ext cx="5443538" cy="2249487"/>
          </a:xfrm>
        </p:spPr>
        <p:txBody>
          <a:bodyPr anchor="b"/>
          <a:lstStyle/>
          <a:p>
            <a:pPr algn="ctr" eaLnBrk="1" hangingPunct="1"/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Hẹn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gặp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lại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các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em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05886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 advTm="7138">
        <p:circle/>
      </p:transition>
    </mc:Choice>
    <mc:Fallback xmlns="">
      <p:transition spd="slow" advTm="713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xmlns="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xmlns="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573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4630414" y="1915009"/>
            <a:ext cx="548034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nghiệm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1874A39E-A77B-48C4-B6D7-719B81AD5380}"/>
              </a:ext>
            </a:extLst>
          </p:cNvPr>
          <p:cNvGrpSpPr/>
          <p:nvPr/>
        </p:nvGrpSpPr>
        <p:grpSpPr>
          <a:xfrm>
            <a:off x="4686222" y="4087908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CED4D03-5600-462A-B55E-D17FE6EDBE60}"/>
                </a:ext>
              </a:extLst>
            </p:cNvPr>
            <p:cNvSpPr txBox="1"/>
            <p:nvPr/>
          </p:nvSpPr>
          <p:spPr>
            <a:xfrm>
              <a:off x="5283596" y="4761479"/>
              <a:ext cx="2821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F5C7B07A-A340-4FC5-A28D-F348AAFB86F1}"/>
              </a:ext>
            </a:extLst>
          </p:cNvPr>
          <p:cNvGrpSpPr/>
          <p:nvPr/>
        </p:nvGrpSpPr>
        <p:grpSpPr>
          <a:xfrm>
            <a:off x="6403111" y="4087908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689B7B8F-0869-4218-BF92-E7123E0AFF47}"/>
                </a:ext>
              </a:extLst>
            </p:cNvPr>
            <p:cNvSpPr txBox="1"/>
            <p:nvPr/>
          </p:nvSpPr>
          <p:spPr>
            <a:xfrm>
              <a:off x="7013256" y="4672044"/>
              <a:ext cx="28373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04A1F501-4ABC-4EFD-9A60-D1C3033105E1}"/>
              </a:ext>
            </a:extLst>
          </p:cNvPr>
          <p:cNvGrpSpPr/>
          <p:nvPr/>
        </p:nvGrpSpPr>
        <p:grpSpPr>
          <a:xfrm>
            <a:off x="8081978" y="4087908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9DC425B9-F398-43A8-BD9D-023DD0061CAC}"/>
                </a:ext>
              </a:extLst>
            </p:cNvPr>
            <p:cNvSpPr txBox="1"/>
            <p:nvPr/>
          </p:nvSpPr>
          <p:spPr>
            <a:xfrm>
              <a:off x="8731840" y="4672044"/>
              <a:ext cx="2484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9F6D6F4-A214-4F08-B79C-3321773AC747}"/>
              </a:ext>
            </a:extLst>
          </p:cNvPr>
          <p:cNvGrpSpPr/>
          <p:nvPr/>
        </p:nvGrpSpPr>
        <p:grpSpPr>
          <a:xfrm>
            <a:off x="9798867" y="4087908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xmlns="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2323BC0-2B71-4E70-B542-6EF0A07065A5}"/>
                </a:ext>
              </a:extLst>
            </p:cNvPr>
            <p:cNvSpPr txBox="1"/>
            <p:nvPr/>
          </p:nvSpPr>
          <p:spPr>
            <a:xfrm>
              <a:off x="10455816" y="4772054"/>
              <a:ext cx="29655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806C6907-6F3F-4076-9E0A-D88C210EB6B2}"/>
              </a:ext>
            </a:extLst>
          </p:cNvPr>
          <p:cNvSpPr txBox="1"/>
          <p:nvPr/>
        </p:nvSpPr>
        <p:spPr>
          <a:xfrm>
            <a:off x="5725918" y="5569605"/>
            <a:ext cx="458741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đã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sẵn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sàng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chưa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9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70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60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80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x </a:t>
              </a:r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= …</a:t>
              </a:r>
            </a:p>
            <a:p>
              <a:pPr lvl="0" algn="ctr"/>
              <a:r>
                <a:rPr lang="en-US" sz="3200" dirty="0" smtClean="0">
                  <a:solidFill>
                    <a:srgbClr val="5F91B0"/>
                  </a:solidFill>
                  <a:latin typeface="iCiel Cadena" panose="02000503000000020004" pitchFamily="50" charset="0"/>
                </a:rPr>
                <a:t>40 x 2 =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xmlns="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07258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30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40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20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90 : 3 =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2452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27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18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gấp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lên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3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lần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bao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nhiêu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1340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2492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6843</TotalTime>
  <Words>861</Words>
  <Application>Microsoft Office PowerPoint</Application>
  <PresentationFormat>Custom</PresentationFormat>
  <Paragraphs>205</Paragraphs>
  <Slides>30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58" baseType="lpstr">
      <vt:lpstr>Arial</vt:lpstr>
      <vt:lpstr>#9Slide02 Noi dung dai</vt:lpstr>
      <vt:lpstr>Sigmar One</vt:lpstr>
      <vt:lpstr>Calibri Light</vt:lpstr>
      <vt:lpstr>Nunito</vt:lpstr>
      <vt:lpstr>Times New Roman</vt:lpstr>
      <vt:lpstr>Nunito Black</vt:lpstr>
      <vt:lpstr>Great Vibes</vt:lpstr>
      <vt:lpstr>Open Sans</vt:lpstr>
      <vt:lpstr>Nunito ExtraBold</vt:lpstr>
      <vt:lpstr>印品黑体</vt:lpstr>
      <vt:lpstr>iCiel Cadena</vt:lpstr>
      <vt:lpstr>Calibri</vt:lpstr>
      <vt:lpstr>OpenSans</vt:lpstr>
      <vt:lpstr>Tahoma</vt:lpstr>
      <vt:lpstr>#9Slide02 Tieu de dai</vt:lpstr>
      <vt:lpstr>Arial Black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11_Office Theme</vt:lpstr>
      <vt:lpstr>2_Office Theme</vt:lpstr>
      <vt:lpstr>12_Office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82</cp:revision>
  <dcterms:created xsi:type="dcterms:W3CDTF">2022-03-27T22:47:58Z</dcterms:created>
  <dcterms:modified xsi:type="dcterms:W3CDTF">2022-11-27T08:49:55Z</dcterms:modified>
</cp:coreProperties>
</file>