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7" r:id="rId4"/>
    <p:sldId id="259" r:id="rId5"/>
    <p:sldId id="260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1CA7-BC21-C528-B218-39A81E30D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11017-E6D3-EFF0-29D1-DB830DBC1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478A7-2FB2-C2F7-C520-9AE25CA8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EFC0-5502-B9CC-A90E-91B7DA73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1533-95B1-DE14-E8DA-C6A96765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C09D-388E-9ABF-FA10-F8C20C86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7503D-EECF-E4EE-45E2-CDDB1F7B8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6C3-CF52-99C8-8251-BDD9862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CCED-11FC-3872-5060-C5B8A47D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A7FB-0868-2849-3963-30E0BDD7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9663D-1704-19D5-3A3A-9BCB90ED2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B1147-0640-7528-F780-32A4F91F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4D33-AC43-2F82-3084-4E088A4B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AA58-DBC2-A9CB-7F4C-B54935CD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3E1B-7C0F-A633-0063-3A2C94A6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D246-50F3-6584-8C0A-C4633865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335E-2FD5-5CA5-46E2-C697CAE2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C4AF-5093-A7B5-620F-077E824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C41E-C75D-7745-EEDC-AEB05B48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40B9-3830-0944-0C49-07488D69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EE61-7D65-CF41-09AA-9D370069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CE8CC-60AB-D5DE-24FD-0E0A5E49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78865-B6BA-6C6D-D2B8-74DF85E5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E854D-2D92-3428-97B3-0A1538AB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B08D-9590-02D5-ABD2-6C07A08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6860-980C-B3C9-C572-3D8A2FBF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BABC-A900-A721-5DE5-850C9AE8D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C2619-970C-6EE4-B9F4-E52CE6830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2EC8F-FEB8-6B78-14BB-5A623829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394C2-DB1C-EC69-4F59-42E85252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A9F21-81D6-8260-294E-19444BC4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96E6-18AE-731F-F2F2-E9A81FB0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D1E3-E259-E837-0B3A-966A924D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E7A8-89D0-91FD-0A62-359CF24F6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44CCB-F40C-51F3-C131-AE0374652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24850-7D48-84CB-EB51-08ABCB89A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FE0D1F-2085-66A9-1D19-CE6D9333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E7589-6DC3-F995-B173-59B6C1AC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A3179-55B3-9CB3-245E-6E14F4FF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2811-376F-637A-7E35-6F41169F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06057-AB8F-B723-09E9-26D0D0C7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A1175-1684-2DA9-63B2-7ECAD050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C031-0A92-2037-D4BA-C4285529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034E7-EE5D-9C9E-AF14-05B8F5C4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F4067-D17F-B7A0-D23E-B9D4101F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407A-E5FE-6D07-0836-6E153CCB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5FB4-ED5F-5C9B-57FC-E2D713A1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38F7-2B4F-F1DC-CC74-8801083C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A982B-31BD-AB60-43F9-325825C2C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091E7-F8BD-8E56-3ECE-35FB20A5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64087-5898-DC26-8B07-2A8A02DA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B813-150E-C8E1-4820-635B336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767-3DDA-3A7F-7E35-84626BFD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E49DA-BA3A-92DB-D447-A9C8CECF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B71F7-1C81-0CE9-14AD-D46FFAF8F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A44D-83E1-7DF3-A17C-CB08F5CE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36314-9882-1D61-2E21-54127755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C227-DF44-492F-0838-03DBAEA0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82D1D-6727-A7FF-730E-249350B8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EBBD-F4BB-0C47-D6EA-869C67CCD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7398-4079-0592-6891-6308C568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0C02-D5EC-4BDE-B7AD-1BACC4F31E0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52F5B-E68C-A885-E109-6FB0F1CE2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C154-CA94-842E-1C67-C6567FE18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7C9B-E00F-4E75-A6EF-628FD39D6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vi.wikipedia.org/wiki/Ph%C6%B0%E1%BB%9Dng_(Vi%E1%BB%87t_Nam)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Vi%E1%BB%87t_Nam" TargetMode="External"/><Relationship Id="rId5" Type="http://schemas.openxmlformats.org/officeDocument/2006/relationships/hyperlink" Target="https://vi.wikipedia.org/wiki/Thanh_H%C3%B3a" TargetMode="External"/><Relationship Id="rId4" Type="http://schemas.openxmlformats.org/officeDocument/2006/relationships/hyperlink" Target="https://vi.wikipedia.org/wiki/Thanh_H%C3%B3a_(th%C3%A0nh_ph%E1%BB%91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hyperlink" Target="https://vi.wikipedia.org/wiki/Nh%C3%A0_H%E1%BA%ADu_L%C3%A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%C4%90%E1%BA%A1i_Vi%E1%BB%87t" TargetMode="External"/><Relationship Id="rId5" Type="http://schemas.openxmlformats.org/officeDocument/2006/relationships/hyperlink" Target="https://vi.wikipedia.org/wiki/L%C3%AA_Th%C3%A1i_T%E1%BB%95" TargetMode="External"/><Relationship Id="rId4" Type="http://schemas.openxmlformats.org/officeDocument/2006/relationships/hyperlink" Target="https://vi.wikipedia.org/wiki/Nh%C3%A0_Min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B277E893-E2D6-769B-7434-32D161097709}"/>
              </a:ext>
            </a:extLst>
          </p:cNvPr>
          <p:cNvSpPr txBox="1"/>
          <p:nvPr/>
        </p:nvSpPr>
        <p:spPr>
          <a:xfrm>
            <a:off x="1643269" y="346904"/>
            <a:ext cx="91440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-133" dirty="0">
                <a:solidFill>
                  <a:srgbClr val="272626"/>
                </a:solidFill>
                <a:latin typeface="Sriracha"/>
              </a:rPr>
              <a:t>  </a:t>
            </a:r>
            <a:endParaRPr lang="en-US" sz="5334" spc="-133" dirty="0">
              <a:solidFill>
                <a:srgbClr val="7030A0"/>
              </a:solidFill>
              <a:latin typeface="Nunito Black" pitchFamily="2" charset="0"/>
            </a:endParaRP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-133" dirty="0">
                <a:solidFill>
                  <a:srgbClr val="272626"/>
                </a:solidFill>
                <a:latin typeface="Sriracha"/>
              </a:rPr>
              <a:t>                     </a:t>
            </a:r>
            <a:r>
              <a:rPr lang="en-US" sz="5334" spc="-133" dirty="0" err="1">
                <a:solidFill>
                  <a:srgbClr val="008000"/>
                </a:solidFill>
                <a:latin typeface="Nunito Black" pitchFamily="2" charset="0"/>
              </a:rPr>
              <a:t>Tiếng</a:t>
            </a:r>
            <a:r>
              <a:rPr lang="en-US" sz="5334" spc="-133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5334" spc="-133" dirty="0" err="1">
                <a:solidFill>
                  <a:srgbClr val="008000"/>
                </a:solidFill>
                <a:latin typeface="Nunito Black" pitchFamily="2" charset="0"/>
              </a:rPr>
              <a:t>Việt</a:t>
            </a:r>
            <a:r>
              <a:rPr lang="en-US" sz="5334" spc="-133" dirty="0">
                <a:solidFill>
                  <a:srgbClr val="008000"/>
                </a:solidFill>
                <a:latin typeface="Nunito Black" pitchFamily="2" charset="0"/>
              </a:rPr>
              <a:t> </a:t>
            </a:r>
          </a:p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400" b="1" i="0" dirty="0">
                <a:solidFill>
                  <a:srgbClr val="000000"/>
                </a:solidFill>
                <a:effectLst/>
                <a:latin typeface="OpenSansBold"/>
              </a:rPr>
              <a:t>              </a:t>
            </a:r>
            <a:r>
              <a:rPr lang="en-US" sz="5400" b="1" i="0" dirty="0" err="1">
                <a:solidFill>
                  <a:srgbClr val="FF0066"/>
                </a:solidFill>
                <a:effectLst/>
                <a:latin typeface="Nunito Black" pitchFamily="2" charset="0"/>
              </a:rPr>
              <a:t>Ôn</a:t>
            </a:r>
            <a:r>
              <a:rPr lang="en-US" sz="5400" b="1" i="0" dirty="0">
                <a:solidFill>
                  <a:srgbClr val="FF0066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FF0066"/>
                </a:solidFill>
                <a:effectLst/>
                <a:latin typeface="Nunito Black" pitchFamily="2" charset="0"/>
              </a:rPr>
              <a:t>chữ</a:t>
            </a:r>
            <a:r>
              <a:rPr lang="en-US" sz="5400" b="1" i="0" dirty="0">
                <a:solidFill>
                  <a:srgbClr val="FF0066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FF0066"/>
                </a:solidFill>
                <a:effectLst/>
                <a:latin typeface="Nunito Black" pitchFamily="2" charset="0"/>
              </a:rPr>
              <a:t>viết</a:t>
            </a:r>
            <a:r>
              <a:rPr lang="en-US" sz="5400" b="1" i="0" dirty="0">
                <a:solidFill>
                  <a:srgbClr val="FF0066"/>
                </a:solidFill>
                <a:effectLst/>
                <a:latin typeface="Nunito Black" pitchFamily="2" charset="0"/>
              </a:rPr>
              <a:t> </a:t>
            </a:r>
            <a:r>
              <a:rPr lang="en-US" sz="5400" b="1" i="0" dirty="0" err="1">
                <a:solidFill>
                  <a:srgbClr val="FF0066"/>
                </a:solidFill>
                <a:effectLst/>
                <a:latin typeface="Nunito Black" pitchFamily="2" charset="0"/>
              </a:rPr>
              <a:t>hoa</a:t>
            </a:r>
            <a:r>
              <a:rPr lang="en-US" sz="5400" b="1" i="0" dirty="0">
                <a:solidFill>
                  <a:srgbClr val="FF0066"/>
                </a:solidFill>
                <a:effectLst/>
                <a:latin typeface="Nunito Black" pitchFamily="2" charset="0"/>
              </a:rPr>
              <a:t> L</a:t>
            </a:r>
            <a:r>
              <a:rPr lang="en-US" sz="5334" spc="-133" dirty="0">
                <a:solidFill>
                  <a:srgbClr val="FF0066"/>
                </a:solidFill>
                <a:latin typeface="Nunito Black" pitchFamily="2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072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DFF-8EC1-C024-90BC-6991A5FD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A849-A15C-4A48-4947-FF332AA7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những mẫu khung ảnh đẹp nhất hiện nay">
            <a:extLst>
              <a:ext uri="{FF2B5EF4-FFF2-40B4-BE49-F238E27FC236}">
                <a16:creationId xmlns:a16="http://schemas.microsoft.com/office/drawing/2014/main" id="{1C654C7D-ED0F-8241-B00F-DB911A23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FB399-C2FB-A0E9-70C8-781919E1938A}"/>
              </a:ext>
            </a:extLst>
          </p:cNvPr>
          <p:cNvSpPr/>
          <p:nvPr/>
        </p:nvSpPr>
        <p:spPr>
          <a:xfrm>
            <a:off x="291242" y="239933"/>
            <a:ext cx="11609515" cy="6341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BCACDF0-C7F9-4C73-6D43-827E960BA4A7}"/>
              </a:ext>
            </a:extLst>
          </p:cNvPr>
          <p:cNvSpPr/>
          <p:nvPr/>
        </p:nvSpPr>
        <p:spPr>
          <a:xfrm>
            <a:off x="10544776" y="276225"/>
            <a:ext cx="1165745" cy="116704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8545-4FB3-B479-2C2A-88BB98A7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95890" l="9689" r="89965">
                        <a14:foregroundMark x1="19031" y1="78082" x2="40138" y2="95890"/>
                        <a14:foregroundMark x1="40138" y1="95890" x2="40138" y2="95890"/>
                        <a14:foregroundMark x1="27336" y1="84932" x2="49135" y2="90411"/>
                        <a14:foregroundMark x1="74048" y1="86301" x2="83737" y2="91781"/>
                        <a14:foregroundMark x1="74048" y1="85388" x2="85813" y2="94521"/>
                        <a14:foregroundMark x1="67820" y1="89041" x2="85467" y2="89041"/>
                        <a14:foregroundMark x1="68858" y1="80822" x2="82353" y2="86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5792" y="5474704"/>
            <a:ext cx="1528536" cy="12211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6E18356-ED40-6AAA-34E9-EE35BF1A4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17088"/>
            <a:ext cx="662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Tư thế ngồi viết: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Lưng thẳng, không tì ngực vào bàn.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Đầu hơi cúi.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Mắt cách vở khoảng 25 đến 30 cm.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phải cầm bút.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trái tì nhẹ lên mép vở để giữ.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Hai chân để song song thoải mái.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06C99EE-A25C-DAEE-93BD-ABCE8D52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75" y="3587851"/>
            <a:ext cx="64252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2. Cách cầm bút: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Cầm bút bằng 3 ngón tay: ngón cái, ngón trỏ, ngón giữa.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Không nên cầm bút tay trái.</a:t>
            </a:r>
          </a:p>
        </p:txBody>
      </p:sp>
      <p:pic>
        <p:nvPicPr>
          <p:cNvPr id="10" name="Picture 2" descr="Khi viết, các... - Sách và Thiết bị Giáo dục cho bé vào Lớp 1 | Facebook">
            <a:extLst>
              <a:ext uri="{FF2B5EF4-FFF2-40B4-BE49-F238E27FC236}">
                <a16:creationId xmlns:a16="http://schemas.microsoft.com/office/drawing/2014/main" id="{DA8CDED2-E198-F7E1-B039-01755818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39" y="2406751"/>
            <a:ext cx="3706623" cy="3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2mate.com - HƯỚNG DẪN VIẾT CHỮ HOA L  CỠ CHỮ 25 LY  KIẾN THỨC TIỂU HỌC_v240P">
            <a:hlinkClick r:id="" action="ppaction://media"/>
            <a:extLst>
              <a:ext uri="{FF2B5EF4-FFF2-40B4-BE49-F238E27FC236}">
                <a16:creationId xmlns:a16="http://schemas.microsoft.com/office/drawing/2014/main" id="{A965BA1A-C505-6354-B5CA-38A3AEE6CB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8103" y="775002"/>
            <a:ext cx="10068340" cy="567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3B923-7376-82EE-3BE0-0EA74FF8BEA2}"/>
              </a:ext>
            </a:extLst>
          </p:cNvPr>
          <p:cNvSpPr txBox="1"/>
          <p:nvPr/>
        </p:nvSpPr>
        <p:spPr>
          <a:xfrm>
            <a:off x="0" y="251782"/>
            <a:ext cx="467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Quan sát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cách viết chữ L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EC704B-D08D-2DE1-2485-497322584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500712" y="341243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E3700-2B74-9444-9CBC-EFABC2355A21}"/>
              </a:ext>
            </a:extLst>
          </p:cNvPr>
          <p:cNvSpPr txBox="1"/>
          <p:nvPr/>
        </p:nvSpPr>
        <p:spPr>
          <a:xfrm>
            <a:off x="1700398" y="798443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B76A2-A50F-17EA-0CDC-D9AC2FBDC9B2}"/>
              </a:ext>
            </a:extLst>
          </p:cNvPr>
          <p:cNvSpPr txBox="1"/>
          <p:nvPr/>
        </p:nvSpPr>
        <p:spPr>
          <a:xfrm>
            <a:off x="1561250" y="2044147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30454-DD95-5538-3D4E-09B0121B8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09" y="2754141"/>
            <a:ext cx="6342079" cy="36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2586DA-0531-7290-2D56-12C03D2E9D58}"/>
              </a:ext>
            </a:extLst>
          </p:cNvPr>
          <p:cNvSpPr/>
          <p:nvPr/>
        </p:nvSpPr>
        <p:spPr>
          <a:xfrm>
            <a:off x="318289" y="209550"/>
            <a:ext cx="40155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FC108-35F1-7D90-5A65-E35CB25ADBDC}"/>
              </a:ext>
            </a:extLst>
          </p:cNvPr>
          <p:cNvSpPr txBox="1"/>
          <p:nvPr/>
        </p:nvSpPr>
        <p:spPr>
          <a:xfrm>
            <a:off x="1050806" y="4748175"/>
            <a:ext cx="8395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>
                <a:solidFill>
                  <a:srgbClr val="C00000"/>
                </a:solidFill>
                <a:effectLst/>
                <a:latin typeface="Nunito Black" pitchFamily="2" charset="0"/>
              </a:rPr>
              <a:t>**</a:t>
            </a:r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 Viết đúng chính tả, trình bày sạch đẹp</a:t>
            </a:r>
          </a:p>
          <a:p>
            <a:pPr algn="just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- Đây là tên riêng địa lí nên phải viết hoa cả hai tiếng.</a:t>
            </a:r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58A74-0030-60A3-1BEC-3B17D076E8B6}"/>
              </a:ext>
            </a:extLst>
          </p:cNvPr>
          <p:cNvSpPr txBox="1"/>
          <p:nvPr/>
        </p:nvSpPr>
        <p:spPr>
          <a:xfrm>
            <a:off x="4587536" y="3844031"/>
            <a:ext cx="7764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Lam Sơn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là một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Phường (Việt Nam)"/>
              </a:rPr>
              <a:t>phường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thuộc trung tâm thành phố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Thanh Hóa (thành phố)"/>
              </a:rPr>
              <a:t>Thanh Hóa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tỉnh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Thanh Hóa"/>
              </a:rPr>
              <a:t>Thanh Hóa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Việt Nam"/>
              </a:rPr>
              <a:t>Việt Nam</a:t>
            </a:r>
            <a:r>
              <a:rPr lang="vi-VN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/>
          </a:p>
        </p:txBody>
      </p:sp>
      <p:pic>
        <p:nvPicPr>
          <p:cNvPr id="1026" name="Picture 2" descr="Quảng trường Lam Sơn (2) | Quảng trường Lam Sơn - Thanh Hóa.… | Flickr">
            <a:extLst>
              <a:ext uri="{FF2B5EF4-FFF2-40B4-BE49-F238E27FC236}">
                <a16:creationId xmlns:a16="http://schemas.microsoft.com/office/drawing/2014/main" id="{8F3F9589-470F-A60E-808F-74DADA1C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99" y="310719"/>
            <a:ext cx="4459550" cy="3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248A8-1778-236F-081F-7B6B161EE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64" y="1191726"/>
            <a:ext cx="3124636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5419B9-1588-640D-5F4B-72B1F99888D0}"/>
              </a:ext>
            </a:extLst>
          </p:cNvPr>
          <p:cNvSpPr/>
          <p:nvPr/>
        </p:nvSpPr>
        <p:spPr>
          <a:xfrm>
            <a:off x="318288" y="295275"/>
            <a:ext cx="7235037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623E7-EC34-2DC4-403B-F12332EB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8" y="1029268"/>
            <a:ext cx="7235037" cy="2199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25DF91-D550-3F72-124E-48D995F630AB}"/>
              </a:ext>
            </a:extLst>
          </p:cNvPr>
          <p:cNvSpPr txBox="1"/>
          <p:nvPr/>
        </p:nvSpPr>
        <p:spPr>
          <a:xfrm>
            <a:off x="242473" y="3228975"/>
            <a:ext cx="7154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solidFill>
                  <a:srgbClr val="202122"/>
                </a:solidFill>
                <a:effectLst/>
                <a:latin typeface="Nunito Black" pitchFamily="2" charset="0"/>
              </a:rPr>
              <a:t>Núi Lam Sơn gắn liền với  cuộc k</a:t>
            </a:r>
            <a:r>
              <a:rPr lang="vi-VN" sz="2000" b="1" i="0">
                <a:solidFill>
                  <a:srgbClr val="202122"/>
                </a:solidFill>
                <a:effectLst/>
                <a:latin typeface="Nunito Black" pitchFamily="2" charset="0"/>
              </a:rPr>
              <a:t>hởi nghĩa Lam Sơn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(1418–1427) là cuộc khởi nghĩa đánh đuổi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4" tooltip="Nhà Minh"/>
              </a:rPr>
              <a:t>quân Minh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xâm lược về nước do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5" tooltip="Lê Thái Tổ"/>
              </a:rPr>
              <a:t>Lê Lợi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lãnh đạo và kết thúc bằng việc thành lập trở lại nước </a:t>
            </a:r>
            <a:r>
              <a:rPr lang="vi-VN" sz="2000" b="0" i="0" u="none" strike="noStrike">
                <a:solidFill>
                  <a:srgbClr val="0645AD"/>
                </a:solidFill>
                <a:effectLst/>
                <a:latin typeface="Nunito Black" pitchFamily="2" charset="0"/>
                <a:hlinkClick r:id="rId6" tooltip="Đại Việt"/>
              </a:rPr>
              <a:t>Đại Việt</a:t>
            </a:r>
            <a:r>
              <a:rPr lang="vi-VN" sz="2000" b="0" i="0">
                <a:solidFill>
                  <a:srgbClr val="202122"/>
                </a:solidFill>
                <a:effectLst/>
                <a:latin typeface="Nunito Black" pitchFamily="2" charset="0"/>
              </a:rPr>
              <a:t> và sự thành lập </a:t>
            </a:r>
            <a:r>
              <a:rPr lang="vi-VN" sz="2000" b="0" i="0" u="sng">
                <a:solidFill>
                  <a:srgbClr val="FAA700"/>
                </a:solidFill>
                <a:effectLst/>
                <a:latin typeface="Nunito Black" pitchFamily="2" charset="0"/>
                <a:hlinkClick r:id="rId7"/>
              </a:rPr>
              <a:t>nhà Hậu Lê</a:t>
            </a:r>
            <a:r>
              <a:rPr lang="en-US" sz="2000" b="0" i="0" u="sng">
                <a:solidFill>
                  <a:srgbClr val="FAA700"/>
                </a:solidFill>
                <a:effectLst/>
                <a:latin typeface="Nunito Black" pitchFamily="2" charset="0"/>
              </a:rPr>
              <a:t>.</a:t>
            </a:r>
            <a:endParaRPr lang="en-US" sz="2000">
              <a:latin typeface="Nunito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45475-04C8-AEEB-4F7E-0A912B240D7F}"/>
              </a:ext>
            </a:extLst>
          </p:cNvPr>
          <p:cNvSpPr txBox="1"/>
          <p:nvPr/>
        </p:nvSpPr>
        <p:spPr>
          <a:xfrm>
            <a:off x="8291745" y="5138275"/>
            <a:ext cx="3180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Nunito Black" pitchFamily="2" charset="0"/>
              </a:rPr>
              <a:t>Núi Lam Sơn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7E2C9-D6E2-827E-B9D4-854DA8F7C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325" y="1326739"/>
            <a:ext cx="4396202" cy="422182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6DE466-0F99-7680-D81F-BAB2715052DD}"/>
              </a:ext>
            </a:extLst>
          </p:cNvPr>
          <p:cNvSpPr/>
          <p:nvPr/>
        </p:nvSpPr>
        <p:spPr>
          <a:xfrm>
            <a:off x="265685" y="3272087"/>
            <a:ext cx="7340244" cy="22764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-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ô li,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ô li.</a:t>
            </a:r>
          </a:p>
          <a:p>
            <a:b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9B2E-75FF-5122-EFE2-1FB518108EBF}"/>
              </a:ext>
            </a:extLst>
          </p:cNvPr>
          <p:cNvSpPr txBox="1"/>
          <p:nvPr/>
        </p:nvSpPr>
        <p:spPr>
          <a:xfrm>
            <a:off x="3084352" y="1476053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CỦNG CỐ -</a:t>
            </a:r>
          </a:p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DẶN DÒ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990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B41CC-22AC-FCDA-F05D-FAA8D1447A80}"/>
              </a:ext>
            </a:extLst>
          </p:cNvPr>
          <p:cNvSpPr txBox="1"/>
          <p:nvPr/>
        </p:nvSpPr>
        <p:spPr>
          <a:xfrm>
            <a:off x="3023060" y="1476053"/>
            <a:ext cx="6854365" cy="3067372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246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310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Nunito Black</vt:lpstr>
      <vt:lpstr>OpenSans</vt:lpstr>
      <vt:lpstr>OpenSansBold</vt:lpstr>
      <vt:lpstr>Sigmar One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5</cp:revision>
  <dcterms:created xsi:type="dcterms:W3CDTF">2022-08-20T04:07:55Z</dcterms:created>
  <dcterms:modified xsi:type="dcterms:W3CDTF">2022-12-04T14:30:30Z</dcterms:modified>
</cp:coreProperties>
</file>