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76"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6DB7-E58E-D729-34C2-0DA9B7327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7A95F0-53AF-8EAD-AE66-7A2C6F515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C82A4-7439-0375-9A2F-391E00852B6D}"/>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5" name="Footer Placeholder 4">
            <a:extLst>
              <a:ext uri="{FF2B5EF4-FFF2-40B4-BE49-F238E27FC236}">
                <a16:creationId xmlns:a16="http://schemas.microsoft.com/office/drawing/2014/main" id="{9665929E-587E-3697-8CDA-C9EDF005A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FA95C-2CCB-66CE-5D72-0F6A4661541A}"/>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7392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7B2B-E275-7C17-9721-F3C41903C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3B1589-1966-191D-1D96-E800A64CF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0A634-E5E8-D4A9-74A1-56CB5056A7CE}"/>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5" name="Footer Placeholder 4">
            <a:extLst>
              <a:ext uri="{FF2B5EF4-FFF2-40B4-BE49-F238E27FC236}">
                <a16:creationId xmlns:a16="http://schemas.microsoft.com/office/drawing/2014/main" id="{384CC1B6-A8C8-8C7C-E2D4-5CCFCAEAC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EE5B9-4BF0-240F-B66F-23D96B100269}"/>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26521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1E84B-3953-9656-4AAD-3F8B75E7B1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ACA25E-D5A6-A468-C5FB-31468428B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B333A-8113-0414-E836-23D6F8964295}"/>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5" name="Footer Placeholder 4">
            <a:extLst>
              <a:ext uri="{FF2B5EF4-FFF2-40B4-BE49-F238E27FC236}">
                <a16:creationId xmlns:a16="http://schemas.microsoft.com/office/drawing/2014/main" id="{42DD6BCB-A82E-6B42-3417-4417BC7E8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4E952-AB76-BC46-4B7B-94619C91B185}"/>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66954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17F8-ADEE-344D-7038-69DFC80A7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60FAB-039D-4CF5-CAAA-99F0EDBEA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D1742-65C6-979A-8481-657FDA0724EB}"/>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5" name="Footer Placeholder 4">
            <a:extLst>
              <a:ext uri="{FF2B5EF4-FFF2-40B4-BE49-F238E27FC236}">
                <a16:creationId xmlns:a16="http://schemas.microsoft.com/office/drawing/2014/main" id="{B8DB30CA-EF2A-3D73-D13D-951138D0B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FE93D-3447-1B90-08A3-8266A1DE7D44}"/>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102036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82C5-4021-7E27-A59C-611928DAE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AA2BC-00F7-1D94-AE19-7EFE9BDC9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00F194-4A8D-3E1E-025E-885AC3CCD667}"/>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5" name="Footer Placeholder 4">
            <a:extLst>
              <a:ext uri="{FF2B5EF4-FFF2-40B4-BE49-F238E27FC236}">
                <a16:creationId xmlns:a16="http://schemas.microsoft.com/office/drawing/2014/main" id="{32013928-F1C0-D4B8-0749-CC15CB3FF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B6325-90A1-CD45-2BFD-0F571E13E817}"/>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1002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92E7-9A3B-D5F0-264F-15BEB0E74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7AFA-C35B-FD78-A37A-4BE0C8F2B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3CADFF-ED62-C75D-7A88-7F816C6CAE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FFB50-6ABE-BA9C-8958-840BA7222CF7}"/>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6" name="Footer Placeholder 5">
            <a:extLst>
              <a:ext uri="{FF2B5EF4-FFF2-40B4-BE49-F238E27FC236}">
                <a16:creationId xmlns:a16="http://schemas.microsoft.com/office/drawing/2014/main" id="{E76BD7F4-7E38-9D9D-29FF-0570EA7C3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7DB1B-7A96-0ACF-3633-253C7EFD1201}"/>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25646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CDC3-E0CB-83F3-6F81-1205486D71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AFFCCD-1CC0-35AB-0929-F450495BB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F10F2-8220-A07F-4DC5-F2DFB698E0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91E83-55A3-7B63-264D-C93DBC868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B7FCB-C88A-D4A0-7373-8FE8F21147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7E27D8-2666-CAF2-5DBD-1EBDA863BB42}"/>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8" name="Footer Placeholder 7">
            <a:extLst>
              <a:ext uri="{FF2B5EF4-FFF2-40B4-BE49-F238E27FC236}">
                <a16:creationId xmlns:a16="http://schemas.microsoft.com/office/drawing/2014/main" id="{57550438-4610-E481-69A7-3745DD8B40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80005-E99A-781C-3425-7C6B7C4D5CFE}"/>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01376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44EE-58BE-3D36-4B65-42D1692DF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71BAB1-168D-2C5E-01CC-1F17BF425025}"/>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4" name="Footer Placeholder 3">
            <a:extLst>
              <a:ext uri="{FF2B5EF4-FFF2-40B4-BE49-F238E27FC236}">
                <a16:creationId xmlns:a16="http://schemas.microsoft.com/office/drawing/2014/main" id="{5B8890A7-F1EC-1D36-6BB1-2170B45EC9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302A62-B903-F1CE-6D7D-4B431A8961AC}"/>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981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0E2ED-B74B-0D74-5F89-4E0225971EEB}"/>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3" name="Footer Placeholder 2">
            <a:extLst>
              <a:ext uri="{FF2B5EF4-FFF2-40B4-BE49-F238E27FC236}">
                <a16:creationId xmlns:a16="http://schemas.microsoft.com/office/drawing/2014/main" id="{815B63D0-D05B-51A6-E655-3A08CF6F8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B8893-223D-087B-9369-C523EF0FE6DF}"/>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407795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FE83-948D-1418-9AD6-9509B8CF8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49336A-F20A-48D8-5DA4-3B3E4A425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BAF83B-5EF2-56DB-0610-9A8DC1F6C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15CAD-D246-DFD7-7CE1-02178FD6CFD9}"/>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6" name="Footer Placeholder 5">
            <a:extLst>
              <a:ext uri="{FF2B5EF4-FFF2-40B4-BE49-F238E27FC236}">
                <a16:creationId xmlns:a16="http://schemas.microsoft.com/office/drawing/2014/main" id="{0223F77E-56BD-17C7-9424-E3534ADA7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94E06-5CE8-B7B9-D926-3824E478F4AE}"/>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255530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294-933B-EB29-CAF5-B299F99D7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22BD4E-E2C7-03BE-C43D-2AD3359AE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FBE8D-2167-FC59-1625-B48535906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99811-1F99-6E0A-13DB-436686C82C33}"/>
              </a:ext>
            </a:extLst>
          </p:cNvPr>
          <p:cNvSpPr>
            <a:spLocks noGrp="1"/>
          </p:cNvSpPr>
          <p:nvPr>
            <p:ph type="dt" sz="half" idx="10"/>
          </p:nvPr>
        </p:nvSpPr>
        <p:spPr/>
        <p:txBody>
          <a:bodyPr/>
          <a:lstStyle/>
          <a:p>
            <a:fld id="{0C49530B-DF0E-46D5-944F-AE4E140277A0}" type="datetimeFigureOut">
              <a:rPr lang="en-US" smtClean="0"/>
              <a:t>4/12/2023</a:t>
            </a:fld>
            <a:endParaRPr lang="en-US"/>
          </a:p>
        </p:txBody>
      </p:sp>
      <p:sp>
        <p:nvSpPr>
          <p:cNvPr id="6" name="Footer Placeholder 5">
            <a:extLst>
              <a:ext uri="{FF2B5EF4-FFF2-40B4-BE49-F238E27FC236}">
                <a16:creationId xmlns:a16="http://schemas.microsoft.com/office/drawing/2014/main" id="{CCFBABDB-59C2-2EFB-45AB-51B06E687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FB069-F6EA-A897-CA33-82B70C2E47BA}"/>
              </a:ext>
            </a:extLst>
          </p:cNvPr>
          <p:cNvSpPr>
            <a:spLocks noGrp="1"/>
          </p:cNvSpPr>
          <p:nvPr>
            <p:ph type="sldNum" sz="quarter" idx="12"/>
          </p:nvPr>
        </p:nvSpPr>
        <p:spPr/>
        <p:txBody>
          <a:bodyPr/>
          <a:lstStyle/>
          <a:p>
            <a:fld id="{0FA4E7AB-7624-43FB-A4C6-EFB9397CA286}" type="slidenum">
              <a:rPr lang="en-US" smtClean="0"/>
              <a:t>‹#›</a:t>
            </a:fld>
            <a:endParaRPr lang="en-US"/>
          </a:p>
        </p:txBody>
      </p:sp>
    </p:spTree>
    <p:extLst>
      <p:ext uri="{BB962C8B-B14F-4D97-AF65-F5344CB8AC3E}">
        <p14:creationId xmlns:p14="http://schemas.microsoft.com/office/powerpoint/2010/main" val="329206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3A122-6DC9-2A5A-D517-2F32BA9A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B5A5D4-BE27-0AF7-22E3-6E340C5BC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1ACD9-620A-4273-A13F-43C473432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9530B-DF0E-46D5-944F-AE4E140277A0}" type="datetimeFigureOut">
              <a:rPr lang="en-US" smtClean="0"/>
              <a:t>4/12/2023</a:t>
            </a:fld>
            <a:endParaRPr lang="en-US"/>
          </a:p>
        </p:txBody>
      </p:sp>
      <p:sp>
        <p:nvSpPr>
          <p:cNvPr id="5" name="Footer Placeholder 4">
            <a:extLst>
              <a:ext uri="{FF2B5EF4-FFF2-40B4-BE49-F238E27FC236}">
                <a16:creationId xmlns:a16="http://schemas.microsoft.com/office/drawing/2014/main" id="{8BD4B6BE-58A4-4B44-D046-EA7BF9886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BCB26C-E404-B2E8-C975-A10207615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4E7AB-7624-43FB-A4C6-EFB9397CA286}" type="slidenum">
              <a:rPr lang="en-US" smtClean="0"/>
              <a:t>‹#›</a:t>
            </a:fld>
            <a:endParaRPr lang="en-US"/>
          </a:p>
        </p:txBody>
      </p:sp>
    </p:spTree>
    <p:extLst>
      <p:ext uri="{BB962C8B-B14F-4D97-AF65-F5344CB8AC3E}">
        <p14:creationId xmlns:p14="http://schemas.microsoft.com/office/powerpoint/2010/main" val="71585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6000" b="-6000"/>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0F882F1-BB13-B389-D275-90F9B8D16264}"/>
              </a:ext>
            </a:extLst>
          </p:cNvPr>
          <p:cNvSpPr txBox="1"/>
          <p:nvPr/>
        </p:nvSpPr>
        <p:spPr>
          <a:xfrm>
            <a:off x="1643269" y="346904"/>
            <a:ext cx="9144000" cy="3282950"/>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Sriracha"/>
              </a:rPr>
              <a:t>  </a:t>
            </a:r>
            <a:endParaRPr lang="en-US" sz="5334" spc="-133" dirty="0">
              <a:solidFill>
                <a:srgbClr val="7030A0"/>
              </a:solidFill>
              <a:latin typeface="Nunito Black" pitchFamily="2" charset="0"/>
            </a:endParaRP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Nunito Black" pitchFamily="2" charset="0"/>
              </a:rPr>
              <a:t>Tiếng</a:t>
            </a:r>
            <a:r>
              <a:rPr lang="en-US" sz="5334" spc="-133" dirty="0">
                <a:solidFill>
                  <a:srgbClr val="008000"/>
                </a:solidFill>
                <a:latin typeface="Nunito Black" pitchFamily="2" charset="0"/>
              </a:rPr>
              <a:t> </a:t>
            </a:r>
            <a:r>
              <a:rPr lang="en-US" sz="5334" spc="-133" dirty="0" err="1">
                <a:solidFill>
                  <a:srgbClr val="008000"/>
                </a:solidFill>
                <a:latin typeface="Nunito Black" pitchFamily="2" charset="0"/>
              </a:rPr>
              <a:t>Việt</a:t>
            </a:r>
            <a:r>
              <a:rPr lang="en-US" sz="5334" spc="-133" dirty="0">
                <a:solidFill>
                  <a:srgbClr val="008000"/>
                </a:solidFill>
                <a:latin typeface="Nunito Black" pitchFamily="2" charset="0"/>
              </a:rPr>
              <a:t> </a:t>
            </a:r>
          </a:p>
          <a:p>
            <a:pPr>
              <a:lnSpc>
                <a:spcPts val="6400"/>
              </a:lnSpc>
              <a:spcBef>
                <a:spcPct val="0"/>
              </a:spcBef>
            </a:pPr>
            <a:r>
              <a:rPr lang="en-US" sz="5400" b="1" i="0" dirty="0">
                <a:solidFill>
                  <a:srgbClr val="000000"/>
                </a:solidFill>
                <a:effectLst/>
                <a:latin typeface="Times New Roman" panose="02020603050405020304" pitchFamily="18" charset="0"/>
                <a:cs typeface="Times New Roman" panose="02020603050405020304" pitchFamily="18" charset="0"/>
              </a:rPr>
              <a:t>                  </a:t>
            </a:r>
            <a:r>
              <a:rPr lang="en-US" sz="5400" b="1" i="0" dirty="0" err="1">
                <a:solidFill>
                  <a:srgbClr val="FF0066"/>
                </a:solidFill>
                <a:effectLst/>
                <a:latin typeface="Times New Roman" panose="02020603050405020304" pitchFamily="18" charset="0"/>
                <a:cs typeface="Times New Roman" panose="02020603050405020304" pitchFamily="18" charset="0"/>
              </a:rPr>
              <a:t>Luyện</a:t>
            </a:r>
            <a:r>
              <a:rPr lang="en-US" sz="5400" b="1" i="0" dirty="0">
                <a:solidFill>
                  <a:srgbClr val="FF0066"/>
                </a:solidFill>
                <a:effectLst/>
                <a:latin typeface="Times New Roman" panose="02020603050405020304" pitchFamily="18" charset="0"/>
                <a:cs typeface="Times New Roman" panose="02020603050405020304" pitchFamily="18" charset="0"/>
              </a:rPr>
              <a:t> </a:t>
            </a:r>
            <a:r>
              <a:rPr lang="en-US" sz="5400" b="1" i="0" dirty="0" err="1">
                <a:solidFill>
                  <a:srgbClr val="FF0066"/>
                </a:solidFill>
                <a:effectLst/>
                <a:latin typeface="Times New Roman" panose="02020603050405020304" pitchFamily="18" charset="0"/>
                <a:cs typeface="Times New Roman" panose="02020603050405020304" pitchFamily="18" charset="0"/>
              </a:rPr>
              <a:t>tập</a:t>
            </a:r>
            <a:r>
              <a:rPr lang="en-US" sz="5400" b="1" i="0" dirty="0">
                <a:solidFill>
                  <a:srgbClr val="FF0066"/>
                </a:solidFill>
                <a:effectLst/>
                <a:latin typeface="Times New Roman" panose="02020603050405020304" pitchFamily="18" charset="0"/>
                <a:cs typeface="Times New Roman" panose="02020603050405020304" pitchFamily="18" charset="0"/>
              </a:rPr>
              <a:t>: </a:t>
            </a:r>
          </a:p>
          <a:p>
            <a:pPr>
              <a:lnSpc>
                <a:spcPts val="6400"/>
              </a:lnSpc>
              <a:spcBef>
                <a:spcPct val="0"/>
              </a:spcBef>
            </a:pPr>
            <a:r>
              <a:rPr lang="en-US" sz="5400" b="1" i="0" dirty="0" err="1">
                <a:solidFill>
                  <a:srgbClr val="FF0066"/>
                </a:solidFill>
                <a:effectLst/>
                <a:latin typeface="Times New Roman" panose="02020603050405020304" pitchFamily="18" charset="0"/>
                <a:cs typeface="Times New Roman" panose="02020603050405020304" pitchFamily="18" charset="0"/>
              </a:rPr>
              <a:t>Từ</a:t>
            </a:r>
            <a:r>
              <a:rPr lang="en-US" sz="5400" b="1" i="0" dirty="0">
                <a:solidFill>
                  <a:srgbClr val="FF0066"/>
                </a:solidFill>
                <a:effectLst/>
                <a:latin typeface="Times New Roman" panose="02020603050405020304" pitchFamily="18" charset="0"/>
                <a:cs typeface="Times New Roman" panose="02020603050405020304" pitchFamily="18" charset="0"/>
              </a:rPr>
              <a:t> </a:t>
            </a:r>
            <a:r>
              <a:rPr lang="en-US" sz="5400" b="1" i="0" dirty="0" err="1">
                <a:solidFill>
                  <a:srgbClr val="FF0066"/>
                </a:solidFill>
                <a:effectLst/>
                <a:latin typeface="Times New Roman" panose="02020603050405020304" pitchFamily="18" charset="0"/>
                <a:cs typeface="Times New Roman" panose="02020603050405020304" pitchFamily="18" charset="0"/>
              </a:rPr>
              <a:t>trái</a:t>
            </a:r>
            <a:r>
              <a:rPr lang="en-US" sz="5400" b="1" i="0" dirty="0">
                <a:solidFill>
                  <a:srgbClr val="FF0066"/>
                </a:solidFill>
                <a:effectLst/>
                <a:latin typeface="Times New Roman" panose="02020603050405020304" pitchFamily="18" charset="0"/>
                <a:cs typeface="Times New Roman" panose="02020603050405020304" pitchFamily="18" charset="0"/>
              </a:rPr>
              <a:t> </a:t>
            </a:r>
            <a:r>
              <a:rPr lang="en-US" sz="5400" b="1" i="0" dirty="0" err="1">
                <a:solidFill>
                  <a:srgbClr val="FF0066"/>
                </a:solidFill>
                <a:effectLst/>
                <a:latin typeface="Times New Roman" panose="02020603050405020304" pitchFamily="18" charset="0"/>
                <a:cs typeface="Times New Roman" panose="02020603050405020304" pitchFamily="18" charset="0"/>
              </a:rPr>
              <a:t>nghĩa</a:t>
            </a:r>
            <a:r>
              <a:rPr lang="en-US" sz="5400" b="1" i="0" dirty="0">
                <a:solidFill>
                  <a:srgbClr val="FF0066"/>
                </a:solidFill>
                <a:effectLst/>
                <a:latin typeface="Times New Roman" panose="02020603050405020304" pitchFamily="18" charset="0"/>
                <a:cs typeface="Times New Roman" panose="02020603050405020304" pitchFamily="18" charset="0"/>
              </a:rPr>
              <a:t> . </a:t>
            </a:r>
            <a:r>
              <a:rPr lang="en-US" sz="5400" b="1" dirty="0" err="1">
                <a:solidFill>
                  <a:srgbClr val="FF0066"/>
                </a:solidFill>
                <a:latin typeface="Times New Roman" panose="02020603050405020304" pitchFamily="18" charset="0"/>
                <a:cs typeface="Times New Roman" panose="02020603050405020304" pitchFamily="18" charset="0"/>
              </a:rPr>
              <a:t>Câu</a:t>
            </a:r>
            <a:r>
              <a:rPr lang="en-US" sz="5400" b="1" dirty="0">
                <a:solidFill>
                  <a:srgbClr val="FF0066"/>
                </a:solidFill>
                <a:latin typeface="Times New Roman" panose="02020603050405020304" pitchFamily="18" charset="0"/>
                <a:cs typeface="Times New Roman" panose="02020603050405020304" pitchFamily="18" charset="0"/>
              </a:rPr>
              <a:t> </a:t>
            </a:r>
            <a:r>
              <a:rPr lang="en-US" sz="5400" b="1" dirty="0" err="1">
                <a:solidFill>
                  <a:srgbClr val="FF0066"/>
                </a:solidFill>
                <a:latin typeface="Times New Roman" panose="02020603050405020304" pitchFamily="18" charset="0"/>
                <a:cs typeface="Times New Roman" panose="02020603050405020304" pitchFamily="18" charset="0"/>
              </a:rPr>
              <a:t>khiến</a:t>
            </a:r>
            <a:r>
              <a:rPr lang="en-US" sz="5400" b="1" dirty="0">
                <a:solidFill>
                  <a:srgbClr val="FF0066"/>
                </a:solidFill>
                <a:latin typeface="Times New Roman" panose="02020603050405020304" pitchFamily="18" charset="0"/>
                <a:cs typeface="Times New Roman" panose="02020603050405020304" pitchFamily="18" charset="0"/>
              </a:rPr>
              <a:t> </a:t>
            </a:r>
            <a:endParaRPr lang="en-US" sz="5334" spc="-133"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51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6000" b="-6000"/>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10413941-B667-D5F5-B518-4C0C6EB6123A}"/>
              </a:ext>
            </a:extLst>
          </p:cNvPr>
          <p:cNvSpPr txBox="1"/>
          <p:nvPr/>
        </p:nvSpPr>
        <p:spPr>
          <a:xfrm>
            <a:off x="2081078" y="598468"/>
            <a:ext cx="8511127" cy="3893374"/>
          </a:xfrm>
          <a:prstGeom prst="rect">
            <a:avLst/>
          </a:prstGeom>
        </p:spPr>
        <p:txBody>
          <a:bodyPr wrap="square" lIns="0" tIns="0" rIns="0" bIns="0" rtlCol="0" anchor="t">
            <a:spAutoFit/>
          </a:bodyPr>
          <a:lstStyle/>
          <a:p>
            <a:pPr algn="ctr">
              <a:lnSpc>
                <a:spcPct val="150000"/>
              </a:lnSpc>
              <a:spcBef>
                <a:spcPct val="0"/>
              </a:spcBef>
            </a:pPr>
            <a:r>
              <a:rPr lang="en-US" sz="8800" b="1" spc="-133">
                <a:solidFill>
                  <a:srgbClr val="F92D67"/>
                </a:solidFill>
                <a:latin typeface="Nunito Black" pitchFamily="2" charset="0"/>
              </a:rPr>
              <a:t>HẸN GẶP LẠI </a:t>
            </a:r>
          </a:p>
          <a:p>
            <a:pPr algn="ctr">
              <a:lnSpc>
                <a:spcPct val="150000"/>
              </a:lnSpc>
              <a:spcBef>
                <a:spcPct val="0"/>
              </a:spcBef>
            </a:pPr>
            <a:r>
              <a:rPr lang="en-US" sz="8800" b="1" spc="-133">
                <a:solidFill>
                  <a:srgbClr val="F92D67"/>
                </a:solidFill>
                <a:latin typeface="Nunito Black" pitchFamily="2" charset="0"/>
              </a:rPr>
              <a:t>CÁC EM</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172921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14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DC21E1-7E0B-CDBF-62EC-63C7A2E0DB20}"/>
              </a:ext>
            </a:extLst>
          </p:cNvPr>
          <p:cNvSpPr/>
          <p:nvPr/>
        </p:nvSpPr>
        <p:spPr>
          <a:xfrm>
            <a:off x="178415" y="376839"/>
            <a:ext cx="11735289"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dirty="0">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rPr>
              <a:t>1</a:t>
            </a: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vi-VN" sz="3600" b="1" i="0" dirty="0">
                <a:solidFill>
                  <a:schemeClr val="bg1"/>
                </a:solidFill>
                <a:effectLst/>
                <a:latin typeface="Times New Roman" panose="02020603050405020304" pitchFamily="18" charset="0"/>
                <a:cs typeface="Times New Roman" panose="02020603050405020304" pitchFamily="18" charset="0"/>
              </a:rPr>
              <a:t>Tìm trong những từ dưới đây các cặp từ có nghĩa trái ngược nhau.</a:t>
            </a:r>
            <a:br>
              <a:rPr lang="vi-VN" sz="3600" b="1" i="0" dirty="0">
                <a:solidFill>
                  <a:schemeClr val="bg1"/>
                </a:solidFill>
                <a:effectLst/>
                <a:latin typeface="Times New Roman" panose="02020603050405020304" pitchFamily="18" charset="0"/>
                <a:cs typeface="Times New Roman" panose="02020603050405020304" pitchFamily="18" charset="0"/>
              </a:rPr>
            </a:br>
            <a:br>
              <a:rPr lang="vi-VN" sz="2800" b="0" i="0" dirty="0">
                <a:solidFill>
                  <a:srgbClr val="000000"/>
                </a:solidFill>
                <a:effectLst/>
                <a:latin typeface="OpenSans"/>
              </a:rPr>
            </a:b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p:txBody>
      </p:sp>
      <p:pic>
        <p:nvPicPr>
          <p:cNvPr id="5" name="Picture 4">
            <a:extLst>
              <a:ext uri="{FF2B5EF4-FFF2-40B4-BE49-F238E27FC236}">
                <a16:creationId xmlns:a16="http://schemas.microsoft.com/office/drawing/2014/main" id="{187B4D02-FC66-EBA3-27AB-6D2B1ED4EF79}"/>
              </a:ext>
            </a:extLst>
          </p:cNvPr>
          <p:cNvPicPr>
            <a:picLocks noChangeAspect="1"/>
          </p:cNvPicPr>
          <p:nvPr/>
        </p:nvPicPr>
        <p:blipFill>
          <a:blip r:embed="rId3"/>
          <a:stretch>
            <a:fillRect/>
          </a:stretch>
        </p:blipFill>
        <p:spPr>
          <a:xfrm>
            <a:off x="444622" y="1389270"/>
            <a:ext cx="10594741" cy="3153196"/>
          </a:xfrm>
          <a:prstGeom prst="rect">
            <a:avLst/>
          </a:prstGeom>
        </p:spPr>
      </p:pic>
      <p:sp>
        <p:nvSpPr>
          <p:cNvPr id="6" name="Rectangle: Rounded Corners 5">
            <a:extLst>
              <a:ext uri="{FF2B5EF4-FFF2-40B4-BE49-F238E27FC236}">
                <a16:creationId xmlns:a16="http://schemas.microsoft.com/office/drawing/2014/main" id="{62C64614-4293-7548-05CF-F12597E1D1D0}"/>
              </a:ext>
            </a:extLst>
          </p:cNvPr>
          <p:cNvSpPr/>
          <p:nvPr/>
        </p:nvSpPr>
        <p:spPr>
          <a:xfrm>
            <a:off x="595932" y="4814198"/>
            <a:ext cx="2700130" cy="798139"/>
          </a:xfrm>
          <a:custGeom>
            <a:avLst/>
            <a:gdLst>
              <a:gd name="connsiteX0" fmla="*/ 0 w 2700130"/>
              <a:gd name="connsiteY0" fmla="*/ 133026 h 798139"/>
              <a:gd name="connsiteX1" fmla="*/ 133026 w 2700130"/>
              <a:gd name="connsiteY1" fmla="*/ 0 h 798139"/>
              <a:gd name="connsiteX2" fmla="*/ 619842 w 2700130"/>
              <a:gd name="connsiteY2" fmla="*/ 0 h 798139"/>
              <a:gd name="connsiteX3" fmla="*/ 1082316 w 2700130"/>
              <a:gd name="connsiteY3" fmla="*/ 0 h 798139"/>
              <a:gd name="connsiteX4" fmla="*/ 1544791 w 2700130"/>
              <a:gd name="connsiteY4" fmla="*/ 0 h 798139"/>
              <a:gd name="connsiteX5" fmla="*/ 2007266 w 2700130"/>
              <a:gd name="connsiteY5" fmla="*/ 0 h 798139"/>
              <a:gd name="connsiteX6" fmla="*/ 2567104 w 2700130"/>
              <a:gd name="connsiteY6" fmla="*/ 0 h 798139"/>
              <a:gd name="connsiteX7" fmla="*/ 2700130 w 2700130"/>
              <a:gd name="connsiteY7" fmla="*/ 133026 h 798139"/>
              <a:gd name="connsiteX8" fmla="*/ 2700130 w 2700130"/>
              <a:gd name="connsiteY8" fmla="*/ 665113 h 798139"/>
              <a:gd name="connsiteX9" fmla="*/ 2567104 w 2700130"/>
              <a:gd name="connsiteY9" fmla="*/ 798139 h 798139"/>
              <a:gd name="connsiteX10" fmla="*/ 2153311 w 2700130"/>
              <a:gd name="connsiteY10" fmla="*/ 798139 h 798139"/>
              <a:gd name="connsiteX11" fmla="*/ 1666495 w 2700130"/>
              <a:gd name="connsiteY11" fmla="*/ 798139 h 798139"/>
              <a:gd name="connsiteX12" fmla="*/ 1130998 w 2700130"/>
              <a:gd name="connsiteY12" fmla="*/ 798139 h 798139"/>
              <a:gd name="connsiteX13" fmla="*/ 619842 w 2700130"/>
              <a:gd name="connsiteY13" fmla="*/ 798139 h 798139"/>
              <a:gd name="connsiteX14" fmla="*/ 133026 w 2700130"/>
              <a:gd name="connsiteY14" fmla="*/ 798139 h 798139"/>
              <a:gd name="connsiteX15" fmla="*/ 0 w 2700130"/>
              <a:gd name="connsiteY15" fmla="*/ 665113 h 798139"/>
              <a:gd name="connsiteX16" fmla="*/ 0 w 2700130"/>
              <a:gd name="connsiteY16" fmla="*/ 133026 h 79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00130" h="798139" fill="none" extrusionOk="0">
                <a:moveTo>
                  <a:pt x="0" y="133026"/>
                </a:moveTo>
                <a:cubicBezTo>
                  <a:pt x="10370" y="64796"/>
                  <a:pt x="42539" y="5461"/>
                  <a:pt x="133026" y="0"/>
                </a:cubicBezTo>
                <a:cubicBezTo>
                  <a:pt x="254347" y="-15874"/>
                  <a:pt x="389720" y="9108"/>
                  <a:pt x="619842" y="0"/>
                </a:cubicBezTo>
                <a:cubicBezTo>
                  <a:pt x="849964" y="-9108"/>
                  <a:pt x="888239" y="45020"/>
                  <a:pt x="1082316" y="0"/>
                </a:cubicBezTo>
                <a:cubicBezTo>
                  <a:pt x="1276393" y="-45020"/>
                  <a:pt x="1388555" y="18501"/>
                  <a:pt x="1544791" y="0"/>
                </a:cubicBezTo>
                <a:cubicBezTo>
                  <a:pt x="1701028" y="-18501"/>
                  <a:pt x="1823933" y="38625"/>
                  <a:pt x="2007266" y="0"/>
                </a:cubicBezTo>
                <a:cubicBezTo>
                  <a:pt x="2190599" y="-38625"/>
                  <a:pt x="2314642" y="22048"/>
                  <a:pt x="2567104" y="0"/>
                </a:cubicBezTo>
                <a:cubicBezTo>
                  <a:pt x="2646237" y="-2926"/>
                  <a:pt x="2697513" y="67236"/>
                  <a:pt x="2700130" y="133026"/>
                </a:cubicBezTo>
                <a:cubicBezTo>
                  <a:pt x="2748310" y="387783"/>
                  <a:pt x="2672844" y="552988"/>
                  <a:pt x="2700130" y="665113"/>
                </a:cubicBezTo>
                <a:cubicBezTo>
                  <a:pt x="2699638" y="733373"/>
                  <a:pt x="2650759" y="798638"/>
                  <a:pt x="2567104" y="798139"/>
                </a:cubicBezTo>
                <a:cubicBezTo>
                  <a:pt x="2469782" y="827411"/>
                  <a:pt x="2290716" y="788251"/>
                  <a:pt x="2153311" y="798139"/>
                </a:cubicBezTo>
                <a:cubicBezTo>
                  <a:pt x="2015906" y="808027"/>
                  <a:pt x="1882358" y="749291"/>
                  <a:pt x="1666495" y="798139"/>
                </a:cubicBezTo>
                <a:cubicBezTo>
                  <a:pt x="1450632" y="846987"/>
                  <a:pt x="1265434" y="797741"/>
                  <a:pt x="1130998" y="798139"/>
                </a:cubicBezTo>
                <a:cubicBezTo>
                  <a:pt x="996562" y="798537"/>
                  <a:pt x="725501" y="788113"/>
                  <a:pt x="619842" y="798139"/>
                </a:cubicBezTo>
                <a:cubicBezTo>
                  <a:pt x="514183" y="808165"/>
                  <a:pt x="284699" y="773266"/>
                  <a:pt x="133026" y="798139"/>
                </a:cubicBezTo>
                <a:cubicBezTo>
                  <a:pt x="67287" y="792862"/>
                  <a:pt x="7236" y="757254"/>
                  <a:pt x="0" y="665113"/>
                </a:cubicBezTo>
                <a:cubicBezTo>
                  <a:pt x="-44592" y="447569"/>
                  <a:pt x="24088" y="377493"/>
                  <a:pt x="0" y="133026"/>
                </a:cubicBezTo>
                <a:close/>
              </a:path>
              <a:path w="2700130" h="798139" stroke="0" extrusionOk="0">
                <a:moveTo>
                  <a:pt x="0" y="133026"/>
                </a:moveTo>
                <a:cubicBezTo>
                  <a:pt x="3019" y="68579"/>
                  <a:pt x="63400" y="-4623"/>
                  <a:pt x="133026" y="0"/>
                </a:cubicBezTo>
                <a:cubicBezTo>
                  <a:pt x="393037" y="-43107"/>
                  <a:pt x="545491" y="32159"/>
                  <a:pt x="668523" y="0"/>
                </a:cubicBezTo>
                <a:cubicBezTo>
                  <a:pt x="791555" y="-32159"/>
                  <a:pt x="966150" y="20432"/>
                  <a:pt x="1130998" y="0"/>
                </a:cubicBezTo>
                <a:cubicBezTo>
                  <a:pt x="1295847" y="-20432"/>
                  <a:pt x="1412987" y="1975"/>
                  <a:pt x="1569132" y="0"/>
                </a:cubicBezTo>
                <a:cubicBezTo>
                  <a:pt x="1725277" y="-1975"/>
                  <a:pt x="1905468" y="8822"/>
                  <a:pt x="2007266" y="0"/>
                </a:cubicBezTo>
                <a:cubicBezTo>
                  <a:pt x="2109064" y="-8822"/>
                  <a:pt x="2401285" y="26678"/>
                  <a:pt x="2567104" y="0"/>
                </a:cubicBezTo>
                <a:cubicBezTo>
                  <a:pt x="2637303" y="-3739"/>
                  <a:pt x="2711923" y="57409"/>
                  <a:pt x="2700130" y="133026"/>
                </a:cubicBezTo>
                <a:cubicBezTo>
                  <a:pt x="2754394" y="395723"/>
                  <a:pt x="2656794" y="443535"/>
                  <a:pt x="2700130" y="665113"/>
                </a:cubicBezTo>
                <a:cubicBezTo>
                  <a:pt x="2683278" y="727747"/>
                  <a:pt x="2645097" y="778307"/>
                  <a:pt x="2567104" y="798139"/>
                </a:cubicBezTo>
                <a:cubicBezTo>
                  <a:pt x="2470679" y="823078"/>
                  <a:pt x="2217498" y="764867"/>
                  <a:pt x="2128970" y="798139"/>
                </a:cubicBezTo>
                <a:cubicBezTo>
                  <a:pt x="2040442" y="831411"/>
                  <a:pt x="1871362" y="757493"/>
                  <a:pt x="1715177" y="798139"/>
                </a:cubicBezTo>
                <a:cubicBezTo>
                  <a:pt x="1558992" y="838785"/>
                  <a:pt x="1394480" y="753193"/>
                  <a:pt x="1277043" y="798139"/>
                </a:cubicBezTo>
                <a:cubicBezTo>
                  <a:pt x="1159606" y="843085"/>
                  <a:pt x="1045680" y="793440"/>
                  <a:pt x="814568" y="798139"/>
                </a:cubicBezTo>
                <a:cubicBezTo>
                  <a:pt x="583457" y="802838"/>
                  <a:pt x="391298" y="735803"/>
                  <a:pt x="133026" y="798139"/>
                </a:cubicBezTo>
                <a:cubicBezTo>
                  <a:pt x="50852" y="800356"/>
                  <a:pt x="-322" y="741259"/>
                  <a:pt x="0" y="665113"/>
                </a:cubicBezTo>
                <a:cubicBezTo>
                  <a:pt x="-57746" y="493436"/>
                  <a:pt x="29756" y="398636"/>
                  <a:pt x="0" y="133026"/>
                </a:cubicBezTo>
                <a:close/>
              </a:path>
            </a:pathLst>
          </a:custGeom>
          <a:solidFill>
            <a:schemeClr val="accent2">
              <a:lumMod val="40000"/>
              <a:lumOff val="60000"/>
            </a:schemeClr>
          </a:solidFill>
          <a:ln w="19050">
            <a:solidFill>
              <a:srgbClr val="0070C0"/>
            </a:solidFill>
            <a:prstDash val="dash"/>
            <a:extLst>
              <a:ext uri="{C807C97D-BFC1-408E-A445-0C87EB9F89A2}">
                <ask:lineSketchStyleProps xmlns:ask="http://schemas.microsoft.com/office/drawing/2018/sketchyshape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dirty="0">
              <a:solidFill>
                <a:schemeClr val="accent2">
                  <a:lumMod val="75000"/>
                </a:schemeClr>
              </a:solidFill>
              <a:effectLst/>
              <a:latin typeface="Nunito Black" pitchFamily="2" charset="0"/>
            </a:endParaRPr>
          </a:p>
          <a:p>
            <a:pPr algn="ctr"/>
            <a:r>
              <a:rPr lang="en-US" sz="4000" b="1" i="0" dirty="0" err="1">
                <a:solidFill>
                  <a:schemeClr val="accent2">
                    <a:lumMod val="75000"/>
                  </a:schemeClr>
                </a:solidFill>
                <a:effectLst/>
                <a:latin typeface="Times New Roman" panose="02020603050405020304" pitchFamily="18" charset="0"/>
                <a:cs typeface="Times New Roman" panose="02020603050405020304" pitchFamily="18" charset="0"/>
              </a:rPr>
              <a:t>vui</a:t>
            </a:r>
            <a:r>
              <a:rPr lang="en-US" sz="4000" b="1" i="0" dirty="0">
                <a:solidFill>
                  <a:schemeClr val="accent2">
                    <a:lumMod val="75000"/>
                  </a:schemeClr>
                </a:solidFill>
                <a:effectLst/>
                <a:latin typeface="Times New Roman" panose="02020603050405020304" pitchFamily="18" charset="0"/>
                <a:cs typeface="Times New Roman" panose="02020603050405020304" pitchFamily="18" charset="0"/>
              </a:rPr>
              <a:t> – </a:t>
            </a:r>
            <a:r>
              <a:rPr lang="en-US" sz="4000" b="1" i="0" dirty="0" err="1">
                <a:solidFill>
                  <a:schemeClr val="accent2">
                    <a:lumMod val="75000"/>
                  </a:schemeClr>
                </a:solidFill>
                <a:effectLst/>
                <a:latin typeface="Times New Roman" panose="02020603050405020304" pitchFamily="18" charset="0"/>
                <a:cs typeface="Times New Roman" panose="02020603050405020304" pitchFamily="18" charset="0"/>
              </a:rPr>
              <a:t>buồn</a:t>
            </a:r>
            <a:endParaRPr lang="en-US" sz="4000" b="1" dirty="0">
              <a:solidFill>
                <a:schemeClr val="accent2">
                  <a:lumMod val="75000"/>
                </a:schemeClr>
              </a:solidFill>
              <a:latin typeface="Times New Roman" panose="02020603050405020304" pitchFamily="18" charset="0"/>
              <a:cs typeface="Times New Roman" panose="02020603050405020304" pitchFamily="18" charset="0"/>
            </a:endParaRPr>
          </a:p>
          <a:p>
            <a:pPr algn="ctr"/>
            <a:endParaRPr lang="en-US" sz="2000" dirty="0"/>
          </a:p>
        </p:txBody>
      </p:sp>
      <p:sp>
        <p:nvSpPr>
          <p:cNvPr id="7" name="Rectangle: Rounded Corners 6">
            <a:extLst>
              <a:ext uri="{FF2B5EF4-FFF2-40B4-BE49-F238E27FC236}">
                <a16:creationId xmlns:a16="http://schemas.microsoft.com/office/drawing/2014/main" id="{A6BC4CE1-B084-BF34-A5D2-E3D2AD380270}"/>
              </a:ext>
            </a:extLst>
          </p:cNvPr>
          <p:cNvSpPr/>
          <p:nvPr/>
        </p:nvSpPr>
        <p:spPr>
          <a:xfrm>
            <a:off x="3508098" y="4810253"/>
            <a:ext cx="2587902" cy="802084"/>
          </a:xfrm>
          <a:custGeom>
            <a:avLst/>
            <a:gdLst>
              <a:gd name="connsiteX0" fmla="*/ 0 w 2587902"/>
              <a:gd name="connsiteY0" fmla="*/ 133683 h 802084"/>
              <a:gd name="connsiteX1" fmla="*/ 133683 w 2587902"/>
              <a:gd name="connsiteY1" fmla="*/ 0 h 802084"/>
              <a:gd name="connsiteX2" fmla="*/ 760228 w 2587902"/>
              <a:gd name="connsiteY2" fmla="*/ 0 h 802084"/>
              <a:gd name="connsiteX3" fmla="*/ 1270746 w 2587902"/>
              <a:gd name="connsiteY3" fmla="*/ 0 h 802084"/>
              <a:gd name="connsiteX4" fmla="*/ 1874085 w 2587902"/>
              <a:gd name="connsiteY4" fmla="*/ 0 h 802084"/>
              <a:gd name="connsiteX5" fmla="*/ 2454219 w 2587902"/>
              <a:gd name="connsiteY5" fmla="*/ 0 h 802084"/>
              <a:gd name="connsiteX6" fmla="*/ 2587902 w 2587902"/>
              <a:gd name="connsiteY6" fmla="*/ 133683 h 802084"/>
              <a:gd name="connsiteX7" fmla="*/ 2587902 w 2587902"/>
              <a:gd name="connsiteY7" fmla="*/ 668401 h 802084"/>
              <a:gd name="connsiteX8" fmla="*/ 2454219 w 2587902"/>
              <a:gd name="connsiteY8" fmla="*/ 802084 h 802084"/>
              <a:gd name="connsiteX9" fmla="*/ 1897290 w 2587902"/>
              <a:gd name="connsiteY9" fmla="*/ 802084 h 802084"/>
              <a:gd name="connsiteX10" fmla="*/ 1363567 w 2587902"/>
              <a:gd name="connsiteY10" fmla="*/ 802084 h 802084"/>
              <a:gd name="connsiteX11" fmla="*/ 760228 w 2587902"/>
              <a:gd name="connsiteY11" fmla="*/ 802084 h 802084"/>
              <a:gd name="connsiteX12" fmla="*/ 133683 w 2587902"/>
              <a:gd name="connsiteY12" fmla="*/ 802084 h 802084"/>
              <a:gd name="connsiteX13" fmla="*/ 0 w 2587902"/>
              <a:gd name="connsiteY13" fmla="*/ 668401 h 802084"/>
              <a:gd name="connsiteX14" fmla="*/ 0 w 2587902"/>
              <a:gd name="connsiteY14" fmla="*/ 133683 h 80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7902" h="802084" fill="none" extrusionOk="0">
                <a:moveTo>
                  <a:pt x="0" y="133683"/>
                </a:moveTo>
                <a:cubicBezTo>
                  <a:pt x="5787" y="57050"/>
                  <a:pt x="50649" y="-5853"/>
                  <a:pt x="133683" y="0"/>
                </a:cubicBezTo>
                <a:cubicBezTo>
                  <a:pt x="263280" y="-59197"/>
                  <a:pt x="482547" y="52373"/>
                  <a:pt x="760228" y="0"/>
                </a:cubicBezTo>
                <a:cubicBezTo>
                  <a:pt x="1037909" y="-52373"/>
                  <a:pt x="1043124" y="38176"/>
                  <a:pt x="1270746" y="0"/>
                </a:cubicBezTo>
                <a:cubicBezTo>
                  <a:pt x="1498368" y="-38176"/>
                  <a:pt x="1725981" y="37497"/>
                  <a:pt x="1874085" y="0"/>
                </a:cubicBezTo>
                <a:cubicBezTo>
                  <a:pt x="2022189" y="-37497"/>
                  <a:pt x="2200600" y="21448"/>
                  <a:pt x="2454219" y="0"/>
                </a:cubicBezTo>
                <a:cubicBezTo>
                  <a:pt x="2525404" y="-7579"/>
                  <a:pt x="2604385" y="54713"/>
                  <a:pt x="2587902" y="133683"/>
                </a:cubicBezTo>
                <a:cubicBezTo>
                  <a:pt x="2598767" y="292250"/>
                  <a:pt x="2572633" y="548660"/>
                  <a:pt x="2587902" y="668401"/>
                </a:cubicBezTo>
                <a:cubicBezTo>
                  <a:pt x="2603232" y="734314"/>
                  <a:pt x="2521083" y="822525"/>
                  <a:pt x="2454219" y="802084"/>
                </a:cubicBezTo>
                <a:cubicBezTo>
                  <a:pt x="2235829" y="804474"/>
                  <a:pt x="2077041" y="751801"/>
                  <a:pt x="1897290" y="802084"/>
                </a:cubicBezTo>
                <a:cubicBezTo>
                  <a:pt x="1717539" y="852367"/>
                  <a:pt x="1541577" y="776310"/>
                  <a:pt x="1363567" y="802084"/>
                </a:cubicBezTo>
                <a:cubicBezTo>
                  <a:pt x="1185557" y="827858"/>
                  <a:pt x="1008552" y="758372"/>
                  <a:pt x="760228" y="802084"/>
                </a:cubicBezTo>
                <a:cubicBezTo>
                  <a:pt x="511904" y="845796"/>
                  <a:pt x="425884" y="787568"/>
                  <a:pt x="133683" y="802084"/>
                </a:cubicBezTo>
                <a:cubicBezTo>
                  <a:pt x="53671" y="795277"/>
                  <a:pt x="-14517" y="750995"/>
                  <a:pt x="0" y="668401"/>
                </a:cubicBezTo>
                <a:cubicBezTo>
                  <a:pt x="-491" y="454612"/>
                  <a:pt x="6611" y="386642"/>
                  <a:pt x="0" y="133683"/>
                </a:cubicBezTo>
                <a:close/>
              </a:path>
              <a:path w="2587902" h="802084" stroke="0" extrusionOk="0">
                <a:moveTo>
                  <a:pt x="0" y="133683"/>
                </a:moveTo>
                <a:cubicBezTo>
                  <a:pt x="1470" y="64245"/>
                  <a:pt x="60969" y="-1344"/>
                  <a:pt x="133683" y="0"/>
                </a:cubicBezTo>
                <a:cubicBezTo>
                  <a:pt x="404403" y="-8741"/>
                  <a:pt x="586889" y="21622"/>
                  <a:pt x="760228" y="0"/>
                </a:cubicBezTo>
                <a:cubicBezTo>
                  <a:pt x="933568" y="-21622"/>
                  <a:pt x="1160482" y="35265"/>
                  <a:pt x="1317156" y="0"/>
                </a:cubicBezTo>
                <a:cubicBezTo>
                  <a:pt x="1473830" y="-35265"/>
                  <a:pt x="1680762" y="23608"/>
                  <a:pt x="1850880" y="0"/>
                </a:cubicBezTo>
                <a:cubicBezTo>
                  <a:pt x="2020998" y="-23608"/>
                  <a:pt x="2190455" y="38229"/>
                  <a:pt x="2454219" y="0"/>
                </a:cubicBezTo>
                <a:cubicBezTo>
                  <a:pt x="2539380" y="4305"/>
                  <a:pt x="2589575" y="75137"/>
                  <a:pt x="2587902" y="133683"/>
                </a:cubicBezTo>
                <a:cubicBezTo>
                  <a:pt x="2609401" y="249264"/>
                  <a:pt x="2577830" y="557607"/>
                  <a:pt x="2587902" y="668401"/>
                </a:cubicBezTo>
                <a:cubicBezTo>
                  <a:pt x="2588659" y="733245"/>
                  <a:pt x="2532226" y="799368"/>
                  <a:pt x="2454219" y="802084"/>
                </a:cubicBezTo>
                <a:cubicBezTo>
                  <a:pt x="2268828" y="807630"/>
                  <a:pt x="2113221" y="777289"/>
                  <a:pt x="1897290" y="802084"/>
                </a:cubicBezTo>
                <a:cubicBezTo>
                  <a:pt x="1681359" y="826879"/>
                  <a:pt x="1604120" y="782411"/>
                  <a:pt x="1340362" y="802084"/>
                </a:cubicBezTo>
                <a:cubicBezTo>
                  <a:pt x="1076604" y="821757"/>
                  <a:pt x="983617" y="796013"/>
                  <a:pt x="829844" y="802084"/>
                </a:cubicBezTo>
                <a:cubicBezTo>
                  <a:pt x="676071" y="808155"/>
                  <a:pt x="447722" y="774669"/>
                  <a:pt x="133683" y="802084"/>
                </a:cubicBezTo>
                <a:cubicBezTo>
                  <a:pt x="63169" y="798401"/>
                  <a:pt x="4396" y="761017"/>
                  <a:pt x="0" y="668401"/>
                </a:cubicBezTo>
                <a:cubicBezTo>
                  <a:pt x="-24751" y="505363"/>
                  <a:pt x="30740" y="323534"/>
                  <a:pt x="0" y="133683"/>
                </a:cubicBezTo>
                <a:close/>
              </a:path>
            </a:pathLst>
          </a:custGeom>
          <a:solidFill>
            <a:schemeClr val="accent1">
              <a:lumMod val="60000"/>
              <a:lumOff val="40000"/>
            </a:schemeClr>
          </a:solidFill>
          <a:ln w="57150">
            <a:solidFill>
              <a:schemeClr val="bg1"/>
            </a:solidFill>
            <a:extLst>
              <a:ext uri="{C807C97D-BFC1-408E-A445-0C87EB9F89A2}">
                <ask:lineSketchStyleProps xmlns:ask="http://schemas.microsoft.com/office/drawing/2018/sketchyshape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dirty="0">
              <a:solidFill>
                <a:schemeClr val="accent2">
                  <a:lumMod val="75000"/>
                </a:schemeClr>
              </a:solidFill>
              <a:effectLst/>
              <a:latin typeface="Nunito Black" pitchFamily="2" charset="0"/>
            </a:endParaRPr>
          </a:p>
          <a:p>
            <a:pPr algn="ctr"/>
            <a:r>
              <a:rPr lang="en-US" sz="4000" b="1" dirty="0" err="1">
                <a:solidFill>
                  <a:srgbClr val="002060"/>
                </a:solidFill>
                <a:latin typeface="Times New Roman" panose="02020603050405020304" pitchFamily="18" charset="0"/>
                <a:cs typeface="Times New Roman" panose="02020603050405020304" pitchFamily="18" charset="0"/>
              </a:rPr>
              <a:t>đẹp</a:t>
            </a:r>
            <a:r>
              <a:rPr lang="en-US" sz="4000" b="1" i="0" dirty="0">
                <a:solidFill>
                  <a:srgbClr val="002060"/>
                </a:solidFill>
                <a:effectLst/>
                <a:latin typeface="Times New Roman" panose="02020603050405020304" pitchFamily="18" charset="0"/>
                <a:cs typeface="Times New Roman" panose="02020603050405020304" pitchFamily="18" charset="0"/>
              </a:rPr>
              <a:t> – </a:t>
            </a:r>
            <a:r>
              <a:rPr lang="en-US" sz="4000" b="1" i="0" dirty="0" err="1">
                <a:solidFill>
                  <a:srgbClr val="002060"/>
                </a:solidFill>
                <a:effectLst/>
                <a:latin typeface="Times New Roman" panose="02020603050405020304" pitchFamily="18" charset="0"/>
                <a:cs typeface="Times New Roman" panose="02020603050405020304" pitchFamily="18" charset="0"/>
              </a:rPr>
              <a:t>xấu</a:t>
            </a:r>
            <a:endParaRPr lang="en-US" sz="4000" b="1" dirty="0">
              <a:solidFill>
                <a:srgbClr val="002060"/>
              </a:solidFill>
              <a:latin typeface="Times New Roman" panose="02020603050405020304" pitchFamily="18" charset="0"/>
              <a:cs typeface="Times New Roman" panose="02020603050405020304" pitchFamily="18" charset="0"/>
            </a:endParaRPr>
          </a:p>
          <a:p>
            <a:pPr algn="ctr"/>
            <a:endParaRPr lang="en-US" sz="2000" dirty="0"/>
          </a:p>
        </p:txBody>
      </p:sp>
      <p:sp>
        <p:nvSpPr>
          <p:cNvPr id="8" name="Rectangle: Rounded Corners 7">
            <a:extLst>
              <a:ext uri="{FF2B5EF4-FFF2-40B4-BE49-F238E27FC236}">
                <a16:creationId xmlns:a16="http://schemas.microsoft.com/office/drawing/2014/main" id="{F43478E5-99F4-54AB-D943-A93F96764A4D}"/>
              </a:ext>
            </a:extLst>
          </p:cNvPr>
          <p:cNvSpPr/>
          <p:nvPr/>
        </p:nvSpPr>
        <p:spPr>
          <a:xfrm>
            <a:off x="6308036" y="4707349"/>
            <a:ext cx="2912166" cy="802084"/>
          </a:xfrm>
          <a:custGeom>
            <a:avLst/>
            <a:gdLst>
              <a:gd name="connsiteX0" fmla="*/ 0 w 2912166"/>
              <a:gd name="connsiteY0" fmla="*/ 133683 h 802084"/>
              <a:gd name="connsiteX1" fmla="*/ 133683 w 2912166"/>
              <a:gd name="connsiteY1" fmla="*/ 0 h 802084"/>
              <a:gd name="connsiteX2" fmla="*/ 662643 w 2912166"/>
              <a:gd name="connsiteY2" fmla="*/ 0 h 802084"/>
              <a:gd name="connsiteX3" fmla="*/ 1165155 w 2912166"/>
              <a:gd name="connsiteY3" fmla="*/ 0 h 802084"/>
              <a:gd name="connsiteX4" fmla="*/ 1667667 w 2912166"/>
              <a:gd name="connsiteY4" fmla="*/ 0 h 802084"/>
              <a:gd name="connsiteX5" fmla="*/ 2170179 w 2912166"/>
              <a:gd name="connsiteY5" fmla="*/ 0 h 802084"/>
              <a:gd name="connsiteX6" fmla="*/ 2778483 w 2912166"/>
              <a:gd name="connsiteY6" fmla="*/ 0 h 802084"/>
              <a:gd name="connsiteX7" fmla="*/ 2912166 w 2912166"/>
              <a:gd name="connsiteY7" fmla="*/ 133683 h 802084"/>
              <a:gd name="connsiteX8" fmla="*/ 2912166 w 2912166"/>
              <a:gd name="connsiteY8" fmla="*/ 668401 h 802084"/>
              <a:gd name="connsiteX9" fmla="*/ 2778483 w 2912166"/>
              <a:gd name="connsiteY9" fmla="*/ 802084 h 802084"/>
              <a:gd name="connsiteX10" fmla="*/ 2328867 w 2912166"/>
              <a:gd name="connsiteY10" fmla="*/ 802084 h 802084"/>
              <a:gd name="connsiteX11" fmla="*/ 1799907 w 2912166"/>
              <a:gd name="connsiteY11" fmla="*/ 802084 h 802084"/>
              <a:gd name="connsiteX12" fmla="*/ 1218051 w 2912166"/>
              <a:gd name="connsiteY12" fmla="*/ 802084 h 802084"/>
              <a:gd name="connsiteX13" fmla="*/ 662643 w 2912166"/>
              <a:gd name="connsiteY13" fmla="*/ 802084 h 802084"/>
              <a:gd name="connsiteX14" fmla="*/ 133683 w 2912166"/>
              <a:gd name="connsiteY14" fmla="*/ 802084 h 802084"/>
              <a:gd name="connsiteX15" fmla="*/ 0 w 2912166"/>
              <a:gd name="connsiteY15" fmla="*/ 668401 h 802084"/>
              <a:gd name="connsiteX16" fmla="*/ 0 w 2912166"/>
              <a:gd name="connsiteY16" fmla="*/ 133683 h 80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2166" h="802084" fill="none" extrusionOk="0">
                <a:moveTo>
                  <a:pt x="0" y="133683"/>
                </a:moveTo>
                <a:cubicBezTo>
                  <a:pt x="4082" y="61914"/>
                  <a:pt x="56524" y="1068"/>
                  <a:pt x="133683" y="0"/>
                </a:cubicBezTo>
                <a:cubicBezTo>
                  <a:pt x="242430" y="-25920"/>
                  <a:pt x="413375" y="10272"/>
                  <a:pt x="662643" y="0"/>
                </a:cubicBezTo>
                <a:cubicBezTo>
                  <a:pt x="911911" y="-10272"/>
                  <a:pt x="1021349" y="56517"/>
                  <a:pt x="1165155" y="0"/>
                </a:cubicBezTo>
                <a:cubicBezTo>
                  <a:pt x="1308961" y="-56517"/>
                  <a:pt x="1510676" y="8056"/>
                  <a:pt x="1667667" y="0"/>
                </a:cubicBezTo>
                <a:cubicBezTo>
                  <a:pt x="1824658" y="-8056"/>
                  <a:pt x="1961525" y="16707"/>
                  <a:pt x="2170179" y="0"/>
                </a:cubicBezTo>
                <a:cubicBezTo>
                  <a:pt x="2378833" y="-16707"/>
                  <a:pt x="2618149" y="914"/>
                  <a:pt x="2778483" y="0"/>
                </a:cubicBezTo>
                <a:cubicBezTo>
                  <a:pt x="2867644" y="-7918"/>
                  <a:pt x="2905199" y="80293"/>
                  <a:pt x="2912166" y="133683"/>
                </a:cubicBezTo>
                <a:cubicBezTo>
                  <a:pt x="2949176" y="303592"/>
                  <a:pt x="2906794" y="529315"/>
                  <a:pt x="2912166" y="668401"/>
                </a:cubicBezTo>
                <a:cubicBezTo>
                  <a:pt x="2911244" y="732476"/>
                  <a:pt x="2858535" y="802389"/>
                  <a:pt x="2778483" y="802084"/>
                </a:cubicBezTo>
                <a:cubicBezTo>
                  <a:pt x="2603473" y="836583"/>
                  <a:pt x="2430346" y="750756"/>
                  <a:pt x="2328867" y="802084"/>
                </a:cubicBezTo>
                <a:cubicBezTo>
                  <a:pt x="2227388" y="853412"/>
                  <a:pt x="1909275" y="774824"/>
                  <a:pt x="1799907" y="802084"/>
                </a:cubicBezTo>
                <a:cubicBezTo>
                  <a:pt x="1690539" y="829344"/>
                  <a:pt x="1441110" y="789846"/>
                  <a:pt x="1218051" y="802084"/>
                </a:cubicBezTo>
                <a:cubicBezTo>
                  <a:pt x="994992" y="814322"/>
                  <a:pt x="883334" y="767607"/>
                  <a:pt x="662643" y="802084"/>
                </a:cubicBezTo>
                <a:cubicBezTo>
                  <a:pt x="441952" y="836561"/>
                  <a:pt x="260918" y="761095"/>
                  <a:pt x="133683" y="802084"/>
                </a:cubicBezTo>
                <a:cubicBezTo>
                  <a:pt x="76609" y="790643"/>
                  <a:pt x="5293" y="755890"/>
                  <a:pt x="0" y="668401"/>
                </a:cubicBezTo>
                <a:cubicBezTo>
                  <a:pt x="-42824" y="508209"/>
                  <a:pt x="7190" y="271601"/>
                  <a:pt x="0" y="133683"/>
                </a:cubicBezTo>
                <a:close/>
              </a:path>
              <a:path w="2912166" h="802084" stroke="0" extrusionOk="0">
                <a:moveTo>
                  <a:pt x="0" y="133683"/>
                </a:moveTo>
                <a:cubicBezTo>
                  <a:pt x="1470" y="64245"/>
                  <a:pt x="60969" y="-1344"/>
                  <a:pt x="133683" y="0"/>
                </a:cubicBezTo>
                <a:cubicBezTo>
                  <a:pt x="354702" y="-32690"/>
                  <a:pt x="510489" y="35462"/>
                  <a:pt x="715539" y="0"/>
                </a:cubicBezTo>
                <a:cubicBezTo>
                  <a:pt x="920589" y="-35462"/>
                  <a:pt x="1106799" y="9145"/>
                  <a:pt x="1218051" y="0"/>
                </a:cubicBezTo>
                <a:cubicBezTo>
                  <a:pt x="1329303" y="-9145"/>
                  <a:pt x="1543923" y="34385"/>
                  <a:pt x="1694115" y="0"/>
                </a:cubicBezTo>
                <a:cubicBezTo>
                  <a:pt x="1844307" y="-34385"/>
                  <a:pt x="1973286" y="34621"/>
                  <a:pt x="2170179" y="0"/>
                </a:cubicBezTo>
                <a:cubicBezTo>
                  <a:pt x="2367072" y="-34621"/>
                  <a:pt x="2574288" y="50522"/>
                  <a:pt x="2778483" y="0"/>
                </a:cubicBezTo>
                <a:cubicBezTo>
                  <a:pt x="2848557" y="-4296"/>
                  <a:pt x="2928257" y="56920"/>
                  <a:pt x="2912166" y="133683"/>
                </a:cubicBezTo>
                <a:cubicBezTo>
                  <a:pt x="2962860" y="311521"/>
                  <a:pt x="2887296" y="420439"/>
                  <a:pt x="2912166" y="668401"/>
                </a:cubicBezTo>
                <a:cubicBezTo>
                  <a:pt x="2894984" y="731186"/>
                  <a:pt x="2855141" y="789696"/>
                  <a:pt x="2778483" y="802084"/>
                </a:cubicBezTo>
                <a:cubicBezTo>
                  <a:pt x="2586883" y="829709"/>
                  <a:pt x="2406951" y="752352"/>
                  <a:pt x="2302419" y="802084"/>
                </a:cubicBezTo>
                <a:cubicBezTo>
                  <a:pt x="2197887" y="851816"/>
                  <a:pt x="1973789" y="800856"/>
                  <a:pt x="1852803" y="802084"/>
                </a:cubicBezTo>
                <a:cubicBezTo>
                  <a:pt x="1731817" y="803312"/>
                  <a:pt x="1592073" y="752786"/>
                  <a:pt x="1376739" y="802084"/>
                </a:cubicBezTo>
                <a:cubicBezTo>
                  <a:pt x="1161405" y="851382"/>
                  <a:pt x="1009674" y="780140"/>
                  <a:pt x="874227" y="802084"/>
                </a:cubicBezTo>
                <a:cubicBezTo>
                  <a:pt x="738780" y="824028"/>
                  <a:pt x="439761" y="773874"/>
                  <a:pt x="133683" y="802084"/>
                </a:cubicBezTo>
                <a:cubicBezTo>
                  <a:pt x="51173" y="804294"/>
                  <a:pt x="-581" y="747071"/>
                  <a:pt x="0" y="668401"/>
                </a:cubicBezTo>
                <a:cubicBezTo>
                  <a:pt x="-33424" y="441711"/>
                  <a:pt x="28596" y="306080"/>
                  <a:pt x="0" y="133683"/>
                </a:cubicBezTo>
                <a:close/>
              </a:path>
            </a:pathLst>
          </a:custGeom>
          <a:solidFill>
            <a:srgbClr val="EF256D"/>
          </a:solidFill>
          <a:ln w="57150">
            <a:solidFill>
              <a:schemeClr val="bg1"/>
            </a:solidFill>
            <a:extLst>
              <a:ext uri="{C807C97D-BFC1-408E-A445-0C87EB9F89A2}">
                <ask:lineSketchStyleProps xmlns:ask="http://schemas.microsoft.com/office/drawing/2018/sketchyshape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accent1">
                  <a:lumMod val="60000"/>
                  <a:lumOff val="40000"/>
                </a:schemeClr>
              </a:solidFill>
              <a:latin typeface="Times New Roman" panose="02020603050405020304" pitchFamily="18" charset="0"/>
              <a:cs typeface="Times New Roman" panose="02020603050405020304" pitchFamily="18" charset="0"/>
            </a:endParaRPr>
          </a:p>
          <a:p>
            <a:pPr algn="ctr"/>
            <a:r>
              <a:rPr lang="en-US" sz="4000" b="1" dirty="0" err="1">
                <a:solidFill>
                  <a:schemeClr val="accent1">
                    <a:lumMod val="60000"/>
                    <a:lumOff val="40000"/>
                  </a:schemeClr>
                </a:solidFill>
                <a:latin typeface="Times New Roman" panose="02020603050405020304" pitchFamily="18" charset="0"/>
                <a:cs typeface="Times New Roman" panose="02020603050405020304" pitchFamily="18" charset="0"/>
              </a:rPr>
              <a:t>nóng</a:t>
            </a:r>
            <a:r>
              <a:rPr lang="en-US" sz="4000" b="1" dirty="0">
                <a:solidFill>
                  <a:schemeClr val="accent1">
                    <a:lumMod val="60000"/>
                    <a:lumOff val="40000"/>
                  </a:schemeClr>
                </a:solidFill>
                <a:latin typeface="Times New Roman" panose="02020603050405020304" pitchFamily="18" charset="0"/>
                <a:cs typeface="Times New Roman" panose="02020603050405020304" pitchFamily="18" charset="0"/>
              </a:rPr>
              <a:t> – </a:t>
            </a:r>
            <a:r>
              <a:rPr lang="en-US" sz="4000" b="1" dirty="0" err="1">
                <a:solidFill>
                  <a:schemeClr val="accent1">
                    <a:lumMod val="60000"/>
                    <a:lumOff val="40000"/>
                  </a:schemeClr>
                </a:solidFill>
                <a:latin typeface="Times New Roman" panose="02020603050405020304" pitchFamily="18" charset="0"/>
                <a:cs typeface="Times New Roman" panose="02020603050405020304" pitchFamily="18" charset="0"/>
              </a:rPr>
              <a:t>lạnh</a:t>
            </a:r>
            <a:endParaRPr lang="en-US" sz="4000" b="1" dirty="0">
              <a:solidFill>
                <a:schemeClr val="accent1">
                  <a:lumMod val="60000"/>
                  <a:lumOff val="40000"/>
                </a:schemeClr>
              </a:solidFill>
              <a:latin typeface="Times New Roman" panose="02020603050405020304" pitchFamily="18" charset="0"/>
              <a:cs typeface="Times New Roman" panose="02020603050405020304" pitchFamily="18" charset="0"/>
            </a:endParaRPr>
          </a:p>
          <a:p>
            <a:pPr algn="ctr"/>
            <a:endParaRPr lang="en-US" sz="4000" b="0" i="0" dirty="0">
              <a:solidFill>
                <a:schemeClr val="accent2">
                  <a:lumMod val="75000"/>
                </a:schemeClr>
              </a:solidFill>
              <a:effectLst/>
              <a:latin typeface="Times New Roman" panose="02020603050405020304" pitchFamily="18" charset="0"/>
              <a:cs typeface="Times New Roman" panose="02020603050405020304" pitchFamily="18" charset="0"/>
            </a:endParaRPr>
          </a:p>
          <a:p>
            <a:pPr algn="ctr"/>
            <a:endParaRPr lang="en-US" sz="2000" dirty="0"/>
          </a:p>
        </p:txBody>
      </p:sp>
      <p:sp>
        <p:nvSpPr>
          <p:cNvPr id="9" name="Rectangle: Rounded Corners 8">
            <a:extLst>
              <a:ext uri="{FF2B5EF4-FFF2-40B4-BE49-F238E27FC236}">
                <a16:creationId xmlns:a16="http://schemas.microsoft.com/office/drawing/2014/main" id="{8FBA8704-85DB-8452-5F9F-A2A76826BFB6}"/>
              </a:ext>
            </a:extLst>
          </p:cNvPr>
          <p:cNvSpPr/>
          <p:nvPr/>
        </p:nvSpPr>
        <p:spPr>
          <a:xfrm>
            <a:off x="9220202" y="4707349"/>
            <a:ext cx="2693503" cy="847548"/>
          </a:xfrm>
          <a:custGeom>
            <a:avLst/>
            <a:gdLst>
              <a:gd name="connsiteX0" fmla="*/ 0 w 2693503"/>
              <a:gd name="connsiteY0" fmla="*/ 141261 h 847548"/>
              <a:gd name="connsiteX1" fmla="*/ 141261 w 2693503"/>
              <a:gd name="connsiteY1" fmla="*/ 0 h 847548"/>
              <a:gd name="connsiteX2" fmla="*/ 623457 w 2693503"/>
              <a:gd name="connsiteY2" fmla="*/ 0 h 847548"/>
              <a:gd name="connsiteX3" fmla="*/ 1081544 w 2693503"/>
              <a:gd name="connsiteY3" fmla="*/ 0 h 847548"/>
              <a:gd name="connsiteX4" fmla="*/ 1539630 w 2693503"/>
              <a:gd name="connsiteY4" fmla="*/ 0 h 847548"/>
              <a:gd name="connsiteX5" fmla="*/ 1997716 w 2693503"/>
              <a:gd name="connsiteY5" fmla="*/ 0 h 847548"/>
              <a:gd name="connsiteX6" fmla="*/ 2552242 w 2693503"/>
              <a:gd name="connsiteY6" fmla="*/ 0 h 847548"/>
              <a:gd name="connsiteX7" fmla="*/ 2693503 w 2693503"/>
              <a:gd name="connsiteY7" fmla="*/ 141261 h 847548"/>
              <a:gd name="connsiteX8" fmla="*/ 2693503 w 2693503"/>
              <a:gd name="connsiteY8" fmla="*/ 706287 h 847548"/>
              <a:gd name="connsiteX9" fmla="*/ 2552242 w 2693503"/>
              <a:gd name="connsiteY9" fmla="*/ 847548 h 847548"/>
              <a:gd name="connsiteX10" fmla="*/ 2142375 w 2693503"/>
              <a:gd name="connsiteY10" fmla="*/ 847548 h 847548"/>
              <a:gd name="connsiteX11" fmla="*/ 1660179 w 2693503"/>
              <a:gd name="connsiteY11" fmla="*/ 847548 h 847548"/>
              <a:gd name="connsiteX12" fmla="*/ 1129763 w 2693503"/>
              <a:gd name="connsiteY12" fmla="*/ 847548 h 847548"/>
              <a:gd name="connsiteX13" fmla="*/ 623457 w 2693503"/>
              <a:gd name="connsiteY13" fmla="*/ 847548 h 847548"/>
              <a:gd name="connsiteX14" fmla="*/ 141261 w 2693503"/>
              <a:gd name="connsiteY14" fmla="*/ 847548 h 847548"/>
              <a:gd name="connsiteX15" fmla="*/ 0 w 2693503"/>
              <a:gd name="connsiteY15" fmla="*/ 706287 h 847548"/>
              <a:gd name="connsiteX16" fmla="*/ 0 w 2693503"/>
              <a:gd name="connsiteY16" fmla="*/ 141261 h 84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3503" h="847548" fill="none" extrusionOk="0">
                <a:moveTo>
                  <a:pt x="0" y="141261"/>
                </a:moveTo>
                <a:cubicBezTo>
                  <a:pt x="6181" y="66367"/>
                  <a:pt x="55411" y="2514"/>
                  <a:pt x="141261" y="0"/>
                </a:cubicBezTo>
                <a:cubicBezTo>
                  <a:pt x="283315" y="-54999"/>
                  <a:pt x="438544" y="55757"/>
                  <a:pt x="623457" y="0"/>
                </a:cubicBezTo>
                <a:cubicBezTo>
                  <a:pt x="808370" y="-55757"/>
                  <a:pt x="896965" y="29517"/>
                  <a:pt x="1081544" y="0"/>
                </a:cubicBezTo>
                <a:cubicBezTo>
                  <a:pt x="1266123" y="-29517"/>
                  <a:pt x="1369900" y="50345"/>
                  <a:pt x="1539630" y="0"/>
                </a:cubicBezTo>
                <a:cubicBezTo>
                  <a:pt x="1709360" y="-50345"/>
                  <a:pt x="1787257" y="29277"/>
                  <a:pt x="1997716" y="0"/>
                </a:cubicBezTo>
                <a:cubicBezTo>
                  <a:pt x="2208175" y="-29277"/>
                  <a:pt x="2315398" y="4335"/>
                  <a:pt x="2552242" y="0"/>
                </a:cubicBezTo>
                <a:cubicBezTo>
                  <a:pt x="2637499" y="-3740"/>
                  <a:pt x="2690229" y="72852"/>
                  <a:pt x="2693503" y="141261"/>
                </a:cubicBezTo>
                <a:cubicBezTo>
                  <a:pt x="2759289" y="286905"/>
                  <a:pt x="2688312" y="542537"/>
                  <a:pt x="2693503" y="706287"/>
                </a:cubicBezTo>
                <a:cubicBezTo>
                  <a:pt x="2693149" y="780555"/>
                  <a:pt x="2648573" y="848446"/>
                  <a:pt x="2552242" y="847548"/>
                </a:cubicBezTo>
                <a:cubicBezTo>
                  <a:pt x="2436323" y="888632"/>
                  <a:pt x="2282388" y="805563"/>
                  <a:pt x="2142375" y="847548"/>
                </a:cubicBezTo>
                <a:cubicBezTo>
                  <a:pt x="2002362" y="889533"/>
                  <a:pt x="1834815" y="833072"/>
                  <a:pt x="1660179" y="847548"/>
                </a:cubicBezTo>
                <a:cubicBezTo>
                  <a:pt x="1485543" y="862024"/>
                  <a:pt x="1387413" y="828471"/>
                  <a:pt x="1129763" y="847548"/>
                </a:cubicBezTo>
                <a:cubicBezTo>
                  <a:pt x="872113" y="866625"/>
                  <a:pt x="725223" y="844777"/>
                  <a:pt x="623457" y="847548"/>
                </a:cubicBezTo>
                <a:cubicBezTo>
                  <a:pt x="521691" y="850319"/>
                  <a:pt x="322297" y="840163"/>
                  <a:pt x="141261" y="847548"/>
                </a:cubicBezTo>
                <a:cubicBezTo>
                  <a:pt x="79763" y="836271"/>
                  <a:pt x="1025" y="786947"/>
                  <a:pt x="0" y="706287"/>
                </a:cubicBezTo>
                <a:cubicBezTo>
                  <a:pt x="-31724" y="517913"/>
                  <a:pt x="47273" y="367742"/>
                  <a:pt x="0" y="141261"/>
                </a:cubicBezTo>
                <a:close/>
              </a:path>
              <a:path w="2693503" h="847548" stroke="0" extrusionOk="0">
                <a:moveTo>
                  <a:pt x="0" y="141261"/>
                </a:moveTo>
                <a:cubicBezTo>
                  <a:pt x="1169" y="66737"/>
                  <a:pt x="65009" y="-2123"/>
                  <a:pt x="141261" y="0"/>
                </a:cubicBezTo>
                <a:cubicBezTo>
                  <a:pt x="332892" y="-36380"/>
                  <a:pt x="522904" y="19825"/>
                  <a:pt x="671677" y="0"/>
                </a:cubicBezTo>
                <a:cubicBezTo>
                  <a:pt x="820450" y="-19825"/>
                  <a:pt x="958524" y="31236"/>
                  <a:pt x="1129763" y="0"/>
                </a:cubicBezTo>
                <a:cubicBezTo>
                  <a:pt x="1301002" y="-31236"/>
                  <a:pt x="1402702" y="12504"/>
                  <a:pt x="1563740" y="0"/>
                </a:cubicBezTo>
                <a:cubicBezTo>
                  <a:pt x="1724778" y="-12504"/>
                  <a:pt x="1850417" y="45654"/>
                  <a:pt x="1997716" y="0"/>
                </a:cubicBezTo>
                <a:cubicBezTo>
                  <a:pt x="2145015" y="-45654"/>
                  <a:pt x="2317301" y="42905"/>
                  <a:pt x="2552242" y="0"/>
                </a:cubicBezTo>
                <a:cubicBezTo>
                  <a:pt x="2626678" y="-4095"/>
                  <a:pt x="2702024" y="61692"/>
                  <a:pt x="2693503" y="141261"/>
                </a:cubicBezTo>
                <a:cubicBezTo>
                  <a:pt x="2725536" y="262250"/>
                  <a:pt x="2651155" y="550042"/>
                  <a:pt x="2693503" y="706287"/>
                </a:cubicBezTo>
                <a:cubicBezTo>
                  <a:pt x="2677698" y="774141"/>
                  <a:pt x="2633413" y="833719"/>
                  <a:pt x="2552242" y="847548"/>
                </a:cubicBezTo>
                <a:cubicBezTo>
                  <a:pt x="2406096" y="899362"/>
                  <a:pt x="2233875" y="834491"/>
                  <a:pt x="2118265" y="847548"/>
                </a:cubicBezTo>
                <a:cubicBezTo>
                  <a:pt x="2002655" y="860605"/>
                  <a:pt x="1841861" y="842943"/>
                  <a:pt x="1708399" y="847548"/>
                </a:cubicBezTo>
                <a:cubicBezTo>
                  <a:pt x="1574937" y="852153"/>
                  <a:pt x="1407406" y="801737"/>
                  <a:pt x="1274422" y="847548"/>
                </a:cubicBezTo>
                <a:cubicBezTo>
                  <a:pt x="1141438" y="893359"/>
                  <a:pt x="1035034" y="839514"/>
                  <a:pt x="816336" y="847548"/>
                </a:cubicBezTo>
                <a:cubicBezTo>
                  <a:pt x="597638" y="855582"/>
                  <a:pt x="328656" y="836741"/>
                  <a:pt x="141261" y="847548"/>
                </a:cubicBezTo>
                <a:cubicBezTo>
                  <a:pt x="53992" y="849904"/>
                  <a:pt x="-2138" y="802091"/>
                  <a:pt x="0" y="706287"/>
                </a:cubicBezTo>
                <a:cubicBezTo>
                  <a:pt x="-52685" y="428151"/>
                  <a:pt x="1225" y="421340"/>
                  <a:pt x="0" y="141261"/>
                </a:cubicBezTo>
                <a:close/>
              </a:path>
            </a:pathLst>
          </a:custGeom>
          <a:solidFill>
            <a:schemeClr val="accent6">
              <a:lumMod val="75000"/>
            </a:schemeClr>
          </a:solidFill>
          <a:ln w="57150">
            <a:solidFill>
              <a:schemeClr val="bg1"/>
            </a:solidFill>
            <a:extLst>
              <a:ext uri="{C807C97D-BFC1-408E-A445-0C87EB9F89A2}">
                <ask:lineSketchStyleProps xmlns:ask="http://schemas.microsoft.com/office/drawing/2018/sketchyshape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0" i="0" dirty="0">
              <a:solidFill>
                <a:schemeClr val="accent2">
                  <a:lumMod val="75000"/>
                </a:schemeClr>
              </a:solidFill>
              <a:effectLst/>
              <a:latin typeface="Nunito Black" pitchFamily="2" charset="0"/>
            </a:endParaRPr>
          </a:p>
          <a:p>
            <a:pPr algn="ctr"/>
            <a:r>
              <a:rPr lang="en-US" sz="4000" b="1" i="0" dirty="0" err="1">
                <a:solidFill>
                  <a:schemeClr val="tx1"/>
                </a:solidFill>
                <a:effectLst/>
                <a:latin typeface="Times New Roman" panose="02020603050405020304" pitchFamily="18" charset="0"/>
                <a:cs typeface="Times New Roman" panose="02020603050405020304" pitchFamily="18" charset="0"/>
              </a:rPr>
              <a:t>bé</a:t>
            </a:r>
            <a:r>
              <a:rPr lang="en-US" sz="4000" b="1" i="0" dirty="0">
                <a:solidFill>
                  <a:schemeClr val="tx1"/>
                </a:solidFill>
                <a:effectLst/>
                <a:latin typeface="Times New Roman" panose="02020603050405020304" pitchFamily="18" charset="0"/>
                <a:cs typeface="Times New Roman" panose="02020603050405020304" pitchFamily="18" charset="0"/>
              </a:rPr>
              <a:t> – </a:t>
            </a:r>
            <a:r>
              <a:rPr lang="en-US" sz="4000" b="1" i="0" dirty="0" err="1">
                <a:solidFill>
                  <a:schemeClr val="tx1"/>
                </a:solidFill>
                <a:effectLst/>
                <a:latin typeface="Times New Roman" panose="02020603050405020304" pitchFamily="18" charset="0"/>
                <a:cs typeface="Times New Roman" panose="02020603050405020304" pitchFamily="18" charset="0"/>
              </a:rPr>
              <a:t>lớn</a:t>
            </a:r>
            <a:endParaRPr lang="en-US" sz="4000" b="1" dirty="0">
              <a:solidFill>
                <a:schemeClr val="tx1"/>
              </a:solidFill>
              <a:latin typeface="Times New Roman" panose="02020603050405020304" pitchFamily="18" charset="0"/>
              <a:cs typeface="Times New Roman" panose="02020603050405020304" pitchFamily="18" charset="0"/>
            </a:endParaRPr>
          </a:p>
          <a:p>
            <a:pPr algn="ctr"/>
            <a:endParaRPr lang="en-US" sz="2000" dirty="0"/>
          </a:p>
        </p:txBody>
      </p:sp>
    </p:spTree>
    <p:extLst>
      <p:ext uri="{BB962C8B-B14F-4D97-AF65-F5344CB8AC3E}">
        <p14:creationId xmlns:p14="http://schemas.microsoft.com/office/powerpoint/2010/main" val="25086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375EA9-B2D8-63CE-6E38-529F7393FC6B}"/>
              </a:ext>
            </a:extLst>
          </p:cNvPr>
          <p:cNvSpPr/>
          <p:nvPr/>
        </p:nvSpPr>
        <p:spPr>
          <a:xfrm>
            <a:off x="196170" y="145774"/>
            <a:ext cx="11638021" cy="157370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dirty="0">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marL="0" marR="0" lvl="0" indent="0"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 </a:t>
            </a:r>
            <a:r>
              <a:rPr lang="vi-VN" sz="4000" b="0" i="0" dirty="0">
                <a:solidFill>
                  <a:schemeClr val="bg1"/>
                </a:solidFill>
                <a:effectLst/>
                <a:latin typeface="Times New Roman" panose="02020603050405020304" pitchFamily="18" charset="0"/>
                <a:cs typeface="Times New Roman" panose="02020603050405020304" pitchFamily="18" charset="0"/>
              </a:rPr>
              <a:t>Tìm </a:t>
            </a:r>
            <a:r>
              <a:rPr lang="en-US" sz="4000" b="0" i="0" dirty="0" err="1">
                <a:solidFill>
                  <a:schemeClr val="bg1"/>
                </a:solidFill>
                <a:effectLst/>
                <a:latin typeface="Times New Roman" panose="02020603050405020304" pitchFamily="18" charset="0"/>
                <a:cs typeface="Times New Roman" panose="02020603050405020304" pitchFamily="18" charset="0"/>
              </a:rPr>
              <a:t>thêm</a:t>
            </a:r>
            <a:r>
              <a:rPr lang="en-US" sz="4000" b="0" i="0" dirty="0">
                <a:solidFill>
                  <a:schemeClr val="bg1"/>
                </a:solidFill>
                <a:effectLst/>
                <a:latin typeface="Times New Roman" panose="02020603050405020304" pitchFamily="18" charset="0"/>
                <a:cs typeface="Times New Roman" panose="02020603050405020304" pitchFamily="18" charset="0"/>
              </a:rPr>
              <a:t> 3 – 5 </a:t>
            </a:r>
            <a:r>
              <a:rPr lang="en-US" sz="4000" b="0" i="0" dirty="0" err="1">
                <a:solidFill>
                  <a:schemeClr val="bg1"/>
                </a:solidFill>
                <a:effectLst/>
                <a:latin typeface="Times New Roman" panose="02020603050405020304" pitchFamily="18" charset="0"/>
                <a:cs typeface="Times New Roman" panose="02020603050405020304" pitchFamily="18" charset="0"/>
              </a:rPr>
              <a:t>cặp</a:t>
            </a:r>
            <a:r>
              <a:rPr lang="en-US" sz="4000" b="0" i="0" dirty="0">
                <a:solidFill>
                  <a:schemeClr val="bg1"/>
                </a:solidFill>
                <a:effectLst/>
                <a:latin typeface="Times New Roman" panose="02020603050405020304" pitchFamily="18" charset="0"/>
                <a:cs typeface="Times New Roman" panose="02020603050405020304" pitchFamily="18" charset="0"/>
              </a:rPr>
              <a:t> </a:t>
            </a:r>
            <a:r>
              <a:rPr lang="en-US" sz="4000" b="0" i="0" dirty="0" err="1">
                <a:solidFill>
                  <a:schemeClr val="bg1"/>
                </a:solidFill>
                <a:effectLst/>
                <a:latin typeface="Times New Roman" panose="02020603050405020304" pitchFamily="18" charset="0"/>
                <a:cs typeface="Times New Roman" panose="02020603050405020304" pitchFamily="18" charset="0"/>
              </a:rPr>
              <a:t>từ</a:t>
            </a:r>
            <a:r>
              <a:rPr lang="en-US" sz="4000" b="0" i="0" dirty="0">
                <a:solidFill>
                  <a:schemeClr val="bg1"/>
                </a:solidFill>
                <a:effectLst/>
                <a:latin typeface="Times New Roman" panose="02020603050405020304" pitchFamily="18" charset="0"/>
                <a:cs typeface="Times New Roman" panose="02020603050405020304" pitchFamily="18" charset="0"/>
              </a:rPr>
              <a:t> </a:t>
            </a:r>
            <a:r>
              <a:rPr lang="vi-VN" sz="4000" b="0" i="0" dirty="0">
                <a:solidFill>
                  <a:schemeClr val="bg1"/>
                </a:solidFill>
                <a:effectLst/>
                <a:latin typeface="Times New Roman" panose="02020603050405020304" pitchFamily="18" charset="0"/>
                <a:cs typeface="Times New Roman" panose="02020603050405020304" pitchFamily="18" charset="0"/>
              </a:rPr>
              <a:t>chỉ đặc điểm có nghĩa trái ngược nhau</a:t>
            </a:r>
            <a:r>
              <a:rPr lang="en-US" sz="4000" b="0" i="0" dirty="0">
                <a:solidFill>
                  <a:schemeClr val="bg1"/>
                </a:solidFill>
                <a:effectLst/>
                <a:latin typeface="Times New Roman" panose="02020603050405020304" pitchFamily="18" charset="0"/>
                <a:cs typeface="Times New Roman" panose="02020603050405020304" pitchFamily="18" charset="0"/>
              </a:rPr>
              <a:t>.</a:t>
            </a:r>
            <a:br>
              <a:rPr lang="vi-VN" sz="4000" b="0" i="0" dirty="0">
                <a:solidFill>
                  <a:schemeClr val="bg1"/>
                </a:solidFill>
                <a:effectLst/>
                <a:latin typeface="Times New Roman" panose="02020603050405020304" pitchFamily="18" charset="0"/>
                <a:cs typeface="Times New Roman" panose="02020603050405020304" pitchFamily="18" charset="0"/>
              </a:rPr>
            </a:br>
            <a:br>
              <a:rPr lang="vi-VN" sz="2800" b="0" i="0" dirty="0">
                <a:solidFill>
                  <a:srgbClr val="000000"/>
                </a:solidFill>
                <a:effectLst/>
                <a:latin typeface="OpenSans"/>
              </a:rPr>
            </a:br>
            <a:br>
              <a:rPr lang="vi-VN" sz="2800" b="0" i="0" dirty="0">
                <a:solidFill>
                  <a:srgbClr val="000000"/>
                </a:solidFill>
                <a:effectLst/>
                <a:latin typeface="OpenSans"/>
              </a:rPr>
            </a:b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p:txBody>
      </p:sp>
      <p:pic>
        <p:nvPicPr>
          <p:cNvPr id="6" name="Picture 5">
            <a:extLst>
              <a:ext uri="{FF2B5EF4-FFF2-40B4-BE49-F238E27FC236}">
                <a16:creationId xmlns:a16="http://schemas.microsoft.com/office/drawing/2014/main" id="{2D055C27-98EA-ADDB-A6F1-8362FA9D82E0}"/>
              </a:ext>
            </a:extLst>
          </p:cNvPr>
          <p:cNvPicPr>
            <a:picLocks noChangeAspect="1"/>
          </p:cNvPicPr>
          <p:nvPr/>
        </p:nvPicPr>
        <p:blipFill>
          <a:blip r:embed="rId3"/>
          <a:stretch>
            <a:fillRect/>
          </a:stretch>
        </p:blipFill>
        <p:spPr>
          <a:xfrm>
            <a:off x="381245" y="1720465"/>
            <a:ext cx="7468642" cy="34368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Rounded Corners 6">
            <a:extLst>
              <a:ext uri="{FF2B5EF4-FFF2-40B4-BE49-F238E27FC236}">
                <a16:creationId xmlns:a16="http://schemas.microsoft.com/office/drawing/2014/main" id="{2CDDA377-498D-D91B-3FD6-B1916A5147AC}"/>
              </a:ext>
            </a:extLst>
          </p:cNvPr>
          <p:cNvSpPr/>
          <p:nvPr/>
        </p:nvSpPr>
        <p:spPr>
          <a:xfrm>
            <a:off x="381245" y="5426317"/>
            <a:ext cx="3337664" cy="964387"/>
          </a:xfrm>
          <a:custGeom>
            <a:avLst/>
            <a:gdLst>
              <a:gd name="connsiteX0" fmla="*/ 0 w 3337664"/>
              <a:gd name="connsiteY0" fmla="*/ 160734 h 964387"/>
              <a:gd name="connsiteX1" fmla="*/ 160734 w 3337664"/>
              <a:gd name="connsiteY1" fmla="*/ 0 h 964387"/>
              <a:gd name="connsiteX2" fmla="*/ 633271 w 3337664"/>
              <a:gd name="connsiteY2" fmla="*/ 0 h 964387"/>
              <a:gd name="connsiteX3" fmla="*/ 1045485 w 3337664"/>
              <a:gd name="connsiteY3" fmla="*/ 0 h 964387"/>
              <a:gd name="connsiteX4" fmla="*/ 1548184 w 3337664"/>
              <a:gd name="connsiteY4" fmla="*/ 0 h 964387"/>
              <a:gd name="connsiteX5" fmla="*/ 2050883 w 3337664"/>
              <a:gd name="connsiteY5" fmla="*/ 0 h 964387"/>
              <a:gd name="connsiteX6" fmla="*/ 2493259 w 3337664"/>
              <a:gd name="connsiteY6" fmla="*/ 0 h 964387"/>
              <a:gd name="connsiteX7" fmla="*/ 3176930 w 3337664"/>
              <a:gd name="connsiteY7" fmla="*/ 0 h 964387"/>
              <a:gd name="connsiteX8" fmla="*/ 3337664 w 3337664"/>
              <a:gd name="connsiteY8" fmla="*/ 160734 h 964387"/>
              <a:gd name="connsiteX9" fmla="*/ 3337664 w 3337664"/>
              <a:gd name="connsiteY9" fmla="*/ 482194 h 964387"/>
              <a:gd name="connsiteX10" fmla="*/ 3337664 w 3337664"/>
              <a:gd name="connsiteY10" fmla="*/ 803653 h 964387"/>
              <a:gd name="connsiteX11" fmla="*/ 3176930 w 3337664"/>
              <a:gd name="connsiteY11" fmla="*/ 964387 h 964387"/>
              <a:gd name="connsiteX12" fmla="*/ 2644069 w 3337664"/>
              <a:gd name="connsiteY12" fmla="*/ 964387 h 964387"/>
              <a:gd name="connsiteX13" fmla="*/ 2141369 w 3337664"/>
              <a:gd name="connsiteY13" fmla="*/ 964387 h 964387"/>
              <a:gd name="connsiteX14" fmla="*/ 1729156 w 3337664"/>
              <a:gd name="connsiteY14" fmla="*/ 964387 h 964387"/>
              <a:gd name="connsiteX15" fmla="*/ 1286781 w 3337664"/>
              <a:gd name="connsiteY15" fmla="*/ 964387 h 964387"/>
              <a:gd name="connsiteX16" fmla="*/ 844405 w 3337664"/>
              <a:gd name="connsiteY16" fmla="*/ 964387 h 964387"/>
              <a:gd name="connsiteX17" fmla="*/ 160734 w 3337664"/>
              <a:gd name="connsiteY17" fmla="*/ 964387 h 964387"/>
              <a:gd name="connsiteX18" fmla="*/ 0 w 3337664"/>
              <a:gd name="connsiteY18" fmla="*/ 803653 h 964387"/>
              <a:gd name="connsiteX19" fmla="*/ 0 w 3337664"/>
              <a:gd name="connsiteY19" fmla="*/ 501481 h 964387"/>
              <a:gd name="connsiteX20" fmla="*/ 0 w 3337664"/>
              <a:gd name="connsiteY20" fmla="*/ 160734 h 96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37664" h="964387" fill="none" extrusionOk="0">
                <a:moveTo>
                  <a:pt x="0" y="160734"/>
                </a:moveTo>
                <a:cubicBezTo>
                  <a:pt x="-3992" y="60529"/>
                  <a:pt x="82494" y="-3283"/>
                  <a:pt x="160734" y="0"/>
                </a:cubicBezTo>
                <a:cubicBezTo>
                  <a:pt x="286418" y="-18613"/>
                  <a:pt x="446323" y="8188"/>
                  <a:pt x="633271" y="0"/>
                </a:cubicBezTo>
                <a:cubicBezTo>
                  <a:pt x="820219" y="-8188"/>
                  <a:pt x="951129" y="4354"/>
                  <a:pt x="1045485" y="0"/>
                </a:cubicBezTo>
                <a:cubicBezTo>
                  <a:pt x="1139841" y="-4354"/>
                  <a:pt x="1365910" y="25692"/>
                  <a:pt x="1548184" y="0"/>
                </a:cubicBezTo>
                <a:cubicBezTo>
                  <a:pt x="1730458" y="-25692"/>
                  <a:pt x="1905024" y="15407"/>
                  <a:pt x="2050883" y="0"/>
                </a:cubicBezTo>
                <a:cubicBezTo>
                  <a:pt x="2196742" y="-15407"/>
                  <a:pt x="2330893" y="9442"/>
                  <a:pt x="2493259" y="0"/>
                </a:cubicBezTo>
                <a:cubicBezTo>
                  <a:pt x="2655625" y="-9442"/>
                  <a:pt x="2978447" y="39255"/>
                  <a:pt x="3176930" y="0"/>
                </a:cubicBezTo>
                <a:cubicBezTo>
                  <a:pt x="3274704" y="21196"/>
                  <a:pt x="3356115" y="60783"/>
                  <a:pt x="3337664" y="160734"/>
                </a:cubicBezTo>
                <a:cubicBezTo>
                  <a:pt x="3342898" y="300013"/>
                  <a:pt x="3299906" y="374153"/>
                  <a:pt x="3337664" y="482194"/>
                </a:cubicBezTo>
                <a:cubicBezTo>
                  <a:pt x="3375422" y="590235"/>
                  <a:pt x="3318291" y="648847"/>
                  <a:pt x="3337664" y="803653"/>
                </a:cubicBezTo>
                <a:cubicBezTo>
                  <a:pt x="3317536" y="894985"/>
                  <a:pt x="3266888" y="949447"/>
                  <a:pt x="3176930" y="964387"/>
                </a:cubicBezTo>
                <a:cubicBezTo>
                  <a:pt x="2939814" y="1007599"/>
                  <a:pt x="2905806" y="943363"/>
                  <a:pt x="2644069" y="964387"/>
                </a:cubicBezTo>
                <a:cubicBezTo>
                  <a:pt x="2382332" y="985411"/>
                  <a:pt x="2262272" y="918297"/>
                  <a:pt x="2141369" y="964387"/>
                </a:cubicBezTo>
                <a:cubicBezTo>
                  <a:pt x="2020466" y="1010477"/>
                  <a:pt x="1870749" y="926229"/>
                  <a:pt x="1729156" y="964387"/>
                </a:cubicBezTo>
                <a:cubicBezTo>
                  <a:pt x="1587563" y="1002545"/>
                  <a:pt x="1498184" y="914574"/>
                  <a:pt x="1286781" y="964387"/>
                </a:cubicBezTo>
                <a:cubicBezTo>
                  <a:pt x="1075379" y="1014200"/>
                  <a:pt x="992887" y="938069"/>
                  <a:pt x="844405" y="964387"/>
                </a:cubicBezTo>
                <a:cubicBezTo>
                  <a:pt x="695923" y="990705"/>
                  <a:pt x="331030" y="929507"/>
                  <a:pt x="160734" y="964387"/>
                </a:cubicBezTo>
                <a:cubicBezTo>
                  <a:pt x="74635" y="979934"/>
                  <a:pt x="14441" y="910058"/>
                  <a:pt x="0" y="803653"/>
                </a:cubicBezTo>
                <a:cubicBezTo>
                  <a:pt x="-31643" y="736071"/>
                  <a:pt x="20487" y="595202"/>
                  <a:pt x="0" y="501481"/>
                </a:cubicBezTo>
                <a:cubicBezTo>
                  <a:pt x="-20487" y="407760"/>
                  <a:pt x="27537" y="253437"/>
                  <a:pt x="0" y="160734"/>
                </a:cubicBezTo>
                <a:close/>
              </a:path>
              <a:path w="3337664" h="964387" stroke="0" extrusionOk="0">
                <a:moveTo>
                  <a:pt x="0" y="160734"/>
                </a:moveTo>
                <a:cubicBezTo>
                  <a:pt x="2763" y="80219"/>
                  <a:pt x="76174" y="-5067"/>
                  <a:pt x="160734" y="0"/>
                </a:cubicBezTo>
                <a:cubicBezTo>
                  <a:pt x="401073" y="-10578"/>
                  <a:pt x="566472" y="33774"/>
                  <a:pt x="723757" y="0"/>
                </a:cubicBezTo>
                <a:cubicBezTo>
                  <a:pt x="881042" y="-33774"/>
                  <a:pt x="988511" y="18942"/>
                  <a:pt x="1196295" y="0"/>
                </a:cubicBezTo>
                <a:cubicBezTo>
                  <a:pt x="1404079" y="-18942"/>
                  <a:pt x="1487071" y="16023"/>
                  <a:pt x="1638670" y="0"/>
                </a:cubicBezTo>
                <a:cubicBezTo>
                  <a:pt x="1790270" y="-16023"/>
                  <a:pt x="1886530" y="18356"/>
                  <a:pt x="2081045" y="0"/>
                </a:cubicBezTo>
                <a:cubicBezTo>
                  <a:pt x="2275561" y="-18356"/>
                  <a:pt x="2323954" y="18014"/>
                  <a:pt x="2523421" y="0"/>
                </a:cubicBezTo>
                <a:cubicBezTo>
                  <a:pt x="2722888" y="-18014"/>
                  <a:pt x="2966147" y="19122"/>
                  <a:pt x="3176930" y="0"/>
                </a:cubicBezTo>
                <a:cubicBezTo>
                  <a:pt x="3258904" y="2286"/>
                  <a:pt x="3336966" y="67308"/>
                  <a:pt x="3337664" y="160734"/>
                </a:cubicBezTo>
                <a:cubicBezTo>
                  <a:pt x="3358932" y="286035"/>
                  <a:pt x="3312317" y="361645"/>
                  <a:pt x="3337664" y="495052"/>
                </a:cubicBezTo>
                <a:cubicBezTo>
                  <a:pt x="3363011" y="628459"/>
                  <a:pt x="3314046" y="670849"/>
                  <a:pt x="3337664" y="803653"/>
                </a:cubicBezTo>
                <a:cubicBezTo>
                  <a:pt x="3339555" y="890205"/>
                  <a:pt x="3250669" y="984993"/>
                  <a:pt x="3176930" y="964387"/>
                </a:cubicBezTo>
                <a:cubicBezTo>
                  <a:pt x="2939605" y="972777"/>
                  <a:pt x="2895282" y="912641"/>
                  <a:pt x="2674231" y="964387"/>
                </a:cubicBezTo>
                <a:cubicBezTo>
                  <a:pt x="2453180" y="1016133"/>
                  <a:pt x="2327806" y="952036"/>
                  <a:pt x="2201693" y="964387"/>
                </a:cubicBezTo>
                <a:cubicBezTo>
                  <a:pt x="2075580" y="976738"/>
                  <a:pt x="1799858" y="931161"/>
                  <a:pt x="1698994" y="964387"/>
                </a:cubicBezTo>
                <a:cubicBezTo>
                  <a:pt x="1598130" y="997613"/>
                  <a:pt x="1377269" y="924722"/>
                  <a:pt x="1256619" y="964387"/>
                </a:cubicBezTo>
                <a:cubicBezTo>
                  <a:pt x="1135970" y="1004052"/>
                  <a:pt x="919627" y="960042"/>
                  <a:pt x="723757" y="964387"/>
                </a:cubicBezTo>
                <a:cubicBezTo>
                  <a:pt x="527887" y="968732"/>
                  <a:pt x="349092" y="945809"/>
                  <a:pt x="160734" y="964387"/>
                </a:cubicBezTo>
                <a:cubicBezTo>
                  <a:pt x="77240" y="967053"/>
                  <a:pt x="-2062" y="893086"/>
                  <a:pt x="0" y="803653"/>
                </a:cubicBezTo>
                <a:cubicBezTo>
                  <a:pt x="-11746" y="685606"/>
                  <a:pt x="9657" y="581705"/>
                  <a:pt x="0" y="482194"/>
                </a:cubicBezTo>
                <a:cubicBezTo>
                  <a:pt x="-9657" y="382683"/>
                  <a:pt x="27670" y="290968"/>
                  <a:pt x="0" y="160734"/>
                </a:cubicBezTo>
                <a:close/>
              </a:path>
            </a:pathLst>
          </a:custGeom>
          <a:solidFill>
            <a:schemeClr val="accent4">
              <a:lumMod val="40000"/>
              <a:lumOff val="60000"/>
            </a:schemeClr>
          </a:solidFill>
          <a:ln w="57150">
            <a:solidFill>
              <a:schemeClr val="accent6">
                <a:lumMod val="50000"/>
              </a:schemeClr>
            </a:solidFill>
            <a:prstDash val="sysDot"/>
            <a:extLst>
              <a:ext uri="{C807C97D-BFC1-408E-A445-0C87EB9F89A2}">
                <ask:lineSketchStyleProps xmlns:ask="http://schemas.microsoft.com/office/drawing/2018/sketchyshapes" sd="3659010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Nunito Black" pitchFamily="2" charset="0"/>
              </a:rPr>
              <a:t>nhanh  </a:t>
            </a:r>
            <a:r>
              <a:rPr lang="en-US" sz="3200" b="0" i="0">
                <a:solidFill>
                  <a:srgbClr val="002060"/>
                </a:solidFill>
                <a:effectLst/>
                <a:latin typeface="Nunito Black" pitchFamily="2" charset="0"/>
              </a:rPr>
              <a:t>   chậm</a:t>
            </a:r>
            <a:endParaRPr lang="en-US" sz="3200">
              <a:solidFill>
                <a:srgbClr val="002060"/>
              </a:solidFill>
              <a:latin typeface="Nunito Black" pitchFamily="2" charset="0"/>
            </a:endParaRPr>
          </a:p>
          <a:p>
            <a:pPr algn="ctr"/>
            <a:endParaRPr lang="en-US" sz="2000"/>
          </a:p>
        </p:txBody>
      </p:sp>
      <p:pic>
        <p:nvPicPr>
          <p:cNvPr id="12" name="Graphic 11" descr="Maximize with solid fill">
            <a:extLst>
              <a:ext uri="{FF2B5EF4-FFF2-40B4-BE49-F238E27FC236}">
                <a16:creationId xmlns:a16="http://schemas.microsoft.com/office/drawing/2014/main" id="{D8189DA9-71FA-D585-5BF7-76A59E5768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779221">
            <a:off x="2073812" y="5236084"/>
            <a:ext cx="380467" cy="380467"/>
          </a:xfrm>
          <a:prstGeom prst="rect">
            <a:avLst/>
          </a:prstGeom>
        </p:spPr>
      </p:pic>
      <p:pic>
        <p:nvPicPr>
          <p:cNvPr id="22" name="Picture 21">
            <a:extLst>
              <a:ext uri="{FF2B5EF4-FFF2-40B4-BE49-F238E27FC236}">
                <a16:creationId xmlns:a16="http://schemas.microsoft.com/office/drawing/2014/main" id="{D5CE1C73-6B8E-827B-B6ED-41E4919A0110}"/>
              </a:ext>
            </a:extLst>
          </p:cNvPr>
          <p:cNvPicPr>
            <a:picLocks noChangeAspect="1"/>
          </p:cNvPicPr>
          <p:nvPr/>
        </p:nvPicPr>
        <p:blipFill>
          <a:blip r:embed="rId6"/>
          <a:stretch>
            <a:fillRect/>
          </a:stretch>
        </p:blipFill>
        <p:spPr>
          <a:xfrm>
            <a:off x="8218913" y="1663047"/>
            <a:ext cx="3095134" cy="964386"/>
          </a:xfrm>
          <a:prstGeom prst="rect">
            <a:avLst/>
          </a:prstGeom>
        </p:spPr>
      </p:pic>
      <p:pic>
        <p:nvPicPr>
          <p:cNvPr id="24" name="Picture 23">
            <a:extLst>
              <a:ext uri="{FF2B5EF4-FFF2-40B4-BE49-F238E27FC236}">
                <a16:creationId xmlns:a16="http://schemas.microsoft.com/office/drawing/2014/main" id="{F0A05286-7BD0-EA28-DE19-8B0ECB610326}"/>
              </a:ext>
            </a:extLst>
          </p:cNvPr>
          <p:cNvPicPr>
            <a:picLocks noChangeAspect="1"/>
          </p:cNvPicPr>
          <p:nvPr/>
        </p:nvPicPr>
        <p:blipFill>
          <a:blip r:embed="rId7"/>
          <a:stretch>
            <a:fillRect/>
          </a:stretch>
        </p:blipFill>
        <p:spPr>
          <a:xfrm>
            <a:off x="8182466" y="2599921"/>
            <a:ext cx="3095134" cy="964386"/>
          </a:xfrm>
          <a:prstGeom prst="rect">
            <a:avLst/>
          </a:prstGeom>
        </p:spPr>
      </p:pic>
      <p:pic>
        <p:nvPicPr>
          <p:cNvPr id="26" name="Picture 25">
            <a:extLst>
              <a:ext uri="{FF2B5EF4-FFF2-40B4-BE49-F238E27FC236}">
                <a16:creationId xmlns:a16="http://schemas.microsoft.com/office/drawing/2014/main" id="{2200B795-612B-0BB2-2DC5-CFFCEA1FC5D5}"/>
              </a:ext>
            </a:extLst>
          </p:cNvPr>
          <p:cNvPicPr>
            <a:picLocks noChangeAspect="1"/>
          </p:cNvPicPr>
          <p:nvPr/>
        </p:nvPicPr>
        <p:blipFill>
          <a:blip r:embed="rId8"/>
          <a:stretch>
            <a:fillRect/>
          </a:stretch>
        </p:blipFill>
        <p:spPr>
          <a:xfrm>
            <a:off x="8144822" y="5299030"/>
            <a:ext cx="2936997" cy="870216"/>
          </a:xfrm>
          <a:prstGeom prst="rect">
            <a:avLst/>
          </a:prstGeom>
        </p:spPr>
      </p:pic>
      <p:pic>
        <p:nvPicPr>
          <p:cNvPr id="28" name="Picture 27">
            <a:extLst>
              <a:ext uri="{FF2B5EF4-FFF2-40B4-BE49-F238E27FC236}">
                <a16:creationId xmlns:a16="http://schemas.microsoft.com/office/drawing/2014/main" id="{5E717F74-7AB3-0185-3DDF-60ED39BDAC42}"/>
              </a:ext>
            </a:extLst>
          </p:cNvPr>
          <p:cNvPicPr>
            <a:picLocks noChangeAspect="1"/>
          </p:cNvPicPr>
          <p:nvPr/>
        </p:nvPicPr>
        <p:blipFill>
          <a:blip r:embed="rId9"/>
          <a:stretch>
            <a:fillRect/>
          </a:stretch>
        </p:blipFill>
        <p:spPr>
          <a:xfrm>
            <a:off x="8144822" y="3601795"/>
            <a:ext cx="3027870" cy="870215"/>
          </a:xfrm>
          <a:prstGeom prst="rect">
            <a:avLst/>
          </a:prstGeom>
        </p:spPr>
      </p:pic>
      <p:pic>
        <p:nvPicPr>
          <p:cNvPr id="30" name="Picture 29">
            <a:extLst>
              <a:ext uri="{FF2B5EF4-FFF2-40B4-BE49-F238E27FC236}">
                <a16:creationId xmlns:a16="http://schemas.microsoft.com/office/drawing/2014/main" id="{CC18FA22-438B-CD63-D5BC-D7376FBFC52F}"/>
              </a:ext>
            </a:extLst>
          </p:cNvPr>
          <p:cNvPicPr>
            <a:picLocks noChangeAspect="1"/>
          </p:cNvPicPr>
          <p:nvPr/>
        </p:nvPicPr>
        <p:blipFill>
          <a:blip r:embed="rId10"/>
          <a:stretch>
            <a:fillRect/>
          </a:stretch>
        </p:blipFill>
        <p:spPr>
          <a:xfrm>
            <a:off x="8220110" y="4333654"/>
            <a:ext cx="3019846" cy="964386"/>
          </a:xfrm>
          <a:prstGeom prst="rect">
            <a:avLst/>
          </a:prstGeom>
        </p:spPr>
      </p:pic>
    </p:spTree>
    <p:extLst>
      <p:ext uri="{BB962C8B-B14F-4D97-AF65-F5344CB8AC3E}">
        <p14:creationId xmlns:p14="http://schemas.microsoft.com/office/powerpoint/2010/main" val="1045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5D07D8-A464-D014-AADD-3714B36CC2A3}"/>
              </a:ext>
            </a:extLst>
          </p:cNvPr>
          <p:cNvSpPr/>
          <p:nvPr/>
        </p:nvSpPr>
        <p:spPr>
          <a:xfrm>
            <a:off x="249382" y="0"/>
            <a:ext cx="10564427" cy="1032606"/>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dirty="0">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accent4">
                    <a:lumMod val="75000"/>
                  </a:schemeClr>
                </a:solidFill>
                <a:effectLst/>
                <a:uLnTx/>
                <a:uFillTx/>
                <a:latin typeface="Nunito Black" panose="00000A00000000000000" pitchFamily="2" charset="0"/>
                <a:ea typeface="+mn-ea"/>
                <a:cs typeface="+mn-cs"/>
              </a:rPr>
              <a:t>3. </a:t>
            </a:r>
            <a:r>
              <a:rPr lang="en-US" sz="2800" b="0" i="0" dirty="0" err="1">
                <a:solidFill>
                  <a:schemeClr val="accent4">
                    <a:lumMod val="75000"/>
                  </a:schemeClr>
                </a:solidFill>
                <a:effectLst/>
                <a:latin typeface="Nunito Black" pitchFamily="2" charset="0"/>
              </a:rPr>
              <a:t>Đọc</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lại</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câu</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chuyện</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Đi</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tìm</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mặt</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trời</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đặt</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câu</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khiến</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trong</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tình</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huống</a:t>
            </a:r>
            <a:r>
              <a:rPr lang="en-US" sz="2800" b="0" i="0" dirty="0">
                <a:solidFill>
                  <a:schemeClr val="accent4">
                    <a:lumMod val="75000"/>
                  </a:schemeClr>
                </a:solidFill>
                <a:effectLst/>
                <a:latin typeface="Nunito Black" pitchFamily="2" charset="0"/>
              </a:rPr>
              <a:t> </a:t>
            </a:r>
            <a:r>
              <a:rPr lang="en-US" sz="2800" b="0" i="0" dirty="0" err="1">
                <a:solidFill>
                  <a:schemeClr val="accent4">
                    <a:lumMod val="75000"/>
                  </a:schemeClr>
                </a:solidFill>
                <a:effectLst/>
                <a:latin typeface="Nunito Black" pitchFamily="2" charset="0"/>
              </a:rPr>
              <a:t>sau</a:t>
            </a:r>
            <a:r>
              <a:rPr lang="en-US" sz="2800" b="0" i="0" dirty="0">
                <a:solidFill>
                  <a:schemeClr val="accent4">
                    <a:lumMod val="75000"/>
                  </a:schemeClr>
                </a:solidFill>
                <a:effectLst/>
                <a:latin typeface="Nunito Black" pitchFamily="2" charset="0"/>
              </a:rPr>
              <a:t>:</a:t>
            </a:r>
            <a:br>
              <a:rPr lang="en-US" sz="2800" b="0" i="0" dirty="0">
                <a:solidFill>
                  <a:schemeClr val="accent4">
                    <a:lumMod val="75000"/>
                  </a:schemeClr>
                </a:solidFill>
                <a:effectLst/>
                <a:latin typeface="Nunito Black" pitchFamily="2" charset="0"/>
              </a:rPr>
            </a:br>
            <a:br>
              <a:rPr lang="en-US" sz="2800" b="0" i="0" dirty="0">
                <a:solidFill>
                  <a:srgbClr val="000000"/>
                </a:solidFill>
                <a:effectLst/>
                <a:latin typeface="OpenSans"/>
              </a:rPr>
            </a:br>
            <a:endParaRPr kumimoji="0" lang="en-US" sz="2800" b="0" i="1" u="none" strike="noStrike" kern="1200" cap="none" spc="0" normalizeH="0" baseline="0" noProof="0" dirty="0">
              <a:ln>
                <a:noFill/>
              </a:ln>
              <a:solidFill>
                <a:prstClr val="white"/>
              </a:solidFill>
              <a:effectLst/>
              <a:uLnTx/>
              <a:uFillTx/>
              <a:latin typeface="Nunito Black" panose="00000A00000000000000" pitchFamily="2" charset="0"/>
              <a:ea typeface="+mn-ea"/>
              <a:cs typeface="+mn-cs"/>
            </a:endParaRPr>
          </a:p>
        </p:txBody>
      </p:sp>
      <p:sp>
        <p:nvSpPr>
          <p:cNvPr id="5" name="TextBox 4">
            <a:extLst>
              <a:ext uri="{FF2B5EF4-FFF2-40B4-BE49-F238E27FC236}">
                <a16:creationId xmlns:a16="http://schemas.microsoft.com/office/drawing/2014/main" id="{0061E496-B002-C608-5EAF-4BEC6008DDA8}"/>
              </a:ext>
            </a:extLst>
          </p:cNvPr>
          <p:cNvSpPr txBox="1"/>
          <p:nvPr/>
        </p:nvSpPr>
        <p:spPr>
          <a:xfrm>
            <a:off x="0" y="516303"/>
            <a:ext cx="11942618" cy="6555641"/>
          </a:xfrm>
          <a:prstGeom prst="rect">
            <a:avLst/>
          </a:prstGeom>
          <a:noFill/>
        </p:spPr>
        <p:txBody>
          <a:bodyPr wrap="square">
            <a:spAutoFit/>
          </a:bodyPr>
          <a:lstStyle/>
          <a:p>
            <a:pPr algn="ctr"/>
            <a:r>
              <a:rPr lang="vi-VN" sz="3600" b="1" i="0" dirty="0">
                <a:solidFill>
                  <a:srgbClr val="C00000"/>
                </a:solidFill>
                <a:effectLst/>
                <a:latin typeface="Nunito Black" pitchFamily="2" charset="0"/>
              </a:rPr>
              <a:t>Đi tìm mặt trời</a:t>
            </a:r>
            <a:endParaRPr lang="vi-VN" sz="3600" b="0" i="0" dirty="0">
              <a:solidFill>
                <a:srgbClr val="C00000"/>
              </a:solidFill>
              <a:effectLst/>
              <a:latin typeface="Nunito Black" pitchFamily="2" charset="0"/>
            </a:endParaRPr>
          </a:p>
          <a:p>
            <a:pPr algn="just"/>
            <a:r>
              <a:rPr lang="vi-VN" sz="2400" b="0" i="0" dirty="0">
                <a:solidFill>
                  <a:srgbClr val="002060"/>
                </a:solidFill>
                <a:effectLst/>
                <a:latin typeface="+mj-lt"/>
              </a:rPr>
              <a:t>Ngày xưa, muôn loài sống trong rừng già tối tăm, ẩm ướt. Gõ kiến được giao nhiệm vụ đến các nhà hỏi xem ai có thể đi tìm mặt trời.</a:t>
            </a:r>
          </a:p>
          <a:p>
            <a:pPr algn="just"/>
            <a:r>
              <a:rPr lang="vi-VN" sz="2400" b="0" i="0" dirty="0">
                <a:solidFill>
                  <a:srgbClr val="002060"/>
                </a:solidFill>
                <a:effectLst/>
                <a:latin typeface="+mj-lt"/>
              </a:rPr>
              <a:t>Gõ kiến gõ cửa nhà công, công mải múa. Gõ cửa nhà liếu điếu, liếu điếu bận cãi nhau. Gõ cửa nhà chích chòe, chích chòe mải hót,… Chỉ có gà trống nhận lời đi tìm mặt trời.</a:t>
            </a:r>
          </a:p>
          <a:p>
            <a:pPr algn="just"/>
            <a:r>
              <a:rPr lang="vi-VN" sz="2400" b="0" i="0" dirty="0">
                <a:solidFill>
                  <a:srgbClr val="002060"/>
                </a:solidFill>
                <a:effectLst/>
                <a:latin typeface="+mj-lt"/>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algn="just"/>
            <a:r>
              <a:rPr lang="vi-VN" sz="2400" b="0" i="0" dirty="0">
                <a:solidFill>
                  <a:srgbClr val="002060"/>
                </a:solidFill>
                <a:effectLst/>
                <a:latin typeface="+mj-lt"/>
              </a:rPr>
              <a:t>Gió lạnh rít ù ù. Mấy lần gà trống suýt ngã. Nó quắp những ngón chân thật chặt vào thân cây. Chờ mãi, đợi mãi… Nghĩ thương các bạn sống trong tối tăm, ẩm ướt, gà trống đấm ngực kêu to:</a:t>
            </a:r>
          </a:p>
          <a:p>
            <a:pPr algn="just"/>
            <a:r>
              <a:rPr lang="vi-VN" sz="2400" b="0" i="0" dirty="0">
                <a:solidFill>
                  <a:srgbClr val="002060"/>
                </a:solidFill>
                <a:effectLst/>
                <a:latin typeface="+mj-lt"/>
              </a:rPr>
              <a:t>- Trời đất ơi…. ơi…!</a:t>
            </a:r>
          </a:p>
          <a:p>
            <a:pPr algn="just"/>
            <a:r>
              <a:rPr lang="vi-VN" sz="2400" b="0" i="0" dirty="0">
                <a:solidFill>
                  <a:srgbClr val="002060"/>
                </a:solidFill>
                <a:effectLst/>
                <a:latin typeface="+mj-lt"/>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algn="just"/>
            <a:r>
              <a:rPr lang="vi-VN" sz="2400" b="0" i="0" dirty="0">
                <a:solidFill>
                  <a:srgbClr val="002060"/>
                </a:solidFill>
                <a:effectLst/>
                <a:latin typeface="+mj-lt"/>
              </a:rPr>
              <a:t>Gà trống vui sướng bay về. Bay tới đâu, ánh sáng theo đến đấy. Đất rừng sáng tươi như tranh vẽ.Từ đó, khi gà trống cất tiếng gáy là mặt trời hiện ra, chiếu ánh sáng cho mọi người, mọi vật.</a:t>
            </a:r>
          </a:p>
          <a:p>
            <a:pPr algn="r"/>
            <a:r>
              <a:rPr lang="vi-VN" sz="2400" b="0" i="0" dirty="0">
                <a:solidFill>
                  <a:srgbClr val="000000"/>
                </a:solidFill>
                <a:effectLst/>
                <a:latin typeface="+mj-lt"/>
              </a:rPr>
              <a:t>(Theo Vũ Tú Nam)</a:t>
            </a:r>
            <a:endParaRPr lang="en-US" sz="2400" dirty="0">
              <a:latin typeface="+mj-lt"/>
            </a:endParaRPr>
          </a:p>
        </p:txBody>
      </p:sp>
    </p:spTree>
    <p:extLst>
      <p:ext uri="{BB962C8B-B14F-4D97-AF65-F5344CB8AC3E}">
        <p14:creationId xmlns:p14="http://schemas.microsoft.com/office/powerpoint/2010/main" val="400981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2C1177-4533-C5AD-A85A-E87F3C65AE73}"/>
              </a:ext>
            </a:extLst>
          </p:cNvPr>
          <p:cNvSpPr/>
          <p:nvPr/>
        </p:nvSpPr>
        <p:spPr>
          <a:xfrm>
            <a:off x="178109" y="361835"/>
            <a:ext cx="10239375" cy="925427"/>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accent4">
                    <a:lumMod val="75000"/>
                  </a:schemeClr>
                </a:solidFill>
                <a:effectLst/>
                <a:uLnTx/>
                <a:uFillTx/>
                <a:latin typeface="Nunito Black" panose="00000A00000000000000" pitchFamily="2" charset="0"/>
                <a:ea typeface="+mn-ea"/>
                <a:cs typeface="+mn-cs"/>
              </a:rPr>
              <a:t>3. </a:t>
            </a:r>
            <a:r>
              <a:rPr lang="en-US" sz="2800" b="0" i="0">
                <a:solidFill>
                  <a:schemeClr val="accent4">
                    <a:lumMod val="75000"/>
                  </a:schemeClr>
                </a:solidFill>
                <a:effectLst/>
                <a:latin typeface="Nunito Black" pitchFamily="2" charset="0"/>
              </a:rPr>
              <a:t>Đọc lại câu chuyện Đi tìm mặt trời, đặt câu khiến trong tình huống sau:</a:t>
            </a:r>
            <a:br>
              <a:rPr lang="en-US" sz="2800" b="0" i="0">
                <a:solidFill>
                  <a:schemeClr val="accent4">
                    <a:lumMod val="75000"/>
                  </a:schemeClr>
                </a:solidFill>
                <a:effectLst/>
                <a:latin typeface="Nunito Black" pitchFamily="2" charset="0"/>
              </a:rPr>
            </a:b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5" name="Rectangle: Folded Corner 4">
            <a:extLst>
              <a:ext uri="{FF2B5EF4-FFF2-40B4-BE49-F238E27FC236}">
                <a16:creationId xmlns:a16="http://schemas.microsoft.com/office/drawing/2014/main" id="{ECC50938-8106-16FB-3DCE-53225D06E36E}"/>
              </a:ext>
            </a:extLst>
          </p:cNvPr>
          <p:cNvSpPr/>
          <p:nvPr/>
        </p:nvSpPr>
        <p:spPr>
          <a:xfrm>
            <a:off x="714375" y="1603514"/>
            <a:ext cx="3381375" cy="3316692"/>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B050"/>
              </a:solidFill>
              <a:latin typeface="Nunito Black" pitchFamily="2" charset="0"/>
            </a:endParaRPr>
          </a:p>
          <a:p>
            <a:pPr algn="ctr"/>
            <a:endParaRPr lang="en-US" sz="2400" dirty="0">
              <a:solidFill>
                <a:srgbClr val="0070C0"/>
              </a:solidFill>
              <a:latin typeface="Nunito Black" pitchFamily="2" charset="0"/>
            </a:endParaRPr>
          </a:p>
          <a:p>
            <a:pPr algn="ctr"/>
            <a:r>
              <a:rPr lang="en-US" sz="3600" dirty="0">
                <a:solidFill>
                  <a:srgbClr val="0070C0"/>
                </a:solidFill>
                <a:latin typeface="Times New Roman" panose="02020603050405020304" pitchFamily="18" charset="0"/>
                <a:cs typeface="Times New Roman" panose="02020603050405020304" pitchFamily="18" charset="0"/>
              </a:rPr>
              <a:t>a. </a:t>
            </a:r>
            <a:r>
              <a:rPr lang="en-US" sz="3600" dirty="0" err="1">
                <a:solidFill>
                  <a:srgbClr val="0070C0"/>
                </a:solidFill>
                <a:latin typeface="Times New Roman" panose="02020603050405020304" pitchFamily="18" charset="0"/>
                <a:cs typeface="Times New Roman" panose="02020603050405020304" pitchFamily="18" charset="0"/>
              </a:rPr>
              <a:t>Đóng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gõ</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nhờ</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liếu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điếu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hoặc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chích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chòe</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tìm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mặt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trời</a:t>
            </a:r>
            <a:r>
              <a:rPr lang="en-US" sz="3600" dirty="0">
                <a:solidFill>
                  <a:srgbClr val="0070C0"/>
                </a:solidFill>
                <a:latin typeface="Times New Roman" panose="02020603050405020304" pitchFamily="18" charset="0"/>
                <a:cs typeface="Times New Roman" panose="02020603050405020304" pitchFamily="18" charset="0"/>
              </a:rPr>
              <a:t>.</a:t>
            </a:r>
            <a:br>
              <a:rPr lang="en-US" sz="3600" dirty="0">
                <a:solidFill>
                  <a:srgbClr val="0070C0"/>
                </a:solidFill>
                <a:latin typeface="Times New Roman" panose="02020603050405020304" pitchFamily="18" charset="0"/>
                <a:cs typeface="Times New Roman" panose="02020603050405020304" pitchFamily="18" charset="0"/>
              </a:rPr>
            </a:br>
            <a:br>
              <a:rPr lang="en-US" dirty="0"/>
            </a:br>
            <a:endParaRPr lang="en-US" dirty="0"/>
          </a:p>
        </p:txBody>
      </p:sp>
      <p:sp>
        <p:nvSpPr>
          <p:cNvPr id="6" name="Rectangle: Folded Corner 5">
            <a:extLst>
              <a:ext uri="{FF2B5EF4-FFF2-40B4-BE49-F238E27FC236}">
                <a16:creationId xmlns:a16="http://schemas.microsoft.com/office/drawing/2014/main" id="{44096FA6-2802-0977-9A8F-923FC712E4FE}"/>
              </a:ext>
            </a:extLst>
          </p:cNvPr>
          <p:cNvSpPr/>
          <p:nvPr/>
        </p:nvSpPr>
        <p:spPr>
          <a:xfrm>
            <a:off x="4745355" y="1603514"/>
            <a:ext cx="4189095" cy="3091886"/>
          </a:xfrm>
          <a:prstGeom prst="foldedCorner">
            <a:avLst/>
          </a:prstGeom>
          <a:solidFill>
            <a:schemeClr val="accent6">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B050"/>
              </a:solidFill>
              <a:latin typeface="Nunito Black" pitchFamily="2" charset="0"/>
            </a:endParaRPr>
          </a:p>
          <a:p>
            <a:pPr algn="ctr"/>
            <a:endParaRPr lang="en-US" sz="2400" dirty="0">
              <a:solidFill>
                <a:srgbClr val="0070C0"/>
              </a:solidFill>
              <a:latin typeface="Nunito Black" pitchFamily="2" charset="0"/>
            </a:endParaRPr>
          </a:p>
          <a:p>
            <a:pPr algn="ctr"/>
            <a:endParaRPr lang="en-US" sz="2400" dirty="0">
              <a:solidFill>
                <a:srgbClr val="0070C0"/>
              </a:solidFill>
              <a:latin typeface="Nunito Black" pitchFamily="2" charset="0"/>
            </a:endParaRPr>
          </a:p>
          <a:p>
            <a:pPr algn="ctr"/>
            <a:r>
              <a:rPr lang="vi-VN" sz="3600" dirty="0">
                <a:solidFill>
                  <a:srgbClr val="0070C0"/>
                </a:solidFill>
                <a:latin typeface="+mj-lt"/>
              </a:rPr>
              <a:t>b. Đóng vai gà trống, nói lời đề nghị mặt trời chiếu ánh sáng cho khu rừng tối tăm, ẩm ướt.</a:t>
            </a:r>
            <a:br>
              <a:rPr lang="vi-VN" sz="3600" dirty="0">
                <a:solidFill>
                  <a:srgbClr val="0070C0"/>
                </a:solidFill>
                <a:latin typeface="+mj-lt"/>
              </a:rPr>
            </a:br>
            <a:br>
              <a:rPr lang="vi-VN" dirty="0">
                <a:latin typeface="+mj-lt"/>
              </a:rPr>
            </a:br>
            <a:br>
              <a:rPr lang="en-US" dirty="0"/>
            </a:br>
            <a:endParaRPr lang="en-US" dirty="0"/>
          </a:p>
        </p:txBody>
      </p:sp>
    </p:spTree>
    <p:extLst>
      <p:ext uri="{BB962C8B-B14F-4D97-AF65-F5344CB8AC3E}">
        <p14:creationId xmlns:p14="http://schemas.microsoft.com/office/powerpoint/2010/main" val="33438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Folded Corner 3">
            <a:extLst>
              <a:ext uri="{FF2B5EF4-FFF2-40B4-BE49-F238E27FC236}">
                <a16:creationId xmlns:a16="http://schemas.microsoft.com/office/drawing/2014/main" id="{5DF86109-8312-8398-E0FB-852382494DB1}"/>
              </a:ext>
            </a:extLst>
          </p:cNvPr>
          <p:cNvSpPr/>
          <p:nvPr/>
        </p:nvSpPr>
        <p:spPr>
          <a:xfrm>
            <a:off x="162097" y="1628775"/>
            <a:ext cx="5682112" cy="1972971"/>
          </a:xfrm>
          <a:prstGeom prst="foldedCorner">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B050"/>
              </a:solidFill>
              <a:latin typeface="Nunito Black" pitchFamily="2" charset="0"/>
            </a:endParaRPr>
          </a:p>
          <a:p>
            <a:pPr algn="ctr"/>
            <a:endParaRPr lang="en-US" sz="2400" dirty="0">
              <a:solidFill>
                <a:srgbClr val="0070C0"/>
              </a:solidFill>
              <a:latin typeface="Nunito Black" pitchFamily="2" charset="0"/>
            </a:endParaRPr>
          </a:p>
          <a:p>
            <a:pPr algn="ctr"/>
            <a:r>
              <a:rPr lang="en-US" sz="3600" dirty="0">
                <a:solidFill>
                  <a:srgbClr val="0070C0"/>
                </a:solidFill>
                <a:latin typeface="Nunito Black" pitchFamily="2" charset="0"/>
              </a:rPr>
              <a:t>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vai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gõ</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kiến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nhờ</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công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liếu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điếu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hoặc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chích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chòe</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tìm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mặt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trời</a:t>
            </a:r>
            <a:r>
              <a:rPr lang="en-US" sz="3600" b="1" dirty="0">
                <a:solidFill>
                  <a:srgbClr val="0070C0"/>
                </a:solidFill>
                <a:latin typeface="Times New Roman" panose="02020603050405020304" pitchFamily="18" charset="0"/>
                <a:cs typeface="Times New Roman" panose="02020603050405020304" pitchFamily="18" charset="0"/>
              </a:rPr>
              <a:t>.</a:t>
            </a:r>
            <a:br>
              <a:rPr lang="en-US" sz="3600" b="1" dirty="0">
                <a:solidFill>
                  <a:srgbClr val="0070C0"/>
                </a:solidFill>
                <a:latin typeface="Times New Roman" panose="02020603050405020304" pitchFamily="18" charset="0"/>
                <a:cs typeface="Times New Roman" panose="02020603050405020304" pitchFamily="18" charset="0"/>
              </a:rPr>
            </a:br>
            <a:br>
              <a:rPr lang="en-US" dirty="0"/>
            </a:br>
            <a:endParaRPr lang="en-US" dirty="0"/>
          </a:p>
        </p:txBody>
      </p:sp>
      <p:sp>
        <p:nvSpPr>
          <p:cNvPr id="5" name="Rectangle: Rounded Corners 4">
            <a:extLst>
              <a:ext uri="{FF2B5EF4-FFF2-40B4-BE49-F238E27FC236}">
                <a16:creationId xmlns:a16="http://schemas.microsoft.com/office/drawing/2014/main" id="{199019D7-BF6B-ACFB-FCA2-28F70118288A}"/>
              </a:ext>
            </a:extLst>
          </p:cNvPr>
          <p:cNvSpPr/>
          <p:nvPr/>
        </p:nvSpPr>
        <p:spPr>
          <a:xfrm>
            <a:off x="0" y="166044"/>
            <a:ext cx="10826496" cy="126342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bg1"/>
                </a:solidFill>
                <a:effectLst/>
                <a:uLnTx/>
                <a:uFillTx/>
                <a:latin typeface="Nunito Black" panose="00000A00000000000000" pitchFamily="2" charset="0"/>
                <a:ea typeface="+mn-ea"/>
                <a:cs typeface="+mn-cs"/>
              </a:rPr>
              <a:t>3. </a:t>
            </a:r>
            <a:r>
              <a:rPr lang="en-US" sz="2800" b="0" i="0">
                <a:solidFill>
                  <a:schemeClr val="bg1"/>
                </a:solidFill>
                <a:effectLst/>
                <a:latin typeface="Nunito Black" pitchFamily="2" charset="0"/>
              </a:rPr>
              <a:t>Đọc lại câu chuyện Đi tìm mặt trời, đặt câu khiến trong tình huống sau:</a:t>
            </a:r>
            <a:br>
              <a:rPr lang="en-US" sz="2800" b="0" i="0">
                <a:solidFill>
                  <a:schemeClr val="bg1"/>
                </a:solidFill>
                <a:effectLst/>
                <a:latin typeface="Nunito Black" pitchFamily="2" charset="0"/>
              </a:rPr>
            </a:b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3" name="TextBox 2">
            <a:extLst>
              <a:ext uri="{FF2B5EF4-FFF2-40B4-BE49-F238E27FC236}">
                <a16:creationId xmlns:a16="http://schemas.microsoft.com/office/drawing/2014/main" id="{3CC080A4-CF27-DF49-AB0E-7A1A368EBAC9}"/>
              </a:ext>
            </a:extLst>
          </p:cNvPr>
          <p:cNvSpPr txBox="1"/>
          <p:nvPr/>
        </p:nvSpPr>
        <p:spPr>
          <a:xfrm>
            <a:off x="6681641" y="3887811"/>
            <a:ext cx="5001030" cy="954107"/>
          </a:xfrm>
          <a:custGeom>
            <a:avLst/>
            <a:gdLst>
              <a:gd name="connsiteX0" fmla="*/ 0 w 5001030"/>
              <a:gd name="connsiteY0" fmla="*/ 0 h 954107"/>
              <a:gd name="connsiteX1" fmla="*/ 5001030 w 5001030"/>
              <a:gd name="connsiteY1" fmla="*/ 0 h 954107"/>
              <a:gd name="connsiteX2" fmla="*/ 5001030 w 5001030"/>
              <a:gd name="connsiteY2" fmla="*/ 954107 h 954107"/>
              <a:gd name="connsiteX3" fmla="*/ 0 w 5001030"/>
              <a:gd name="connsiteY3" fmla="*/ 954107 h 954107"/>
              <a:gd name="connsiteX4" fmla="*/ 0 w 500103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1030" h="954107" fill="none" extrusionOk="0">
                <a:moveTo>
                  <a:pt x="0" y="0"/>
                </a:moveTo>
                <a:cubicBezTo>
                  <a:pt x="902039" y="-46412"/>
                  <a:pt x="3630858" y="-87334"/>
                  <a:pt x="5001030" y="0"/>
                </a:cubicBezTo>
                <a:cubicBezTo>
                  <a:pt x="5046986" y="297229"/>
                  <a:pt x="5007471" y="716238"/>
                  <a:pt x="5001030" y="954107"/>
                </a:cubicBezTo>
                <a:cubicBezTo>
                  <a:pt x="4062653" y="889476"/>
                  <a:pt x="1920554" y="1052824"/>
                  <a:pt x="0" y="954107"/>
                </a:cubicBezTo>
                <a:cubicBezTo>
                  <a:pt x="77235" y="658233"/>
                  <a:pt x="-24431" y="180738"/>
                  <a:pt x="0" y="0"/>
                </a:cubicBezTo>
                <a:close/>
              </a:path>
              <a:path w="5001030" h="954107" stroke="0" extrusionOk="0">
                <a:moveTo>
                  <a:pt x="0" y="0"/>
                </a:moveTo>
                <a:cubicBezTo>
                  <a:pt x="1880704" y="93874"/>
                  <a:pt x="3594576" y="-150815"/>
                  <a:pt x="5001030" y="0"/>
                </a:cubicBezTo>
                <a:cubicBezTo>
                  <a:pt x="4987465" y="312027"/>
                  <a:pt x="4982888" y="526614"/>
                  <a:pt x="5001030" y="954107"/>
                </a:cubicBezTo>
                <a:cubicBezTo>
                  <a:pt x="3502435" y="997177"/>
                  <a:pt x="707910" y="1016686"/>
                  <a:pt x="0" y="954107"/>
                </a:cubicBezTo>
                <a:cubicBezTo>
                  <a:pt x="6326" y="662668"/>
                  <a:pt x="22863" y="421766"/>
                  <a:pt x="0" y="0"/>
                </a:cubicBezTo>
                <a:close/>
              </a:path>
            </a:pathLst>
          </a:custGeom>
          <a:solidFill>
            <a:schemeClr val="accent5">
              <a:lumMod val="40000"/>
              <a:lumOff val="60000"/>
            </a:schemeClr>
          </a:solidFill>
          <a:ln>
            <a:solidFill>
              <a:schemeClr val="tx1"/>
            </a:solidFill>
            <a:prstDash val="lgDash"/>
            <a:extLst>
              <a:ext uri="{C807C97D-BFC1-408E-A445-0C87EB9F89A2}">
                <ask:lineSketchStyleProps xmlns:ask="http://schemas.microsoft.com/office/drawing/2018/sketchyshapes" sd="62148144">
                  <a:prstGeom prst="rect">
                    <a:avLst/>
                  </a:prstGeom>
                  <ask:type>
                    <ask:lineSketchCurved/>
                  </ask:type>
                </ask:lineSketchStyleProps>
              </a:ext>
            </a:extLst>
          </a:ln>
        </p:spPr>
        <p:txBody>
          <a:bodyPr wrap="square">
            <a:spAutoFit/>
          </a:bodyPr>
          <a:lstStyle/>
          <a:p>
            <a:r>
              <a:rPr lang="vi-VN" sz="2800" b="1" i="0" dirty="0">
                <a:solidFill>
                  <a:srgbClr val="000000"/>
                </a:solidFill>
                <a:effectLst/>
                <a:latin typeface="Times New Roman" panose="02020603050405020304" pitchFamily="18" charset="0"/>
                <a:cs typeface="Times New Roman" panose="02020603050405020304" pitchFamily="18" charset="0"/>
              </a:rPr>
              <a:t>- Công ơi, cậu giúp khu rừng của mình đi tìm mặt trời nhé!</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916A88-19A8-CF39-FEF1-3237F5EDA503}"/>
              </a:ext>
            </a:extLst>
          </p:cNvPr>
          <p:cNvSpPr txBox="1"/>
          <p:nvPr/>
        </p:nvSpPr>
        <p:spPr>
          <a:xfrm>
            <a:off x="260083" y="3801052"/>
            <a:ext cx="5001030" cy="1938992"/>
          </a:xfrm>
          <a:custGeom>
            <a:avLst/>
            <a:gdLst>
              <a:gd name="connsiteX0" fmla="*/ 0 w 5001030"/>
              <a:gd name="connsiteY0" fmla="*/ 0 h 1938992"/>
              <a:gd name="connsiteX1" fmla="*/ 5001030 w 5001030"/>
              <a:gd name="connsiteY1" fmla="*/ 0 h 1938992"/>
              <a:gd name="connsiteX2" fmla="*/ 5001030 w 5001030"/>
              <a:gd name="connsiteY2" fmla="*/ 1938992 h 1938992"/>
              <a:gd name="connsiteX3" fmla="*/ 0 w 5001030"/>
              <a:gd name="connsiteY3" fmla="*/ 1938992 h 1938992"/>
              <a:gd name="connsiteX4" fmla="*/ 0 w 5001030"/>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1030" h="1938992" fill="none" extrusionOk="0">
                <a:moveTo>
                  <a:pt x="0" y="0"/>
                </a:moveTo>
                <a:cubicBezTo>
                  <a:pt x="902039" y="-46412"/>
                  <a:pt x="3630858" y="-87334"/>
                  <a:pt x="5001030" y="0"/>
                </a:cubicBezTo>
                <a:cubicBezTo>
                  <a:pt x="4915541" y="900574"/>
                  <a:pt x="5015437" y="1384805"/>
                  <a:pt x="5001030" y="1938992"/>
                </a:cubicBezTo>
                <a:cubicBezTo>
                  <a:pt x="4062653" y="1874361"/>
                  <a:pt x="1920554" y="2037709"/>
                  <a:pt x="0" y="1938992"/>
                </a:cubicBezTo>
                <a:cubicBezTo>
                  <a:pt x="139219" y="1716061"/>
                  <a:pt x="-82802" y="338377"/>
                  <a:pt x="0" y="0"/>
                </a:cubicBezTo>
                <a:close/>
              </a:path>
              <a:path w="5001030" h="1938992" stroke="0" extrusionOk="0">
                <a:moveTo>
                  <a:pt x="0" y="0"/>
                </a:moveTo>
                <a:cubicBezTo>
                  <a:pt x="1880704" y="93874"/>
                  <a:pt x="3594576" y="-150815"/>
                  <a:pt x="5001030" y="0"/>
                </a:cubicBezTo>
                <a:cubicBezTo>
                  <a:pt x="5160796" y="880759"/>
                  <a:pt x="4860266" y="1586209"/>
                  <a:pt x="5001030" y="1938992"/>
                </a:cubicBezTo>
                <a:cubicBezTo>
                  <a:pt x="3502435" y="1982062"/>
                  <a:pt x="707910" y="2001571"/>
                  <a:pt x="0" y="1938992"/>
                </a:cubicBezTo>
                <a:cubicBezTo>
                  <a:pt x="85526" y="981719"/>
                  <a:pt x="-60567" y="737339"/>
                  <a:pt x="0" y="0"/>
                </a:cubicBezTo>
                <a:close/>
              </a:path>
            </a:pathLst>
          </a:custGeom>
          <a:solidFill>
            <a:schemeClr val="accent4">
              <a:lumMod val="40000"/>
              <a:lumOff val="60000"/>
            </a:schemeClr>
          </a:solidFill>
          <a:ln>
            <a:solidFill>
              <a:schemeClr val="tx1"/>
            </a:solidFill>
            <a:prstDash val="lgDash"/>
            <a:extLst>
              <a:ext uri="{C807C97D-BFC1-408E-A445-0C87EB9F89A2}">
                <ask:lineSketchStyleProps xmlns:ask="http://schemas.microsoft.com/office/drawing/2018/sketchyshapes" sd="62148144">
                  <a:prstGeom prst="rect">
                    <a:avLst/>
                  </a:prstGeom>
                  <ask:type>
                    <ask:lineSketchCurved/>
                  </ask:type>
                </ask:lineSketchStyleProps>
              </a:ext>
            </a:extLst>
          </a:ln>
        </p:spPr>
        <p:txBody>
          <a:bodyPr wrap="square">
            <a:spAutoFit/>
          </a:bodyPr>
          <a:lstStyle/>
          <a:p>
            <a:r>
              <a:rPr lang="en-US" sz="2800" b="0" i="0" dirty="0">
                <a:solidFill>
                  <a:srgbClr val="000000"/>
                </a:solidFill>
                <a:effectLst/>
                <a:latin typeface="Nunito Black" pitchFamily="2"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Liếu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điếu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hãy</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đi</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tìm</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mặt</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trời</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giúp</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khu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rừng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nhé</a:t>
            </a:r>
            <a:r>
              <a:rPr lang="en-US" sz="4000" b="0" i="0" dirty="0">
                <a:solidFill>
                  <a:srgbClr val="000000"/>
                </a:solidFill>
                <a:effectLst/>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8590BBA-3DB1-D77F-C335-D6B2CE23ECB9}"/>
              </a:ext>
            </a:extLst>
          </p:cNvPr>
          <p:cNvSpPr txBox="1"/>
          <p:nvPr/>
        </p:nvSpPr>
        <p:spPr>
          <a:xfrm>
            <a:off x="6215270" y="1722508"/>
            <a:ext cx="5105337" cy="1938992"/>
          </a:xfrm>
          <a:custGeom>
            <a:avLst/>
            <a:gdLst>
              <a:gd name="connsiteX0" fmla="*/ 0 w 5105337"/>
              <a:gd name="connsiteY0" fmla="*/ 0 h 1938992"/>
              <a:gd name="connsiteX1" fmla="*/ 5105337 w 5105337"/>
              <a:gd name="connsiteY1" fmla="*/ 0 h 1938992"/>
              <a:gd name="connsiteX2" fmla="*/ 5105337 w 5105337"/>
              <a:gd name="connsiteY2" fmla="*/ 1938992 h 1938992"/>
              <a:gd name="connsiteX3" fmla="*/ 0 w 5105337"/>
              <a:gd name="connsiteY3" fmla="*/ 1938992 h 1938992"/>
              <a:gd name="connsiteX4" fmla="*/ 0 w 5105337"/>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337" h="1938992" fill="none" extrusionOk="0">
                <a:moveTo>
                  <a:pt x="0" y="0"/>
                </a:moveTo>
                <a:cubicBezTo>
                  <a:pt x="787301" y="-46412"/>
                  <a:pt x="4214001" y="-87334"/>
                  <a:pt x="5105337" y="0"/>
                </a:cubicBezTo>
                <a:cubicBezTo>
                  <a:pt x="5019848" y="900574"/>
                  <a:pt x="5119744" y="1384805"/>
                  <a:pt x="5105337" y="1938992"/>
                </a:cubicBezTo>
                <a:cubicBezTo>
                  <a:pt x="4508563" y="1874361"/>
                  <a:pt x="1063274" y="2037709"/>
                  <a:pt x="0" y="1938992"/>
                </a:cubicBezTo>
                <a:cubicBezTo>
                  <a:pt x="139219" y="1716061"/>
                  <a:pt x="-82802" y="338377"/>
                  <a:pt x="0" y="0"/>
                </a:cubicBezTo>
                <a:close/>
              </a:path>
              <a:path w="5105337" h="1938992" stroke="0" extrusionOk="0">
                <a:moveTo>
                  <a:pt x="0" y="0"/>
                </a:moveTo>
                <a:cubicBezTo>
                  <a:pt x="621199" y="93874"/>
                  <a:pt x="2711234" y="-150815"/>
                  <a:pt x="5105337" y="0"/>
                </a:cubicBezTo>
                <a:cubicBezTo>
                  <a:pt x="5265103" y="880759"/>
                  <a:pt x="4964573" y="1586209"/>
                  <a:pt x="5105337" y="1938992"/>
                </a:cubicBezTo>
                <a:cubicBezTo>
                  <a:pt x="3240681" y="1982062"/>
                  <a:pt x="2112787" y="2001571"/>
                  <a:pt x="0" y="1938992"/>
                </a:cubicBezTo>
                <a:cubicBezTo>
                  <a:pt x="85526" y="981719"/>
                  <a:pt x="-60567" y="737339"/>
                  <a:pt x="0" y="0"/>
                </a:cubicBezTo>
                <a:close/>
              </a:path>
            </a:pathLst>
          </a:custGeom>
          <a:solidFill>
            <a:srgbClr val="FFC000"/>
          </a:solidFill>
          <a:ln>
            <a:solidFill>
              <a:schemeClr val="tx1"/>
            </a:solidFill>
            <a:prstDash val="lgDash"/>
            <a:extLst>
              <a:ext uri="{C807C97D-BFC1-408E-A445-0C87EB9F89A2}">
                <ask:lineSketchStyleProps xmlns:ask="http://schemas.microsoft.com/office/drawing/2018/sketchyshapes" sd="62148144">
                  <a:prstGeom prst="rect">
                    <a:avLst/>
                  </a:prstGeom>
                  <ask:type>
                    <ask:lineSketchCurved/>
                  </ask:type>
                </ask:lineSketchStyleProps>
              </a:ext>
            </a:extLst>
          </a:ln>
        </p:spPr>
        <p:txBody>
          <a:bodyPr wrap="square">
            <a:spAutoFit/>
          </a:bodyPr>
          <a:lstStyle/>
          <a:p>
            <a:r>
              <a:rPr lang="en-US" sz="2800" b="0" i="0" dirty="0">
                <a:solidFill>
                  <a:srgbClr val="000000"/>
                </a:solidFill>
                <a:effectLst/>
                <a:latin typeface="Nunito Black" pitchFamily="2" charset="0"/>
              </a:rPr>
              <a:t> - </a:t>
            </a:r>
            <a:r>
              <a:rPr lang="en-US" sz="4000" b="0" i="0" dirty="0" err="1">
                <a:solidFill>
                  <a:srgbClr val="000000"/>
                </a:solidFill>
                <a:effectLst/>
                <a:latin typeface="Times New Roman" panose="02020603050405020304" pitchFamily="18" charset="0"/>
                <a:cs typeface="Times New Roman" panose="02020603050405020304" pitchFamily="18" charset="0"/>
              </a:rPr>
              <a:t>Cậu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đi</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tìm</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mặt</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trời</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giúp</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khu</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rừng</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nha</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chích</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chòe</a:t>
            </a:r>
            <a:r>
              <a:rPr lang="en-US" sz="4000" b="0" i="0" dirty="0">
                <a:solidFill>
                  <a:srgbClr val="000000"/>
                </a:solidFill>
                <a:effectLst/>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F3C8C17-7F25-D5DD-1FBC-757850EF5101}"/>
              </a:ext>
            </a:extLst>
          </p:cNvPr>
          <p:cNvPicPr>
            <a:picLocks noChangeAspect="1"/>
          </p:cNvPicPr>
          <p:nvPr/>
        </p:nvPicPr>
        <p:blipFill>
          <a:blip r:embed="rId3"/>
          <a:stretch>
            <a:fillRect/>
          </a:stretch>
        </p:blipFill>
        <p:spPr>
          <a:xfrm>
            <a:off x="10826496" y="179883"/>
            <a:ext cx="1237372" cy="1429469"/>
          </a:xfrm>
          <a:prstGeom prst="rect">
            <a:avLst/>
          </a:prstGeom>
        </p:spPr>
      </p:pic>
    </p:spTree>
    <p:extLst>
      <p:ext uri="{BB962C8B-B14F-4D97-AF65-F5344CB8AC3E}">
        <p14:creationId xmlns:p14="http://schemas.microsoft.com/office/powerpoint/2010/main" val="22918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9614BFB-A8EB-B6B5-BC0D-5A6C8414BF44}"/>
              </a:ext>
            </a:extLst>
          </p:cNvPr>
          <p:cNvSpPr/>
          <p:nvPr/>
        </p:nvSpPr>
        <p:spPr>
          <a:xfrm>
            <a:off x="0" y="166044"/>
            <a:ext cx="10826496" cy="126342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i="1">
              <a:solidFill>
                <a:prstClr val="white"/>
              </a:solidFill>
              <a:latin typeface="Nunito Black" panose="00000A00000000000000" pitchFamily="2" charset="0"/>
            </a:endParaRPr>
          </a:p>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bg1"/>
                </a:solidFill>
                <a:effectLst/>
                <a:uLnTx/>
                <a:uFillTx/>
                <a:latin typeface="Nunito Black" panose="00000A00000000000000" pitchFamily="2" charset="0"/>
                <a:ea typeface="+mn-ea"/>
                <a:cs typeface="+mn-cs"/>
              </a:rPr>
              <a:t>3. </a:t>
            </a:r>
            <a:r>
              <a:rPr lang="en-US" sz="2800" b="0" i="0">
                <a:solidFill>
                  <a:schemeClr val="bg1"/>
                </a:solidFill>
                <a:effectLst/>
                <a:latin typeface="Nunito Black" pitchFamily="2" charset="0"/>
              </a:rPr>
              <a:t>Đọc lại câu chuyện Đi tìm mặt trời, đặt câu khiến trong tình huống sau:</a:t>
            </a:r>
            <a:br>
              <a:rPr lang="en-US" sz="2800" b="0" i="0">
                <a:solidFill>
                  <a:schemeClr val="bg1"/>
                </a:solidFill>
                <a:effectLst/>
                <a:latin typeface="Nunito Black" pitchFamily="2" charset="0"/>
              </a:rPr>
            </a:b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5" name="Rectangle: Folded Corner 4">
            <a:extLst>
              <a:ext uri="{FF2B5EF4-FFF2-40B4-BE49-F238E27FC236}">
                <a16:creationId xmlns:a16="http://schemas.microsoft.com/office/drawing/2014/main" id="{CDB8C39C-7247-83C5-5400-13CB2406F4DE}"/>
              </a:ext>
            </a:extLst>
          </p:cNvPr>
          <p:cNvSpPr/>
          <p:nvPr/>
        </p:nvSpPr>
        <p:spPr>
          <a:xfrm>
            <a:off x="401955" y="1582969"/>
            <a:ext cx="3293745" cy="5108987"/>
          </a:xfrm>
          <a:prstGeom prst="foldedCorner">
            <a:avLst/>
          </a:prstGeom>
          <a:solidFill>
            <a:schemeClr val="accent6">
              <a:lumMod val="40000"/>
              <a:lumOff val="6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B050"/>
              </a:solidFill>
              <a:latin typeface="Nunito Black" pitchFamily="2" charset="0"/>
            </a:endParaRPr>
          </a:p>
          <a:p>
            <a:pPr algn="ctr"/>
            <a:endParaRPr lang="en-US" sz="2400" dirty="0">
              <a:solidFill>
                <a:srgbClr val="0070C0"/>
              </a:solidFill>
              <a:latin typeface="Nunito Black" pitchFamily="2" charset="0"/>
            </a:endParaRPr>
          </a:p>
          <a:p>
            <a:pPr algn="ctr"/>
            <a:endParaRPr lang="en-US" sz="2400" dirty="0">
              <a:solidFill>
                <a:srgbClr val="0070C0"/>
              </a:solidFill>
              <a:latin typeface="Nunito Black" pitchFamily="2" charset="0"/>
            </a:endParaRPr>
          </a:p>
          <a:p>
            <a:pPr algn="ctr"/>
            <a:r>
              <a:rPr lang="vi-VN" sz="2400" dirty="0">
                <a:solidFill>
                  <a:srgbClr val="0070C0"/>
                </a:solidFill>
                <a:latin typeface="Nunito Black" pitchFamily="2" charset="0"/>
              </a:rPr>
              <a:t>b</a:t>
            </a:r>
            <a:r>
              <a:rPr lang="vi-VN" sz="4000" dirty="0">
                <a:solidFill>
                  <a:srgbClr val="0070C0"/>
                </a:solidFill>
                <a:latin typeface="Times New Roman" panose="02020603050405020304" pitchFamily="18" charset="0"/>
                <a:cs typeface="Times New Roman" panose="02020603050405020304" pitchFamily="18" charset="0"/>
              </a:rPr>
              <a:t>. Đóng vai gà trống, nói lời đề nghị mặt trời chiếu ánh sáng cho khu rừng tối tăm, ẩm ướt.</a:t>
            </a:r>
            <a:br>
              <a:rPr lang="vi-VN" sz="4000" dirty="0">
                <a:solidFill>
                  <a:srgbClr val="0070C0"/>
                </a:solidFill>
                <a:latin typeface="Times New Roman" panose="02020603050405020304" pitchFamily="18" charset="0"/>
                <a:cs typeface="Times New Roman" panose="02020603050405020304" pitchFamily="18" charset="0"/>
              </a:rPr>
            </a:br>
            <a:br>
              <a:rPr lang="vi-VN" dirty="0"/>
            </a:br>
            <a:br>
              <a:rPr lang="en-US" dirty="0"/>
            </a:br>
            <a:endParaRPr lang="en-US" dirty="0"/>
          </a:p>
        </p:txBody>
      </p:sp>
      <p:pic>
        <p:nvPicPr>
          <p:cNvPr id="8" name="Picture 7">
            <a:extLst>
              <a:ext uri="{FF2B5EF4-FFF2-40B4-BE49-F238E27FC236}">
                <a16:creationId xmlns:a16="http://schemas.microsoft.com/office/drawing/2014/main" id="{D2A684A6-8C57-074C-364A-0492020D6C47}"/>
              </a:ext>
            </a:extLst>
          </p:cNvPr>
          <p:cNvPicPr>
            <a:picLocks noChangeAspect="1"/>
          </p:cNvPicPr>
          <p:nvPr/>
        </p:nvPicPr>
        <p:blipFill>
          <a:blip r:embed="rId3"/>
          <a:stretch>
            <a:fillRect/>
          </a:stretch>
        </p:blipFill>
        <p:spPr>
          <a:xfrm>
            <a:off x="9090991" y="1685902"/>
            <a:ext cx="2699054" cy="4353201"/>
          </a:xfrm>
          <a:prstGeom prst="rect">
            <a:avLst/>
          </a:prstGeom>
        </p:spPr>
      </p:pic>
      <p:sp>
        <p:nvSpPr>
          <p:cNvPr id="9" name="Speech Bubble: Rectangle with Corners Rounded 8">
            <a:extLst>
              <a:ext uri="{FF2B5EF4-FFF2-40B4-BE49-F238E27FC236}">
                <a16:creationId xmlns:a16="http://schemas.microsoft.com/office/drawing/2014/main" id="{F18BD4C1-5827-CA41-11BA-985A87273EF1}"/>
              </a:ext>
            </a:extLst>
          </p:cNvPr>
          <p:cNvSpPr/>
          <p:nvPr/>
        </p:nvSpPr>
        <p:spPr>
          <a:xfrm>
            <a:off x="5013198" y="1685902"/>
            <a:ext cx="2978277" cy="5006054"/>
          </a:xfrm>
          <a:prstGeom prst="wedgeRoundRectCallout">
            <a:avLst>
              <a:gd name="adj1" fmla="val 83747"/>
              <a:gd name="adj2" fmla="val -3638"/>
              <a:gd name="adj3" fmla="val 16667"/>
            </a:avLst>
          </a:prstGeom>
          <a:solidFill>
            <a:schemeClr val="accent2">
              <a:lumMod val="60000"/>
              <a:lumOff val="4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Nunito Black" pitchFamily="2" charset="0"/>
            </a:endParaRPr>
          </a:p>
          <a:p>
            <a:pPr algn="ctr"/>
            <a:endParaRPr lang="en-US" sz="4000" dirty="0">
              <a:solidFill>
                <a:srgbClr val="002060"/>
              </a:solidFill>
              <a:latin typeface="Times New Roman" panose="02020603050405020304" pitchFamily="18" charset="0"/>
              <a:cs typeface="Times New Roman" panose="02020603050405020304" pitchFamily="18" charset="0"/>
            </a:endParaRPr>
          </a:p>
          <a:p>
            <a:pPr algn="ctr"/>
            <a:r>
              <a:rPr lang="en-US" sz="4000" dirty="0">
                <a:solidFill>
                  <a:srgbClr val="002060"/>
                </a:solidFill>
                <a:latin typeface="Times New Roman" panose="02020603050405020304" pitchFamily="18" charset="0"/>
                <a:cs typeface="Times New Roman" panose="02020603050405020304" pitchFamily="18" charset="0"/>
              </a:rPr>
              <a:t>- Xin </a:t>
            </a:r>
            <a:r>
              <a:rPr lang="en-US" sz="4000" dirty="0" err="1">
                <a:solidFill>
                  <a:srgbClr val="002060"/>
                </a:solidFill>
                <a:latin typeface="Times New Roman" panose="02020603050405020304" pitchFamily="18" charset="0"/>
                <a:cs typeface="Times New Roman" panose="02020603050405020304" pitchFamily="18" charset="0"/>
              </a:rPr>
              <a:t>mặt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trời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hãy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chiếu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sáng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khu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rừng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tăm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tối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chúng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tôi</a:t>
            </a:r>
            <a:r>
              <a:rPr lang="en-US" sz="4000" dirty="0">
                <a:solidFill>
                  <a:srgbClr val="002060"/>
                </a:solidFill>
                <a:latin typeface="Times New Roman" panose="02020603050405020304" pitchFamily="18" charset="0"/>
                <a:cs typeface="Times New Roman" panose="02020603050405020304" pitchFamily="18" charset="0"/>
              </a:rPr>
              <a:t>!</a:t>
            </a:r>
            <a:br>
              <a:rPr lang="en-US" sz="4000" dirty="0">
                <a:solidFill>
                  <a:srgbClr val="002060"/>
                </a:solidFill>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5338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87B737-ABEB-1113-A1BC-5464E5DBA5A7}"/>
              </a:ext>
            </a:extLst>
          </p:cNvPr>
          <p:cNvSpPr txBox="1"/>
          <p:nvPr/>
        </p:nvSpPr>
        <p:spPr>
          <a:xfrm>
            <a:off x="5884794" y="1231209"/>
            <a:ext cx="5449956" cy="4074215"/>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EF256D"/>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032412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625</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Nunito Black</vt:lpstr>
      <vt:lpstr>OpenSans</vt:lpstr>
      <vt:lpstr>Sigmar One</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Trương Thanh Thủy</cp:lastModifiedBy>
  <cp:revision>23</cp:revision>
  <dcterms:created xsi:type="dcterms:W3CDTF">2022-08-20T05:43:50Z</dcterms:created>
  <dcterms:modified xsi:type="dcterms:W3CDTF">2023-12-04T15:39:18Z</dcterms:modified>
</cp:coreProperties>
</file>