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38"/>
  </p:notesMasterIdLst>
  <p:sldIdLst>
    <p:sldId id="567" r:id="rId6"/>
    <p:sldId id="474" r:id="rId7"/>
    <p:sldId id="568" r:id="rId8"/>
    <p:sldId id="539" r:id="rId9"/>
    <p:sldId id="520" r:id="rId10"/>
    <p:sldId id="256" r:id="rId11"/>
    <p:sldId id="523" r:id="rId12"/>
    <p:sldId id="561" r:id="rId13"/>
    <p:sldId id="562" r:id="rId14"/>
    <p:sldId id="543" r:id="rId15"/>
    <p:sldId id="544" r:id="rId16"/>
    <p:sldId id="545" r:id="rId17"/>
    <p:sldId id="546" r:id="rId18"/>
    <p:sldId id="563" r:id="rId19"/>
    <p:sldId id="548" r:id="rId20"/>
    <p:sldId id="549" r:id="rId21"/>
    <p:sldId id="540" r:id="rId22"/>
    <p:sldId id="564" r:id="rId23"/>
    <p:sldId id="552" r:id="rId24"/>
    <p:sldId id="565" r:id="rId25"/>
    <p:sldId id="517" r:id="rId26"/>
    <p:sldId id="518" r:id="rId27"/>
    <p:sldId id="554" r:id="rId28"/>
    <p:sldId id="522" r:id="rId29"/>
    <p:sldId id="555" r:id="rId30"/>
    <p:sldId id="566" r:id="rId31"/>
    <p:sldId id="556" r:id="rId32"/>
    <p:sldId id="557" r:id="rId33"/>
    <p:sldId id="558" r:id="rId34"/>
    <p:sldId id="559" r:id="rId35"/>
    <p:sldId id="560" r:id="rId36"/>
    <p:sldId id="47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Biết nấu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Có cử chỉ và lời nói lễ phép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Chăm làm và biết giúp đỡ bố mẹ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Cho tôi xin bát miến.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Dạ, xin bác bát miến 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Đưa tôi bát miến!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28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4954905" y="209999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tay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173783" y="209056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4954905" y="280865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bát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cơm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173273" y="280877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át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954905" y="364304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nghĩ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4941261" y="3646173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954904" y="4462878"/>
            <a:ext cx="30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ngoan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4954905" y="4462877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ết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ng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6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4D2452-A620-4B7E-AB79-6C0288814FAE}"/>
              </a:ext>
            </a:extLst>
          </p:cNvPr>
          <p:cNvSpPr/>
          <p:nvPr/>
        </p:nvSpPr>
        <p:spPr>
          <a:xfrm>
            <a:off x="4622105" y="237995"/>
            <a:ext cx="2467626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084" y="1651379"/>
            <a:ext cx="95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1" y="2404280"/>
            <a:ext cx="959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…./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7240" t="23757" r="14332" b="38121"/>
          <a:stretch/>
        </p:blipFill>
        <p:spPr>
          <a:xfrm>
            <a:off x="-1" y="95534"/>
            <a:ext cx="11122925" cy="307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338762" y="318238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là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739329" y="313006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nón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lá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7851018" y="312114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lẵng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hoa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/>
          <a:srcRect l="52717" t="14771" r="15999" b="47710"/>
          <a:stretch/>
        </p:blipFill>
        <p:spPr>
          <a:xfrm>
            <a:off x="7012674" y="3828712"/>
            <a:ext cx="5179326" cy="302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856351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vant" pitchFamily="34" charset="0"/>
              </a:rPr>
              <a:t>au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42" y="4053385"/>
            <a:ext cx="5964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b.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400" dirty="0" err="1">
                <a:latin typeface=".VnAvant" pitchFamily="34" charset="0"/>
              </a:rPr>
              <a:t>a</a:t>
            </a:r>
            <a:r>
              <a:rPr lang="en-US" sz="2800" dirty="0" err="1"/>
              <a:t>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400" dirty="0">
                <a:latin typeface=".VnAvant" pitchFamily="34" charset="0"/>
              </a:rPr>
              <a:t>au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ô </a:t>
            </a:r>
            <a:r>
              <a:rPr lang="en-US" sz="2800" dirty="0" err="1"/>
              <a:t>vuông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400" dirty="0" err="1">
                <a:latin typeface=".VnAvant" pitchFamily="34" charset="0"/>
              </a:rPr>
              <a:t>Hµng</a:t>
            </a:r>
            <a:r>
              <a:rPr lang="en-US" sz="2400" dirty="0">
                <a:latin typeface=".VnAvant" pitchFamily="34" charset="0"/>
              </a:rPr>
              <a:t> c……. </a:t>
            </a:r>
            <a:r>
              <a:rPr lang="en-US" sz="2400" dirty="0" err="1">
                <a:latin typeface=".VnAvant" pitchFamily="34" charset="0"/>
              </a:rPr>
              <a:t>trước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cổng</a:t>
            </a:r>
            <a:r>
              <a:rPr lang="en-US" sz="2400" dirty="0">
                <a:latin typeface=".VnAvant" pitchFamily="34" charset="0"/>
              </a:rPr>
              <a:t> c……. </a:t>
            </a:r>
            <a:r>
              <a:rPr lang="en-US" sz="2400" dirty="0" err="1">
                <a:latin typeface=".VnAvant" pitchFamily="34" charset="0"/>
              </a:rPr>
              <a:t>vøt</a:t>
            </a:r>
            <a:r>
              <a:rPr lang="en-US" sz="2400" dirty="0">
                <a:latin typeface=".VnAvant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C</a:t>
            </a:r>
            <a:r>
              <a:rPr lang="en-US" sz="2400" dirty="0" err="1">
                <a:latin typeface=".VnAvant" pitchFamily="34" charset="0"/>
              </a:rPr>
              <a:t>©</a:t>
            </a:r>
            <a:r>
              <a:rPr lang="en-US" sz="2800" dirty="0" err="1"/>
              <a:t>y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r>
              <a:rPr lang="en-US" sz="2800" dirty="0"/>
              <a:t> s…… </a:t>
            </a:r>
            <a:r>
              <a:rPr lang="en-US" sz="2800" dirty="0" err="1"/>
              <a:t>nh</a:t>
            </a:r>
            <a:r>
              <a:rPr lang="en-US" sz="2400" dirty="0">
                <a:latin typeface=".VnAvant" pitchFamily="34" charset="0"/>
              </a:rPr>
              <a:t>µ</a:t>
            </a:r>
            <a:r>
              <a:rPr lang="en-US" sz="2400" dirty="0"/>
              <a:t> </a:t>
            </a:r>
            <a:r>
              <a:rPr lang="en-US" sz="2800" dirty="0" err="1"/>
              <a:t>s</a:t>
            </a:r>
            <a:r>
              <a:rPr lang="en-US" sz="2400" dirty="0" err="1">
                <a:latin typeface=".VnAvant" pitchFamily="34" charset="0"/>
              </a:rPr>
              <a:t>a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800" dirty="0" err="1"/>
              <a:t>trĩu</a:t>
            </a:r>
            <a:r>
              <a:rPr lang="en-US" sz="2400" dirty="0"/>
              <a:t> </a:t>
            </a:r>
            <a:r>
              <a:rPr lang="en-US" sz="2800" dirty="0" err="1"/>
              <a:t>qu</a:t>
            </a:r>
            <a:r>
              <a:rPr lang="en-US" sz="2400" dirty="0">
                <a:latin typeface=".VnAvant" pitchFamily="34" charset="0"/>
              </a:rPr>
              <a:t>¶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4" name="Rectangle 3"/>
          <p:cNvSpPr/>
          <p:nvPr/>
        </p:nvSpPr>
        <p:spPr>
          <a:xfrm>
            <a:off x="7012674" y="3828712"/>
            <a:ext cx="302526" cy="470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547233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.VnAvant" pitchFamily="34" charset="0"/>
              </a:rPr>
              <a:t>ao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2322521" y="5668061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vant" pitchFamily="3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8878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3" grpId="0"/>
      <p:bldP spid="4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2"/>
          <a:srcRect l="14256" t="15996" r="16628" b="46835"/>
          <a:stretch/>
        </p:blipFill>
        <p:spPr>
          <a:xfrm>
            <a:off x="27297" y="0"/>
            <a:ext cx="12037324" cy="3398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3750971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6671593" y="4205800"/>
            <a:ext cx="265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453462" y="4205800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5106544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chỉ: thể hiện tính cách của bản thân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09962" y="5843719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chơi: chỉ hoạt động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722304" y="3564336"/>
            <a:ext cx="1060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tình cảm của người thân trong gia đình: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739673" y="2627194"/>
            <a:ext cx="9864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125105"/>
            <a:ext cx="12192000" cy="1924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481201" y="3325504"/>
            <a:ext cx="2763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4417" y="4092053"/>
            <a:ext cx="1791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6688" y="473578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69904" y="543410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96" t="34785" r="15021" b="23553"/>
          <a:stretch/>
        </p:blipFill>
        <p:spPr>
          <a:xfrm>
            <a:off x="0" y="-1"/>
            <a:ext cx="12192000" cy="414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1" y="1132764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722" y="1119115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08" y="169249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469" y="231380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945846" y="3944203"/>
            <a:ext cx="11246152" cy="65509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945845" y="4816930"/>
            <a:ext cx="11246153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“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E4830BD-C189-4B15-BC18-FFBE3327FD2F}"/>
              </a:ext>
            </a:extLst>
          </p:cNvPr>
          <p:cNvSpPr/>
          <p:nvPr/>
        </p:nvSpPr>
        <p:spPr>
          <a:xfrm>
            <a:off x="945845" y="5746349"/>
            <a:ext cx="11246154" cy="1041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050" t="15102" r="14920" b="37742"/>
          <a:stretch/>
        </p:blipFill>
        <p:spPr>
          <a:xfrm>
            <a:off x="45941" y="-3"/>
            <a:ext cx="12146059" cy="39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4D220E-A9AF-4838-888D-DF5AF5075E01}"/>
              </a:ext>
            </a:extLst>
          </p:cNvPr>
          <p:cNvSpPr txBox="1"/>
          <p:nvPr/>
        </p:nvSpPr>
        <p:spPr>
          <a:xfrm>
            <a:off x="705445" y="485147"/>
            <a:ext cx="1058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60DB9E-7F5A-48B8-B1C4-AC8BCCF8EFDE}"/>
              </a:ext>
            </a:extLst>
          </p:cNvPr>
          <p:cNvGrpSpPr/>
          <p:nvPr/>
        </p:nvGrpSpPr>
        <p:grpSpPr>
          <a:xfrm>
            <a:off x="982639" y="1796517"/>
            <a:ext cx="10413242" cy="3769649"/>
            <a:chOff x="768927" y="1641595"/>
            <a:chExt cx="5340928" cy="251169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69D3EC-DB17-4446-BBA6-331A555D97E1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8" name="Rectangle 14">
                <a:extLst>
                  <a:ext uri="{FF2B5EF4-FFF2-40B4-BE49-F238E27FC236}">
                    <a16:creationId xmlns:a16="http://schemas.microsoft.com/office/drawing/2014/main" id="{99E58F81-081D-4155-971C-38154CA68E6F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oogle Shape;1251;p47">
                <a:extLst>
                  <a:ext uri="{FF2B5EF4-FFF2-40B4-BE49-F238E27FC236}">
                    <a16:creationId xmlns:a16="http://schemas.microsoft.com/office/drawing/2014/main" id="{64695207-D7A6-4FA1-B3E9-1651F4049267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1" name="Google Shape;1252;p47">
                  <a:extLst>
                    <a:ext uri="{FF2B5EF4-FFF2-40B4-BE49-F238E27FC236}">
                      <a16:creationId xmlns:a16="http://schemas.microsoft.com/office/drawing/2014/main" id="{878648EF-6039-4009-93E0-ED721E3E3EF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3;p47">
                  <a:extLst>
                    <a:ext uri="{FF2B5EF4-FFF2-40B4-BE49-F238E27FC236}">
                      <a16:creationId xmlns:a16="http://schemas.microsoft.com/office/drawing/2014/main" id="{8E57925A-EEE3-452F-BFD9-3351BC0767D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4;p47">
                  <a:extLst>
                    <a:ext uri="{FF2B5EF4-FFF2-40B4-BE49-F238E27FC236}">
                      <a16:creationId xmlns:a16="http://schemas.microsoft.com/office/drawing/2014/main" id="{0715BB96-FE18-4279-AA96-2FFFEE7342EF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4" name="Google Shape;1255;p47">
                  <a:extLst>
                    <a:ext uri="{FF2B5EF4-FFF2-40B4-BE49-F238E27FC236}">
                      <a16:creationId xmlns:a16="http://schemas.microsoft.com/office/drawing/2014/main" id="{1DECDB3A-E23C-4E61-909C-6759B721EC0D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6;p47">
                  <a:extLst>
                    <a:ext uri="{FF2B5EF4-FFF2-40B4-BE49-F238E27FC236}">
                      <a16:creationId xmlns:a16="http://schemas.microsoft.com/office/drawing/2014/main" id="{748DE16A-29B3-49A8-81D8-706217A285AB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57;p47">
                  <a:extLst>
                    <a:ext uri="{FF2B5EF4-FFF2-40B4-BE49-F238E27FC236}">
                      <a16:creationId xmlns:a16="http://schemas.microsoft.com/office/drawing/2014/main" id="{D4366227-46FE-4F68-A5C1-E0A674523C52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8;p47">
                  <a:extLst>
                    <a:ext uri="{FF2B5EF4-FFF2-40B4-BE49-F238E27FC236}">
                      <a16:creationId xmlns:a16="http://schemas.microsoft.com/office/drawing/2014/main" id="{859F8761-110B-43A6-8C55-DBFF4C0590ED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9;p47">
                  <a:extLst>
                    <a:ext uri="{FF2B5EF4-FFF2-40B4-BE49-F238E27FC236}">
                      <a16:creationId xmlns:a16="http://schemas.microsoft.com/office/drawing/2014/main" id="{40706B5E-4D6C-43BC-A855-15EFB58E1996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260;p47">
                  <a:extLst>
                    <a:ext uri="{FF2B5EF4-FFF2-40B4-BE49-F238E27FC236}">
                      <a16:creationId xmlns:a16="http://schemas.microsoft.com/office/drawing/2014/main" id="{5F776EA2-7376-4CC4-87DE-BFF9D585E50A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61;p47">
                  <a:extLst>
                    <a:ext uri="{FF2B5EF4-FFF2-40B4-BE49-F238E27FC236}">
                      <a16:creationId xmlns:a16="http://schemas.microsoft.com/office/drawing/2014/main" id="{BE76F209-089E-4E15-B834-B7070DF30F4F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" name="Rectangle 14">
                <a:extLst>
                  <a:ext uri="{FF2B5EF4-FFF2-40B4-BE49-F238E27FC236}">
                    <a16:creationId xmlns:a16="http://schemas.microsoft.com/office/drawing/2014/main" id="{9A9C1B9E-3BB4-4138-B9DF-6F6FF558A5C6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15ABFA-5254-4B7D-804B-F865F3A79EC5}"/>
                </a:ext>
              </a:extLst>
            </p:cNvPr>
            <p:cNvSpPr txBox="1"/>
            <p:nvPr/>
          </p:nvSpPr>
          <p:spPr>
            <a:xfrm>
              <a:off x="2948049" y="1701252"/>
              <a:ext cx="1129909" cy="430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EF0D79-26EF-4099-827C-3C4527B0CEF8}"/>
              </a:ext>
            </a:extLst>
          </p:cNvPr>
          <p:cNvSpPr txBox="1"/>
          <p:nvPr/>
        </p:nvSpPr>
        <p:spPr>
          <a:xfrm>
            <a:off x="2041807" y="3095774"/>
            <a:ext cx="8335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kể về ai trong gia đình?</a:t>
            </a: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 thế nào với người đó? Vì sao?</a:t>
            </a:r>
          </a:p>
        </p:txBody>
      </p:sp>
    </p:spTree>
    <p:extLst>
      <p:ext uri="{BB962C8B-B14F-4D97-AF65-F5344CB8AC3E}">
        <p14:creationId xmlns:p14="http://schemas.microsoft.com/office/powerpoint/2010/main" val="10166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391242" y="434811"/>
            <a:ext cx="1049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3200" dirty="0">
                <a:latin typeface="+mj-lt"/>
              </a:rPr>
              <a:t>1.</a:t>
            </a:r>
            <a:r>
              <a:rPr lang="vi-VN" sz="3200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Tìm đọc một bài thơ, câu chuyện về tình cảm gia đình.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391242" y="1192635"/>
            <a:ext cx="1180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2.</a:t>
            </a:r>
            <a:r>
              <a:rPr lang="vi-VN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Chia sẻ với các bạn cảm xúc của em về bài thơ, câu chuyện đó.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796" t="15179" r="14103" b="27637"/>
          <a:stretch/>
        </p:blipFill>
        <p:spPr>
          <a:xfrm>
            <a:off x="2279176" y="3411940"/>
            <a:ext cx="7792872" cy="34460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19766" t="16405" r="55894" b="63581"/>
          <a:stretch/>
        </p:blipFill>
        <p:spPr>
          <a:xfrm>
            <a:off x="2811439" y="2183641"/>
            <a:ext cx="2688609" cy="151490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/>
          <a:srcRect l="59824" t="16405" r="18006" b="61539"/>
          <a:stretch/>
        </p:blipFill>
        <p:spPr>
          <a:xfrm>
            <a:off x="7287907" y="2183641"/>
            <a:ext cx="2715905" cy="14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5213286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2"/>
            <a:ext cx="11610976" cy="20345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7" y="3206536"/>
            <a:ext cx="116179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algn="just">
              <a:defRPr/>
            </a:pP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algn="just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5436614"/>
            <a:ext cx="11617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xa.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85028" y="5163462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1109</Words>
  <Application>Microsoft Office PowerPoint</Application>
  <PresentationFormat>Widescreen</PresentationFormat>
  <Paragraphs>130</Paragraphs>
  <Slides>32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Microsoft YaHei</vt:lpstr>
      <vt:lpstr>.VnAvant</vt:lpstr>
      <vt:lpstr>Arial</vt:lpstr>
      <vt:lpstr>Arial-Rounded</vt:lpstr>
      <vt:lpstr>Calibri</vt:lpstr>
      <vt:lpstr>Calibri Light</vt:lpstr>
      <vt:lpstr>HP001 4 hàng</vt:lpstr>
      <vt:lpstr>Montserrat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96</cp:revision>
  <dcterms:created xsi:type="dcterms:W3CDTF">2021-06-24T12:42:07Z</dcterms:created>
  <dcterms:modified xsi:type="dcterms:W3CDTF">2024-12-18T16:22:55Z</dcterms:modified>
</cp:coreProperties>
</file>