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304" r:id="rId3"/>
    <p:sldId id="307" r:id="rId4"/>
    <p:sldId id="312" r:id="rId5"/>
    <p:sldId id="314" r:id="rId6"/>
    <p:sldId id="317" r:id="rId7"/>
    <p:sldId id="324" r:id="rId8"/>
    <p:sldId id="322" r:id="rId9"/>
    <p:sldId id="262" r:id="rId10"/>
    <p:sldId id="325" r:id="rId11"/>
    <p:sldId id="330" r:id="rId12"/>
    <p:sldId id="332" r:id="rId13"/>
    <p:sldId id="333" r:id="rId14"/>
    <p:sldId id="334" r:id="rId15"/>
    <p:sldId id="335" r:id="rId16"/>
    <p:sldId id="340" r:id="rId17"/>
    <p:sldId id="342" r:id="rId18"/>
    <p:sldId id="344" r:id="rId19"/>
    <p:sldId id="345" r:id="rId20"/>
    <p:sldId id="346" r:id="rId21"/>
    <p:sldId id="347" r:id="rId22"/>
    <p:sldId id="348" r:id="rId23"/>
    <p:sldId id="349" r:id="rId24"/>
    <p:sldId id="350" r:id="rId25"/>
    <p:sldId id="351" r:id="rId26"/>
    <p:sldId id="352" r:id="rId27"/>
    <p:sldId id="353" r:id="rId28"/>
    <p:sldId id="356" r:id="rId29"/>
    <p:sldId id="360" r:id="rId30"/>
    <p:sldId id="361" r:id="rId31"/>
    <p:sldId id="362" r:id="rId32"/>
    <p:sldId id="364" r:id="rId33"/>
    <p:sldId id="393" r:id="rId34"/>
    <p:sldId id="394" r:id="rId35"/>
    <p:sldId id="368" r:id="rId36"/>
    <p:sldId id="395" r:id="rId37"/>
    <p:sldId id="373" r:id="rId38"/>
    <p:sldId id="378" r:id="rId39"/>
    <p:sldId id="374" r:id="rId40"/>
    <p:sldId id="380" r:id="rId41"/>
    <p:sldId id="385" r:id="rId42"/>
    <p:sldId id="387" r:id="rId43"/>
    <p:sldId id="388" r:id="rId44"/>
    <p:sldId id="392" r:id="rId45"/>
    <p:sldId id="391" r:id="rId46"/>
  </p:sldIdLst>
  <p:sldSz cx="12192000" cy="6858000"/>
  <p:notesSz cx="6858000" cy="9144000"/>
  <p:embeddedFontLst>
    <p:embeddedFont>
      <p:font typeface="宋体" panose="02010600030101010101" pitchFamily="2" charset="-122"/>
      <p:regular r:id="rId47"/>
    </p:embeddedFont>
    <p:embeddedFont>
      <p:font typeface="Great Vibes" panose="020B0604020202020204" charset="0"/>
      <p:regular r:id="rId48"/>
    </p:embeddedFont>
    <p:embeddedFont>
      <p:font typeface="KaiTi" panose="02010609060101010101" pitchFamily="49" charset="-122"/>
      <p:regular r:id="rId49"/>
    </p:embeddedFont>
    <p:embeddedFont>
      <p:font typeface="Nunito Black" pitchFamily="2" charset="0"/>
      <p:bold r:id="rId50"/>
      <p:boldItalic r:id="rId51"/>
    </p:embeddedFont>
    <p:embeddedFont>
      <p:font typeface="Sigmar One" panose="020B0604020202020204" charset="0"/>
      <p:regular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58D04"/>
    <a:srgbClr val="F4ADBD"/>
    <a:srgbClr val="DDECD9"/>
    <a:srgbClr val="FFF2D9"/>
    <a:srgbClr val="C6EAFA"/>
    <a:srgbClr val="FCE5EF"/>
    <a:srgbClr val="F4ADB9"/>
    <a:srgbClr val="800000"/>
    <a:srgbClr val="B6F1FC"/>
    <a:srgbClr val="548F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40" autoAdjust="0"/>
    <p:restoredTop sz="94660"/>
  </p:normalViewPr>
  <p:slideViewPr>
    <p:cSldViewPr snapToGrid="0">
      <p:cViewPr varScale="1">
        <p:scale>
          <a:sx n="66" d="100"/>
          <a:sy n="66" d="100"/>
        </p:scale>
        <p:origin x="81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2.fntdata"/><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5.fntdata"/><Relationship Id="rId3"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13C0930-5BD0-4BF0-A834-36870DB3069C}" type="datetimeFigureOut">
              <a:rPr lang="en-US" smtClean="0"/>
              <a:t>15/12/2024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15284338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3C0930-5BD0-4BF0-A834-36870DB3069C}" type="datetimeFigureOut">
              <a:rPr lang="en-US" smtClean="0"/>
              <a:t>15/12/2024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25587200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3C0930-5BD0-4BF0-A834-36870DB3069C}" type="datetimeFigureOut">
              <a:rPr lang="en-US" smtClean="0"/>
              <a:t>15/12/2024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42005418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2024/12/15</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722889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2024/12/15</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775349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2024/12/15</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626616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2024/12/15</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889928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2024/12/15</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773737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2024/12/15</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608728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2024/12/15</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583179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2024/12/15</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31163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3C0930-5BD0-4BF0-A834-36870DB3069C}" type="datetimeFigureOut">
              <a:rPr lang="en-US" smtClean="0"/>
              <a:t>15/12/2024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9684367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r>
              <a:rPr lang="en-US"/>
              <a:t>Click icon to add picture</a:t>
            </a:r>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2024/12/15</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586964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2024/12/15</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573627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2024/12/15</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030285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a16="http://schemas.microsoft.com/office/drawing/2014/main"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a16="http://schemas.microsoft.com/office/drawing/2014/main"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a16="http://schemas.microsoft.com/office/drawing/2014/main"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lumMod val="95000"/>
                  <a:lumOff val="5000"/>
                </a:prstClr>
              </a:solidFill>
              <a:effectLst/>
              <a:uLnTx/>
              <a:uFillTx/>
              <a:latin typeface="KaiTi" panose="02010609060101010101" pitchFamily="49" charset="-122"/>
              <a:ea typeface="KaiTi" panose="02010609060101010101" pitchFamily="49" charset="-122"/>
              <a:cs typeface="+mn-cs"/>
              <a:sym typeface="KaiTi" panose="02010609060101010101" pitchFamily="49" charset="-122"/>
            </a:endParaRPr>
          </a:p>
        </p:txBody>
      </p:sp>
      <p:pic>
        <p:nvPicPr>
          <p:cNvPr id="15" name="图片 14">
            <a:extLst>
              <a:ext uri="{FF2B5EF4-FFF2-40B4-BE49-F238E27FC236}">
                <a16:creationId xmlns:a16="http://schemas.microsoft.com/office/drawing/2014/main"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a16="http://schemas.microsoft.com/office/drawing/2014/main"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a16="http://schemas.microsoft.com/office/drawing/2014/main" id="{361C764B-32E9-5A43-AD80-354DCC920F4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91376" y="767575"/>
            <a:ext cx="486936" cy="486936"/>
          </a:xfrm>
          <a:prstGeom prst="rect">
            <a:avLst/>
          </a:prstGeom>
        </p:spPr>
      </p:pic>
      <p:sp>
        <p:nvSpPr>
          <p:cNvPr id="24" name="文本框 12">
            <a:extLst>
              <a:ext uri="{FF2B5EF4-FFF2-40B4-BE49-F238E27FC236}">
                <a16:creationId xmlns:a16="http://schemas.microsoft.com/office/drawing/2014/main"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217875"/>
                </a:solidFill>
                <a:effectLst/>
                <a:uLnTx/>
                <a:uFillTx/>
                <a:latin typeface="宋体" panose="02010600030101010101" pitchFamily="2" charset="-122"/>
                <a:ea typeface="宋体" panose="02010600030101010101" pitchFamily="2" charset="-122"/>
                <a:cs typeface="Alibaba PuHuiTi" pitchFamily="18" charset="-122"/>
              </a:rPr>
              <a:t>Add title text</a:t>
            </a:r>
            <a:endParaRPr kumimoji="0" lang="zh-CN" altLang="en-US" sz="3200" b="0" i="0" u="none" strike="noStrike" kern="1200" cap="none" spc="0" normalizeH="0" baseline="0" noProof="0" dirty="0">
              <a:ln>
                <a:noFill/>
              </a:ln>
              <a:solidFill>
                <a:srgbClr val="217875"/>
              </a:solidFill>
              <a:effectLst/>
              <a:uLnTx/>
              <a:uFillTx/>
              <a:latin typeface="宋体" panose="02010600030101010101" pitchFamily="2" charset="-122"/>
              <a:ea typeface="宋体" panose="02010600030101010101" pitchFamily="2" charset="-122"/>
              <a:cs typeface="Alibaba PuHuiTi" pitchFamily="18" charset="-122"/>
            </a:endParaRPr>
          </a:p>
        </p:txBody>
      </p:sp>
    </p:spTree>
    <p:extLst>
      <p:ext uri="{BB962C8B-B14F-4D97-AF65-F5344CB8AC3E}">
        <p14:creationId xmlns:p14="http://schemas.microsoft.com/office/powerpoint/2010/main" val="2152970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13C0930-5BD0-4BF0-A834-36870DB3069C}" type="datetimeFigureOut">
              <a:rPr lang="en-US" smtClean="0"/>
              <a:t>15/12/2024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1598604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3C0930-5BD0-4BF0-A834-36870DB3069C}" type="datetimeFigureOut">
              <a:rPr lang="en-US" smtClean="0"/>
              <a:t>15/12/2024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1866700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3C0930-5BD0-4BF0-A834-36870DB3069C}" type="datetimeFigureOut">
              <a:rPr lang="en-US" smtClean="0"/>
              <a:t>15/12/2024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986228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3C0930-5BD0-4BF0-A834-36870DB3069C}" type="datetimeFigureOut">
              <a:rPr lang="en-US" smtClean="0"/>
              <a:t>15/12/2024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2733641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3C0930-5BD0-4BF0-A834-36870DB3069C}" type="datetimeFigureOut">
              <a:rPr lang="en-US" smtClean="0"/>
              <a:t>15/12/2024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120016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13C0930-5BD0-4BF0-A834-36870DB3069C}" type="datetimeFigureOut">
              <a:rPr lang="en-US" smtClean="0"/>
              <a:t>15/12/2024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2726001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13C0930-5BD0-4BF0-A834-36870DB3069C}" type="datetimeFigureOut">
              <a:rPr lang="en-US" smtClean="0"/>
              <a:t>15/12/2024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640775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3C0930-5BD0-4BF0-A834-36870DB3069C}" type="datetimeFigureOut">
              <a:rPr lang="en-US" smtClean="0"/>
              <a:t>15/12/2024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7E805E-B3E3-4B5B-B70D-DFCB414EB54E}" type="slidenum">
              <a:rPr lang="en-US" smtClean="0"/>
              <a:t>‹#›</a:t>
            </a:fld>
            <a:endParaRPr lang="en-US"/>
          </a:p>
        </p:txBody>
      </p:sp>
    </p:spTree>
    <p:extLst>
      <p:ext uri="{BB962C8B-B14F-4D97-AF65-F5344CB8AC3E}">
        <p14:creationId xmlns:p14="http://schemas.microsoft.com/office/powerpoint/2010/main" val="37254977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15/12/2024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774267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4.pn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4.png"/><Relationship Id="rId7"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4.png"/><Relationship Id="rId7"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4.png"/><Relationship Id="rId7"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1910;p31">
            <a:extLst>
              <a:ext uri="{FF2B5EF4-FFF2-40B4-BE49-F238E27FC236}">
                <a16:creationId xmlns:a16="http://schemas.microsoft.com/office/drawing/2014/main" id="{B4486D36-6C53-75D6-BF08-C59D05FCF23A}"/>
              </a:ext>
            </a:extLst>
          </p:cNvPr>
          <p:cNvSpPr txBox="1">
            <a:spLocks/>
          </p:cNvSpPr>
          <p:nvPr/>
        </p:nvSpPr>
        <p:spPr>
          <a:xfrm>
            <a:off x="2053411" y="1650935"/>
            <a:ext cx="8123908" cy="2111234"/>
          </a:xfrm>
          <a:prstGeom prst="rect">
            <a:avLst/>
          </a:prstGeom>
          <a:noFill/>
          <a:ln>
            <a:noFill/>
          </a:ln>
        </p:spPr>
        <p:txBody>
          <a:bodyPr spcFirstLastPara="1" wrap="square" lIns="91425" tIns="91425" rIns="91425" bIns="91425" numCol="1" anchor="ctr" anchorCtr="0">
            <a:prstTxWarp prst="textArchUp">
              <a:avLst/>
            </a:prstTxWarp>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Tx/>
              <a:buSzTx/>
              <a:buFont typeface="Chango"/>
              <a:buNone/>
              <a:tabLst/>
              <a:defRPr/>
            </a:pPr>
            <a:endParaRPr kumimoji="0" lang="en-US" sz="10000" b="1" i="0" u="none" strike="noStrike" kern="1200" cap="none" spc="0" normalizeH="0" baseline="0" noProof="0" dirty="0">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endParaRPr>
          </a:p>
          <a:p>
            <a:pPr marL="0" marR="0" lvl="0" indent="0" algn="ctr" defTabSz="914400" rtl="0" eaLnBrk="1" fontAlgn="auto" latinLnBrk="0" hangingPunct="1">
              <a:lnSpc>
                <a:spcPct val="100000"/>
              </a:lnSpc>
              <a:spcBef>
                <a:spcPts val="0"/>
              </a:spcBef>
              <a:spcAft>
                <a:spcPts val="0"/>
              </a:spcAft>
              <a:buClrTx/>
              <a:buSzTx/>
              <a:buFont typeface="Chango"/>
              <a:buNone/>
              <a:tabLst/>
              <a:defRPr/>
            </a:pPr>
            <a:r>
              <a:rPr kumimoji="0" lang="en-US" sz="10000" b="1" i="0" u="none" strike="noStrike" kern="1200" cap="none" spc="0" normalizeH="0" baseline="0" noProof="0" dirty="0" err="1">
                <a:ln>
                  <a:noFill/>
                </a:ln>
                <a:solidFill>
                  <a:srgbClr val="0070C0"/>
                </a:solidFill>
                <a:effectLst/>
                <a:uLnTx/>
                <a:uFillTx/>
                <a:latin typeface="Great Vibes" pitchFamily="2" charset="0"/>
                <a:ea typeface="Tahoma" panose="020B0604030504040204" pitchFamily="34" charset="0"/>
                <a:cs typeface="Tahoma" panose="020B0604030504040204" pitchFamily="34" charset="0"/>
                <a:sym typeface="Chango"/>
              </a:rPr>
              <a:t>Tiếng</a:t>
            </a:r>
            <a:r>
              <a:rPr kumimoji="0" lang="en-US" sz="10000" b="1" i="0" u="none" strike="noStrike" kern="1200" cap="none" spc="0" normalizeH="0" baseline="0" noProof="0" dirty="0">
                <a:ln>
                  <a:noFill/>
                </a:ln>
                <a:solidFill>
                  <a:srgbClr val="0070C0"/>
                </a:solidFill>
                <a:effectLst/>
                <a:uLnTx/>
                <a:uFillTx/>
                <a:latin typeface="Great Vibes" pitchFamily="2" charset="0"/>
                <a:ea typeface="Tahoma" panose="020B0604030504040204" pitchFamily="34" charset="0"/>
                <a:cs typeface="Tahoma" panose="020B0604030504040204" pitchFamily="34" charset="0"/>
                <a:sym typeface="Chango"/>
              </a:rPr>
              <a:t> </a:t>
            </a:r>
            <a:r>
              <a:rPr kumimoji="0" lang="en-US" sz="10000" b="1" i="0" u="none" strike="noStrike" kern="1200" cap="none" spc="0" normalizeH="0" baseline="0" noProof="0" dirty="0" err="1">
                <a:ln>
                  <a:noFill/>
                </a:ln>
                <a:solidFill>
                  <a:srgbClr val="0070C0"/>
                </a:solidFill>
                <a:effectLst/>
                <a:uLnTx/>
                <a:uFillTx/>
                <a:latin typeface="Great Vibes" pitchFamily="2" charset="0"/>
                <a:ea typeface="Tahoma" panose="020B0604030504040204" pitchFamily="34" charset="0"/>
                <a:cs typeface="Tahoma" panose="020B0604030504040204" pitchFamily="34" charset="0"/>
                <a:sym typeface="Chango"/>
              </a:rPr>
              <a:t>Việt</a:t>
            </a:r>
            <a:endParaRPr kumimoji="0" lang="en-US" sz="10000" b="1" i="0" u="none" strike="noStrike" kern="1200" cap="none" spc="0" normalizeH="0" baseline="0" noProof="0" dirty="0">
              <a:ln>
                <a:noFill/>
              </a:ln>
              <a:solidFill>
                <a:srgbClr val="0070C0"/>
              </a:solidFill>
              <a:effectLst/>
              <a:uLnTx/>
              <a:uFillTx/>
              <a:latin typeface="Great Vibes" pitchFamily="2" charset="0"/>
              <a:ea typeface="Tahoma" panose="020B0604030504040204" pitchFamily="34" charset="0"/>
              <a:cs typeface="Tahoma" panose="020B0604030504040204" pitchFamily="34" charset="0"/>
              <a:sym typeface="Chango"/>
            </a:endParaRPr>
          </a:p>
        </p:txBody>
      </p:sp>
      <p:sp>
        <p:nvSpPr>
          <p:cNvPr id="5" name="TextBox 4">
            <a:extLst>
              <a:ext uri="{FF2B5EF4-FFF2-40B4-BE49-F238E27FC236}">
                <a16:creationId xmlns:a16="http://schemas.microsoft.com/office/drawing/2014/main" id="{FDF99F60-2DEC-4DEF-9300-E3C8E7CE95D2}"/>
              </a:ext>
            </a:extLst>
          </p:cNvPr>
          <p:cNvSpPr txBox="1"/>
          <p:nvPr/>
        </p:nvSpPr>
        <p:spPr>
          <a:xfrm>
            <a:off x="3195165" y="1883650"/>
            <a:ext cx="6810102" cy="2014597"/>
          </a:xfrm>
          <a:prstGeom prst="cloud">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FF0000"/>
                </a:solidFill>
                <a:effectLst/>
                <a:uLnTx/>
                <a:uFillTx/>
                <a:latin typeface="Nunito Black" pitchFamily="2" charset="0"/>
                <a:ea typeface="Tahoma" panose="020B0604030504040204" pitchFamily="34" charset="0"/>
                <a:cs typeface="Tahoma" panose="020B0604030504040204" pitchFamily="34" charset="0"/>
              </a:rPr>
              <a:t>Tuần</a:t>
            </a:r>
            <a:r>
              <a:rPr kumimoji="0" lang="en-US" sz="8000" b="1" i="0" u="none" strike="noStrike" kern="1200" cap="none" spc="0" normalizeH="0" baseline="0" noProof="0" dirty="0">
                <a:ln>
                  <a:noFill/>
                </a:ln>
                <a:solidFill>
                  <a:srgbClr val="FF0000"/>
                </a:solidFill>
                <a:effectLst/>
                <a:uLnTx/>
                <a:uFillTx/>
                <a:latin typeface="Nunito Black" pitchFamily="2" charset="0"/>
                <a:ea typeface="Tahoma" panose="020B0604030504040204" pitchFamily="34" charset="0"/>
                <a:cs typeface="Tahoma" panose="020B0604030504040204" pitchFamily="34" charset="0"/>
              </a:rPr>
              <a:t> 15</a:t>
            </a:r>
          </a:p>
        </p:txBody>
      </p:sp>
    </p:spTree>
    <p:extLst>
      <p:ext uri="{BB962C8B-B14F-4D97-AF65-F5344CB8AC3E}">
        <p14:creationId xmlns:p14="http://schemas.microsoft.com/office/powerpoint/2010/main" val="931154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159626" y="288696"/>
            <a:ext cx="3519950" cy="629107"/>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Luyện</a:t>
            </a:r>
            <a:r>
              <a:rPr kumimoji="0" lang="en-US" sz="36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6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đọc</a:t>
            </a:r>
            <a:r>
              <a:rPr kumimoji="0" lang="en-US" sz="36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6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câu</a:t>
            </a:r>
            <a:endParaRPr kumimoji="0" lang="id-ID" sz="36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5" name="Rounded Rectangle 4"/>
          <p:cNvSpPr/>
          <p:nvPr/>
        </p:nvSpPr>
        <p:spPr>
          <a:xfrm>
            <a:off x="171445" y="1590063"/>
            <a:ext cx="11744325" cy="1470678"/>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0000"/>
              </a:buClr>
            </a:pPr>
            <a:r>
              <a:rPr lang="vi-VN" sz="3200" dirty="0">
                <a:solidFill>
                  <a:schemeClr val="tx1"/>
                </a:solidFill>
                <a:latin typeface="Nunito Black" pitchFamily="2" charset="0"/>
              </a:rPr>
              <a:t>M</a:t>
            </a:r>
            <a:r>
              <a:rPr lang="en-US" sz="3200" dirty="0" err="1">
                <a:solidFill>
                  <a:schemeClr val="tx1"/>
                </a:solidFill>
                <a:latin typeface="Nunito Black" pitchFamily="2" charset="0"/>
              </a:rPr>
              <a:t>ùa</a:t>
            </a:r>
            <a:r>
              <a:rPr lang="vi-VN" sz="3200" dirty="0">
                <a:solidFill>
                  <a:schemeClr val="tx1"/>
                </a:solidFill>
                <a:latin typeface="Nunito Black" pitchFamily="2" charset="0"/>
              </a:rPr>
              <a:t> </a:t>
            </a:r>
            <a:r>
              <a:rPr lang="en-US" sz="3200" dirty="0" err="1">
                <a:solidFill>
                  <a:schemeClr val="tx1"/>
                </a:solidFill>
                <a:latin typeface="Nunito Black" pitchFamily="2" charset="0"/>
              </a:rPr>
              <a:t>đông</a:t>
            </a:r>
            <a:r>
              <a:rPr lang="vi-VN" sz="3200" dirty="0">
                <a:solidFill>
                  <a:schemeClr val="tx1"/>
                </a:solidFill>
                <a:latin typeface="Nunito Black" pitchFamily="2" charset="0"/>
              </a:rPr>
              <a:t>,</a:t>
            </a:r>
            <a:r>
              <a:rPr lang="en-US" sz="3200" dirty="0">
                <a:solidFill>
                  <a:srgbClr val="FF0000"/>
                </a:solidFill>
                <a:latin typeface="Nunito Black" pitchFamily="2" charset="0"/>
              </a:rPr>
              <a:t>/ </a:t>
            </a:r>
            <a:r>
              <a:rPr lang="vi-VN" sz="3200" dirty="0">
                <a:solidFill>
                  <a:schemeClr val="tx1"/>
                </a:solidFill>
                <a:latin typeface="Nunito Black" pitchFamily="2" charset="0"/>
              </a:rPr>
              <a:t>thỏ quấn tấm vải lên người cho đỡ rét</a:t>
            </a:r>
            <a:r>
              <a:rPr lang="en-US" sz="3200" dirty="0">
                <a:solidFill>
                  <a:schemeClr val="tx1"/>
                </a:solidFill>
                <a:latin typeface="Nunito Black" pitchFamily="2" charset="0"/>
              </a:rPr>
              <a:t> </a:t>
            </a:r>
            <a:r>
              <a:rPr lang="en-US" sz="3200" dirty="0">
                <a:solidFill>
                  <a:srgbClr val="FF0000"/>
                </a:solidFill>
                <a:latin typeface="Nunito Black" pitchFamily="2" charset="0"/>
              </a:rPr>
              <a:t>/</a:t>
            </a:r>
            <a:r>
              <a:rPr lang="vi-VN" sz="3200" dirty="0">
                <a:solidFill>
                  <a:schemeClr val="tx1"/>
                </a:solidFill>
                <a:latin typeface="Nunito Black" pitchFamily="2" charset="0"/>
              </a:rPr>
              <a:t> thì gió thổi tấm vải bay xuống ao.</a:t>
            </a:r>
            <a:r>
              <a:rPr lang="en-US" sz="3200" dirty="0">
                <a:solidFill>
                  <a:srgbClr val="FF0000"/>
                </a:solidFill>
                <a:latin typeface="Nunito Black" pitchFamily="2" charset="0"/>
              </a:rPr>
              <a:t>//</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cs typeface="#9Slide05 Bodega Script" pitchFamily="2" charset="0"/>
              <a:sym typeface="Arial"/>
            </a:endParaRPr>
          </a:p>
        </p:txBody>
      </p:sp>
      <p:pic>
        <p:nvPicPr>
          <p:cNvPr id="6" name="Picture 5">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8" name="Rounded Rectangle 7"/>
          <p:cNvSpPr/>
          <p:nvPr/>
        </p:nvSpPr>
        <p:spPr>
          <a:xfrm>
            <a:off x="290702" y="3885570"/>
            <a:ext cx="11696510" cy="2058017"/>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rgbClr val="000000"/>
                </a:solidFill>
                <a:latin typeface="Nunito Black" pitchFamily="2" charset="0"/>
              </a:rPr>
              <a:t>Thỏ trải vải.</a:t>
            </a:r>
            <a:r>
              <a:rPr lang="en-US" sz="3200" dirty="0">
                <a:solidFill>
                  <a:srgbClr val="FF0000"/>
                </a:solidFill>
                <a:latin typeface="Nunito Black" pitchFamily="2" charset="0"/>
              </a:rPr>
              <a:t>//</a:t>
            </a:r>
            <a:r>
              <a:rPr lang="vi-VN" sz="3200" dirty="0">
                <a:solidFill>
                  <a:srgbClr val="000000"/>
                </a:solidFill>
                <a:latin typeface="Nunito Black" pitchFamily="2" charset="0"/>
              </a:rPr>
              <a:t> Ốc sên kẻ đường vạch.</a:t>
            </a:r>
            <a:r>
              <a:rPr lang="en-US" sz="3200" dirty="0">
                <a:solidFill>
                  <a:srgbClr val="FF0000"/>
                </a:solidFill>
                <a:latin typeface="Nunito Black" pitchFamily="2" charset="0"/>
              </a:rPr>
              <a:t>//</a:t>
            </a:r>
            <a:endParaRPr lang="vi-VN" sz="3200" dirty="0">
              <a:solidFill>
                <a:srgbClr val="FF0000"/>
              </a:solidFill>
              <a:latin typeface="Nunito Black" pitchFamily="2" charset="0"/>
            </a:endParaRPr>
          </a:p>
          <a:p>
            <a:pPr algn="just"/>
            <a:r>
              <a:rPr lang="vi-VN" sz="3200" dirty="0">
                <a:solidFill>
                  <a:srgbClr val="000000"/>
                </a:solidFill>
                <a:latin typeface="Nunito Black" pitchFamily="2" charset="0"/>
              </a:rPr>
              <a:t>Bọ ngựa cắt vải theo vạch.</a:t>
            </a:r>
            <a:r>
              <a:rPr lang="en-US" sz="3200" dirty="0">
                <a:solidFill>
                  <a:srgbClr val="FF0000"/>
                </a:solidFill>
                <a:latin typeface="Nunito Black" pitchFamily="2" charset="0"/>
              </a:rPr>
              <a:t> //</a:t>
            </a:r>
            <a:r>
              <a:rPr lang="vi-VN" sz="3200" dirty="0">
                <a:solidFill>
                  <a:srgbClr val="000000"/>
                </a:solidFill>
                <a:latin typeface="Nunito Black" pitchFamily="2" charset="0"/>
              </a:rPr>
              <a:t> Tằm xe chỉ.</a:t>
            </a:r>
            <a:r>
              <a:rPr lang="en-US" sz="3200" dirty="0">
                <a:solidFill>
                  <a:srgbClr val="FF0000"/>
                </a:solidFill>
                <a:latin typeface="Nunito Black" pitchFamily="2" charset="0"/>
              </a:rPr>
              <a:t> //</a:t>
            </a:r>
            <a:r>
              <a:rPr lang="vi-VN" sz="3200" dirty="0">
                <a:solidFill>
                  <a:srgbClr val="000000"/>
                </a:solidFill>
                <a:latin typeface="Nunito Black" pitchFamily="2" charset="0"/>
              </a:rPr>
              <a:t> Nhím chắp vải,</a:t>
            </a:r>
            <a:r>
              <a:rPr lang="en-US" sz="3200" dirty="0">
                <a:solidFill>
                  <a:srgbClr val="FF0000"/>
                </a:solidFill>
                <a:latin typeface="Nunito Black" pitchFamily="2" charset="0"/>
              </a:rPr>
              <a:t>/</a:t>
            </a:r>
            <a:r>
              <a:rPr lang="vi-VN" sz="3200" dirty="0">
                <a:solidFill>
                  <a:srgbClr val="FF0000"/>
                </a:solidFill>
                <a:latin typeface="Nunito Black" pitchFamily="2" charset="0"/>
              </a:rPr>
              <a:t> </a:t>
            </a:r>
            <a:r>
              <a:rPr lang="vi-VN" sz="3200" dirty="0">
                <a:solidFill>
                  <a:srgbClr val="000000"/>
                </a:solidFill>
                <a:latin typeface="Nunito Black" pitchFamily="2" charset="0"/>
              </a:rPr>
              <a:t>dùi lỗ.</a:t>
            </a:r>
            <a:r>
              <a:rPr lang="en-US" sz="3200" dirty="0">
                <a:solidFill>
                  <a:srgbClr val="FF0000"/>
                </a:solidFill>
                <a:latin typeface="Nunito Black" pitchFamily="2" charset="0"/>
              </a:rPr>
              <a:t> //</a:t>
            </a:r>
            <a:endParaRPr kumimoji="0" lang="id-ID" sz="40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7611738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7" name="Rounded Rectangle 6"/>
          <p:cNvSpPr/>
          <p:nvPr/>
        </p:nvSpPr>
        <p:spPr>
          <a:xfrm>
            <a:off x="1038873" y="240025"/>
            <a:ext cx="2198103" cy="537282"/>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Chia </a:t>
            </a:r>
            <a:r>
              <a:rPr kumimoji="0" lang="en-US" sz="32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đoạn</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9" name="Rounded Rectangle 8"/>
          <p:cNvSpPr/>
          <p:nvPr/>
        </p:nvSpPr>
        <p:spPr>
          <a:xfrm>
            <a:off x="680846" y="1154749"/>
            <a:ext cx="10251613" cy="687498"/>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0000"/>
                </a:solidFill>
                <a:latin typeface="Nunito Black" pitchFamily="2" charset="0"/>
              </a:rPr>
              <a:t>+ </a:t>
            </a:r>
            <a:r>
              <a:rPr lang="en-US" sz="3200" dirty="0" err="1">
                <a:solidFill>
                  <a:srgbClr val="000000"/>
                </a:solidFill>
                <a:latin typeface="Nunito Black" pitchFamily="2" charset="0"/>
              </a:rPr>
              <a:t>Đoạn</a:t>
            </a:r>
            <a:r>
              <a:rPr lang="en-US" sz="3200" dirty="0">
                <a:solidFill>
                  <a:srgbClr val="000000"/>
                </a:solidFill>
                <a:latin typeface="Nunito Black" pitchFamily="2" charset="0"/>
              </a:rPr>
              <a:t> 1: </a:t>
            </a:r>
            <a:r>
              <a:rPr lang="en-US" sz="3200" dirty="0" err="1">
                <a:solidFill>
                  <a:srgbClr val="000000"/>
                </a:solidFill>
                <a:latin typeface="Nunito Black" pitchFamily="2" charset="0"/>
              </a:rPr>
              <a:t>Từ</a:t>
            </a:r>
            <a:r>
              <a:rPr lang="en-US" sz="3200" dirty="0">
                <a:solidFill>
                  <a:srgbClr val="000000"/>
                </a:solidFill>
                <a:latin typeface="Nunito Black" pitchFamily="2" charset="0"/>
              </a:rPr>
              <a:t> </a:t>
            </a:r>
            <a:r>
              <a:rPr lang="en-US" sz="3200" dirty="0" err="1">
                <a:solidFill>
                  <a:srgbClr val="000000"/>
                </a:solidFill>
                <a:latin typeface="Nunito Black" pitchFamily="2" charset="0"/>
              </a:rPr>
              <a:t>đầu</a:t>
            </a:r>
            <a:r>
              <a:rPr lang="en-US" sz="3200" dirty="0">
                <a:solidFill>
                  <a:srgbClr val="000000"/>
                </a:solidFill>
                <a:latin typeface="Nunito Black" pitchFamily="2" charset="0"/>
              </a:rPr>
              <a:t> </a:t>
            </a:r>
            <a:r>
              <a:rPr lang="en-US" sz="3200" dirty="0" err="1">
                <a:solidFill>
                  <a:srgbClr val="000000"/>
                </a:solidFill>
                <a:latin typeface="Nunito Black" pitchFamily="2" charset="0"/>
              </a:rPr>
              <a:t>đến</a:t>
            </a:r>
            <a:r>
              <a:rPr lang="en-US" sz="3200" dirty="0">
                <a:solidFill>
                  <a:srgbClr val="000000"/>
                </a:solidFill>
                <a:latin typeface="Nunito Black" pitchFamily="2" charset="0"/>
              </a:rPr>
              <a:t> </a:t>
            </a:r>
            <a:r>
              <a:rPr lang="en-US" sz="3200" i="1" dirty="0" err="1">
                <a:solidFill>
                  <a:srgbClr val="002060"/>
                </a:solidFill>
                <a:latin typeface="Nunito Black" pitchFamily="2" charset="0"/>
              </a:rPr>
              <a:t>Phải</a:t>
            </a:r>
            <a:r>
              <a:rPr lang="en-US" sz="3200" i="1" dirty="0">
                <a:solidFill>
                  <a:srgbClr val="002060"/>
                </a:solidFill>
                <a:latin typeface="Nunito Black" pitchFamily="2" charset="0"/>
              </a:rPr>
              <a:t> may </a:t>
            </a:r>
            <a:r>
              <a:rPr lang="en-US" sz="3200" i="1" dirty="0" err="1">
                <a:solidFill>
                  <a:srgbClr val="002060"/>
                </a:solidFill>
                <a:latin typeface="Nunito Black" pitchFamily="2" charset="0"/>
              </a:rPr>
              <a:t>thành</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áo</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mới</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được</a:t>
            </a:r>
            <a:r>
              <a:rPr lang="en-US" sz="3200" i="1" dirty="0">
                <a:solidFill>
                  <a:srgbClr val="002060"/>
                </a:solidFill>
                <a:latin typeface="Nunito Black" pitchFamily="2" charset="0"/>
              </a:rPr>
              <a:t>.</a:t>
            </a:r>
            <a:endParaRPr kumimoji="0" lang="id-ID" sz="4000" b="1" i="1" u="none" strike="noStrike" kern="0" cap="none" spc="0" normalizeH="0" baseline="0" noProof="0" dirty="0">
              <a:ln>
                <a:noFill/>
              </a:ln>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cs typeface="#9Slide05 Bodega Script" pitchFamily="2" charset="0"/>
              <a:sym typeface="Arial"/>
            </a:endParaRPr>
          </a:p>
        </p:txBody>
      </p:sp>
      <p:sp>
        <p:nvSpPr>
          <p:cNvPr id="10" name="Rounded Rectangle 9"/>
          <p:cNvSpPr/>
          <p:nvPr/>
        </p:nvSpPr>
        <p:spPr>
          <a:xfrm>
            <a:off x="680847" y="2097742"/>
            <a:ext cx="9323766" cy="79337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0000"/>
                </a:solidFill>
                <a:latin typeface="Nunito Black" pitchFamily="2" charset="0"/>
              </a:rPr>
              <a:t>+ </a:t>
            </a:r>
            <a:r>
              <a:rPr lang="en-US" sz="3200" dirty="0" err="1">
                <a:solidFill>
                  <a:srgbClr val="000000"/>
                </a:solidFill>
                <a:latin typeface="Nunito Black" pitchFamily="2" charset="0"/>
              </a:rPr>
              <a:t>Đoạn</a:t>
            </a:r>
            <a:r>
              <a:rPr lang="en-US" sz="3200" dirty="0">
                <a:solidFill>
                  <a:srgbClr val="000000"/>
                </a:solidFill>
                <a:latin typeface="Nunito Black" pitchFamily="2" charset="0"/>
              </a:rPr>
              <a:t> 2: </a:t>
            </a:r>
            <a:r>
              <a:rPr lang="en-US" sz="3200" dirty="0" err="1">
                <a:solidFill>
                  <a:srgbClr val="000000"/>
                </a:solidFill>
                <a:latin typeface="Nunito Black" pitchFamily="2" charset="0"/>
              </a:rPr>
              <a:t>Tiếp</a:t>
            </a:r>
            <a:r>
              <a:rPr lang="en-US" sz="3200" dirty="0">
                <a:solidFill>
                  <a:srgbClr val="000000"/>
                </a:solidFill>
                <a:latin typeface="Nunito Black" pitchFamily="2" charset="0"/>
              </a:rPr>
              <a:t> </a:t>
            </a:r>
            <a:r>
              <a:rPr lang="en-US" sz="3200" dirty="0" err="1">
                <a:solidFill>
                  <a:srgbClr val="000000"/>
                </a:solidFill>
                <a:latin typeface="Nunito Black" pitchFamily="2" charset="0"/>
              </a:rPr>
              <a:t>theo</a:t>
            </a:r>
            <a:r>
              <a:rPr lang="en-US" sz="3200" dirty="0">
                <a:solidFill>
                  <a:srgbClr val="000000"/>
                </a:solidFill>
                <a:latin typeface="Nunito Black" pitchFamily="2" charset="0"/>
              </a:rPr>
              <a:t> </a:t>
            </a:r>
            <a:r>
              <a:rPr lang="en-US" sz="3200" dirty="0" err="1">
                <a:solidFill>
                  <a:srgbClr val="000000"/>
                </a:solidFill>
                <a:latin typeface="Nunito Black" pitchFamily="2" charset="0"/>
              </a:rPr>
              <a:t>đến</a:t>
            </a:r>
            <a:r>
              <a:rPr lang="en-US" sz="3200" dirty="0">
                <a:solidFill>
                  <a:srgbClr val="000000"/>
                </a:solidFill>
                <a:latin typeface="Nunito Black" pitchFamily="2" charset="0"/>
              </a:rPr>
              <a:t> </a:t>
            </a:r>
            <a:r>
              <a:rPr lang="en-US" sz="3200" i="1" dirty="0" err="1">
                <a:solidFill>
                  <a:srgbClr val="002060"/>
                </a:solidFill>
                <a:latin typeface="Nunito Black" pitchFamily="2" charset="0"/>
              </a:rPr>
              <a:t>Mọi</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người</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cần</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áo</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ấm</a:t>
            </a:r>
            <a:r>
              <a:rPr lang="en-US" sz="3200" i="1" dirty="0">
                <a:solidFill>
                  <a:srgbClr val="002060"/>
                </a:solidFill>
                <a:latin typeface="Nunito Black" pitchFamily="2" charset="0"/>
              </a:rPr>
              <a:t>.</a:t>
            </a:r>
          </a:p>
        </p:txBody>
      </p:sp>
      <p:sp>
        <p:nvSpPr>
          <p:cNvPr id="11" name="Rounded Rectangle 10"/>
          <p:cNvSpPr/>
          <p:nvPr/>
        </p:nvSpPr>
        <p:spPr>
          <a:xfrm>
            <a:off x="680846" y="3146613"/>
            <a:ext cx="10829836" cy="81758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0000"/>
                </a:solidFill>
                <a:latin typeface="Nunito Black" pitchFamily="2" charset="0"/>
              </a:rPr>
              <a:t>+ </a:t>
            </a:r>
            <a:r>
              <a:rPr lang="en-US" sz="3200" dirty="0" err="1">
                <a:solidFill>
                  <a:srgbClr val="000000"/>
                </a:solidFill>
                <a:latin typeface="Nunito Black" pitchFamily="2" charset="0"/>
              </a:rPr>
              <a:t>Đoạn</a:t>
            </a:r>
            <a:r>
              <a:rPr lang="en-US" sz="3200" dirty="0">
                <a:solidFill>
                  <a:srgbClr val="000000"/>
                </a:solidFill>
                <a:latin typeface="Nunito Black" pitchFamily="2" charset="0"/>
              </a:rPr>
              <a:t> 3: </a:t>
            </a:r>
            <a:r>
              <a:rPr lang="en-US" sz="3200" dirty="0" err="1">
                <a:solidFill>
                  <a:srgbClr val="000000"/>
                </a:solidFill>
                <a:latin typeface="Nunito Black" pitchFamily="2" charset="0"/>
              </a:rPr>
              <a:t>Tiếp</a:t>
            </a:r>
            <a:r>
              <a:rPr lang="en-US" sz="3200" dirty="0">
                <a:solidFill>
                  <a:srgbClr val="000000"/>
                </a:solidFill>
                <a:latin typeface="Nunito Black" pitchFamily="2" charset="0"/>
              </a:rPr>
              <a:t> </a:t>
            </a:r>
            <a:r>
              <a:rPr lang="en-US" sz="3200" dirty="0" err="1">
                <a:solidFill>
                  <a:srgbClr val="000000"/>
                </a:solidFill>
                <a:latin typeface="Nunito Black" pitchFamily="2" charset="0"/>
              </a:rPr>
              <a:t>theo</a:t>
            </a:r>
            <a:r>
              <a:rPr lang="en-US" sz="3200" dirty="0">
                <a:solidFill>
                  <a:srgbClr val="000000"/>
                </a:solidFill>
                <a:latin typeface="Nunito Black" pitchFamily="2" charset="0"/>
              </a:rPr>
              <a:t> </a:t>
            </a:r>
            <a:r>
              <a:rPr lang="en-US" sz="3200" dirty="0" err="1">
                <a:solidFill>
                  <a:srgbClr val="000000"/>
                </a:solidFill>
                <a:latin typeface="Nunito Black" pitchFamily="2" charset="0"/>
              </a:rPr>
              <a:t>đến</a:t>
            </a:r>
            <a:r>
              <a:rPr lang="en-US" sz="3200" dirty="0">
                <a:solidFill>
                  <a:srgbClr val="000000"/>
                </a:solidFill>
                <a:latin typeface="Nunito Black" pitchFamily="2" charset="0"/>
              </a:rPr>
              <a:t> </a:t>
            </a:r>
            <a:r>
              <a:rPr lang="en-US" sz="3200" i="1" dirty="0" err="1">
                <a:solidFill>
                  <a:srgbClr val="002060"/>
                </a:solidFill>
                <a:latin typeface="Nunito Black" pitchFamily="2" charset="0"/>
              </a:rPr>
              <a:t>để</a:t>
            </a:r>
            <a:r>
              <a:rPr lang="en-US" sz="3200" i="1" dirty="0">
                <a:solidFill>
                  <a:srgbClr val="002060"/>
                </a:solidFill>
                <a:latin typeface="Nunito Black" pitchFamily="2" charset="0"/>
              </a:rPr>
              <a:t> may </a:t>
            </a:r>
            <a:r>
              <a:rPr lang="en-US" sz="3200" i="1" dirty="0" err="1">
                <a:solidFill>
                  <a:srgbClr val="002060"/>
                </a:solidFill>
                <a:latin typeface="Nunito Black" pitchFamily="2" charset="0"/>
              </a:rPr>
              <a:t>áo</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ấm</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cho</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mọi</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người</a:t>
            </a:r>
            <a:endParaRPr kumimoji="0" lang="id-ID" sz="4000" b="1" i="1" u="none" strike="noStrike" kern="0" cap="none" spc="0" normalizeH="0" baseline="0" noProof="0" dirty="0">
              <a:ln>
                <a:noFill/>
              </a:ln>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cs typeface="#9Slide05 Bodega Script" pitchFamily="2" charset="0"/>
              <a:sym typeface="Arial"/>
            </a:endParaRPr>
          </a:p>
        </p:txBody>
      </p:sp>
      <p:sp>
        <p:nvSpPr>
          <p:cNvPr id="12" name="Rounded Rectangle 11"/>
          <p:cNvSpPr/>
          <p:nvPr/>
        </p:nvSpPr>
        <p:spPr>
          <a:xfrm>
            <a:off x="680846" y="4219688"/>
            <a:ext cx="3883769" cy="77993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0000"/>
                </a:solidFill>
                <a:latin typeface="Nunito Black" pitchFamily="2" charset="0"/>
              </a:rPr>
              <a:t>+ </a:t>
            </a:r>
            <a:r>
              <a:rPr lang="en-US" sz="3200" dirty="0" err="1">
                <a:solidFill>
                  <a:srgbClr val="000000"/>
                </a:solidFill>
                <a:latin typeface="Nunito Black" pitchFamily="2" charset="0"/>
              </a:rPr>
              <a:t>Đoạn</a:t>
            </a:r>
            <a:r>
              <a:rPr lang="en-US" sz="3200" dirty="0">
                <a:solidFill>
                  <a:srgbClr val="000000"/>
                </a:solidFill>
                <a:latin typeface="Nunito Black" pitchFamily="2" charset="0"/>
              </a:rPr>
              <a:t> 4: </a:t>
            </a:r>
            <a:r>
              <a:rPr lang="en-US" sz="3200" dirty="0" err="1">
                <a:solidFill>
                  <a:srgbClr val="000000"/>
                </a:solidFill>
                <a:latin typeface="Nunito Black" pitchFamily="2" charset="0"/>
              </a:rPr>
              <a:t>Còn</a:t>
            </a:r>
            <a:r>
              <a:rPr lang="en-US" sz="3200" dirty="0">
                <a:solidFill>
                  <a:srgbClr val="000000"/>
                </a:solidFill>
                <a:latin typeface="Nunito Black" pitchFamily="2" charset="0"/>
              </a:rPr>
              <a:t> </a:t>
            </a:r>
            <a:r>
              <a:rPr lang="en-US" sz="3200" dirty="0" err="1">
                <a:solidFill>
                  <a:srgbClr val="000000"/>
                </a:solidFill>
                <a:latin typeface="Nunito Black" pitchFamily="2" charset="0"/>
              </a:rPr>
              <a:t>lại</a:t>
            </a:r>
            <a:r>
              <a:rPr lang="en-US" sz="3200" i="1" dirty="0">
                <a:solidFill>
                  <a:srgbClr val="000000"/>
                </a:solidFill>
                <a:latin typeface="Nunito Black" pitchFamily="2" charset="0"/>
              </a:rPr>
              <a:t>.</a:t>
            </a:r>
            <a:endParaRPr lang="id-ID" sz="4800" b="1" i="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38740560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12" name="Rounded Rectangle 11"/>
          <p:cNvSpPr/>
          <p:nvPr/>
        </p:nvSpPr>
        <p:spPr>
          <a:xfrm>
            <a:off x="3840905" y="712693"/>
            <a:ext cx="4052519" cy="49837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800000"/>
                </a:solidFill>
                <a:effectLst/>
                <a:uLnTx/>
                <a:uFillTx/>
                <a:latin typeface="Nunito Black" pitchFamily="2" charset="0"/>
                <a:ea typeface="+mn-ea"/>
              </a:rPr>
              <a:t>Những</a:t>
            </a:r>
            <a:r>
              <a:rPr kumimoji="0" lang="en-US" sz="2800" b="0" i="0" u="none" strike="noStrike" kern="1200" cap="none" spc="0" normalizeH="0" baseline="0" noProof="0" dirty="0">
                <a:ln>
                  <a:noFill/>
                </a:ln>
                <a:solidFill>
                  <a:srgbClr val="800000"/>
                </a:solidFill>
                <a:effectLst/>
                <a:uLnTx/>
                <a:uFillTx/>
                <a:latin typeface="Nunito Black" pitchFamily="2" charset="0"/>
                <a:ea typeface="+mn-ea"/>
              </a:rPr>
              <a:t> </a:t>
            </a:r>
            <a:r>
              <a:rPr kumimoji="0" lang="en-US" sz="2800" b="0" i="0" u="none" strike="noStrike" kern="1200" cap="none" spc="0" normalizeH="0" baseline="0" noProof="0" dirty="0" err="1">
                <a:ln>
                  <a:noFill/>
                </a:ln>
                <a:solidFill>
                  <a:srgbClr val="800000"/>
                </a:solidFill>
                <a:effectLst/>
                <a:uLnTx/>
                <a:uFillTx/>
                <a:latin typeface="Nunito Black" pitchFamily="2" charset="0"/>
                <a:ea typeface="+mn-ea"/>
              </a:rPr>
              <a:t>chiếc</a:t>
            </a:r>
            <a:r>
              <a:rPr kumimoji="0" lang="en-US" sz="2800" b="0" i="0" u="none" strike="noStrike" kern="1200" cap="none" spc="0" normalizeH="0" baseline="0" noProof="0" dirty="0">
                <a:ln>
                  <a:noFill/>
                </a:ln>
                <a:solidFill>
                  <a:srgbClr val="800000"/>
                </a:solidFill>
                <a:effectLst/>
                <a:uLnTx/>
                <a:uFillTx/>
                <a:latin typeface="Nunito Black" pitchFamily="2" charset="0"/>
                <a:ea typeface="+mn-ea"/>
              </a:rPr>
              <a:t> </a:t>
            </a:r>
            <a:r>
              <a:rPr kumimoji="0" lang="en-US" sz="2800" b="0" i="0" u="none" strike="noStrike" kern="1200" cap="none" spc="0" normalizeH="0" baseline="0" noProof="0" dirty="0" err="1">
                <a:ln>
                  <a:noFill/>
                </a:ln>
                <a:solidFill>
                  <a:srgbClr val="800000"/>
                </a:solidFill>
                <a:effectLst/>
                <a:uLnTx/>
                <a:uFillTx/>
                <a:latin typeface="Nunito Black" pitchFamily="2" charset="0"/>
                <a:ea typeface="+mn-ea"/>
              </a:rPr>
              <a:t>áo</a:t>
            </a:r>
            <a:r>
              <a:rPr kumimoji="0" lang="en-US" sz="2800" b="0" i="0" u="none" strike="noStrike" kern="1200" cap="none" spc="0" normalizeH="0" baseline="0" noProof="0" dirty="0">
                <a:ln>
                  <a:noFill/>
                </a:ln>
                <a:solidFill>
                  <a:srgbClr val="800000"/>
                </a:solidFill>
                <a:effectLst/>
                <a:uLnTx/>
                <a:uFillTx/>
                <a:latin typeface="Nunito Black" pitchFamily="2" charset="0"/>
                <a:ea typeface="+mn-ea"/>
              </a:rPr>
              <a:t> </a:t>
            </a:r>
            <a:r>
              <a:rPr kumimoji="0" lang="en-US" sz="2800" b="0" i="0" u="none" strike="noStrike" kern="1200" cap="none" spc="0" normalizeH="0" baseline="0" noProof="0" dirty="0" err="1">
                <a:ln>
                  <a:noFill/>
                </a:ln>
                <a:solidFill>
                  <a:srgbClr val="800000"/>
                </a:solidFill>
                <a:effectLst/>
                <a:uLnTx/>
                <a:uFillTx/>
                <a:latin typeface="Nunito Black" pitchFamily="2" charset="0"/>
                <a:ea typeface="+mn-ea"/>
              </a:rPr>
              <a:t>ấm</a:t>
            </a:r>
            <a:endParaRPr kumimoji="0" lang="id-ID" sz="2800" b="1" i="1" u="none" strike="noStrike" kern="0" cap="none" spc="0" normalizeH="0" baseline="0" noProof="0" dirty="0">
              <a:ln>
                <a:noFill/>
              </a:ln>
              <a:solidFill>
                <a:srgbClr val="80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8" name="Rounded Rectangle 7"/>
          <p:cNvSpPr/>
          <p:nvPr/>
        </p:nvSpPr>
        <p:spPr>
          <a:xfrm>
            <a:off x="1078944" y="288696"/>
            <a:ext cx="4931892" cy="370209"/>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Luyện</a:t>
            </a:r>
            <a:r>
              <a:rPr kumimoji="0" lang="en-US" sz="32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đọc</a:t>
            </a:r>
            <a:r>
              <a:rPr kumimoji="0" lang="en-US" sz="32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nối</a:t>
            </a:r>
            <a:r>
              <a:rPr kumimoji="0" lang="en-US" sz="32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tiếp</a:t>
            </a:r>
            <a:r>
              <a:rPr kumimoji="0" lang="en-US" sz="32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đoạn</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6" name="Rounded Rectangle 5"/>
          <p:cNvSpPr/>
          <p:nvPr/>
        </p:nvSpPr>
        <p:spPr>
          <a:xfrm>
            <a:off x="195943" y="1157283"/>
            <a:ext cx="11834132" cy="54864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tx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2060"/>
                </a:solidFill>
                <a:effectLst/>
                <a:uLnTx/>
                <a:uFillTx/>
                <a:latin typeface="Nunito Black" pitchFamily="2" charset="0"/>
                <a:ea typeface="+mn-ea"/>
                <a:cs typeface="+mn-cs"/>
              </a:rPr>
              <a:t>M</a:t>
            </a:r>
            <a:r>
              <a:rPr kumimoji="0" lang="en-US" sz="1900" b="0" i="0" u="none" strike="noStrike" kern="1200" cap="none" spc="0" normalizeH="0" baseline="0" noProof="0" dirty="0" err="1">
                <a:ln>
                  <a:noFill/>
                </a:ln>
                <a:solidFill>
                  <a:srgbClr val="002060"/>
                </a:solidFill>
                <a:effectLst/>
                <a:uLnTx/>
                <a:uFillTx/>
                <a:latin typeface="Nunito Black" pitchFamily="2" charset="0"/>
                <a:ea typeface="+mn-ea"/>
                <a:cs typeface="+mn-cs"/>
              </a:rPr>
              <a:t>ùa</a:t>
            </a:r>
            <a:r>
              <a:rPr kumimoji="0" lang="vi-VN" sz="19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1900" b="0" i="0" u="none" strike="noStrike" kern="1200" cap="none" spc="0" normalizeH="0" baseline="0" noProof="0" dirty="0" err="1">
                <a:ln>
                  <a:noFill/>
                </a:ln>
                <a:solidFill>
                  <a:srgbClr val="002060"/>
                </a:solidFill>
                <a:effectLst/>
                <a:uLnTx/>
                <a:uFillTx/>
                <a:latin typeface="Nunito Black" pitchFamily="2" charset="0"/>
                <a:ea typeface="+mn-ea"/>
                <a:cs typeface="+mn-cs"/>
              </a:rPr>
              <a:t>đông</a:t>
            </a:r>
            <a:r>
              <a:rPr kumimoji="0" lang="vi-VN" sz="1900" b="0" i="0" u="none" strike="noStrike" kern="1200" cap="none" spc="0" normalizeH="0" baseline="0" noProof="0" dirty="0">
                <a:ln>
                  <a:noFill/>
                </a:ln>
                <a:solidFill>
                  <a:srgbClr val="002060"/>
                </a:solidFill>
                <a:effectLst/>
                <a:uLnTx/>
                <a:uFillTx/>
                <a:latin typeface="Nunito Black" pitchFamily="2" charset="0"/>
                <a:ea typeface="+mn-ea"/>
                <a:cs typeface="+mn-cs"/>
              </a:rPr>
              <a:t>, thỏ quấn tấm vải lên người cho đỡ rét thì gió thổi tấm vải bay xuống ao. Nhím giúp thỏ</a:t>
            </a:r>
            <a:r>
              <a:rPr kumimoji="0" lang="en-US" sz="19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2060"/>
                </a:solidFill>
                <a:effectLst/>
                <a:uLnTx/>
                <a:uFillTx/>
                <a:latin typeface="Nunito Black" pitchFamily="2" charset="0"/>
                <a:ea typeface="+mn-ea"/>
                <a:cs typeface="+mn-cs"/>
              </a:rPr>
              <a:t>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2060"/>
                </a:solidFill>
                <a:effectLst/>
                <a:uLnTx/>
                <a:uFillTx/>
                <a:latin typeface="Nunito Black" pitchFamily="2" charset="0"/>
                <a:ea typeface="+mn-ea"/>
                <a:cs typeface="+mn-cs"/>
              </a:rPr>
              <a:t>- Phải may thành áo mới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tx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7030A0"/>
                </a:solidFill>
                <a:effectLst/>
                <a:uLnTx/>
                <a:uFillTx/>
                <a:latin typeface="Nunito Black" pitchFamily="2" charset="0"/>
                <a:ea typeface="+mn-ea"/>
                <a:cs typeface="+mn-cs"/>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7030A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7030A0"/>
                </a:solidFill>
                <a:effectLst/>
                <a:uLnTx/>
                <a:uFillTx/>
                <a:latin typeface="Nunito Black" pitchFamily="2" charset="0"/>
                <a:ea typeface="+mn-ea"/>
                <a:cs typeface="+mn-cs"/>
              </a:rPr>
              <a:t>- Anh giúp chúng tôi cắt vải may áo. Mọi người cần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548F0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548F01"/>
                </a:solidFill>
                <a:effectLst/>
                <a:uLnTx/>
                <a:uFillTx/>
                <a:latin typeface="Nunito Black" pitchFamily="2" charset="0"/>
                <a:ea typeface="+mn-ea"/>
                <a:cs typeface="+mn-cs"/>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548F0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548F01"/>
                </a:solidFill>
                <a:effectLst/>
                <a:uLnTx/>
                <a:uFillTx/>
                <a:latin typeface="Nunito Black" pitchFamily="2" charset="0"/>
                <a:ea typeface="+mn-ea"/>
                <a:cs typeface="+mn-cs"/>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548F0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548F01"/>
                </a:solidFill>
                <a:effectLst/>
                <a:uLnTx/>
                <a:uFillTx/>
                <a:latin typeface="Nunito Black" pitchFamily="2" charset="0"/>
                <a:ea typeface="+mn-ea"/>
                <a:cs typeface="+mn-cs"/>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548F0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548F01"/>
                </a:solidFill>
                <a:effectLst/>
                <a:uLnTx/>
                <a:uFillTx/>
                <a:latin typeface="Nunito Black" pitchFamily="2" charset="0"/>
                <a:ea typeface="+mn-ea"/>
                <a:cs typeface="+mn-cs"/>
              </a:rPr>
              <a:t>- Chúng tôi cần anh kẻ đường vạch để may áo ấm cho mọi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Ốc sên nhận lời, bò lên tấm vải, vạch những đường rất rõ. Bây giờ chỉ còn thiếu người luồn kim giỏi. Tất cả lại đi tìm chim ổ dộc có biệt tài khâu vá.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Xưởng may áo ấm được dựng lên. Thỏ trải vải. Ốc sên kẻ đường vạch.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Mùa đông năm ấy, trong rừng ai cũng có áo ấm để mặc.</a:t>
            </a:r>
            <a:r>
              <a:rPr kumimoji="0" lang="en-US"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(Theo Võ Quảng)</a:t>
            </a:r>
          </a:p>
        </p:txBody>
      </p:sp>
    </p:spTree>
    <p:extLst>
      <p:ext uri="{BB962C8B-B14F-4D97-AF65-F5344CB8AC3E}">
        <p14:creationId xmlns:p14="http://schemas.microsoft.com/office/powerpoint/2010/main" val="274048369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8" name="Rounded Rectangle 7"/>
          <p:cNvSpPr/>
          <p:nvPr/>
        </p:nvSpPr>
        <p:spPr>
          <a:xfrm>
            <a:off x="3840905" y="712693"/>
            <a:ext cx="4052519" cy="49837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800000"/>
                </a:solidFill>
                <a:effectLst/>
                <a:uLnTx/>
                <a:uFillTx/>
                <a:latin typeface="Nunito Black" pitchFamily="2" charset="0"/>
                <a:ea typeface="+mn-ea"/>
              </a:rPr>
              <a:t>Những</a:t>
            </a:r>
            <a:r>
              <a:rPr kumimoji="0" lang="en-US" sz="2800" b="0" i="0" u="none" strike="noStrike" kern="1200" cap="none" spc="0" normalizeH="0" baseline="0" noProof="0" dirty="0">
                <a:ln>
                  <a:noFill/>
                </a:ln>
                <a:solidFill>
                  <a:srgbClr val="800000"/>
                </a:solidFill>
                <a:effectLst/>
                <a:uLnTx/>
                <a:uFillTx/>
                <a:latin typeface="Nunito Black" pitchFamily="2" charset="0"/>
                <a:ea typeface="+mn-ea"/>
              </a:rPr>
              <a:t> </a:t>
            </a:r>
            <a:r>
              <a:rPr kumimoji="0" lang="en-US" sz="2800" b="0" i="0" u="none" strike="noStrike" kern="1200" cap="none" spc="0" normalizeH="0" baseline="0" noProof="0" dirty="0" err="1">
                <a:ln>
                  <a:noFill/>
                </a:ln>
                <a:solidFill>
                  <a:srgbClr val="800000"/>
                </a:solidFill>
                <a:effectLst/>
                <a:uLnTx/>
                <a:uFillTx/>
                <a:latin typeface="Nunito Black" pitchFamily="2" charset="0"/>
                <a:ea typeface="+mn-ea"/>
              </a:rPr>
              <a:t>chiếc</a:t>
            </a:r>
            <a:r>
              <a:rPr kumimoji="0" lang="en-US" sz="2800" b="0" i="0" u="none" strike="noStrike" kern="1200" cap="none" spc="0" normalizeH="0" baseline="0" noProof="0" dirty="0">
                <a:ln>
                  <a:noFill/>
                </a:ln>
                <a:solidFill>
                  <a:srgbClr val="800000"/>
                </a:solidFill>
                <a:effectLst/>
                <a:uLnTx/>
                <a:uFillTx/>
                <a:latin typeface="Nunito Black" pitchFamily="2" charset="0"/>
                <a:ea typeface="+mn-ea"/>
              </a:rPr>
              <a:t> </a:t>
            </a:r>
            <a:r>
              <a:rPr kumimoji="0" lang="en-US" sz="2800" b="0" i="0" u="none" strike="noStrike" kern="1200" cap="none" spc="0" normalizeH="0" baseline="0" noProof="0" dirty="0" err="1">
                <a:ln>
                  <a:noFill/>
                </a:ln>
                <a:solidFill>
                  <a:srgbClr val="800000"/>
                </a:solidFill>
                <a:effectLst/>
                <a:uLnTx/>
                <a:uFillTx/>
                <a:latin typeface="Nunito Black" pitchFamily="2" charset="0"/>
                <a:ea typeface="+mn-ea"/>
              </a:rPr>
              <a:t>áo</a:t>
            </a:r>
            <a:r>
              <a:rPr kumimoji="0" lang="en-US" sz="2800" b="0" i="0" u="none" strike="noStrike" kern="1200" cap="none" spc="0" normalizeH="0" baseline="0" noProof="0" dirty="0">
                <a:ln>
                  <a:noFill/>
                </a:ln>
                <a:solidFill>
                  <a:srgbClr val="800000"/>
                </a:solidFill>
                <a:effectLst/>
                <a:uLnTx/>
                <a:uFillTx/>
                <a:latin typeface="Nunito Black" pitchFamily="2" charset="0"/>
                <a:ea typeface="+mn-ea"/>
              </a:rPr>
              <a:t> </a:t>
            </a:r>
            <a:r>
              <a:rPr kumimoji="0" lang="en-US" sz="2800" b="0" i="0" u="none" strike="noStrike" kern="1200" cap="none" spc="0" normalizeH="0" baseline="0" noProof="0" dirty="0" err="1">
                <a:ln>
                  <a:noFill/>
                </a:ln>
                <a:solidFill>
                  <a:srgbClr val="800000"/>
                </a:solidFill>
                <a:effectLst/>
                <a:uLnTx/>
                <a:uFillTx/>
                <a:latin typeface="Nunito Black" pitchFamily="2" charset="0"/>
                <a:ea typeface="+mn-ea"/>
              </a:rPr>
              <a:t>ấm</a:t>
            </a:r>
            <a:endParaRPr kumimoji="0" lang="id-ID" sz="2800" b="1" i="1" u="none" strike="noStrike" kern="0" cap="none" spc="0" normalizeH="0" baseline="0" noProof="0" dirty="0">
              <a:ln>
                <a:noFill/>
              </a:ln>
              <a:solidFill>
                <a:srgbClr val="80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13" name="Rounded Rectangle 12"/>
          <p:cNvSpPr/>
          <p:nvPr/>
        </p:nvSpPr>
        <p:spPr>
          <a:xfrm>
            <a:off x="1078944" y="288696"/>
            <a:ext cx="5631138" cy="370209"/>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Luyện</a:t>
            </a:r>
            <a:r>
              <a:rPr kumimoji="0" lang="en-US" sz="32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đọc</a:t>
            </a:r>
            <a:r>
              <a:rPr kumimoji="0" lang="en-US" sz="32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đoạn</a:t>
            </a:r>
            <a:r>
              <a:rPr kumimoji="0" lang="en-US" sz="32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theo</a:t>
            </a:r>
            <a:r>
              <a:rPr kumimoji="0" lang="en-US" sz="32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nhóm</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14" name="Rounded Rectangle 13"/>
          <p:cNvSpPr/>
          <p:nvPr/>
        </p:nvSpPr>
        <p:spPr>
          <a:xfrm>
            <a:off x="195943" y="1157283"/>
            <a:ext cx="11834132" cy="54864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tx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2060"/>
                </a:solidFill>
                <a:effectLst/>
                <a:uLnTx/>
                <a:uFillTx/>
                <a:latin typeface="Nunito Black" pitchFamily="2" charset="0"/>
                <a:ea typeface="+mn-ea"/>
                <a:cs typeface="+mn-cs"/>
              </a:rPr>
              <a:t>M</a:t>
            </a:r>
            <a:r>
              <a:rPr kumimoji="0" lang="en-US" sz="1900" b="0" i="0" u="none" strike="noStrike" kern="1200" cap="none" spc="0" normalizeH="0" baseline="0" noProof="0" dirty="0" err="1">
                <a:ln>
                  <a:noFill/>
                </a:ln>
                <a:solidFill>
                  <a:srgbClr val="002060"/>
                </a:solidFill>
                <a:effectLst/>
                <a:uLnTx/>
                <a:uFillTx/>
                <a:latin typeface="Nunito Black" pitchFamily="2" charset="0"/>
                <a:ea typeface="+mn-ea"/>
                <a:cs typeface="+mn-cs"/>
              </a:rPr>
              <a:t>ùa</a:t>
            </a:r>
            <a:r>
              <a:rPr kumimoji="0" lang="vi-VN" sz="19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1900" b="0" i="0" u="none" strike="noStrike" kern="1200" cap="none" spc="0" normalizeH="0" baseline="0" noProof="0" dirty="0" err="1">
                <a:ln>
                  <a:noFill/>
                </a:ln>
                <a:solidFill>
                  <a:srgbClr val="002060"/>
                </a:solidFill>
                <a:effectLst/>
                <a:uLnTx/>
                <a:uFillTx/>
                <a:latin typeface="Nunito Black" pitchFamily="2" charset="0"/>
                <a:ea typeface="+mn-ea"/>
                <a:cs typeface="+mn-cs"/>
              </a:rPr>
              <a:t>đông</a:t>
            </a:r>
            <a:r>
              <a:rPr kumimoji="0" lang="vi-VN" sz="1900" b="0" i="0" u="none" strike="noStrike" kern="1200" cap="none" spc="0" normalizeH="0" baseline="0" noProof="0" dirty="0">
                <a:ln>
                  <a:noFill/>
                </a:ln>
                <a:solidFill>
                  <a:srgbClr val="002060"/>
                </a:solidFill>
                <a:effectLst/>
                <a:uLnTx/>
                <a:uFillTx/>
                <a:latin typeface="Nunito Black" pitchFamily="2" charset="0"/>
                <a:ea typeface="+mn-ea"/>
                <a:cs typeface="+mn-cs"/>
              </a:rPr>
              <a:t>, thỏ quấn tấm vải lên người cho đỡ rét thì gió thổi tấm vải bay xuống ao. Nhím giúp thỏ</a:t>
            </a:r>
            <a:r>
              <a:rPr kumimoji="0" lang="en-US" sz="19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2060"/>
                </a:solidFill>
                <a:effectLst/>
                <a:uLnTx/>
                <a:uFillTx/>
                <a:latin typeface="Nunito Black" pitchFamily="2" charset="0"/>
                <a:ea typeface="+mn-ea"/>
                <a:cs typeface="+mn-cs"/>
              </a:rPr>
              <a:t>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2060"/>
                </a:solidFill>
                <a:effectLst/>
                <a:uLnTx/>
                <a:uFillTx/>
                <a:latin typeface="Nunito Black" pitchFamily="2" charset="0"/>
                <a:ea typeface="+mn-ea"/>
                <a:cs typeface="+mn-cs"/>
              </a:rPr>
              <a:t>- Phải may thành áo mới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tx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7030A0"/>
                </a:solidFill>
                <a:effectLst/>
                <a:uLnTx/>
                <a:uFillTx/>
                <a:latin typeface="Nunito Black" pitchFamily="2" charset="0"/>
                <a:ea typeface="+mn-ea"/>
                <a:cs typeface="+mn-cs"/>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7030A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7030A0"/>
                </a:solidFill>
                <a:effectLst/>
                <a:uLnTx/>
                <a:uFillTx/>
                <a:latin typeface="Nunito Black" pitchFamily="2" charset="0"/>
                <a:ea typeface="+mn-ea"/>
                <a:cs typeface="+mn-cs"/>
              </a:rPr>
              <a:t>- Anh giúp chúng tôi cắt vải may áo. Mọi người cần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548F0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548F01"/>
                </a:solidFill>
                <a:effectLst/>
                <a:uLnTx/>
                <a:uFillTx/>
                <a:latin typeface="Nunito Black" pitchFamily="2" charset="0"/>
                <a:ea typeface="+mn-ea"/>
                <a:cs typeface="+mn-cs"/>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548F0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548F01"/>
                </a:solidFill>
                <a:effectLst/>
                <a:uLnTx/>
                <a:uFillTx/>
                <a:latin typeface="Nunito Black" pitchFamily="2" charset="0"/>
                <a:ea typeface="+mn-ea"/>
                <a:cs typeface="+mn-cs"/>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548F0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548F01"/>
                </a:solidFill>
                <a:effectLst/>
                <a:uLnTx/>
                <a:uFillTx/>
                <a:latin typeface="Nunito Black" pitchFamily="2" charset="0"/>
                <a:ea typeface="+mn-ea"/>
                <a:cs typeface="+mn-cs"/>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548F0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548F01"/>
                </a:solidFill>
                <a:effectLst/>
                <a:uLnTx/>
                <a:uFillTx/>
                <a:latin typeface="Nunito Black" pitchFamily="2" charset="0"/>
                <a:ea typeface="+mn-ea"/>
                <a:cs typeface="+mn-cs"/>
              </a:rPr>
              <a:t>- Chúng tôi cần anh kẻ đường vạch để may áo ấm cho mọi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Ốc sên nhận lời, bò lên tấm vải, vạch những đường rất rõ. Bây giờ chỉ còn thiếu người luồn kim giỏi. Tất cả lại đi tìm chim ổ dộc có biệt tài khâu vá.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Xưởng may áo ấm được dựng lên. Thỏ trải vải. Ốc sên kẻ đường vạch.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Mùa đông năm ấy, trong rừng ai cũng có áo ấm để mặc.</a:t>
            </a:r>
            <a:r>
              <a:rPr kumimoji="0" lang="en-US"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(Theo Võ Quảng)</a:t>
            </a:r>
          </a:p>
        </p:txBody>
      </p:sp>
    </p:spTree>
    <p:extLst>
      <p:ext uri="{BB962C8B-B14F-4D97-AF65-F5344CB8AC3E}">
        <p14:creationId xmlns:p14="http://schemas.microsoft.com/office/powerpoint/2010/main" val="189300903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6" name="Rounded Rectangle 5"/>
          <p:cNvSpPr/>
          <p:nvPr/>
        </p:nvSpPr>
        <p:spPr>
          <a:xfrm>
            <a:off x="195943" y="1157283"/>
            <a:ext cx="11834132" cy="54864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M</a:t>
            </a:r>
            <a:r>
              <a:rPr kumimoji="0" lang="en-US" sz="1900" b="0" i="0" u="none" strike="noStrike" kern="1200" cap="none" spc="0" normalizeH="0" baseline="0" noProof="0" dirty="0" err="1">
                <a:ln>
                  <a:noFill/>
                </a:ln>
                <a:solidFill>
                  <a:srgbClr val="000000"/>
                </a:solidFill>
                <a:effectLst/>
                <a:uLnTx/>
                <a:uFillTx/>
                <a:latin typeface="Nunito Black" pitchFamily="2" charset="0"/>
                <a:ea typeface="+mn-ea"/>
                <a:cs typeface="+mn-cs"/>
              </a:rPr>
              <a:t>ùa</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1900" b="0" i="0" u="none" strike="noStrike" kern="1200" cap="none" spc="0" normalizeH="0" baseline="0" noProof="0" dirty="0" err="1">
                <a:ln>
                  <a:noFill/>
                </a:ln>
                <a:solidFill>
                  <a:srgbClr val="000000"/>
                </a:solidFill>
                <a:effectLst/>
                <a:uLnTx/>
                <a:uFillTx/>
                <a:latin typeface="Nunito Black" pitchFamily="2" charset="0"/>
                <a:ea typeface="+mn-ea"/>
                <a:cs typeface="+mn-cs"/>
              </a:rPr>
              <a:t>đông</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thỏ quấn tấm vải lên người cho đỡ rét thì gió thổi tấm vải bay xuống ao. Nhím giúp thỏ</a:t>
            </a: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Phải may thành áo mới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Anh giúp chúng tôi cắt vải may áo. Mọi người cần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Chúng tôi cần anh kẻ đường vạch để may áo ấm cho mọi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Ốc sên nhận lời, bò lên tấm vải, vạch những đường rất rõ. Bây giờ chỉ còn thiếu người luồn kim giỏi. Tất cả lại đi tìm chim ổ dộc có biệt tài khâu vá.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Xưởng may áo ấm được dựng lên. Thỏ trải vải. Ốc sên kẻ đường vạch.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Mùa đông năm ấy, trong rừng ai cũng có áo ấm để mặc.</a:t>
            </a: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(Theo Võ Quảng)</a:t>
            </a:r>
          </a:p>
        </p:txBody>
      </p:sp>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12" name="Rounded Rectangle 11"/>
          <p:cNvSpPr/>
          <p:nvPr/>
        </p:nvSpPr>
        <p:spPr>
          <a:xfrm>
            <a:off x="3840905" y="484929"/>
            <a:ext cx="4052519" cy="77993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Nunito Black" pitchFamily="2" charset="0"/>
                <a:ea typeface="+mn-ea"/>
                <a:cs typeface="+mn-cs"/>
              </a:rPr>
              <a:t>Những</a:t>
            </a:r>
            <a:r>
              <a:rPr kumimoji="0" lang="en-US" sz="32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sz="3200" b="0" i="0" u="none" strike="noStrike" kern="1200" cap="none" spc="0" normalizeH="0" baseline="0" noProof="0" dirty="0" err="1">
                <a:ln>
                  <a:noFill/>
                </a:ln>
                <a:solidFill>
                  <a:srgbClr val="FF0000"/>
                </a:solidFill>
                <a:effectLst/>
                <a:uLnTx/>
                <a:uFillTx/>
                <a:latin typeface="Nunito Black" pitchFamily="2" charset="0"/>
                <a:ea typeface="+mn-ea"/>
                <a:cs typeface="+mn-cs"/>
              </a:rPr>
              <a:t>chiếc</a:t>
            </a:r>
            <a:r>
              <a:rPr kumimoji="0" lang="en-US" sz="32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sz="3200" b="0" i="0" u="none" strike="noStrike" kern="1200" cap="none" spc="0" normalizeH="0" baseline="0" noProof="0" dirty="0" err="1">
                <a:ln>
                  <a:noFill/>
                </a:ln>
                <a:solidFill>
                  <a:srgbClr val="FF0000"/>
                </a:solidFill>
                <a:effectLst/>
                <a:uLnTx/>
                <a:uFillTx/>
                <a:latin typeface="Nunito Black" pitchFamily="2" charset="0"/>
                <a:ea typeface="+mn-ea"/>
                <a:cs typeface="+mn-cs"/>
              </a:rPr>
              <a:t>áo</a:t>
            </a:r>
            <a:r>
              <a:rPr kumimoji="0" lang="en-US" sz="32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sz="3200" b="0" i="0" u="none" strike="noStrike" kern="1200" cap="none" spc="0" normalizeH="0" baseline="0" noProof="0" dirty="0" err="1">
                <a:ln>
                  <a:noFill/>
                </a:ln>
                <a:solidFill>
                  <a:srgbClr val="FF0000"/>
                </a:solidFill>
                <a:effectLst/>
                <a:uLnTx/>
                <a:uFillTx/>
                <a:latin typeface="Nunito Black" pitchFamily="2" charset="0"/>
                <a:ea typeface="+mn-ea"/>
                <a:cs typeface="+mn-cs"/>
              </a:rPr>
              <a:t>ấm</a:t>
            </a:r>
            <a:endParaRPr kumimoji="0" lang="id-ID" sz="4800" b="1" i="1"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8" name="Rounded Rectangle 7"/>
          <p:cNvSpPr/>
          <p:nvPr/>
        </p:nvSpPr>
        <p:spPr>
          <a:xfrm>
            <a:off x="1078944" y="288696"/>
            <a:ext cx="2761961" cy="370209"/>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lang="en-US" sz="32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Đọc</a:t>
            </a:r>
            <a:r>
              <a:rPr lang="en-US" sz="32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2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toàn</a:t>
            </a:r>
            <a:r>
              <a:rPr lang="en-US" sz="32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2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bài</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Tree>
    <p:extLst>
      <p:ext uri="{BB962C8B-B14F-4D97-AF65-F5344CB8AC3E}">
        <p14:creationId xmlns:p14="http://schemas.microsoft.com/office/powerpoint/2010/main" val="367497649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0" y="0"/>
            <a:ext cx="957155" cy="762066"/>
          </a:xfrm>
          <a:prstGeom prst="ellipse">
            <a:avLst/>
          </a:prstGeom>
        </p:spPr>
      </p:pic>
      <p:sp>
        <p:nvSpPr>
          <p:cNvPr id="5" name="Rounded Rectangle 4"/>
          <p:cNvSpPr/>
          <p:nvPr/>
        </p:nvSpPr>
        <p:spPr>
          <a:xfrm>
            <a:off x="957155" y="224784"/>
            <a:ext cx="2806986" cy="537282"/>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Giải</a:t>
            </a:r>
            <a:r>
              <a:rPr kumimoji="0" lang="en-US"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nghĩa</a:t>
            </a:r>
            <a:r>
              <a:rPr kumimoji="0" lang="en-US"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từ</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pic>
        <p:nvPicPr>
          <p:cNvPr id="6" name="Picture 5"/>
          <p:cNvPicPr>
            <a:picLocks noChangeAspect="1"/>
          </p:cNvPicPr>
          <p:nvPr/>
        </p:nvPicPr>
        <p:blipFill rotWithShape="1">
          <a:blip r:embed="rId4"/>
          <a:srcRect t="2922" b="4162"/>
          <a:stretch/>
        </p:blipFill>
        <p:spPr>
          <a:xfrm>
            <a:off x="5228965" y="3155004"/>
            <a:ext cx="2718188" cy="2143137"/>
          </a:xfrm>
          <a:prstGeom prst="ellipse">
            <a:avLst/>
          </a:prstGeom>
        </p:spPr>
      </p:pic>
      <p:sp>
        <p:nvSpPr>
          <p:cNvPr id="7" name="Rounded Rectangular Callout 6"/>
          <p:cNvSpPr/>
          <p:nvPr/>
        </p:nvSpPr>
        <p:spPr>
          <a:xfrm>
            <a:off x="905323" y="3316369"/>
            <a:ext cx="3787587" cy="3178561"/>
          </a:xfrm>
          <a:prstGeom prst="wedgeRoundRectCallout">
            <a:avLst>
              <a:gd name="adj1" fmla="val 77186"/>
              <a:gd name="adj2" fmla="val 2343"/>
              <a:gd name="adj3" fmla="val 16667"/>
            </a:avLst>
          </a:prstGeom>
          <a:solidFill>
            <a:srgbClr val="FFFFFF">
              <a:alpha val="80000"/>
            </a:srgb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Chim</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ổ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dộc</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còn</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gọi</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là</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chim</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dồng</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dộc</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dòng</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dọc</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loài</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chim</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trông</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giống</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chim</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sẻ</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làm</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tổ</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rất</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chắc</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và</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đẹp</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rPr>
              <a:t>.</a:t>
            </a:r>
            <a:endParaRPr kumimoji="0" lang="id-ID" sz="2800" b="1" i="1" u="none" strike="noStrike" kern="0" cap="none" spc="0" normalizeH="0" baseline="0" noProof="0" dirty="0">
              <a:ln>
                <a:noFill/>
              </a:ln>
              <a:solidFill>
                <a:schemeClr val="tx1">
                  <a:lumMod val="95000"/>
                  <a:lumOff val="5000"/>
                </a:schemeClr>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Tree>
    <p:extLst>
      <p:ext uri="{BB962C8B-B14F-4D97-AF65-F5344CB8AC3E}">
        <p14:creationId xmlns:p14="http://schemas.microsoft.com/office/powerpoint/2010/main" val="31270710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33025F6-03E4-F7FE-A115-15A451327F80}"/>
              </a:ext>
            </a:extLst>
          </p:cNvPr>
          <p:cNvSpPr txBox="1"/>
          <p:nvPr/>
        </p:nvSpPr>
        <p:spPr>
          <a:xfrm>
            <a:off x="4643717" y="2619562"/>
            <a:ext cx="5172634"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71D400"/>
                </a:solidFill>
                <a:effectLst/>
                <a:uLnTx/>
                <a:uFillTx/>
                <a:latin typeface="Sigmar One" panose="00000500000000000000" pitchFamily="2" charset="0"/>
                <a:ea typeface="+mn-ea"/>
                <a:cs typeface="+mn-cs"/>
              </a:rPr>
              <a:t>Trả</a:t>
            </a:r>
            <a:r>
              <a:rPr kumimoji="0" lang="en-US" sz="60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rPr>
              <a:t> </a:t>
            </a:r>
            <a:r>
              <a:rPr kumimoji="0" lang="en-US" sz="6000" b="0" i="0" u="none" strike="noStrike" kern="1200" cap="none" spc="0" normalizeH="0" baseline="0" noProof="0" dirty="0" err="1">
                <a:ln>
                  <a:noFill/>
                </a:ln>
                <a:solidFill>
                  <a:srgbClr val="71D400"/>
                </a:solidFill>
                <a:effectLst/>
                <a:uLnTx/>
                <a:uFillTx/>
                <a:latin typeface="Sigmar One" panose="00000500000000000000" pitchFamily="2" charset="0"/>
                <a:ea typeface="+mn-ea"/>
                <a:cs typeface="+mn-cs"/>
              </a:rPr>
              <a:t>lời</a:t>
            </a:r>
            <a:r>
              <a:rPr kumimoji="0" lang="en-US" sz="60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rPr>
              <a:t> </a:t>
            </a:r>
            <a:r>
              <a:rPr kumimoji="0" lang="en-US" sz="6000" b="0" i="0" u="none" strike="noStrike" kern="1200" cap="none" spc="0" normalizeH="0" baseline="0" noProof="0" dirty="0" err="1">
                <a:ln>
                  <a:noFill/>
                </a:ln>
                <a:solidFill>
                  <a:srgbClr val="71D400"/>
                </a:solidFill>
                <a:effectLst/>
                <a:uLnTx/>
                <a:uFillTx/>
                <a:latin typeface="Sigmar One" panose="00000500000000000000" pitchFamily="2" charset="0"/>
                <a:ea typeface="+mn-ea"/>
                <a:cs typeface="+mn-cs"/>
              </a:rPr>
              <a:t>câu</a:t>
            </a:r>
            <a:r>
              <a:rPr kumimoji="0" lang="en-US" sz="60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rPr>
              <a:t> </a:t>
            </a:r>
            <a:r>
              <a:rPr kumimoji="0" lang="en-US" sz="6000" b="0" i="0" u="none" strike="noStrike" kern="1200" cap="none" spc="0" normalizeH="0" baseline="0" noProof="0" dirty="0" err="1">
                <a:ln>
                  <a:noFill/>
                </a:ln>
                <a:solidFill>
                  <a:srgbClr val="71D400"/>
                </a:solidFill>
                <a:effectLst/>
                <a:uLnTx/>
                <a:uFillTx/>
                <a:latin typeface="Sigmar One" panose="00000500000000000000" pitchFamily="2" charset="0"/>
                <a:ea typeface="+mn-ea"/>
                <a:cs typeface="+mn-cs"/>
              </a:rPr>
              <a:t>hỏi</a:t>
            </a:r>
            <a:endParaRPr kumimoji="0" lang="en-US" sz="60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20966089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25587" y="46037"/>
            <a:ext cx="915707" cy="765380"/>
          </a:xfrm>
          <a:prstGeom prst="ellipse">
            <a:avLst/>
          </a:prstGeom>
        </p:spPr>
      </p:pic>
      <p:pic>
        <p:nvPicPr>
          <p:cNvPr id="5" name="Picture 16" descr="Hướng dẫn cách vẽ con thỏ dễ thương mới nhất 2020 - Quà cho bé - Quà tặng  độc đáo cho bé yê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1732" y="3591112"/>
            <a:ext cx="2937249" cy="2928611"/>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11"/>
          <p:cNvSpPr/>
          <p:nvPr/>
        </p:nvSpPr>
        <p:spPr>
          <a:xfrm>
            <a:off x="941294" y="811418"/>
            <a:ext cx="9395123" cy="1342456"/>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err="1">
                <a:solidFill>
                  <a:srgbClr val="0070C0"/>
                </a:solidFill>
                <a:latin typeface="Times New Roman" panose="02020603050405020304" pitchFamily="18" charset="0"/>
                <a:cs typeface="Times New Roman" panose="02020603050405020304" pitchFamily="18" charset="0"/>
              </a:rPr>
              <a:t>Câu</a:t>
            </a:r>
            <a:r>
              <a:rPr lang="en-US" sz="3600" b="1" dirty="0">
                <a:solidFill>
                  <a:srgbClr val="0070C0"/>
                </a:solidFill>
                <a:latin typeface="Times New Roman" panose="02020603050405020304" pitchFamily="18" charset="0"/>
                <a:cs typeface="Times New Roman" panose="02020603050405020304" pitchFamily="18" charset="0"/>
              </a:rPr>
              <a:t> 1</a:t>
            </a:r>
            <a:r>
              <a:rPr lang="en-US" sz="3600"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Mùa</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đông</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đến</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thỏ</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chống</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rét</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bằng</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cách</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nào</a:t>
            </a:r>
            <a:r>
              <a:rPr lang="en-US" sz="3600" b="1" dirty="0">
                <a:solidFill>
                  <a:srgbClr val="0070C0"/>
                </a:solidFill>
                <a:latin typeface="Times New Roman" panose="02020603050405020304" pitchFamily="18" charset="0"/>
                <a:cs typeface="Times New Roman" panose="02020603050405020304" pitchFamily="18" charset="0"/>
              </a:rPr>
              <a:t>?</a:t>
            </a:r>
            <a:endParaRPr lang="en-US" sz="3600" dirty="0">
              <a:solidFill>
                <a:srgbClr val="0070C0"/>
              </a:solidFill>
              <a:latin typeface="Times New Roman" panose="02020603050405020304" pitchFamily="18" charset="0"/>
              <a:cs typeface="Times New Roman" panose="02020603050405020304" pitchFamily="18" charset="0"/>
            </a:endParaRPr>
          </a:p>
        </p:txBody>
      </p:sp>
      <p:grpSp>
        <p:nvGrpSpPr>
          <p:cNvPr id="19" name="Group 18"/>
          <p:cNvGrpSpPr/>
          <p:nvPr/>
        </p:nvGrpSpPr>
        <p:grpSpPr>
          <a:xfrm>
            <a:off x="1117979" y="2409091"/>
            <a:ext cx="9202737" cy="1872623"/>
            <a:chOff x="1139694" y="4696146"/>
            <a:chExt cx="9202737" cy="1872623"/>
          </a:xfrm>
        </p:grpSpPr>
        <p:sp>
          <p:nvSpPr>
            <p:cNvPr id="17" name="Rounded Rectangle 16"/>
            <p:cNvSpPr/>
            <p:nvPr/>
          </p:nvSpPr>
          <p:spPr>
            <a:xfrm>
              <a:off x="1546413" y="4696146"/>
              <a:ext cx="8796018" cy="1872623"/>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rgbClr val="002060"/>
                  </a:solidFill>
                  <a:latin typeface="Times New Roman" panose="02020603050405020304" pitchFamily="18" charset="0"/>
                  <a:cs typeface="Times New Roman" panose="02020603050405020304" pitchFamily="18" charset="0"/>
                </a:rPr>
                <a:t>     </a:t>
              </a:r>
              <a:r>
                <a:rPr lang="vi-VN" sz="3600" b="1" dirty="0">
                  <a:solidFill>
                    <a:srgbClr val="FF0000"/>
                  </a:solidFill>
                  <a:latin typeface="Times New Roman" panose="02020603050405020304" pitchFamily="18" charset="0"/>
                  <a:cs typeface="Times New Roman" panose="02020603050405020304" pitchFamily="18" charset="0"/>
                </a:rPr>
                <a:t>Mùa đông đến, thỏ quấn tấm vải lên người cho đỡ rét.</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8" name="Arrow: Right 16">
              <a:extLst>
                <a:ext uri="{FF2B5EF4-FFF2-40B4-BE49-F238E27FC236}">
                  <a16:creationId xmlns:a16="http://schemas.microsoft.com/office/drawing/2014/main" id="{20A2D69E-61A8-ECFB-AD2D-86A364EF4EC5}"/>
                </a:ext>
              </a:extLst>
            </p:cNvPr>
            <p:cNvSpPr/>
            <p:nvPr/>
          </p:nvSpPr>
          <p:spPr>
            <a:xfrm>
              <a:off x="1139694" y="4951043"/>
              <a:ext cx="425587" cy="439616"/>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95371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0" b="98264" l="1034" r="100000"/>
                    </a14:imgEffect>
                  </a14:imgLayer>
                </a14:imgProps>
              </a:ext>
            </a:extLst>
          </a:blip>
          <a:stretch>
            <a:fillRect/>
          </a:stretch>
        </p:blipFill>
        <p:spPr>
          <a:xfrm>
            <a:off x="4611155" y="3799059"/>
            <a:ext cx="3686689" cy="2743583"/>
          </a:xfrm>
          <a:prstGeom prst="rect">
            <a:avLst/>
          </a:prstGeom>
        </p:spPr>
      </p:pic>
      <p:pic>
        <p:nvPicPr>
          <p:cNvPr id="4" name="Picture 3">
            <a:extLst>
              <a:ext uri="{FF2B5EF4-FFF2-40B4-BE49-F238E27FC236}">
                <a16:creationId xmlns:a16="http://schemas.microsoft.com/office/drawing/2014/main" id="{9D6D37C3-74AB-08F2-9B01-B89BFEB6AD03}"/>
              </a:ext>
            </a:extLst>
          </p:cNvPr>
          <p:cNvPicPr>
            <a:picLocks noChangeAspect="1"/>
          </p:cNvPicPr>
          <p:nvPr/>
        </p:nvPicPr>
        <p:blipFill rotWithShape="1">
          <a:blip r:embed="rId5"/>
          <a:srcRect t="14694" b="21814"/>
          <a:stretch/>
        </p:blipFill>
        <p:spPr>
          <a:xfrm>
            <a:off x="25587" y="0"/>
            <a:ext cx="915707" cy="765380"/>
          </a:xfrm>
          <a:prstGeom prst="ellipse">
            <a:avLst/>
          </a:prstGeom>
        </p:spPr>
      </p:pic>
      <p:sp>
        <p:nvSpPr>
          <p:cNvPr id="12" name="Rounded Rectangle 11"/>
          <p:cNvSpPr/>
          <p:nvPr/>
        </p:nvSpPr>
        <p:spPr>
          <a:xfrm>
            <a:off x="1032284" y="1563903"/>
            <a:ext cx="10042116" cy="1745354"/>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err="1">
                <a:solidFill>
                  <a:srgbClr val="002060"/>
                </a:solidFill>
                <a:latin typeface="Times New Roman" panose="02020603050405020304" pitchFamily="18" charset="0"/>
                <a:cs typeface="Times New Roman" panose="02020603050405020304" pitchFamily="18" charset="0"/>
              </a:rPr>
              <a:t>Câu</a:t>
            </a:r>
            <a:r>
              <a:rPr lang="en-US" sz="3600" b="1" dirty="0">
                <a:solidFill>
                  <a:srgbClr val="002060"/>
                </a:solidFill>
                <a:latin typeface="Times New Roman" panose="02020603050405020304" pitchFamily="18" charset="0"/>
                <a:cs typeface="Times New Roman" panose="02020603050405020304" pitchFamily="18" charset="0"/>
              </a:rPr>
              <a:t> 2</a:t>
            </a:r>
            <a:r>
              <a:rPr lang="en-US" sz="3600"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Vì</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sao</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nhím</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nảy</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ra</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sáng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kiến</a:t>
            </a:r>
            <a:r>
              <a:rPr lang="en-US" sz="3600" b="1" dirty="0">
                <a:solidFill>
                  <a:srgbClr val="002060"/>
                </a:solidFill>
                <a:latin typeface="Times New Roman" panose="02020603050405020304" pitchFamily="18" charset="0"/>
                <a:cs typeface="Times New Roman" panose="02020603050405020304" pitchFamily="18" charset="0"/>
              </a:rPr>
              <a:t> may </a:t>
            </a:r>
            <a:r>
              <a:rPr lang="en-US" sz="3600" b="1" dirty="0" err="1">
                <a:solidFill>
                  <a:srgbClr val="002060"/>
                </a:solidFill>
                <a:latin typeface="Times New Roman" panose="02020603050405020304" pitchFamily="18" charset="0"/>
                <a:cs typeface="Times New Roman" panose="02020603050405020304" pitchFamily="18" charset="0"/>
              </a:rPr>
              <a:t>áo</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ấm</a:t>
            </a:r>
            <a:r>
              <a:rPr lang="en-US" sz="3600" b="1" dirty="0">
                <a:solidFill>
                  <a:srgbClr val="002060"/>
                </a:solidFill>
                <a:latin typeface="Times New Roman" panose="02020603050405020304" pitchFamily="18" charset="0"/>
                <a:cs typeface="Times New Roman" panose="02020603050405020304" pitchFamily="18" charset="0"/>
              </a:rPr>
              <a:t>?</a:t>
            </a:r>
            <a:endParaRPr lang="en-US" sz="3600" dirty="0">
              <a:solidFill>
                <a:srgbClr val="002060"/>
              </a:solidFill>
              <a:latin typeface="Times New Roman" panose="02020603050405020304" pitchFamily="18" charset="0"/>
              <a:cs typeface="Times New Roman" panose="02020603050405020304" pitchFamily="18" charset="0"/>
            </a:endParaRPr>
          </a:p>
        </p:txBody>
      </p:sp>
      <p:grpSp>
        <p:nvGrpSpPr>
          <p:cNvPr id="19" name="Group 18"/>
          <p:cNvGrpSpPr/>
          <p:nvPr/>
        </p:nvGrpSpPr>
        <p:grpSpPr>
          <a:xfrm>
            <a:off x="1165611" y="3548744"/>
            <a:ext cx="10042116" cy="2256970"/>
            <a:chOff x="1139694" y="4696146"/>
            <a:chExt cx="9202737" cy="965065"/>
          </a:xfrm>
        </p:grpSpPr>
        <p:sp>
          <p:nvSpPr>
            <p:cNvPr id="17" name="Rounded Rectangle 16"/>
            <p:cNvSpPr/>
            <p:nvPr/>
          </p:nvSpPr>
          <p:spPr>
            <a:xfrm>
              <a:off x="1546413" y="4696146"/>
              <a:ext cx="8796018" cy="965065"/>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lang="en-US" sz="3600" b="1" dirty="0" err="1">
                  <a:solidFill>
                    <a:srgbClr val="FF0000"/>
                  </a:solidFill>
                  <a:latin typeface="Times New Roman" panose="02020603050405020304" pitchFamily="18" charset="0"/>
                  <a:cs typeface="Times New Roman" panose="02020603050405020304" pitchFamily="18" charset="0"/>
                </a:rPr>
                <a:t>Nhím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nảy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ra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sáng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kiến</a:t>
              </a:r>
              <a:r>
                <a:rPr lang="en-US" sz="3600" b="1" dirty="0">
                  <a:solidFill>
                    <a:srgbClr val="FF0000"/>
                  </a:solidFill>
                  <a:latin typeface="Times New Roman" panose="02020603050405020304" pitchFamily="18" charset="0"/>
                  <a:cs typeface="Times New Roman" panose="02020603050405020304" pitchFamily="18" charset="0"/>
                </a:rPr>
                <a:t> may </a:t>
              </a:r>
              <a:r>
                <a:rPr lang="en-US" sz="3600" b="1" dirty="0" err="1">
                  <a:solidFill>
                    <a:srgbClr val="FF0000"/>
                  </a:solidFill>
                  <a:latin typeface="Times New Roman" panose="02020603050405020304" pitchFamily="18" charset="0"/>
                  <a:cs typeface="Times New Roman" panose="02020603050405020304" pitchFamily="18" charset="0"/>
                </a:rPr>
                <a:t>áo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ấm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vì</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tấm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vải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của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thỏ</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bị</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gió</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thổi</a:t>
              </a:r>
              <a:r>
                <a:rPr lang="en-US" sz="3600" b="1" dirty="0">
                  <a:solidFill>
                    <a:srgbClr val="FF0000"/>
                  </a:solidFill>
                  <a:latin typeface="Times New Roman" panose="02020603050405020304" pitchFamily="18" charset="0"/>
                  <a:cs typeface="Times New Roman" panose="02020603050405020304" pitchFamily="18" charset="0"/>
                </a:rPr>
                <a:t> bay </a:t>
              </a:r>
              <a:r>
                <a:rPr lang="en-US" sz="3600" b="1" dirty="0" err="1">
                  <a:solidFill>
                    <a:srgbClr val="FF0000"/>
                  </a:solidFill>
                  <a:latin typeface="Times New Roman" panose="02020603050405020304" pitchFamily="18" charset="0"/>
                  <a:cs typeface="Times New Roman" panose="02020603050405020304" pitchFamily="18" charset="0"/>
                </a:rPr>
                <a:t>xuống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ao</a:t>
              </a:r>
              <a:r>
                <a:rPr lang="en-US" sz="3600" b="1" dirty="0">
                  <a:solidFill>
                    <a:srgbClr val="FF0000"/>
                  </a:solidFill>
                  <a:latin typeface="Times New Roman" panose="02020603050405020304" pitchFamily="18" charset="0"/>
                  <a:cs typeface="Times New Roman" panose="02020603050405020304" pitchFamily="18" charset="0"/>
                </a:rPr>
                <a:t>.</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8" name="Arrow: Right 16">
              <a:extLst>
                <a:ext uri="{FF2B5EF4-FFF2-40B4-BE49-F238E27FC236}">
                  <a16:creationId xmlns:a16="http://schemas.microsoft.com/office/drawing/2014/main" id="{20A2D69E-61A8-ECFB-AD2D-86A364EF4EC5}"/>
                </a:ext>
              </a:extLst>
            </p:cNvPr>
            <p:cNvSpPr/>
            <p:nvPr/>
          </p:nvSpPr>
          <p:spPr>
            <a:xfrm>
              <a:off x="1139694" y="4951043"/>
              <a:ext cx="425587" cy="439616"/>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2048682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25587" y="0"/>
            <a:ext cx="915707" cy="765380"/>
          </a:xfrm>
          <a:prstGeom prst="ellipse">
            <a:avLst/>
          </a:prstGeom>
        </p:spPr>
      </p:pic>
      <p:sp>
        <p:nvSpPr>
          <p:cNvPr id="10" name="Rounded Rectangle 9"/>
          <p:cNvSpPr/>
          <p:nvPr/>
        </p:nvSpPr>
        <p:spPr>
          <a:xfrm>
            <a:off x="890159" y="188875"/>
            <a:ext cx="9157447" cy="1537236"/>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err="1">
                <a:solidFill>
                  <a:srgbClr val="002060"/>
                </a:solidFill>
                <a:latin typeface="Times New Roman" panose="02020603050405020304" pitchFamily="18" charset="0"/>
                <a:cs typeface="Times New Roman" panose="02020603050405020304" pitchFamily="18" charset="0"/>
              </a:rPr>
              <a:t>Câu</a:t>
            </a:r>
            <a:r>
              <a:rPr lang="en-US" sz="3600" b="1" dirty="0">
                <a:solidFill>
                  <a:srgbClr val="002060"/>
                </a:solidFill>
                <a:latin typeface="Times New Roman" panose="02020603050405020304" pitchFamily="18" charset="0"/>
                <a:cs typeface="Times New Roman" panose="02020603050405020304" pitchFamily="18" charset="0"/>
              </a:rPr>
              <a:t> 3: </a:t>
            </a:r>
            <a:r>
              <a:rPr lang="en-US" sz="3600" b="1" dirty="0" err="1">
                <a:solidFill>
                  <a:srgbClr val="002060"/>
                </a:solidFill>
                <a:latin typeface="Times New Roman" panose="02020603050405020304" pitchFamily="18" charset="0"/>
                <a:cs typeface="Times New Roman" panose="02020603050405020304" pitchFamily="18" charset="0"/>
              </a:rPr>
              <a:t>Mỗi</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nhân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vật</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trong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câu</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chuyện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đã</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góp</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gì</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vào</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việc</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làm</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ra</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những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chiếc</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áo</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ấm</a:t>
            </a:r>
            <a:r>
              <a:rPr lang="en-US" sz="3600" b="1" dirty="0">
                <a:solidFill>
                  <a:srgbClr val="002060"/>
                </a:solidFill>
                <a:latin typeface="Times New Roman" panose="02020603050405020304" pitchFamily="18" charset="0"/>
                <a:cs typeface="Times New Roman" panose="02020603050405020304" pitchFamily="18" charset="0"/>
              </a:rPr>
              <a:t>?</a:t>
            </a:r>
          </a:p>
        </p:txBody>
      </p:sp>
      <p:sp>
        <p:nvSpPr>
          <p:cNvPr id="17" name="Rounded Rectangular Callout 16"/>
          <p:cNvSpPr/>
          <p:nvPr/>
        </p:nvSpPr>
        <p:spPr>
          <a:xfrm>
            <a:off x="8650098" y="2090437"/>
            <a:ext cx="3201557" cy="1190031"/>
          </a:xfrm>
          <a:prstGeom prst="wedgeRoundRectCallout">
            <a:avLst>
              <a:gd name="adj1" fmla="val -36230"/>
              <a:gd name="adj2" fmla="val 100596"/>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dirty="0">
                <a:solidFill>
                  <a:srgbClr val="FF0000"/>
                </a:solidFill>
                <a:latin typeface="Nunito Black" pitchFamily="2" charset="0"/>
              </a:rPr>
              <a:t>M:</a:t>
            </a:r>
            <a:r>
              <a:rPr lang="vi-VN" sz="2000" dirty="0">
                <a:solidFill>
                  <a:srgbClr val="7030A0"/>
                </a:solidFill>
                <a:latin typeface="Nunito Black" pitchFamily="2" charset="0"/>
              </a:rPr>
              <a:t> Nhím rút chiếc lông nhọn trên lưng để làm kim may áo.</a:t>
            </a:r>
            <a:endParaRPr lang="en-US" sz="2000" dirty="0">
              <a:solidFill>
                <a:srgbClr val="002060"/>
              </a:solidFill>
              <a:latin typeface="Nunito Black" pitchFamily="2" charset="0"/>
            </a:endParaRPr>
          </a:p>
        </p:txBody>
      </p:sp>
      <p:sp>
        <p:nvSpPr>
          <p:cNvPr id="18" name="Rounded Rectangular Callout 17"/>
          <p:cNvSpPr/>
          <p:nvPr/>
        </p:nvSpPr>
        <p:spPr>
          <a:xfrm>
            <a:off x="3527389" y="1726111"/>
            <a:ext cx="2664795" cy="806024"/>
          </a:xfrm>
          <a:prstGeom prst="wedgeRoundRectCallout">
            <a:avLst>
              <a:gd name="adj1" fmla="val 45566"/>
              <a:gd name="adj2" fmla="val 114267"/>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dirty="0">
                <a:solidFill>
                  <a:srgbClr val="FF0000"/>
                </a:solidFill>
                <a:latin typeface="Nunito Black" pitchFamily="2" charset="0"/>
              </a:rPr>
              <a:t>Thỏ trải vải để đôi chim may áo.</a:t>
            </a:r>
          </a:p>
        </p:txBody>
      </p:sp>
      <p:sp>
        <p:nvSpPr>
          <p:cNvPr id="19" name="Rounded Rectangular Callout 18"/>
          <p:cNvSpPr/>
          <p:nvPr/>
        </p:nvSpPr>
        <p:spPr>
          <a:xfrm>
            <a:off x="185550" y="3660524"/>
            <a:ext cx="2463522" cy="1190031"/>
          </a:xfrm>
          <a:prstGeom prst="wedgeRoundRectCallout">
            <a:avLst>
              <a:gd name="adj1" fmla="val 9981"/>
              <a:gd name="adj2" fmla="val -85850"/>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dirty="0">
                <a:solidFill>
                  <a:srgbClr val="FF0000"/>
                </a:solidFill>
                <a:latin typeface="Nunito Black" pitchFamily="2" charset="0"/>
              </a:rPr>
              <a:t>Bọ ngựa dùng kiếm của mình để cắt vải may áo.</a:t>
            </a:r>
          </a:p>
        </p:txBody>
      </p:sp>
      <p:sp>
        <p:nvSpPr>
          <p:cNvPr id="20" name="Rounded Rectangular Callout 19"/>
          <p:cNvSpPr/>
          <p:nvPr/>
        </p:nvSpPr>
        <p:spPr>
          <a:xfrm>
            <a:off x="1039440" y="5604952"/>
            <a:ext cx="2228196" cy="1092414"/>
          </a:xfrm>
          <a:prstGeom prst="wedgeRoundRectCallout">
            <a:avLst>
              <a:gd name="adj1" fmla="val 4811"/>
              <a:gd name="adj2" fmla="val -71329"/>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dirty="0">
                <a:solidFill>
                  <a:srgbClr val="FF0000"/>
                </a:solidFill>
                <a:latin typeface="Nunito Black" pitchFamily="2" charset="0"/>
              </a:rPr>
              <a:t>Tằm cho tơ của mình để làm chỉ may áo.</a:t>
            </a:r>
          </a:p>
        </p:txBody>
      </p:sp>
      <p:sp>
        <p:nvSpPr>
          <p:cNvPr id="21" name="Rounded Rectangular Callout 20"/>
          <p:cNvSpPr/>
          <p:nvPr/>
        </p:nvSpPr>
        <p:spPr>
          <a:xfrm>
            <a:off x="3866719" y="5446059"/>
            <a:ext cx="3905681" cy="1251306"/>
          </a:xfrm>
          <a:prstGeom prst="wedgeRoundRectCallout">
            <a:avLst>
              <a:gd name="adj1" fmla="val -51530"/>
              <a:gd name="adj2" fmla="val -226758"/>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0000"/>
              </a:buClr>
            </a:pPr>
            <a:r>
              <a:rPr lang="vi-VN" sz="2000" dirty="0">
                <a:solidFill>
                  <a:srgbClr val="FF0000"/>
                </a:solidFill>
                <a:latin typeface="Nunito Black" pitchFamily="2" charset="0"/>
              </a:rPr>
              <a:t>Ốc sên bò trên tấm vải, vạch những đường kẻ để giúp bọ ngựa cắt vải may áo.</a:t>
            </a:r>
            <a:endParaRPr lang="id-ID" sz="20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22" name="Rounded Rectangular Callout 21"/>
          <p:cNvSpPr/>
          <p:nvPr/>
        </p:nvSpPr>
        <p:spPr>
          <a:xfrm>
            <a:off x="8506191" y="5427526"/>
            <a:ext cx="2560739" cy="1269839"/>
          </a:xfrm>
          <a:prstGeom prst="wedgeRoundRectCallout">
            <a:avLst>
              <a:gd name="adj1" fmla="val -67579"/>
              <a:gd name="adj2" fmla="val -80253"/>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dirty="0">
                <a:solidFill>
                  <a:srgbClr val="FF0000"/>
                </a:solidFill>
                <a:latin typeface="Nunito Black" pitchFamily="2" charset="0"/>
              </a:rPr>
              <a:t>Đôi chim ổ dộc dùng biệt tài khâu vá của mình để may áo.</a:t>
            </a:r>
          </a:p>
        </p:txBody>
      </p:sp>
    </p:spTree>
    <p:extLst>
      <p:ext uri="{BB962C8B-B14F-4D97-AF65-F5344CB8AC3E}">
        <p14:creationId xmlns:p14="http://schemas.microsoft.com/office/powerpoint/2010/main" val="14820901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000"/>
                                        <p:tgtEl>
                                          <p:spTgt spid="20"/>
                                        </p:tgtEl>
                                      </p:cBhvr>
                                    </p:animEffect>
                                    <p:anim calcmode="lin" valueType="num">
                                      <p:cBhvr>
                                        <p:cTn id="43" dur="1000" fill="hold"/>
                                        <p:tgtEl>
                                          <p:spTgt spid="20"/>
                                        </p:tgtEl>
                                        <p:attrNameLst>
                                          <p:attrName>ppt_x</p:attrName>
                                        </p:attrNameLst>
                                      </p:cBhvr>
                                      <p:tavLst>
                                        <p:tav tm="0">
                                          <p:val>
                                            <p:strVal val="#ppt_x"/>
                                          </p:val>
                                        </p:tav>
                                        <p:tav tm="100000">
                                          <p:val>
                                            <p:strVal val="#ppt_x"/>
                                          </p:val>
                                        </p:tav>
                                      </p:tavLst>
                                    </p:anim>
                                    <p:anim calcmode="lin" valueType="num">
                                      <p:cBhvr>
                                        <p:cTn id="4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1000"/>
                                        <p:tgtEl>
                                          <p:spTgt spid="22"/>
                                        </p:tgtEl>
                                      </p:cBhvr>
                                    </p:animEffect>
                                    <p:anim calcmode="lin" valueType="num">
                                      <p:cBhvr>
                                        <p:cTn id="50" dur="1000" fill="hold"/>
                                        <p:tgtEl>
                                          <p:spTgt spid="22"/>
                                        </p:tgtEl>
                                        <p:attrNameLst>
                                          <p:attrName>ppt_x</p:attrName>
                                        </p:attrNameLst>
                                      </p:cBhvr>
                                      <p:tavLst>
                                        <p:tav tm="0">
                                          <p:val>
                                            <p:strVal val="#ppt_x"/>
                                          </p:val>
                                        </p:tav>
                                        <p:tav tm="100000">
                                          <p:val>
                                            <p:strVal val="#ppt_x"/>
                                          </p:val>
                                        </p:tav>
                                      </p:tavLst>
                                    </p:anim>
                                    <p:anim calcmode="lin" valueType="num">
                                      <p:cBhvr>
                                        <p:cTn id="5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P spid="18" grpId="0" animBg="1"/>
      <p:bldP spid="19" grpId="0" animBg="1"/>
      <p:bldP spid="20" grpId="0" animBg="1"/>
      <p:bldP spid="21" grpId="0" animBg="1"/>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2053774" y="2724330"/>
            <a:ext cx="7859484" cy="1913497"/>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TIẾT 1+2</a:t>
            </a:r>
          </a:p>
          <a:p>
            <a:pPr marL="0" marR="0" lvl="0" indent="0" algn="ctr" defTabSz="914400" rtl="0" eaLnBrk="1" fontAlgn="auto" latinLnBrk="0" hangingPunct="1">
              <a:lnSpc>
                <a:spcPct val="90000"/>
              </a:lnSpc>
              <a:spcBef>
                <a:spcPct val="0"/>
              </a:spcBef>
              <a:spcAft>
                <a:spcPts val="600"/>
              </a:spcAft>
              <a:buClrTx/>
              <a:buSzTx/>
              <a:buFontTx/>
              <a:buNone/>
              <a:tabLst/>
              <a:defRPr/>
            </a:pPr>
            <a:r>
              <a:rPr lang="en-US" sz="6600" b="1" dirty="0" err="1">
                <a:solidFill>
                  <a:srgbClr val="FF0000"/>
                </a:solidFill>
                <a:latin typeface="Times New Roman" panose="02020603050405020304" pitchFamily="18" charset="0"/>
                <a:cs typeface="Times New Roman" panose="02020603050405020304" pitchFamily="18" charset="0"/>
              </a:rPr>
              <a:t>Những</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chiếc</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áo</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ấm</a:t>
            </a:r>
            <a:endPar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5401075"/>
      </p:ext>
    </p:extLst>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25587" y="0"/>
            <a:ext cx="915707" cy="765380"/>
          </a:xfrm>
          <a:prstGeom prst="ellipse">
            <a:avLst/>
          </a:prstGeom>
        </p:spPr>
      </p:pic>
      <p:sp>
        <p:nvSpPr>
          <p:cNvPr id="10" name="Rounded Rectangle 9"/>
          <p:cNvSpPr/>
          <p:nvPr/>
        </p:nvSpPr>
        <p:spPr>
          <a:xfrm>
            <a:off x="941294" y="478971"/>
            <a:ext cx="8482441" cy="1669143"/>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err="1">
                <a:solidFill>
                  <a:srgbClr val="002060"/>
                </a:solidFill>
                <a:latin typeface="Times New Roman" panose="02020603050405020304" pitchFamily="18" charset="0"/>
                <a:cs typeface="Times New Roman" panose="02020603050405020304" pitchFamily="18" charset="0"/>
              </a:rPr>
              <a:t>Câu</a:t>
            </a:r>
            <a:r>
              <a:rPr lang="en-US" sz="3600" b="1" dirty="0">
                <a:solidFill>
                  <a:srgbClr val="002060"/>
                </a:solidFill>
                <a:latin typeface="Times New Roman" panose="02020603050405020304" pitchFamily="18" charset="0"/>
                <a:cs typeface="Times New Roman" panose="02020603050405020304" pitchFamily="18" charset="0"/>
              </a:rPr>
              <a:t> 4</a:t>
            </a:r>
            <a:r>
              <a:rPr lang="en-US" sz="3600"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Em</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thích</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nhân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vật</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nào</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trong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câu</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chuyện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Vì</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sao</a:t>
            </a:r>
            <a:r>
              <a:rPr lang="en-US" sz="3600" b="1" dirty="0">
                <a:solidFill>
                  <a:srgbClr val="002060"/>
                </a:solidFill>
                <a:latin typeface="Times New Roman" panose="02020603050405020304" pitchFamily="18" charset="0"/>
                <a:cs typeface="Times New Roman" panose="02020603050405020304" pitchFamily="18" charset="0"/>
              </a:rPr>
              <a:t>?</a:t>
            </a:r>
            <a:endParaRPr lang="en-US" sz="3600" dirty="0">
              <a:solidFill>
                <a:srgbClr val="002060"/>
              </a:solidFill>
              <a:latin typeface="Times New Roman" panose="02020603050405020304" pitchFamily="18" charset="0"/>
              <a:cs typeface="Times New Roman" panose="02020603050405020304" pitchFamily="18" charset="0"/>
            </a:endParaRPr>
          </a:p>
        </p:txBody>
      </p:sp>
      <p:sp>
        <p:nvSpPr>
          <p:cNvPr id="12" name="Cloud 11"/>
          <p:cNvSpPr/>
          <p:nvPr/>
        </p:nvSpPr>
        <p:spPr>
          <a:xfrm>
            <a:off x="8636193" y="1419674"/>
            <a:ext cx="3103090" cy="1400067"/>
          </a:xfrm>
          <a:prstGeom prst="cloud">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Hoạt</a:t>
            </a:r>
            <a:r>
              <a:rPr kumimoji="0" lang="en-US" sz="28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28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động</a:t>
            </a:r>
            <a:r>
              <a:rPr kumimoji="0" lang="en-US" sz="28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28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nhóm</a:t>
            </a:r>
            <a:endParaRPr kumimoji="0" lang="id-ID" sz="28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16" name="Rounded Rectangular Callout 15"/>
          <p:cNvSpPr/>
          <p:nvPr/>
        </p:nvSpPr>
        <p:spPr>
          <a:xfrm>
            <a:off x="1159101" y="5653960"/>
            <a:ext cx="8796018" cy="965065"/>
          </a:xfrm>
          <a:prstGeom prst="wedgeRoundRectCallout">
            <a:avLst>
              <a:gd name="adj1" fmla="val 38636"/>
              <a:gd name="adj2" fmla="val -193882"/>
              <a:gd name="adj3" fmla="val 16667"/>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lang="vi-VN" sz="2400" dirty="0">
                <a:solidFill>
                  <a:srgbClr val="FF0000"/>
                </a:solidFill>
                <a:latin typeface="Nunito Black" pitchFamily="2" charset="0"/>
              </a:rPr>
              <a:t>Em thích nhân vật nhím nhất. Vì nhím đã biết rủ các bạn cùng giúp đỡ mình may áo cho thỏ.</a:t>
            </a:r>
          </a:p>
        </p:txBody>
      </p:sp>
    </p:spTree>
    <p:extLst>
      <p:ext uri="{BB962C8B-B14F-4D97-AF65-F5344CB8AC3E}">
        <p14:creationId xmlns:p14="http://schemas.microsoft.com/office/powerpoint/2010/main" val="16445948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25587" y="0"/>
            <a:ext cx="915707" cy="765380"/>
          </a:xfrm>
          <a:prstGeom prst="ellipse">
            <a:avLst/>
          </a:prstGeom>
        </p:spPr>
      </p:pic>
      <p:sp>
        <p:nvSpPr>
          <p:cNvPr id="10" name="Rounded Rectangle 9"/>
          <p:cNvSpPr/>
          <p:nvPr/>
        </p:nvSpPr>
        <p:spPr>
          <a:xfrm>
            <a:off x="997735" y="188875"/>
            <a:ext cx="8482441" cy="806207"/>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Câu</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4</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thích</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nhân</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vật</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nào</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trong</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câu</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chuyện</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Vì</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sao</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
        <p:nvSpPr>
          <p:cNvPr id="16" name="Cloud Callout 15"/>
          <p:cNvSpPr/>
          <p:nvPr/>
        </p:nvSpPr>
        <p:spPr>
          <a:xfrm>
            <a:off x="309282" y="3415554"/>
            <a:ext cx="4639236" cy="2702858"/>
          </a:xfrm>
          <a:prstGeom prst="cloudCallout">
            <a:avLst>
              <a:gd name="adj1" fmla="val 77942"/>
              <a:gd name="adj2" fmla="val -17427"/>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lang="vi-VN" sz="2400" dirty="0">
                <a:solidFill>
                  <a:srgbClr val="FF0000"/>
                </a:solidFill>
                <a:latin typeface="Nunito Black" pitchFamily="2" charset="0"/>
              </a:rPr>
              <a:t>Em thích nhân vật chim ổ dộc nhất. Vì các bạn ấy có khả năng khâu vá rất giỏi.</a:t>
            </a:r>
          </a:p>
        </p:txBody>
      </p:sp>
    </p:spTree>
    <p:extLst>
      <p:ext uri="{BB962C8B-B14F-4D97-AF65-F5344CB8AC3E}">
        <p14:creationId xmlns:p14="http://schemas.microsoft.com/office/powerpoint/2010/main" val="2169866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25587" y="0"/>
            <a:ext cx="915707" cy="765380"/>
          </a:xfrm>
          <a:prstGeom prst="ellipse">
            <a:avLst/>
          </a:prstGeom>
        </p:spPr>
      </p:pic>
      <p:sp>
        <p:nvSpPr>
          <p:cNvPr id="10" name="Rounded Rectangle 9"/>
          <p:cNvSpPr/>
          <p:nvPr/>
        </p:nvSpPr>
        <p:spPr>
          <a:xfrm>
            <a:off x="941294" y="435430"/>
            <a:ext cx="8482441" cy="1277256"/>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Câu</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4</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Em</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thích</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nhân</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vật</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nào</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trong</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câu</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chuyện</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Vì</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sao</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16" name="Cloud Callout 15"/>
          <p:cNvSpPr/>
          <p:nvPr/>
        </p:nvSpPr>
        <p:spPr>
          <a:xfrm>
            <a:off x="228600" y="1586754"/>
            <a:ext cx="4639236" cy="2702858"/>
          </a:xfrm>
          <a:prstGeom prst="cloudCallout">
            <a:avLst>
              <a:gd name="adj1" fmla="val 841"/>
              <a:gd name="adj2" fmla="val 68145"/>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lang="vi-VN" sz="2400" dirty="0">
                <a:solidFill>
                  <a:srgbClr val="FF0000"/>
                </a:solidFill>
                <a:latin typeface="Nunito Black" pitchFamily="2" charset="0"/>
              </a:rPr>
              <a:t>Em thích nhân vật tằm nhất vì tằm đã hi sinh tơ của mình để làm chỉ may áo cho thỏ.</a:t>
            </a:r>
          </a:p>
        </p:txBody>
      </p:sp>
    </p:spTree>
    <p:extLst>
      <p:ext uri="{BB962C8B-B14F-4D97-AF65-F5344CB8AC3E}">
        <p14:creationId xmlns:p14="http://schemas.microsoft.com/office/powerpoint/2010/main" val="2653820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25587" y="0"/>
            <a:ext cx="915707" cy="765380"/>
          </a:xfrm>
          <a:prstGeom prst="ellipse">
            <a:avLst/>
          </a:prstGeom>
        </p:spPr>
      </p:pic>
      <p:sp>
        <p:nvSpPr>
          <p:cNvPr id="10" name="Rounded Rectangle 9"/>
          <p:cNvSpPr/>
          <p:nvPr/>
        </p:nvSpPr>
        <p:spPr>
          <a:xfrm>
            <a:off x="997736" y="309898"/>
            <a:ext cx="7473912" cy="1591473"/>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dirty="0">
                <a:solidFill>
                  <a:srgbClr val="002060"/>
                </a:solidFill>
                <a:latin typeface="Times New Roman" panose="02020603050405020304" pitchFamily="18" charset="0"/>
                <a:cs typeface="Times New Roman" panose="02020603050405020304" pitchFamily="18" charset="0"/>
              </a:rPr>
              <a:t>Câu 5</a:t>
            </a:r>
            <a:r>
              <a:rPr lang="en-US" sz="3600" b="1" dirty="0">
                <a:solidFill>
                  <a:srgbClr val="002060"/>
                </a:solidFill>
                <a:latin typeface="Times New Roman" panose="02020603050405020304" pitchFamily="18" charset="0"/>
                <a:cs typeface="Times New Roman" panose="02020603050405020304" pitchFamily="18" charset="0"/>
              </a:rPr>
              <a:t>: </a:t>
            </a:r>
            <a:r>
              <a:rPr lang="vi-VN" sz="3600" b="1" dirty="0">
                <a:solidFill>
                  <a:srgbClr val="002060"/>
                </a:solidFill>
                <a:latin typeface="Times New Roman" panose="02020603050405020304" pitchFamily="18" charset="0"/>
                <a:cs typeface="Times New Roman" panose="02020603050405020304" pitchFamily="18" charset="0"/>
              </a:rPr>
              <a:t>Em học được điều gì qua câu chuyện trên?</a:t>
            </a:r>
            <a:endPar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12" name="Cloud 11"/>
          <p:cNvSpPr/>
          <p:nvPr/>
        </p:nvSpPr>
        <p:spPr>
          <a:xfrm>
            <a:off x="8955740" y="1142213"/>
            <a:ext cx="3094151" cy="1400067"/>
          </a:xfrm>
          <a:prstGeom prst="cloud">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Hoạt</a:t>
            </a:r>
            <a:r>
              <a:rPr kumimoji="0" lang="en-US" sz="28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28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động</a:t>
            </a:r>
            <a:r>
              <a:rPr kumimoji="0" lang="en-US" sz="28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28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cặp</a:t>
            </a:r>
            <a:r>
              <a:rPr kumimoji="0" lang="en-US" sz="28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28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đôi</a:t>
            </a:r>
            <a:endParaRPr kumimoji="0" lang="id-ID" sz="28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grpSp>
        <p:nvGrpSpPr>
          <p:cNvPr id="8" name="Group 7"/>
          <p:cNvGrpSpPr/>
          <p:nvPr/>
        </p:nvGrpSpPr>
        <p:grpSpPr>
          <a:xfrm>
            <a:off x="292529" y="4058355"/>
            <a:ext cx="11113394" cy="2037645"/>
            <a:chOff x="1139694" y="4103515"/>
            <a:chExt cx="9008811" cy="1427085"/>
          </a:xfrm>
        </p:grpSpPr>
        <p:sp>
          <p:nvSpPr>
            <p:cNvPr id="11" name="Rounded Rectangle 10"/>
            <p:cNvSpPr/>
            <p:nvPr/>
          </p:nvSpPr>
          <p:spPr>
            <a:xfrm>
              <a:off x="1352487" y="4103515"/>
              <a:ext cx="8796018" cy="1427085"/>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Nunito Black" pitchFamily="2" charset="0"/>
                </a:rPr>
                <a:t>     </a:t>
              </a:r>
              <a:r>
                <a:rPr lang="vi-VN" sz="3600" dirty="0">
                  <a:solidFill>
                    <a:srgbClr val="FF0000"/>
                  </a:solidFill>
                  <a:latin typeface="Times New Roman" panose="02020603050405020304" pitchFamily="18" charset="0"/>
                  <a:cs typeface="Times New Roman" panose="02020603050405020304" pitchFamily="18" charset="0"/>
                </a:rPr>
                <a:t>Sau khi đọc câu chuyện Những chiếc áo ấm, em học được một điều là phải biết giúp đỡ lẫn nhau. Khi cùng nhau làm việc thì sẽ đạt được hiệu quả cao.</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13" name="Arrow: Right 16">
              <a:extLst>
                <a:ext uri="{FF2B5EF4-FFF2-40B4-BE49-F238E27FC236}">
                  <a16:creationId xmlns:a16="http://schemas.microsoft.com/office/drawing/2014/main" id="{20A2D69E-61A8-ECFB-AD2D-86A364EF4EC5}"/>
                </a:ext>
              </a:extLst>
            </p:cNvPr>
            <p:cNvSpPr/>
            <p:nvPr/>
          </p:nvSpPr>
          <p:spPr>
            <a:xfrm>
              <a:off x="1139694" y="5072066"/>
              <a:ext cx="425587" cy="439616"/>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554797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483440" y="1307673"/>
            <a:ext cx="11316674" cy="3250879"/>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t"/>
            <a:r>
              <a:rPr lang="en-US" sz="32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NỘI DUNG</a:t>
            </a:r>
            <a:endParaRPr lang="id-ID" sz="32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a:p>
            <a:pPr fontAlgn="t"/>
            <a:r>
              <a:rPr lang="vi-VN" sz="3600" dirty="0">
                <a:solidFill>
                  <a:srgbClr val="002060"/>
                </a:solidFill>
                <a:latin typeface="Times New Roman" panose="02020603050405020304" pitchFamily="18" charset="0"/>
                <a:cs typeface="Times New Roman" panose="02020603050405020304" pitchFamily="18" charset="0"/>
              </a:rPr>
              <a:t>Câu chuyện kể về xưởng may áo ấm của các loài động vật sống trong rừng. Nhờ có sự góp sức của các con vật mà những tấm áo ấm được hoàn thiện một cách dễ dàng và nhanh chóng.</a:t>
            </a:r>
          </a:p>
        </p:txBody>
      </p:sp>
      <p:pic>
        <p:nvPicPr>
          <p:cNvPr id="7" name="Picture 6">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25587" y="0"/>
            <a:ext cx="915707" cy="765380"/>
          </a:xfrm>
          <a:prstGeom prst="ellipse">
            <a:avLst/>
          </a:prstGeom>
        </p:spPr>
      </p:pic>
    </p:spTree>
    <p:extLst>
      <p:ext uri="{BB962C8B-B14F-4D97-AF65-F5344CB8AC3E}">
        <p14:creationId xmlns:p14="http://schemas.microsoft.com/office/powerpoint/2010/main" val="7476367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1250576" y="955897"/>
            <a:ext cx="10340789" cy="956603"/>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7200" b="0" i="0" u="none" strike="noStrike" kern="1200" cap="none" spc="0" normalizeH="0" baseline="0" noProof="0" dirty="0">
                <a:ln>
                  <a:noFill/>
                </a:ln>
                <a:solidFill>
                  <a:srgbClr val="FF0000"/>
                </a:solidFill>
                <a:effectLst/>
                <a:uLnTx/>
                <a:uFillTx/>
                <a:latin typeface="Nunito Black" pitchFamily="2" charset="0"/>
                <a:ea typeface="+mn-ea"/>
                <a:cs typeface="+mn-cs"/>
              </a:rPr>
              <a:t>LUYỆN</a:t>
            </a:r>
            <a:r>
              <a:rPr kumimoji="0" lang="en-US" sz="72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7200" b="0" i="0" u="none" strike="noStrike" kern="1200" cap="none" spc="0" normalizeH="0" baseline="0" noProof="0" dirty="0">
                <a:ln>
                  <a:noFill/>
                </a:ln>
                <a:solidFill>
                  <a:srgbClr val="FF0000"/>
                </a:solidFill>
                <a:effectLst/>
                <a:uLnTx/>
                <a:uFillTx/>
                <a:latin typeface="Nunito Black" pitchFamily="2" charset="0"/>
                <a:ea typeface="+mn-ea"/>
                <a:cs typeface="+mn-cs"/>
              </a:rPr>
              <a:t>ĐỌC LẠI</a:t>
            </a:r>
          </a:p>
        </p:txBody>
      </p:sp>
    </p:spTree>
    <p:extLst>
      <p:ext uri="{BB962C8B-B14F-4D97-AF65-F5344CB8AC3E}">
        <p14:creationId xmlns:p14="http://schemas.microsoft.com/office/powerpoint/2010/main" val="550700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6" name="Rounded Rectangle 5"/>
          <p:cNvSpPr/>
          <p:nvPr/>
        </p:nvSpPr>
        <p:spPr>
          <a:xfrm>
            <a:off x="195943" y="1157283"/>
            <a:ext cx="11834132" cy="54864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M</a:t>
            </a:r>
            <a:r>
              <a:rPr kumimoji="0" lang="en-US" sz="1900" b="0" i="0" u="none" strike="noStrike" kern="1200" cap="none" spc="0" normalizeH="0" baseline="0" noProof="0" dirty="0" err="1">
                <a:ln>
                  <a:noFill/>
                </a:ln>
                <a:solidFill>
                  <a:srgbClr val="000000"/>
                </a:solidFill>
                <a:effectLst/>
                <a:uLnTx/>
                <a:uFillTx/>
                <a:latin typeface="Nunito Black" pitchFamily="2" charset="0"/>
                <a:ea typeface="+mn-ea"/>
                <a:cs typeface="+mn-cs"/>
              </a:rPr>
              <a:t>ùa</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1900" b="0" i="0" u="none" strike="noStrike" kern="1200" cap="none" spc="0" normalizeH="0" baseline="0" noProof="0" dirty="0" err="1">
                <a:ln>
                  <a:noFill/>
                </a:ln>
                <a:solidFill>
                  <a:srgbClr val="000000"/>
                </a:solidFill>
                <a:effectLst/>
                <a:uLnTx/>
                <a:uFillTx/>
                <a:latin typeface="Nunito Black" pitchFamily="2" charset="0"/>
                <a:ea typeface="+mn-ea"/>
                <a:cs typeface="+mn-cs"/>
              </a:rPr>
              <a:t>đông</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thỏ quấn tấm vải lên người cho đỡ rét thì gió thổi tấm vải bay xuống ao. Nhím giúp thỏ</a:t>
            </a: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Phải may thành áo mới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Anh giúp chúng tôi cắt vải may áo. Mọi người cần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Chúng tôi cần anh kẻ đường vạch để may áo ấm cho mọi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Ốc sên nhận lời, bò lên tấm vải, vạch những đường rất rõ. Bây giờ chỉ còn thiếu người luồn kim giỏi. Tất cả lại đi tìm chim ổ dộc có biệt tài khâu vá.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Xưởng may áo ấm được dựng lên. Thỏ trải vải. Ốc sên kẻ đường vạch.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Mùa đông năm ấy, trong rừng ai cũng có áo ấm để mặc.</a:t>
            </a: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(Theo Võ Quảng)</a:t>
            </a:r>
          </a:p>
        </p:txBody>
      </p:sp>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12" name="Rounded Rectangle 11"/>
          <p:cNvSpPr/>
          <p:nvPr/>
        </p:nvSpPr>
        <p:spPr>
          <a:xfrm>
            <a:off x="3840905" y="484929"/>
            <a:ext cx="4052519" cy="77993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Nunito Black" pitchFamily="2" charset="0"/>
                <a:ea typeface="+mn-ea"/>
                <a:cs typeface="+mn-cs"/>
              </a:rPr>
              <a:t>Những</a:t>
            </a:r>
            <a:r>
              <a:rPr kumimoji="0" lang="en-US" sz="32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sz="3200" b="0" i="0" u="none" strike="noStrike" kern="1200" cap="none" spc="0" normalizeH="0" baseline="0" noProof="0" dirty="0" err="1">
                <a:ln>
                  <a:noFill/>
                </a:ln>
                <a:solidFill>
                  <a:srgbClr val="FF0000"/>
                </a:solidFill>
                <a:effectLst/>
                <a:uLnTx/>
                <a:uFillTx/>
                <a:latin typeface="Nunito Black" pitchFamily="2" charset="0"/>
                <a:ea typeface="+mn-ea"/>
                <a:cs typeface="+mn-cs"/>
              </a:rPr>
              <a:t>chiếc</a:t>
            </a:r>
            <a:r>
              <a:rPr kumimoji="0" lang="en-US" sz="32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sz="3200" b="0" i="0" u="none" strike="noStrike" kern="1200" cap="none" spc="0" normalizeH="0" baseline="0" noProof="0" dirty="0" err="1">
                <a:ln>
                  <a:noFill/>
                </a:ln>
                <a:solidFill>
                  <a:srgbClr val="FF0000"/>
                </a:solidFill>
                <a:effectLst/>
                <a:uLnTx/>
                <a:uFillTx/>
                <a:latin typeface="Nunito Black" pitchFamily="2" charset="0"/>
                <a:ea typeface="+mn-ea"/>
                <a:cs typeface="+mn-cs"/>
              </a:rPr>
              <a:t>áo</a:t>
            </a:r>
            <a:r>
              <a:rPr kumimoji="0" lang="en-US" sz="32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sz="3200" b="0" i="0" u="none" strike="noStrike" kern="1200" cap="none" spc="0" normalizeH="0" baseline="0" noProof="0" dirty="0" err="1">
                <a:ln>
                  <a:noFill/>
                </a:ln>
                <a:solidFill>
                  <a:srgbClr val="FF0000"/>
                </a:solidFill>
                <a:effectLst/>
                <a:uLnTx/>
                <a:uFillTx/>
                <a:latin typeface="Nunito Black" pitchFamily="2" charset="0"/>
                <a:ea typeface="+mn-ea"/>
                <a:cs typeface="+mn-cs"/>
              </a:rPr>
              <a:t>ấm</a:t>
            </a:r>
            <a:endParaRPr kumimoji="0" lang="id-ID" sz="4800" b="1" i="1"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8" name="Rounded Rectangle 7"/>
          <p:cNvSpPr/>
          <p:nvPr/>
        </p:nvSpPr>
        <p:spPr>
          <a:xfrm>
            <a:off x="1078944" y="288696"/>
            <a:ext cx="3237562" cy="370209"/>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Luyện</a:t>
            </a:r>
            <a:r>
              <a:rPr kumimoji="0" lang="en-US" sz="32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đọc</a:t>
            </a:r>
            <a:r>
              <a:rPr kumimoji="0" lang="en-US" sz="32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lại</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Tree>
    <p:extLst>
      <p:ext uri="{BB962C8B-B14F-4D97-AF65-F5344CB8AC3E}">
        <p14:creationId xmlns:p14="http://schemas.microsoft.com/office/powerpoint/2010/main" val="238741855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33025F6-03E4-F7FE-A115-15A451327F80}"/>
              </a:ext>
            </a:extLst>
          </p:cNvPr>
          <p:cNvSpPr txBox="1"/>
          <p:nvPr/>
        </p:nvSpPr>
        <p:spPr>
          <a:xfrm>
            <a:off x="4643717" y="2619562"/>
            <a:ext cx="608703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71D400"/>
                </a:solidFill>
                <a:effectLst/>
                <a:uLnTx/>
                <a:uFillTx/>
                <a:latin typeface="Sigmar One" panose="00000500000000000000" pitchFamily="2" charset="0"/>
                <a:ea typeface="+mn-ea"/>
                <a:cs typeface="+mn-cs"/>
              </a:rPr>
              <a:t>Nói</a:t>
            </a:r>
            <a:r>
              <a:rPr kumimoji="0" lang="en-US" sz="6000" b="0" i="0" u="none" strike="noStrike" kern="1200" cap="none" spc="0" normalizeH="0" noProof="0" dirty="0">
                <a:ln>
                  <a:noFill/>
                </a:ln>
                <a:solidFill>
                  <a:srgbClr val="71D400"/>
                </a:solidFill>
                <a:effectLst/>
                <a:uLnTx/>
                <a:uFillTx/>
                <a:latin typeface="Sigmar One" panose="00000500000000000000" pitchFamily="2" charset="0"/>
                <a:ea typeface="+mn-ea"/>
                <a:cs typeface="+mn-cs"/>
              </a:rPr>
              <a:t> </a:t>
            </a:r>
            <a:r>
              <a:rPr kumimoji="0" lang="en-US" sz="6000" b="0" i="0" u="none" strike="noStrike" kern="1200" cap="none" spc="0" normalizeH="0" noProof="0" dirty="0" err="1">
                <a:ln>
                  <a:noFill/>
                </a:ln>
                <a:solidFill>
                  <a:srgbClr val="71D400"/>
                </a:solidFill>
                <a:effectLst/>
                <a:uLnTx/>
                <a:uFillTx/>
                <a:latin typeface="Sigmar One" panose="00000500000000000000" pitchFamily="2" charset="0"/>
                <a:ea typeface="+mn-ea"/>
                <a:cs typeface="+mn-cs"/>
              </a:rPr>
              <a:t>và</a:t>
            </a:r>
            <a:r>
              <a:rPr kumimoji="0" lang="en-US" sz="6000" b="0" i="0" u="none" strike="noStrike" kern="1200" cap="none" spc="0" normalizeH="0" noProof="0" dirty="0">
                <a:ln>
                  <a:noFill/>
                </a:ln>
                <a:solidFill>
                  <a:srgbClr val="71D400"/>
                </a:solidFill>
                <a:effectLst/>
                <a:uLnTx/>
                <a:uFillTx/>
                <a:latin typeface="Sigmar One" panose="00000500000000000000" pitchFamily="2" charset="0"/>
                <a:ea typeface="+mn-ea"/>
                <a:cs typeface="+mn-cs"/>
              </a:rPr>
              <a:t> </a:t>
            </a:r>
            <a:r>
              <a:rPr kumimoji="0" lang="en-US" sz="6000" b="0" i="0" u="none" strike="noStrike" kern="1200" cap="none" spc="0" normalizeH="0" noProof="0" dirty="0" err="1">
                <a:ln>
                  <a:noFill/>
                </a:ln>
                <a:solidFill>
                  <a:srgbClr val="71D400"/>
                </a:solidFill>
                <a:effectLst/>
                <a:uLnTx/>
                <a:uFillTx/>
                <a:latin typeface="Sigmar One" panose="00000500000000000000" pitchFamily="2" charset="0"/>
                <a:ea typeface="+mn-ea"/>
                <a:cs typeface="+mn-cs"/>
              </a:rPr>
              <a:t>nghe</a:t>
            </a:r>
            <a:endParaRPr kumimoji="0" lang="en-US" sz="60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2217057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427070" y="108651"/>
            <a:ext cx="11700464" cy="2257178"/>
            <a:chOff x="517926" y="51667"/>
            <a:chExt cx="12687250" cy="2257178"/>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8602" b="88172" l="0" r="99120"/>
                      </a14:imgEffect>
                    </a14:imgLayer>
                  </a14:imgProps>
                </a:ext>
              </a:extLst>
            </a:blip>
            <a:stretch>
              <a:fillRect/>
            </a:stretch>
          </p:blipFill>
          <p:spPr>
            <a:xfrm>
              <a:off x="517926" y="51667"/>
              <a:ext cx="12687250" cy="2257178"/>
            </a:xfrm>
            <a:prstGeom prst="rect">
              <a:avLst/>
            </a:prstGeom>
          </p:spPr>
        </p:pic>
        <p:sp>
          <p:nvSpPr>
            <p:cNvPr id="6" name="Rectangle 1"/>
            <p:cNvSpPr>
              <a:spLocks noChangeArrowheads="1"/>
            </p:cNvSpPr>
            <p:nvPr/>
          </p:nvSpPr>
          <p:spPr bwMode="auto">
            <a:xfrm>
              <a:off x="999908" y="566326"/>
              <a:ext cx="9279042" cy="1430179"/>
            </a:xfrm>
            <a:prstGeom prst="roundRect">
              <a:avLst/>
            </a:prstGeom>
            <a:no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sz="2800" b="1" dirty="0" err="1">
                  <a:latin typeface="Nunito Black" pitchFamily="2" charset="0"/>
                </a:rPr>
                <a:t>Câu</a:t>
              </a:r>
              <a:r>
                <a:rPr lang="en-US" sz="2800" b="1" dirty="0">
                  <a:latin typeface="Nunito Black" pitchFamily="2" charset="0"/>
                </a:rPr>
                <a:t> 1: </a:t>
              </a:r>
              <a:r>
                <a:rPr lang="en-US" sz="2800" b="1" dirty="0" err="1">
                  <a:latin typeface="Nunito Black" pitchFamily="2" charset="0"/>
                </a:rPr>
                <a:t>Em</a:t>
              </a:r>
              <a:r>
                <a:rPr lang="en-US" sz="2800" b="1" dirty="0">
                  <a:latin typeface="Nunito Black" pitchFamily="2" charset="0"/>
                </a:rPr>
                <a:t> </a:t>
              </a:r>
              <a:r>
                <a:rPr lang="en-US" sz="2800" b="1" dirty="0" err="1">
                  <a:latin typeface="Nunito Black" pitchFamily="2" charset="0"/>
                </a:rPr>
                <a:t>thích</a:t>
              </a:r>
              <a:r>
                <a:rPr lang="en-US" sz="2800" b="1" dirty="0">
                  <a:latin typeface="Nunito Black" pitchFamily="2" charset="0"/>
                </a:rPr>
                <a:t> </a:t>
              </a:r>
              <a:r>
                <a:rPr lang="en-US" sz="2800" b="1" dirty="0" err="1">
                  <a:latin typeface="Nunito Black" pitchFamily="2" charset="0"/>
                </a:rPr>
                <a:t>học</a:t>
              </a:r>
              <a:r>
                <a:rPr lang="en-US" sz="2800" b="1" dirty="0">
                  <a:latin typeface="Nunito Black" pitchFamily="2" charset="0"/>
                </a:rPr>
                <a:t> </a:t>
              </a:r>
              <a:r>
                <a:rPr lang="en-US" sz="2800" b="1" dirty="0" err="1">
                  <a:latin typeface="Nunito Black" pitchFamily="2" charset="0"/>
                </a:rPr>
                <a:t>cá</a:t>
              </a:r>
              <a:r>
                <a:rPr lang="en-US" sz="2800" b="1" dirty="0">
                  <a:latin typeface="Nunito Black" pitchFamily="2" charset="0"/>
                </a:rPr>
                <a:t> </a:t>
              </a:r>
              <a:r>
                <a:rPr lang="en-US" sz="2800" b="1" dirty="0" err="1">
                  <a:latin typeface="Nunito Black" pitchFamily="2" charset="0"/>
                </a:rPr>
                <a:t>nhân</a:t>
              </a:r>
              <a:r>
                <a:rPr lang="en-US" sz="2800" b="1" dirty="0">
                  <a:latin typeface="Nunito Black" pitchFamily="2" charset="0"/>
                </a:rPr>
                <a:t>, </a:t>
              </a:r>
              <a:r>
                <a:rPr lang="en-US" sz="2800" b="1" dirty="0" err="1">
                  <a:latin typeface="Nunito Black" pitchFamily="2" charset="0"/>
                </a:rPr>
                <a:t>học</a:t>
              </a:r>
              <a:r>
                <a:rPr lang="en-US" sz="2800" b="1" dirty="0">
                  <a:latin typeface="Nunito Black" pitchFamily="2" charset="0"/>
                </a:rPr>
                <a:t> </a:t>
              </a:r>
              <a:r>
                <a:rPr lang="en-US" sz="2800" b="1" dirty="0" err="1">
                  <a:latin typeface="Nunito Black" pitchFamily="2" charset="0"/>
                </a:rPr>
                <a:t>theo</a:t>
              </a:r>
              <a:r>
                <a:rPr lang="en-US" sz="2800" b="1" dirty="0">
                  <a:latin typeface="Nunito Black" pitchFamily="2" charset="0"/>
                </a:rPr>
                <a:t> </a:t>
              </a:r>
              <a:r>
                <a:rPr lang="en-US" sz="2800" b="1" dirty="0" err="1">
                  <a:latin typeface="Nunito Black" pitchFamily="2" charset="0"/>
                </a:rPr>
                <a:t>cặp</a:t>
              </a:r>
              <a:r>
                <a:rPr lang="en-US" sz="2800" b="1" dirty="0">
                  <a:latin typeface="Nunito Black" pitchFamily="2" charset="0"/>
                </a:rPr>
                <a:t> hay </a:t>
              </a:r>
              <a:r>
                <a:rPr lang="en-US" sz="2800" b="1" dirty="0" err="1">
                  <a:latin typeface="Nunito Black" pitchFamily="2" charset="0"/>
                </a:rPr>
                <a:t>học</a:t>
              </a:r>
              <a:r>
                <a:rPr lang="en-US" sz="2800" b="1" dirty="0">
                  <a:latin typeface="Nunito Black" pitchFamily="2" charset="0"/>
                </a:rPr>
                <a:t> </a:t>
              </a:r>
              <a:r>
                <a:rPr lang="en-US" sz="2800" b="1" dirty="0" err="1">
                  <a:latin typeface="Nunito Black" pitchFamily="2" charset="0"/>
                </a:rPr>
                <a:t>nhóm</a:t>
              </a:r>
              <a:r>
                <a:rPr lang="en-US" sz="2800" b="1" dirty="0">
                  <a:latin typeface="Nunito Black" pitchFamily="2" charset="0"/>
                </a:rPr>
                <a:t>? </a:t>
              </a:r>
              <a:r>
                <a:rPr lang="en-US" sz="2800" b="1" dirty="0" err="1">
                  <a:latin typeface="Nunito Black" pitchFamily="2" charset="0"/>
                </a:rPr>
                <a:t>Vì</a:t>
              </a:r>
              <a:r>
                <a:rPr lang="en-US" sz="2800" b="1" dirty="0">
                  <a:latin typeface="Nunito Black" pitchFamily="2" charset="0"/>
                </a:rPr>
                <a:t> </a:t>
              </a:r>
              <a:r>
                <a:rPr lang="en-US" sz="2800" b="1" dirty="0" err="1">
                  <a:latin typeface="Nunito Black" pitchFamily="2" charset="0"/>
                </a:rPr>
                <a:t>sao</a:t>
              </a:r>
              <a:r>
                <a:rPr lang="en-US" sz="2800" b="1" dirty="0">
                  <a:latin typeface="Nunito Black" pitchFamily="2" charset="0"/>
                </a:rPr>
                <a:t>?</a:t>
              </a:r>
              <a:endParaRPr lang="en-US" sz="2800" dirty="0">
                <a:latin typeface="Nunito Black"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002060"/>
                  </a:solidFill>
                  <a:effectLst/>
                  <a:latin typeface="OpenSans"/>
                </a:rPr>
                <a:t>       </a:t>
              </a:r>
              <a:endParaRPr kumimoji="0" lang="en-US" altLang="en-US" sz="2800" b="1" i="0" u="none" strike="noStrike" cap="none" normalizeH="0" baseline="0" dirty="0">
                <a:ln>
                  <a:noFill/>
                </a:ln>
                <a:solidFill>
                  <a:srgbClr val="000000"/>
                </a:solidFill>
                <a:effectLst/>
                <a:latin typeface="OpenSans"/>
              </a:endParaRPr>
            </a:p>
          </p:txBody>
        </p:sp>
      </p:grpSp>
      <p:pic>
        <p:nvPicPr>
          <p:cNvPr id="7" name="Picture 2" descr="https://img.loigiaihay.com/picture/2022/0315/5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598" y="1771052"/>
            <a:ext cx="8561568" cy="24439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6"/>
          <a:srcRect t="1784" r="9642" b="3379"/>
          <a:stretch/>
        </p:blipFill>
        <p:spPr>
          <a:xfrm>
            <a:off x="8933195" y="1601040"/>
            <a:ext cx="2831735" cy="3074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9" name="Group 8"/>
          <p:cNvGrpSpPr/>
          <p:nvPr/>
        </p:nvGrpSpPr>
        <p:grpSpPr>
          <a:xfrm>
            <a:off x="1367272" y="4343399"/>
            <a:ext cx="7924646" cy="2097741"/>
            <a:chOff x="936966" y="4470213"/>
            <a:chExt cx="7924646" cy="2097741"/>
          </a:xfrm>
        </p:grpSpPr>
        <p:pic>
          <p:nvPicPr>
            <p:cNvPr id="10" name="Picture 9"/>
            <p:cNvPicPr>
              <a:picLocks noChangeAspect="1"/>
            </p:cNvPicPr>
            <p:nvPr/>
          </p:nvPicPr>
          <p:blipFill>
            <a:blip r:embed="rId7">
              <a:extLst>
                <a:ext uri="{BEBA8EAE-BF5A-486C-A8C5-ECC9F3942E4B}">
                  <a14:imgProps xmlns:a14="http://schemas.microsoft.com/office/drawing/2010/main">
                    <a14:imgLayer r:embed="rId8">
                      <a14:imgEffect>
                        <a14:backgroundRemoval t="0" b="97872" l="0" r="100000"/>
                      </a14:imgEffect>
                    </a14:imgLayer>
                  </a14:imgProps>
                </a:ext>
              </a:extLst>
            </a:blip>
            <a:stretch>
              <a:fillRect/>
            </a:stretch>
          </p:blipFill>
          <p:spPr>
            <a:xfrm rot="16200000">
              <a:off x="3850418" y="1556761"/>
              <a:ext cx="2097741" cy="7924646"/>
            </a:xfrm>
            <a:prstGeom prst="rect">
              <a:avLst/>
            </a:prstGeom>
          </p:spPr>
        </p:pic>
        <p:sp>
          <p:nvSpPr>
            <p:cNvPr id="11" name="Flowchart: Alternate Process 10"/>
            <p:cNvSpPr/>
            <p:nvPr/>
          </p:nvSpPr>
          <p:spPr>
            <a:xfrm>
              <a:off x="1695510" y="5079695"/>
              <a:ext cx="6130678" cy="1055608"/>
            </a:xfrm>
            <a:prstGeom prst="flowChartAlternateProcess">
              <a:avLst/>
            </a:prstGeom>
            <a:ln w="57150">
              <a:noFill/>
            </a:ln>
          </p:spPr>
          <p:txBody>
            <a:bodyPr wrap="square">
              <a:spAutoFit/>
            </a:bodyPr>
            <a:lstStyle/>
            <a:p>
              <a:pPr algn="just"/>
              <a:r>
                <a:rPr lang="vi-VN" sz="2800" dirty="0">
                  <a:solidFill>
                    <a:srgbClr val="FF0000"/>
                  </a:solidFill>
                  <a:latin typeface="Nunito Black" pitchFamily="2" charset="0"/>
                </a:rPr>
                <a:t>Em thích học cá nhân. Vì khi học cá nhân, em dễ tập trung học hơn.</a:t>
              </a:r>
            </a:p>
          </p:txBody>
        </p:sp>
      </p:grpSp>
    </p:spTree>
    <p:extLst>
      <p:ext uri="{BB962C8B-B14F-4D97-AF65-F5344CB8AC3E}">
        <p14:creationId xmlns:p14="http://schemas.microsoft.com/office/powerpoint/2010/main" val="1717322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491536" y="119322"/>
            <a:ext cx="11700464" cy="2252866"/>
            <a:chOff x="587829" y="62338"/>
            <a:chExt cx="12687250" cy="1552611"/>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8602" b="88172" l="0" r="99120"/>
                      </a14:imgEffect>
                    </a14:imgLayer>
                  </a14:imgProps>
                </a:ext>
              </a:extLst>
            </a:blip>
            <a:stretch>
              <a:fillRect/>
            </a:stretch>
          </p:blipFill>
          <p:spPr>
            <a:xfrm>
              <a:off x="587829" y="62338"/>
              <a:ext cx="12687250" cy="1481719"/>
            </a:xfrm>
            <a:prstGeom prst="rect">
              <a:avLst/>
            </a:prstGeom>
          </p:spPr>
        </p:pic>
        <p:sp>
          <p:nvSpPr>
            <p:cNvPr id="6" name="Rectangle 1"/>
            <p:cNvSpPr>
              <a:spLocks noChangeArrowheads="1"/>
            </p:cNvSpPr>
            <p:nvPr/>
          </p:nvSpPr>
          <p:spPr bwMode="auto">
            <a:xfrm>
              <a:off x="1347129" y="184770"/>
              <a:ext cx="9279042" cy="1430179"/>
            </a:xfrm>
            <a:prstGeom prst="roundRect">
              <a:avLst/>
            </a:prstGeom>
            <a:no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Câu</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1: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Em</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thích</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học</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cá</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nhân</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học</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theo</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cặp</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hay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học</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nhóm</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Vì</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sao</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a:t>
              </a:r>
              <a:endParaRPr kumimoji="0" lang="en-US" sz="2800" b="0" i="0" u="none" strike="noStrike" kern="1200" cap="none" spc="0" normalizeH="0" baseline="0" noProof="0" dirty="0">
                <a:ln>
                  <a:noFill/>
                </a:ln>
                <a:solidFill>
                  <a:prstClr val="black"/>
                </a:solidFill>
                <a:effectLst/>
                <a:uLnTx/>
                <a:uFillTx/>
                <a:latin typeface="Nunito Black" pitchFamily="2"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2060"/>
                  </a:solidFill>
                  <a:effectLst/>
                  <a:uLnTx/>
                  <a:uFillTx/>
                  <a:latin typeface="OpenSans"/>
                  <a:ea typeface="+mn-ea"/>
                  <a:cs typeface="+mn-cs"/>
                </a:rPr>
                <a:t>       </a:t>
              </a:r>
              <a:endParaRPr kumimoji="0" lang="en-US" altLang="en-US" sz="2800" b="1" i="0" u="none" strike="noStrike" kern="1200" cap="none" spc="0" normalizeH="0" baseline="0" noProof="0" dirty="0">
                <a:ln>
                  <a:noFill/>
                </a:ln>
                <a:solidFill>
                  <a:srgbClr val="000000"/>
                </a:solidFill>
                <a:effectLst/>
                <a:uLnTx/>
                <a:uFillTx/>
                <a:latin typeface="OpenSans"/>
                <a:ea typeface="+mn-ea"/>
                <a:cs typeface="+mn-cs"/>
              </a:endParaRPr>
            </a:p>
          </p:txBody>
        </p:sp>
      </p:grpSp>
      <p:pic>
        <p:nvPicPr>
          <p:cNvPr id="7" name="Picture 2" descr="https://img.loigiaihay.com/picture/2022/0315/5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598" y="1771052"/>
            <a:ext cx="8561568" cy="24439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6"/>
          <a:srcRect t="1784" r="9642" b="3379"/>
          <a:stretch/>
        </p:blipFill>
        <p:spPr>
          <a:xfrm>
            <a:off x="8933195" y="1601040"/>
            <a:ext cx="2831735" cy="3074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2" name="Group 11"/>
          <p:cNvGrpSpPr/>
          <p:nvPr/>
        </p:nvGrpSpPr>
        <p:grpSpPr>
          <a:xfrm>
            <a:off x="1001242" y="4035736"/>
            <a:ext cx="8122490" cy="2662514"/>
            <a:chOff x="936964" y="4470215"/>
            <a:chExt cx="7868797" cy="2247090"/>
          </a:xfrm>
        </p:grpSpPr>
        <p:pic>
          <p:nvPicPr>
            <p:cNvPr id="13" name="Picture 12"/>
            <p:cNvPicPr>
              <a:picLocks noChangeAspect="1"/>
            </p:cNvPicPr>
            <p:nvPr/>
          </p:nvPicPr>
          <p:blipFill>
            <a:blip r:embed="rId7">
              <a:extLst>
                <a:ext uri="{BEBA8EAE-BF5A-486C-A8C5-ECC9F3942E4B}">
                  <a14:imgProps xmlns:a14="http://schemas.microsoft.com/office/drawing/2010/main">
                    <a14:imgLayer r:embed="rId8">
                      <a14:imgEffect>
                        <a14:backgroundRemoval t="0" b="97872" l="0" r="100000"/>
                      </a14:imgEffect>
                    </a14:imgLayer>
                  </a14:imgProps>
                </a:ext>
              </a:extLst>
            </a:blip>
            <a:stretch>
              <a:fillRect/>
            </a:stretch>
          </p:blipFill>
          <p:spPr>
            <a:xfrm rot="16200000">
              <a:off x="3747818" y="1659361"/>
              <a:ext cx="2247090" cy="7868797"/>
            </a:xfrm>
            <a:prstGeom prst="rect">
              <a:avLst/>
            </a:prstGeom>
          </p:spPr>
        </p:pic>
        <p:sp>
          <p:nvSpPr>
            <p:cNvPr id="14" name="Flowchart: Alternate Process 13"/>
            <p:cNvSpPr/>
            <p:nvPr/>
          </p:nvSpPr>
          <p:spPr>
            <a:xfrm>
              <a:off x="1695510" y="4773274"/>
              <a:ext cx="6130678" cy="1695595"/>
            </a:xfrm>
            <a:prstGeom prst="flowChartAlternateProcess">
              <a:avLst/>
            </a:prstGeom>
            <a:ln w="57150">
              <a:noFill/>
            </a:ln>
          </p:spPr>
          <p:txBody>
            <a:bodyPr wrap="square">
              <a:spAutoFit/>
            </a:bodyPr>
            <a:lstStyle/>
            <a:p>
              <a:pPr algn="just"/>
              <a:r>
                <a:rPr lang="vi-VN" sz="2800" dirty="0">
                  <a:solidFill>
                    <a:srgbClr val="FF0000"/>
                  </a:solidFill>
                  <a:latin typeface="Nunito Black" pitchFamily="2" charset="0"/>
                </a:rPr>
                <a:t>Em thích học theo cặp. Vì khi học theo cặp, chúng em có thể chỉ cho nhau những lỗi sai, giảng cho nhau những điều chưa hiểu.</a:t>
              </a:r>
            </a:p>
          </p:txBody>
        </p:sp>
      </p:grpSp>
    </p:spTree>
    <p:extLst>
      <p:ext uri="{BB962C8B-B14F-4D97-AF65-F5344CB8AC3E}">
        <p14:creationId xmlns:p14="http://schemas.microsoft.com/office/powerpoint/2010/main" val="3827142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4700523" y="1211390"/>
            <a:ext cx="3633581" cy="956603"/>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9600" b="0" i="0" u="none" strike="noStrike" kern="1200" cap="none" spc="0" normalizeH="0" baseline="0" noProof="0" dirty="0">
                <a:ln>
                  <a:noFill/>
                </a:ln>
                <a:solidFill>
                  <a:srgbClr val="FF0000"/>
                </a:solidFill>
                <a:effectLst/>
                <a:uLnTx/>
                <a:uFillTx/>
                <a:latin typeface="Nunito Black" pitchFamily="2" charset="0"/>
                <a:ea typeface="+mn-ea"/>
                <a:cs typeface="+mn-cs"/>
              </a:rPr>
              <a:t>ĐỌC</a:t>
            </a:r>
          </a:p>
        </p:txBody>
      </p:sp>
    </p:spTree>
    <p:extLst>
      <p:ext uri="{BB962C8B-B14F-4D97-AF65-F5344CB8AC3E}">
        <p14:creationId xmlns:p14="http://schemas.microsoft.com/office/powerpoint/2010/main" val="4829556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491536" y="119322"/>
            <a:ext cx="11700464" cy="1893778"/>
            <a:chOff x="587829" y="62338"/>
            <a:chExt cx="12687250" cy="1552611"/>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8602" b="88172" l="0" r="99120"/>
                      </a14:imgEffect>
                    </a14:imgLayer>
                  </a14:imgProps>
                </a:ext>
              </a:extLst>
            </a:blip>
            <a:stretch>
              <a:fillRect/>
            </a:stretch>
          </p:blipFill>
          <p:spPr>
            <a:xfrm>
              <a:off x="587829" y="62338"/>
              <a:ext cx="12687250" cy="1481719"/>
            </a:xfrm>
            <a:prstGeom prst="rect">
              <a:avLst/>
            </a:prstGeom>
          </p:spPr>
        </p:pic>
        <p:sp>
          <p:nvSpPr>
            <p:cNvPr id="6" name="Rectangle 1"/>
            <p:cNvSpPr>
              <a:spLocks noChangeArrowheads="1"/>
            </p:cNvSpPr>
            <p:nvPr/>
          </p:nvSpPr>
          <p:spPr bwMode="auto">
            <a:xfrm>
              <a:off x="1347129" y="184770"/>
              <a:ext cx="9279042" cy="1430179"/>
            </a:xfrm>
            <a:prstGeom prst="roundRect">
              <a:avLst/>
            </a:prstGeom>
            <a:no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Câu</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1: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Em</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thích</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học</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cá</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nhân</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học</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theo</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cặp</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hay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học</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nhóm</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Vì</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sao</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a:t>
              </a:r>
              <a:endParaRPr kumimoji="0" lang="en-US" sz="2800" b="0" i="0" u="none" strike="noStrike" kern="1200" cap="none" spc="0" normalizeH="0" baseline="0" noProof="0" dirty="0">
                <a:ln>
                  <a:noFill/>
                </a:ln>
                <a:solidFill>
                  <a:prstClr val="black"/>
                </a:solidFill>
                <a:effectLst/>
                <a:uLnTx/>
                <a:uFillTx/>
                <a:latin typeface="Nunito Black" pitchFamily="2"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2060"/>
                  </a:solidFill>
                  <a:effectLst/>
                  <a:uLnTx/>
                  <a:uFillTx/>
                  <a:latin typeface="OpenSans"/>
                  <a:ea typeface="+mn-ea"/>
                  <a:cs typeface="+mn-cs"/>
                </a:rPr>
                <a:t>       </a:t>
              </a:r>
              <a:endParaRPr kumimoji="0" lang="en-US" altLang="en-US" sz="2800" b="1" i="0" u="none" strike="noStrike" kern="1200" cap="none" spc="0" normalizeH="0" baseline="0" noProof="0" dirty="0">
                <a:ln>
                  <a:noFill/>
                </a:ln>
                <a:solidFill>
                  <a:srgbClr val="000000"/>
                </a:solidFill>
                <a:effectLst/>
                <a:uLnTx/>
                <a:uFillTx/>
                <a:latin typeface="OpenSans"/>
                <a:ea typeface="+mn-ea"/>
                <a:cs typeface="+mn-cs"/>
              </a:endParaRPr>
            </a:p>
          </p:txBody>
        </p:sp>
      </p:grpSp>
      <p:pic>
        <p:nvPicPr>
          <p:cNvPr id="7" name="Picture 2" descr="https://img.loigiaihay.com/picture/2022/0315/5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598" y="1771052"/>
            <a:ext cx="8561568" cy="24439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6"/>
          <a:srcRect t="1784" r="9642" b="3379"/>
          <a:stretch/>
        </p:blipFill>
        <p:spPr>
          <a:xfrm>
            <a:off x="8933195" y="1601040"/>
            <a:ext cx="2831735" cy="3074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9" name="Group 8"/>
          <p:cNvGrpSpPr/>
          <p:nvPr/>
        </p:nvGrpSpPr>
        <p:grpSpPr>
          <a:xfrm>
            <a:off x="1001242" y="4035736"/>
            <a:ext cx="8122490" cy="2662514"/>
            <a:chOff x="936964" y="4470215"/>
            <a:chExt cx="7868797" cy="2247090"/>
          </a:xfrm>
        </p:grpSpPr>
        <p:pic>
          <p:nvPicPr>
            <p:cNvPr id="10" name="Picture 9"/>
            <p:cNvPicPr>
              <a:picLocks noChangeAspect="1"/>
            </p:cNvPicPr>
            <p:nvPr/>
          </p:nvPicPr>
          <p:blipFill>
            <a:blip r:embed="rId7">
              <a:extLst>
                <a:ext uri="{BEBA8EAE-BF5A-486C-A8C5-ECC9F3942E4B}">
                  <a14:imgProps xmlns:a14="http://schemas.microsoft.com/office/drawing/2010/main">
                    <a14:imgLayer r:embed="rId8">
                      <a14:imgEffect>
                        <a14:backgroundRemoval t="0" b="97872" l="0" r="100000"/>
                      </a14:imgEffect>
                    </a14:imgLayer>
                  </a14:imgProps>
                </a:ext>
              </a:extLst>
            </a:blip>
            <a:stretch>
              <a:fillRect/>
            </a:stretch>
          </p:blipFill>
          <p:spPr>
            <a:xfrm rot="16200000">
              <a:off x="3747818" y="1659361"/>
              <a:ext cx="2247090" cy="7868797"/>
            </a:xfrm>
            <a:prstGeom prst="rect">
              <a:avLst/>
            </a:prstGeom>
          </p:spPr>
        </p:pic>
        <p:sp>
          <p:nvSpPr>
            <p:cNvPr id="11" name="Flowchart: Alternate Process 10"/>
            <p:cNvSpPr/>
            <p:nvPr/>
          </p:nvSpPr>
          <p:spPr>
            <a:xfrm>
              <a:off x="1695510" y="4773274"/>
              <a:ext cx="6130678" cy="1695593"/>
            </a:xfrm>
            <a:prstGeom prst="flowChartAlternateProcess">
              <a:avLst/>
            </a:prstGeom>
            <a:ln w="57150">
              <a:noFill/>
            </a:ln>
          </p:spPr>
          <p:txBody>
            <a:bodyPr wrap="square">
              <a:spAutoFit/>
            </a:bodyPr>
            <a:lstStyle/>
            <a:p>
              <a:pPr algn="just"/>
              <a:r>
                <a:rPr lang="vi-VN" sz="2800" dirty="0">
                  <a:solidFill>
                    <a:srgbClr val="FF0000"/>
                  </a:solidFill>
                  <a:latin typeface="Nunito Black" pitchFamily="2" charset="0"/>
                </a:rPr>
                <a:t>Em thích học theo nhóm. Vì khi học theo nhóm, em có thể được trao đổi với nhiều bạn, có thể học hỏi ở mỗi bạn một điều hay.</a:t>
              </a:r>
            </a:p>
          </p:txBody>
        </p:sp>
      </p:grpSp>
    </p:spTree>
    <p:extLst>
      <p:ext uri="{BB962C8B-B14F-4D97-AF65-F5344CB8AC3E}">
        <p14:creationId xmlns:p14="http://schemas.microsoft.com/office/powerpoint/2010/main" val="904521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997735" y="188875"/>
            <a:ext cx="8482441" cy="806207"/>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err="1">
                <a:solidFill>
                  <a:srgbClr val="002060"/>
                </a:solidFill>
                <a:latin typeface="Nunito Black" pitchFamily="2" charset="0"/>
              </a:rPr>
              <a:t>Câu</a:t>
            </a:r>
            <a:r>
              <a:rPr lang="en-US" sz="2400" b="1" dirty="0">
                <a:solidFill>
                  <a:srgbClr val="002060"/>
                </a:solidFill>
                <a:latin typeface="Nunito Black" pitchFamily="2" charset="0"/>
              </a:rPr>
              <a:t> 2</a:t>
            </a:r>
            <a:r>
              <a:rPr lang="en-US" sz="2400" dirty="0">
                <a:solidFill>
                  <a:srgbClr val="002060"/>
                </a:solidFill>
                <a:latin typeface="Nunito Black" pitchFamily="2" charset="0"/>
              </a:rPr>
              <a:t>: </a:t>
            </a:r>
            <a:r>
              <a:rPr lang="en-US" sz="2400" b="1" dirty="0" err="1">
                <a:solidFill>
                  <a:srgbClr val="002060"/>
                </a:solidFill>
                <a:latin typeface="Nunito Black" pitchFamily="2" charset="0"/>
              </a:rPr>
              <a:t>Kể</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về</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một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hoạt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động</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tập</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thể</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mà</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em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đã</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tham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gia</a:t>
            </a:r>
            <a:r>
              <a:rPr lang="en-US" sz="2400" b="1" dirty="0">
                <a:solidFill>
                  <a:srgbClr val="002060"/>
                </a:solidFill>
                <a:latin typeface="Nunito Black" pitchFamily="2" charset="0"/>
              </a:rPr>
              <a:t>.</a:t>
            </a:r>
            <a:endParaRPr lang="en-US" sz="2400" dirty="0">
              <a:solidFill>
                <a:srgbClr val="002060"/>
              </a:solidFill>
              <a:latin typeface="Nunito Black" pitchFamily="2" charset="0"/>
            </a:endParaRPr>
          </a:p>
        </p:txBody>
      </p:sp>
      <p:sp>
        <p:nvSpPr>
          <p:cNvPr id="7" name="Rounded Rectangle 6"/>
          <p:cNvSpPr/>
          <p:nvPr/>
        </p:nvSpPr>
        <p:spPr>
          <a:xfrm>
            <a:off x="997735" y="1417040"/>
            <a:ext cx="9033770" cy="2469161"/>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pPr>
            <a:r>
              <a:rPr lang="en-US" altLang="en-US" sz="2400" dirty="0">
                <a:solidFill>
                  <a:srgbClr val="FF0000"/>
                </a:solidFill>
                <a:latin typeface="Nunito Black" pitchFamily="2" charset="0"/>
              </a:rPr>
              <a:t>G:</a:t>
            </a:r>
            <a:endParaRPr lang="en-US" altLang="en-US" sz="3200" dirty="0">
              <a:solidFill>
                <a:srgbClr val="FF0000"/>
              </a:solidFill>
              <a:latin typeface="Nunito Black" pitchFamily="2" charset="0"/>
            </a:endParaRPr>
          </a:p>
          <a:p>
            <a:pPr lvl="0" eaLnBrk="0" fontAlgn="base" hangingPunct="0">
              <a:spcBef>
                <a:spcPct val="0"/>
              </a:spcBef>
              <a:spcAft>
                <a:spcPct val="0"/>
              </a:spcAft>
            </a:pP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Hoạt</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động</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tập</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thể</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em</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tham</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gia</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là</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gì</a:t>
            </a:r>
            <a:r>
              <a:rPr lang="en-US" altLang="en-US" sz="2400" dirty="0">
                <a:solidFill>
                  <a:srgbClr val="002060"/>
                </a:solidFill>
                <a:latin typeface="Nunito Black" pitchFamily="2" charset="0"/>
              </a:rPr>
              <a:t>?</a:t>
            </a:r>
            <a:endParaRPr lang="en-US" altLang="en-US" sz="3200" dirty="0">
              <a:solidFill>
                <a:srgbClr val="002060"/>
              </a:solidFill>
              <a:latin typeface="Nunito Black" pitchFamily="2" charset="0"/>
            </a:endParaRPr>
          </a:p>
          <a:p>
            <a:pPr lvl="0" eaLnBrk="0" fontAlgn="base" hangingPunct="0">
              <a:spcBef>
                <a:spcPct val="0"/>
              </a:spcBef>
              <a:spcAft>
                <a:spcPct val="0"/>
              </a:spcAft>
            </a:pP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Em</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cùng</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làm</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việc</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với</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những</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ai</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Công</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việc</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em</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được</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giao</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là</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gì</a:t>
            </a:r>
            <a:r>
              <a:rPr lang="en-US" altLang="en-US" sz="2400" dirty="0">
                <a:solidFill>
                  <a:srgbClr val="002060"/>
                </a:solidFill>
                <a:latin typeface="Nunito Black" pitchFamily="2" charset="0"/>
              </a:rPr>
              <a:t>?</a:t>
            </a:r>
            <a:endParaRPr lang="en-US" altLang="en-US" sz="3200" dirty="0">
              <a:solidFill>
                <a:srgbClr val="002060"/>
              </a:solidFill>
              <a:latin typeface="Nunito Black" pitchFamily="2" charset="0"/>
            </a:endParaRPr>
          </a:p>
          <a:p>
            <a:pPr lvl="0" eaLnBrk="0" fontAlgn="base" hangingPunct="0">
              <a:spcBef>
                <a:spcPct val="0"/>
              </a:spcBef>
              <a:spcAft>
                <a:spcPct val="0"/>
              </a:spcAft>
            </a:pP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Kết</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quả</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của</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hoạt</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động</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tập</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thể</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đó</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ra</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sao</a:t>
            </a:r>
            <a:r>
              <a:rPr lang="en-US" altLang="en-US" sz="2400" dirty="0">
                <a:solidFill>
                  <a:srgbClr val="002060"/>
                </a:solidFill>
                <a:latin typeface="Nunito Black" pitchFamily="2" charset="0"/>
              </a:rPr>
              <a:t>?</a:t>
            </a:r>
            <a:endParaRPr lang="en-US" altLang="en-US" sz="3200" dirty="0">
              <a:solidFill>
                <a:srgbClr val="002060"/>
              </a:solidFill>
              <a:latin typeface="Nunito Black" pitchFamily="2" charset="0"/>
            </a:endParaRPr>
          </a:p>
          <a:p>
            <a:pPr lvl="0" eaLnBrk="0" fontAlgn="base" hangingPunct="0">
              <a:spcBef>
                <a:spcPct val="0"/>
              </a:spcBef>
              <a:spcAft>
                <a:spcPct val="0"/>
              </a:spcAft>
            </a:pP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Em</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có</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cảm</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nghĩ</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gì</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sau</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khi</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tham</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gia</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hoạt</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động</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đó</a:t>
            </a:r>
            <a:r>
              <a:rPr lang="en-US" altLang="en-US" sz="2400" dirty="0">
                <a:solidFill>
                  <a:srgbClr val="002060"/>
                </a:solidFill>
                <a:latin typeface="Nunito Black" pitchFamily="2" charset="0"/>
              </a:rPr>
              <a:t>?</a:t>
            </a:r>
            <a:endParaRPr lang="en-US" altLang="en-US" sz="3200" dirty="0">
              <a:solidFill>
                <a:srgbClr val="002060"/>
              </a:solidFill>
              <a:latin typeface="Nunito Black" pitchFamily="2" charset="0"/>
            </a:endParaRPr>
          </a:p>
        </p:txBody>
      </p:sp>
      <p:pic>
        <p:nvPicPr>
          <p:cNvPr id="9" name="Picture 8"/>
          <p:cNvPicPr>
            <a:picLocks noChangeAspect="1"/>
          </p:cNvPicPr>
          <p:nvPr/>
        </p:nvPicPr>
        <p:blipFill>
          <a:blip r:embed="rId3"/>
          <a:stretch>
            <a:fillRect/>
          </a:stretch>
        </p:blipFill>
        <p:spPr>
          <a:xfrm>
            <a:off x="484785" y="4003543"/>
            <a:ext cx="3468650" cy="2635771"/>
          </a:xfrm>
          <a:prstGeom prst="ellipse">
            <a:avLst/>
          </a:prstGeom>
        </p:spPr>
      </p:pic>
      <p:pic>
        <p:nvPicPr>
          <p:cNvPr id="11" name="Picture 10"/>
          <p:cNvPicPr>
            <a:picLocks noChangeAspect="1"/>
          </p:cNvPicPr>
          <p:nvPr/>
        </p:nvPicPr>
        <p:blipFill>
          <a:blip r:embed="rId4"/>
          <a:stretch>
            <a:fillRect/>
          </a:stretch>
        </p:blipFill>
        <p:spPr>
          <a:xfrm>
            <a:off x="4265778" y="4003543"/>
            <a:ext cx="3743342" cy="2675965"/>
          </a:xfrm>
          <a:prstGeom prst="ellipse">
            <a:avLst/>
          </a:prstGeom>
        </p:spPr>
      </p:pic>
      <p:pic>
        <p:nvPicPr>
          <p:cNvPr id="12" name="Picture 11"/>
          <p:cNvPicPr>
            <a:picLocks noChangeAspect="1"/>
          </p:cNvPicPr>
          <p:nvPr/>
        </p:nvPicPr>
        <p:blipFill>
          <a:blip r:embed="rId5"/>
          <a:stretch>
            <a:fillRect/>
          </a:stretch>
        </p:blipFill>
        <p:spPr>
          <a:xfrm>
            <a:off x="8321463" y="3965866"/>
            <a:ext cx="3390923" cy="2648282"/>
          </a:xfrm>
          <a:prstGeom prst="ellipse">
            <a:avLst/>
          </a:prstGeom>
        </p:spPr>
      </p:pic>
    </p:spTree>
    <p:extLst>
      <p:ext uri="{BB962C8B-B14F-4D97-AF65-F5344CB8AC3E}">
        <p14:creationId xmlns:p14="http://schemas.microsoft.com/office/powerpoint/2010/main" val="108584732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509451" y="1567546"/>
            <a:ext cx="11103429" cy="3526969"/>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Nunito Black" pitchFamily="2" charset="0"/>
                <a:ea typeface="+mn-ea"/>
                <a:cs typeface="+mn-cs"/>
              </a:rPr>
              <a:t>Bài tham khảo 1:</a:t>
            </a:r>
            <a:endParaRPr kumimoji="0" lang="vi-VN" sz="2400" b="0" i="0" u="none" strike="noStrike" kern="1200" cap="none" spc="0" normalizeH="0" baseline="0" noProof="0" dirty="0">
              <a:ln>
                <a:noFill/>
              </a:ln>
              <a:solidFill>
                <a:srgbClr val="FF0000"/>
              </a:solidFill>
              <a:effectLst/>
              <a:uLnTx/>
              <a:uFillTx/>
              <a:latin typeface="Nunito Black"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Để chào mừng ngày Nhà giáo Việt Nam 20/11, lớp em được phân công chuẩn bị một tiết mục kịch. Em và 5 bạn khác được cô chọn để đóng vở kịch “Nhổ củ cải”. Chúng em chia nhau mỗi người một vai: ông, bà, cháu, củ cải và người dẫn chuyện. Em được chọn làm người dẫn chuyện cho vở kịch đó. Sau những ngày luyện tập chăm chỉ, vở kịch của chúng em đã nhận được rất nhiều lời khen của mọi người. Em rất vui vì được tham gia vào vở kịch đó. Nhờ có hoạt động đó mà chúng em trở nên thân thiết với nhau hơn.</a:t>
            </a:r>
          </a:p>
        </p:txBody>
      </p:sp>
      <p:sp>
        <p:nvSpPr>
          <p:cNvPr id="6" name="Rounded Rectangle 5"/>
          <p:cNvSpPr/>
          <p:nvPr/>
        </p:nvSpPr>
        <p:spPr>
          <a:xfrm>
            <a:off x="997735" y="188875"/>
            <a:ext cx="8482441" cy="806207"/>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Câu</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2</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Kể</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về</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một</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hoạt</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động</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tập</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thể</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mà</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đã</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tham</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gia</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23926937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509451" y="1567546"/>
            <a:ext cx="11103429" cy="3526969"/>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Nunito Black" pitchFamily="2" charset="0"/>
                <a:ea typeface="+mn-ea"/>
                <a:cs typeface="+mn-cs"/>
              </a:rPr>
              <a:t>Bài tham khảo </a:t>
            </a:r>
            <a:r>
              <a:rPr kumimoji="0" lang="en-US" sz="2400" b="1" i="0" u="none" strike="noStrike" kern="1200" cap="none" spc="0" normalizeH="0" baseline="0" noProof="0" dirty="0">
                <a:ln>
                  <a:noFill/>
                </a:ln>
                <a:solidFill>
                  <a:srgbClr val="FF0000"/>
                </a:solidFill>
                <a:effectLst/>
                <a:uLnTx/>
                <a:uFillTx/>
                <a:latin typeface="Nunito Black" pitchFamily="2" charset="0"/>
                <a:ea typeface="+mn-ea"/>
                <a:cs typeface="+mn-cs"/>
              </a:rPr>
              <a:t>2</a:t>
            </a:r>
            <a:r>
              <a:rPr kumimoji="0" lang="vi-VN" sz="2400" b="1" i="0" u="none" strike="noStrike" kern="1200" cap="none" spc="0" normalizeH="0" baseline="0" noProof="0" dirty="0">
                <a:ln>
                  <a:noFill/>
                </a:ln>
                <a:solidFill>
                  <a:srgbClr val="FF0000"/>
                </a:solidFill>
                <a:effectLst/>
                <a:uLnTx/>
                <a:uFillTx/>
                <a:latin typeface="Nunito Black" pitchFamily="2" charset="0"/>
                <a:ea typeface="+mn-ea"/>
                <a:cs typeface="+mn-cs"/>
              </a:rPr>
              <a:t>:</a:t>
            </a:r>
            <a:endParaRPr kumimoji="0" lang="vi-VN" sz="2400" b="0" i="0" u="none" strike="noStrike" kern="1200" cap="none" spc="0" normalizeH="0" baseline="0" noProof="0" dirty="0">
              <a:ln>
                <a:noFill/>
              </a:ln>
              <a:solidFill>
                <a:srgbClr val="FF0000"/>
              </a:solidFill>
              <a:effectLst/>
              <a:uLnTx/>
              <a:uFillTx/>
              <a:latin typeface="Nunito Black"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OpenSans"/>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Sáng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hôm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qua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là</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buổi</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trực</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nhật</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của</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bàn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Chúng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cùng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nhau</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đến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từ</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sớm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để</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dọn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dẹp</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lớp</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học</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phụ</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trách</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quét</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lớp</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bạn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Nam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lau</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bảng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và</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bạn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Hoàng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lau</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bàn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ghế</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Chúng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cùng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nhau</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làm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việc</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rất</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vui</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vẻ</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Chẳng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mấy</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chốc</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lớp</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học</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đã</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sạch</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sẽ</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gọn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gàng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Cô</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giáo</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đến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còn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khen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chúng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trực</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nhật</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giỏi</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nữa</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rất</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vui</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vì</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mình</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và</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các</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bạn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đã</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thực</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hiện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tốt</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nhiệm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vụ</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trực</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nhật</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của</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bàn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a:t>
            </a:r>
          </a:p>
        </p:txBody>
      </p:sp>
      <p:sp>
        <p:nvSpPr>
          <p:cNvPr id="6" name="Rounded Rectangle 5"/>
          <p:cNvSpPr/>
          <p:nvPr/>
        </p:nvSpPr>
        <p:spPr>
          <a:xfrm>
            <a:off x="997735" y="188875"/>
            <a:ext cx="8482441" cy="806207"/>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Câu</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2</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Kể</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về</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một</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hoạt</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động</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tập</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thể</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mà</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đã</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tham</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gia</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3774487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775BEB2-DD79-A8F3-CE64-9ECC2ECDD691}"/>
              </a:ext>
            </a:extLst>
          </p:cNvPr>
          <p:cNvSpPr txBox="1"/>
          <p:nvPr/>
        </p:nvSpPr>
        <p:spPr>
          <a:xfrm>
            <a:off x="4259491" y="566928"/>
            <a:ext cx="4390734" cy="2157985"/>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7200" b="0" i="0" u="none" strike="noStrike" kern="1200" cap="none" spc="0" normalizeH="0" baseline="0" noProof="0" dirty="0">
                <a:ln>
                  <a:noFill/>
                </a:ln>
                <a:solidFill>
                  <a:srgbClr val="FF0000"/>
                </a:solidFill>
                <a:effectLst/>
                <a:uLnTx/>
                <a:uFillTx/>
                <a:latin typeface="Nunito Black" pitchFamily="2" charset="0"/>
                <a:ea typeface="+mn-ea"/>
                <a:cs typeface="+mn-cs"/>
              </a:rPr>
              <a:t>TIẾT</a:t>
            </a:r>
            <a:r>
              <a:rPr kumimoji="0" lang="en-US" sz="7200" b="0" i="0" u="none" strike="noStrike" kern="1200" cap="none" spc="0" normalizeH="0" noProof="0" dirty="0">
                <a:ln>
                  <a:noFill/>
                </a:ln>
                <a:solidFill>
                  <a:srgbClr val="FF0000"/>
                </a:solidFill>
                <a:effectLst/>
                <a:uLnTx/>
                <a:uFillTx/>
                <a:latin typeface="Nunito Black" pitchFamily="2" charset="0"/>
                <a:ea typeface="+mn-ea"/>
                <a:cs typeface="+mn-cs"/>
              </a:rPr>
              <a:t> 3</a:t>
            </a:r>
            <a:endParaRPr kumimoji="0" lang="en-US" sz="7200" b="0" i="0" u="none" strike="noStrike" kern="1200" cap="none" spc="0" normalizeH="0" baseline="0" noProof="0" dirty="0">
              <a:ln>
                <a:noFill/>
              </a:ln>
              <a:solidFill>
                <a:srgbClr val="FF0000"/>
              </a:solidFill>
              <a:effectLst/>
              <a:uLnTx/>
              <a:uFillTx/>
              <a:latin typeface="Nunito Black" pitchFamily="2" charset="0"/>
              <a:ea typeface="+mn-ea"/>
              <a:cs typeface="+mn-cs"/>
            </a:endParaRP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7200" b="0" i="0" u="none" strike="noStrike" kern="1200" cap="none" spc="0" normalizeH="0" baseline="0" noProof="0" dirty="0">
                <a:ln>
                  <a:noFill/>
                </a:ln>
                <a:solidFill>
                  <a:srgbClr val="FF0000"/>
                </a:solidFill>
                <a:effectLst/>
                <a:uLnTx/>
                <a:uFillTx/>
                <a:latin typeface="Nunito Black" pitchFamily="2" charset="0"/>
                <a:ea typeface="+mn-ea"/>
                <a:cs typeface="+mn-cs"/>
              </a:rPr>
              <a:t>VIẾT</a:t>
            </a:r>
          </a:p>
        </p:txBody>
      </p:sp>
    </p:spTree>
    <p:extLst>
      <p:ext uri="{BB962C8B-B14F-4D97-AF65-F5344CB8AC3E}">
        <p14:creationId xmlns:p14="http://schemas.microsoft.com/office/powerpoint/2010/main" val="17623948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810002" y="204793"/>
            <a:ext cx="3506504" cy="629107"/>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1. </a:t>
            </a:r>
            <a:r>
              <a:rPr lang="en-US" sz="36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Nghe</a:t>
            </a:r>
            <a:r>
              <a:rPr lang="en-US" sz="36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 </a:t>
            </a:r>
            <a:r>
              <a:rPr lang="en-US" sz="36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viết</a:t>
            </a:r>
            <a:endParaRPr lang="id-ID" sz="36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5" name="Rounded Rectangle 4"/>
          <p:cNvSpPr/>
          <p:nvPr/>
        </p:nvSpPr>
        <p:spPr>
          <a:xfrm>
            <a:off x="1249426" y="833900"/>
            <a:ext cx="4867834" cy="5809130"/>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FF0000"/>
                </a:solidFill>
                <a:latin typeface="Nunito Black" pitchFamily="2" charset="0"/>
              </a:rPr>
              <a:t>Trong vườn</a:t>
            </a:r>
            <a:endParaRPr lang="vi-VN" sz="2400" dirty="0">
              <a:solidFill>
                <a:srgbClr val="FF0000"/>
              </a:solidFill>
              <a:latin typeface="Nunito Black" pitchFamily="2" charset="0"/>
            </a:endParaRPr>
          </a:p>
          <a:p>
            <a:pPr algn="just"/>
            <a:r>
              <a:rPr lang="vi-VN" sz="2400" dirty="0">
                <a:solidFill>
                  <a:srgbClr val="0070C0"/>
                </a:solidFill>
                <a:latin typeface="Nunito Black" pitchFamily="2" charset="0"/>
              </a:rPr>
              <a:t>Bác xà cừ vươn cao</a:t>
            </a:r>
          </a:p>
          <a:p>
            <a:pPr algn="just"/>
            <a:r>
              <a:rPr lang="vi-VN" sz="2400" dirty="0">
                <a:solidFill>
                  <a:srgbClr val="0070C0"/>
                </a:solidFill>
                <a:latin typeface="Nunito Black" pitchFamily="2" charset="0"/>
              </a:rPr>
              <a:t>Cam la đà mặt đất</a:t>
            </a:r>
          </a:p>
          <a:p>
            <a:pPr algn="just"/>
            <a:r>
              <a:rPr lang="vi-VN" sz="2400" dirty="0">
                <a:solidFill>
                  <a:srgbClr val="0070C0"/>
                </a:solidFill>
                <a:latin typeface="Nunito Black" pitchFamily="2" charset="0"/>
              </a:rPr>
              <a:t>Chuối, hồng, cau,… họp mặt</a:t>
            </a:r>
          </a:p>
          <a:p>
            <a:pPr algn="just"/>
            <a:r>
              <a:rPr lang="vi-VN" sz="2400" dirty="0">
                <a:solidFill>
                  <a:srgbClr val="0070C0"/>
                </a:solidFill>
                <a:latin typeface="Nunito Black" pitchFamily="2" charset="0"/>
              </a:rPr>
              <a:t>Cùng chung sống chan hòa.</a:t>
            </a:r>
          </a:p>
          <a:p>
            <a:pPr algn="just"/>
            <a:r>
              <a:rPr lang="vi-VN" sz="2400" dirty="0">
                <a:solidFill>
                  <a:srgbClr val="0070C0"/>
                </a:solidFill>
                <a:latin typeface="Nunito Black" pitchFamily="2" charset="0"/>
              </a:rPr>
              <a:t>Gió đi qua gật gù</a:t>
            </a:r>
          </a:p>
          <a:p>
            <a:pPr algn="just"/>
            <a:r>
              <a:rPr lang="vi-VN" sz="2400" dirty="0">
                <a:solidFill>
                  <a:srgbClr val="0070C0"/>
                </a:solidFill>
                <a:latin typeface="Nunito Black" pitchFamily="2" charset="0"/>
              </a:rPr>
              <a:t>Chim tới khen rối rít</a:t>
            </a:r>
          </a:p>
          <a:p>
            <a:pPr algn="just"/>
            <a:r>
              <a:rPr lang="vi-VN" sz="2400" dirty="0">
                <a:solidFill>
                  <a:srgbClr val="0070C0"/>
                </a:solidFill>
                <a:latin typeface="Nunito Black" pitchFamily="2" charset="0"/>
              </a:rPr>
              <a:t>Mây qua che vòm mát</a:t>
            </a:r>
          </a:p>
          <a:p>
            <a:pPr algn="just"/>
            <a:r>
              <a:rPr lang="vi-VN" sz="2400" dirty="0">
                <a:solidFill>
                  <a:srgbClr val="0070C0"/>
                </a:solidFill>
                <a:latin typeface="Nunito Black" pitchFamily="2" charset="0"/>
              </a:rPr>
              <a:t>Đất màu dành tốt tươi.</a:t>
            </a:r>
          </a:p>
          <a:p>
            <a:pPr algn="just"/>
            <a:r>
              <a:rPr lang="vi-VN" sz="2400" dirty="0">
                <a:solidFill>
                  <a:srgbClr val="0070C0"/>
                </a:solidFill>
                <a:latin typeface="Nunito Black" pitchFamily="2" charset="0"/>
              </a:rPr>
              <a:t>Vườn cây sống thật vui</a:t>
            </a:r>
          </a:p>
          <a:p>
            <a:pPr algn="just"/>
            <a:r>
              <a:rPr lang="vi-VN" sz="2400" dirty="0">
                <a:solidFill>
                  <a:srgbClr val="0070C0"/>
                </a:solidFill>
                <a:latin typeface="Nunito Black" pitchFamily="2" charset="0"/>
              </a:rPr>
              <a:t>Nắng mưa cùng chia sẻ</a:t>
            </a:r>
          </a:p>
          <a:p>
            <a:pPr algn="just"/>
            <a:r>
              <a:rPr lang="vi-VN" sz="2400" dirty="0">
                <a:solidFill>
                  <a:srgbClr val="0070C0"/>
                </a:solidFill>
                <a:latin typeface="Nunito Black" pitchFamily="2" charset="0"/>
              </a:rPr>
              <a:t>Đêm đêm ru nhau ngủ</a:t>
            </a:r>
          </a:p>
          <a:p>
            <a:pPr algn="just"/>
            <a:r>
              <a:rPr lang="vi-VN" sz="2400" dirty="0">
                <a:solidFill>
                  <a:srgbClr val="0070C0"/>
                </a:solidFill>
                <a:latin typeface="Nunito Black" pitchFamily="2" charset="0"/>
              </a:rPr>
              <a:t>Bình minh lại xôn xao…</a:t>
            </a:r>
          </a:p>
          <a:p>
            <a:pPr algn="just"/>
            <a:r>
              <a:rPr lang="vi-VN" sz="2400" dirty="0">
                <a:solidFill>
                  <a:srgbClr val="0070C0"/>
                </a:solidFill>
                <a:latin typeface="Nunito Black" pitchFamily="2" charset="0"/>
              </a:rPr>
              <a:t>(Nguyễn Trọng Hoàn)</a:t>
            </a:r>
          </a:p>
        </p:txBody>
      </p:sp>
    </p:spTree>
    <p:extLst>
      <p:ext uri="{BB962C8B-B14F-4D97-AF65-F5344CB8AC3E}">
        <p14:creationId xmlns:p14="http://schemas.microsoft.com/office/powerpoint/2010/main" val="394868990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877237" y="255494"/>
            <a:ext cx="1825621" cy="5784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Lưu</a:t>
            </a:r>
            <a:r>
              <a:rPr lang="en-US"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ý</a:t>
            </a:r>
            <a:endParaRPr lang="id-ID"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5" name="Rounded Rectangle 4"/>
          <p:cNvSpPr/>
          <p:nvPr/>
        </p:nvSpPr>
        <p:spPr>
          <a:xfrm>
            <a:off x="877236" y="1237312"/>
            <a:ext cx="5241175" cy="2917829"/>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70C0"/>
                </a:solidFill>
                <a:latin typeface="Nunito Black" pitchFamily="2" charset="0"/>
              </a:rPr>
              <a:t>- Viết đúng chính tả, trình bày sạch đẹp.</a:t>
            </a:r>
          </a:p>
          <a:p>
            <a:pPr algn="just"/>
            <a:r>
              <a:rPr lang="en-US" sz="2400" dirty="0">
                <a:solidFill>
                  <a:srgbClr val="0070C0"/>
                </a:solidFill>
                <a:latin typeface="Nunito Black" pitchFamily="2" charset="0"/>
              </a:rPr>
              <a:t>- </a:t>
            </a:r>
            <a:r>
              <a:rPr lang="vi-VN" sz="2400" dirty="0">
                <a:solidFill>
                  <a:srgbClr val="0070C0"/>
                </a:solidFill>
                <a:latin typeface="Nunito Black" pitchFamily="2" charset="0"/>
              </a:rPr>
              <a:t>Giữa các khổ thơ cách 1 dòng</a:t>
            </a:r>
            <a:endParaRPr lang="en-US" sz="2400" dirty="0">
              <a:solidFill>
                <a:srgbClr val="0070C0"/>
              </a:solidFill>
              <a:latin typeface="Nunito Black" pitchFamily="2" charset="0"/>
            </a:endParaRPr>
          </a:p>
          <a:p>
            <a:pPr algn="just"/>
            <a:r>
              <a:rPr lang="en-US" sz="2400" dirty="0">
                <a:solidFill>
                  <a:srgbClr val="0070C0"/>
                </a:solidFill>
                <a:latin typeface="Nunito Black" pitchFamily="2" charset="0"/>
              </a:rPr>
              <a:t>- </a:t>
            </a:r>
            <a:r>
              <a:rPr lang="en-US" sz="2400" dirty="0" err="1">
                <a:solidFill>
                  <a:srgbClr val="0070C0"/>
                </a:solidFill>
                <a:latin typeface="Nunito Black" pitchFamily="2" charset="0"/>
              </a:rPr>
              <a:t>Viết</a:t>
            </a:r>
            <a:r>
              <a:rPr lang="en-US" sz="2400" dirty="0">
                <a:solidFill>
                  <a:srgbClr val="0070C0"/>
                </a:solidFill>
                <a:latin typeface="Nunito Black" pitchFamily="2" charset="0"/>
              </a:rPr>
              <a:t> </a:t>
            </a:r>
            <a:r>
              <a:rPr lang="en-US" sz="2400" dirty="0" err="1">
                <a:solidFill>
                  <a:srgbClr val="0070C0"/>
                </a:solidFill>
                <a:latin typeface="Nunito Black" pitchFamily="2" charset="0"/>
              </a:rPr>
              <a:t>hoa</a:t>
            </a:r>
            <a:r>
              <a:rPr lang="en-US" sz="2400" dirty="0">
                <a:solidFill>
                  <a:srgbClr val="0070C0"/>
                </a:solidFill>
                <a:latin typeface="Nunito Black" pitchFamily="2" charset="0"/>
              </a:rPr>
              <a:t> </a:t>
            </a:r>
            <a:r>
              <a:rPr lang="en-US" sz="2400" dirty="0" err="1">
                <a:solidFill>
                  <a:srgbClr val="0070C0"/>
                </a:solidFill>
                <a:latin typeface="Nunito Black" pitchFamily="2" charset="0"/>
              </a:rPr>
              <a:t>tên</a:t>
            </a:r>
            <a:r>
              <a:rPr lang="en-US" sz="2400" dirty="0">
                <a:solidFill>
                  <a:srgbClr val="0070C0"/>
                </a:solidFill>
                <a:latin typeface="Nunito Black" pitchFamily="2" charset="0"/>
              </a:rPr>
              <a:t> </a:t>
            </a:r>
            <a:r>
              <a:rPr lang="en-US" sz="2400" dirty="0" err="1">
                <a:solidFill>
                  <a:srgbClr val="0070C0"/>
                </a:solidFill>
                <a:latin typeface="Nunito Black" pitchFamily="2" charset="0"/>
              </a:rPr>
              <a:t>bài</a:t>
            </a:r>
            <a:r>
              <a:rPr lang="en-US" sz="2400" dirty="0">
                <a:solidFill>
                  <a:srgbClr val="0070C0"/>
                </a:solidFill>
                <a:latin typeface="Nunito Black" pitchFamily="2" charset="0"/>
              </a:rPr>
              <a:t> </a:t>
            </a:r>
            <a:r>
              <a:rPr lang="en-US" sz="2400" dirty="0" err="1">
                <a:solidFill>
                  <a:srgbClr val="0070C0"/>
                </a:solidFill>
                <a:latin typeface="Nunito Black" pitchFamily="2" charset="0"/>
              </a:rPr>
              <a:t>và</a:t>
            </a:r>
            <a:r>
              <a:rPr lang="en-US" sz="2400" dirty="0">
                <a:solidFill>
                  <a:srgbClr val="0070C0"/>
                </a:solidFill>
                <a:latin typeface="Nunito Black" pitchFamily="2" charset="0"/>
              </a:rPr>
              <a:t> </a:t>
            </a:r>
            <a:r>
              <a:rPr lang="en-US" sz="2400" dirty="0" err="1">
                <a:solidFill>
                  <a:srgbClr val="0070C0"/>
                </a:solidFill>
                <a:latin typeface="Nunito Black" pitchFamily="2" charset="0"/>
              </a:rPr>
              <a:t>các</a:t>
            </a:r>
            <a:r>
              <a:rPr lang="en-US" sz="2400" dirty="0">
                <a:solidFill>
                  <a:srgbClr val="0070C0"/>
                </a:solidFill>
                <a:latin typeface="Nunito Black" pitchFamily="2" charset="0"/>
              </a:rPr>
              <a:t> </a:t>
            </a:r>
            <a:r>
              <a:rPr lang="en-US" sz="2400" dirty="0" err="1">
                <a:solidFill>
                  <a:srgbClr val="0070C0"/>
                </a:solidFill>
                <a:latin typeface="Nunito Black" pitchFamily="2" charset="0"/>
              </a:rPr>
              <a:t>chữ</a:t>
            </a:r>
            <a:r>
              <a:rPr lang="en-US" sz="2400" dirty="0">
                <a:solidFill>
                  <a:srgbClr val="0070C0"/>
                </a:solidFill>
                <a:latin typeface="Nunito Black" pitchFamily="2" charset="0"/>
              </a:rPr>
              <a:t> </a:t>
            </a:r>
            <a:r>
              <a:rPr lang="en-US" sz="2400" dirty="0" err="1">
                <a:solidFill>
                  <a:srgbClr val="0070C0"/>
                </a:solidFill>
                <a:latin typeface="Nunito Black" pitchFamily="2" charset="0"/>
              </a:rPr>
              <a:t>đầu</a:t>
            </a:r>
            <a:r>
              <a:rPr lang="en-US" sz="2400" dirty="0">
                <a:solidFill>
                  <a:srgbClr val="0070C0"/>
                </a:solidFill>
                <a:latin typeface="Nunito Black" pitchFamily="2" charset="0"/>
              </a:rPr>
              <a:t> </a:t>
            </a:r>
            <a:r>
              <a:rPr lang="en-US" sz="2400" dirty="0" err="1">
                <a:solidFill>
                  <a:srgbClr val="0070C0"/>
                </a:solidFill>
                <a:latin typeface="Nunito Black" pitchFamily="2" charset="0"/>
              </a:rPr>
              <a:t>mỗi</a:t>
            </a:r>
            <a:r>
              <a:rPr lang="en-US" sz="2400" dirty="0">
                <a:solidFill>
                  <a:srgbClr val="0070C0"/>
                </a:solidFill>
                <a:latin typeface="Nunito Black" pitchFamily="2" charset="0"/>
              </a:rPr>
              <a:t> </a:t>
            </a:r>
            <a:r>
              <a:rPr lang="en-US" sz="2400" dirty="0" err="1">
                <a:solidFill>
                  <a:srgbClr val="0070C0"/>
                </a:solidFill>
                <a:latin typeface="Nunito Black" pitchFamily="2" charset="0"/>
              </a:rPr>
              <a:t>dòng</a:t>
            </a:r>
            <a:r>
              <a:rPr lang="en-US" sz="2400" dirty="0">
                <a:solidFill>
                  <a:srgbClr val="0070C0"/>
                </a:solidFill>
                <a:latin typeface="Nunito Black" pitchFamily="2" charset="0"/>
              </a:rPr>
              <a:t> </a:t>
            </a:r>
            <a:r>
              <a:rPr lang="en-US" sz="2400" dirty="0" err="1">
                <a:solidFill>
                  <a:srgbClr val="0070C0"/>
                </a:solidFill>
                <a:latin typeface="Nunito Black" pitchFamily="2" charset="0"/>
              </a:rPr>
              <a:t>thơ</a:t>
            </a:r>
            <a:r>
              <a:rPr lang="en-US" sz="2400" dirty="0">
                <a:solidFill>
                  <a:srgbClr val="0070C0"/>
                </a:solidFill>
                <a:latin typeface="Nunito Black" pitchFamily="2" charset="0"/>
              </a:rPr>
              <a:t>.</a:t>
            </a:r>
            <a:endParaRPr lang="vi-VN" sz="2400" dirty="0">
              <a:solidFill>
                <a:srgbClr val="0070C0"/>
              </a:solidFill>
              <a:latin typeface="Nunito Black" pitchFamily="2" charset="0"/>
            </a:endParaRPr>
          </a:p>
        </p:txBody>
      </p:sp>
    </p:spTree>
    <p:extLst>
      <p:ext uri="{BB962C8B-B14F-4D97-AF65-F5344CB8AC3E}">
        <p14:creationId xmlns:p14="http://schemas.microsoft.com/office/powerpoint/2010/main" val="17201970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810002" y="204793"/>
            <a:ext cx="3506504" cy="629107"/>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1. </a:t>
            </a:r>
            <a:r>
              <a:rPr kumimoji="0" lang="en-US" sz="3600" b="1" i="0" u="none" strike="noStrike" kern="0" cap="none" spc="0" normalizeH="0" baseline="0" noProof="0" dirty="0" err="1">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Nghe</a:t>
            </a:r>
            <a:r>
              <a:rPr kumimoji="0" lang="en-US" sz="36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 </a:t>
            </a:r>
            <a:r>
              <a:rPr kumimoji="0" lang="en-US" sz="3600" b="1" i="0" u="none" strike="noStrike" kern="0" cap="none" spc="0" normalizeH="0" baseline="0" noProof="0" dirty="0" err="1">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viết</a:t>
            </a:r>
            <a:endParaRPr kumimoji="0" lang="id-ID" sz="36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5" name="Rounded Rectangle 4"/>
          <p:cNvSpPr/>
          <p:nvPr/>
        </p:nvSpPr>
        <p:spPr>
          <a:xfrm>
            <a:off x="3953437" y="833900"/>
            <a:ext cx="4867834" cy="5809130"/>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Nunito Black" pitchFamily="2" charset="0"/>
                <a:ea typeface="+mn-ea"/>
                <a:cs typeface="+mn-cs"/>
              </a:rPr>
              <a:t>Trong vườn</a:t>
            </a:r>
            <a:endParaRPr kumimoji="0" lang="vi-VN" sz="2400" b="0" i="0" u="none" strike="noStrike" kern="1200" cap="none" spc="0" normalizeH="0" baseline="0" noProof="0" dirty="0">
              <a:ln>
                <a:noFill/>
              </a:ln>
              <a:solidFill>
                <a:srgbClr val="FF0000"/>
              </a:solidFill>
              <a:effectLst/>
              <a:uLnTx/>
              <a:uFillTx/>
              <a:latin typeface="Nunito Black"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Bác xà cừ vươn cao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Cam la đà mặt đất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Chuối, hồng, cau,… họp mặt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Cùng chung sống chan hòa.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Gió đi qua gật gù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Chim tới khen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Mây qua che vòm mát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Đất màu dành tốt tươi.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Vườn cây sống thật vui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Nắng mưa cùng chia sẻ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Đêm đêm ru nhau ngủ</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Bình minh lại xôn xao…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(Nguyễn Trọng Hoàn)</a:t>
            </a:r>
          </a:p>
        </p:txBody>
      </p:sp>
    </p:spTree>
    <p:extLst>
      <p:ext uri="{BB962C8B-B14F-4D97-AF65-F5344CB8AC3E}">
        <p14:creationId xmlns:p14="http://schemas.microsoft.com/office/powerpoint/2010/main" val="1271890193"/>
      </p:ext>
    </p:extLst>
  </p:cSld>
  <p:clrMapOvr>
    <a:masterClrMapping/>
  </p:clrMapOvr>
  <p:transition spd="slow">
    <p:randomBar dir="vert"/>
  </p:transition>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803660" y="1540315"/>
            <a:ext cx="6377067" cy="461665"/>
          </a:xfrm>
          <a:prstGeom prst="rect">
            <a:avLst/>
          </a:prstGeom>
        </p:spPr>
        <p:txBody>
          <a:bodyPr wrap="none">
            <a:spAutoFit/>
          </a:bodyPr>
          <a:lstStyle/>
          <a:p>
            <a:pPr lvl="0" eaLnBrk="0" fontAlgn="base" hangingPunct="0">
              <a:spcBef>
                <a:spcPct val="0"/>
              </a:spcBef>
              <a:spcAft>
                <a:spcPct val="0"/>
              </a:spcAft>
            </a:pPr>
            <a:r>
              <a:rPr lang="en-US" altLang="en-US" sz="2400" b="1" dirty="0">
                <a:solidFill>
                  <a:srgbClr val="0070C0"/>
                </a:solidFill>
                <a:latin typeface="Nunito Black" pitchFamily="2" charset="0"/>
              </a:rPr>
              <a:t>a. </a:t>
            </a:r>
            <a:r>
              <a:rPr lang="en-US" altLang="en-US" sz="2400" b="1" dirty="0" err="1">
                <a:solidFill>
                  <a:srgbClr val="0070C0"/>
                </a:solidFill>
                <a:latin typeface="Nunito Black" pitchFamily="2" charset="0"/>
              </a:rPr>
              <a:t>Chọn</a:t>
            </a:r>
            <a:r>
              <a:rPr lang="en-US" altLang="en-US" sz="2400" b="1" dirty="0">
                <a:solidFill>
                  <a:srgbClr val="0070C0"/>
                </a:solidFill>
                <a:latin typeface="Nunito Black" pitchFamily="2" charset="0"/>
              </a:rPr>
              <a:t> </a:t>
            </a:r>
            <a:r>
              <a:rPr lang="en-US" altLang="en-US" sz="2400" b="1" i="1" dirty="0" err="1">
                <a:solidFill>
                  <a:srgbClr val="FF0000"/>
                </a:solidFill>
                <a:latin typeface="Nunito Black" pitchFamily="2" charset="0"/>
              </a:rPr>
              <a:t>lặng</a:t>
            </a:r>
            <a:r>
              <a:rPr lang="en-US" altLang="en-US" sz="2400" b="1" i="1" dirty="0">
                <a:solidFill>
                  <a:srgbClr val="0070C0"/>
                </a:solidFill>
                <a:latin typeface="Nunito Black" pitchFamily="2" charset="0"/>
              </a:rPr>
              <a:t> </a:t>
            </a:r>
            <a:r>
              <a:rPr lang="en-US" altLang="en-US" sz="2400" b="1" dirty="0" err="1">
                <a:solidFill>
                  <a:srgbClr val="0070C0"/>
                </a:solidFill>
                <a:latin typeface="Nunito Black" pitchFamily="2" charset="0"/>
              </a:rPr>
              <a:t>hoặc</a:t>
            </a:r>
            <a:r>
              <a:rPr lang="en-US" altLang="en-US" sz="2400" b="1" dirty="0">
                <a:solidFill>
                  <a:srgbClr val="0070C0"/>
                </a:solidFill>
                <a:latin typeface="Nunito Black" pitchFamily="2" charset="0"/>
              </a:rPr>
              <a:t> </a:t>
            </a:r>
            <a:r>
              <a:rPr lang="en-US" altLang="en-US" sz="2400" b="1" i="1" dirty="0" err="1">
                <a:solidFill>
                  <a:srgbClr val="FF0000"/>
                </a:solidFill>
                <a:latin typeface="Nunito Black" pitchFamily="2" charset="0"/>
              </a:rPr>
              <a:t>nặng</a:t>
            </a:r>
            <a:r>
              <a:rPr lang="en-US" altLang="en-US" sz="2400" b="1" i="1" dirty="0">
                <a:solidFill>
                  <a:srgbClr val="0070C0"/>
                </a:solidFill>
                <a:latin typeface="Nunito Black" pitchFamily="2" charset="0"/>
              </a:rPr>
              <a:t> </a:t>
            </a:r>
            <a:r>
              <a:rPr lang="en-US" altLang="en-US" sz="2400" b="1" dirty="0" err="1">
                <a:solidFill>
                  <a:srgbClr val="0070C0"/>
                </a:solidFill>
                <a:latin typeface="Nunito Black" pitchFamily="2" charset="0"/>
              </a:rPr>
              <a:t>thay</a:t>
            </a:r>
            <a:r>
              <a:rPr lang="en-US" altLang="en-US" sz="2400" b="1" dirty="0">
                <a:solidFill>
                  <a:srgbClr val="0070C0"/>
                </a:solidFill>
                <a:latin typeface="Nunito Black" pitchFamily="2" charset="0"/>
              </a:rPr>
              <a:t> </a:t>
            </a:r>
            <a:r>
              <a:rPr lang="en-US" altLang="en-US" sz="2400" b="1" dirty="0" err="1">
                <a:solidFill>
                  <a:srgbClr val="0070C0"/>
                </a:solidFill>
                <a:latin typeface="Nunito Black" pitchFamily="2" charset="0"/>
              </a:rPr>
              <a:t>cho</a:t>
            </a:r>
            <a:r>
              <a:rPr lang="en-US" altLang="en-US" sz="2400" b="1" dirty="0">
                <a:solidFill>
                  <a:srgbClr val="0070C0"/>
                </a:solidFill>
                <a:latin typeface="Nunito Black" pitchFamily="2" charset="0"/>
              </a:rPr>
              <a:t> ô </a:t>
            </a:r>
            <a:r>
              <a:rPr lang="en-US" altLang="en-US" sz="2400" b="1" dirty="0" err="1">
                <a:solidFill>
                  <a:srgbClr val="0070C0"/>
                </a:solidFill>
                <a:latin typeface="Nunito Black" pitchFamily="2" charset="0"/>
              </a:rPr>
              <a:t>vuông</a:t>
            </a:r>
            <a:r>
              <a:rPr lang="en-US" altLang="en-US" sz="2400" b="1" dirty="0">
                <a:solidFill>
                  <a:srgbClr val="0070C0"/>
                </a:solidFill>
                <a:latin typeface="Nunito Black" pitchFamily="2" charset="0"/>
              </a:rPr>
              <a:t>.</a:t>
            </a:r>
            <a:endParaRPr lang="en-US" altLang="en-US" sz="2400" dirty="0">
              <a:solidFill>
                <a:srgbClr val="0070C0"/>
              </a:solidFill>
              <a:latin typeface="Nunito Black" pitchFamily="2" charset="0"/>
            </a:endParaRPr>
          </a:p>
        </p:txBody>
      </p:sp>
      <p:pic>
        <p:nvPicPr>
          <p:cNvPr id="23" name="Picture 22"/>
          <p:cNvPicPr>
            <a:picLocks noChangeAspect="1"/>
          </p:cNvPicPr>
          <p:nvPr/>
        </p:nvPicPr>
        <p:blipFill>
          <a:blip r:embed="rId3"/>
          <a:stretch>
            <a:fillRect/>
          </a:stretch>
        </p:blipFill>
        <p:spPr>
          <a:xfrm>
            <a:off x="733582" y="2256784"/>
            <a:ext cx="10642629" cy="4356262"/>
          </a:xfrm>
          <a:prstGeom prst="rect">
            <a:avLst/>
          </a:prstGeom>
        </p:spPr>
      </p:pic>
      <p:grpSp>
        <p:nvGrpSpPr>
          <p:cNvPr id="25" name="Group 24"/>
          <p:cNvGrpSpPr/>
          <p:nvPr/>
        </p:nvGrpSpPr>
        <p:grpSpPr>
          <a:xfrm>
            <a:off x="6952129" y="673147"/>
            <a:ext cx="4074460" cy="1686639"/>
            <a:chOff x="6952129" y="834511"/>
            <a:chExt cx="4074460" cy="1686639"/>
          </a:xfrm>
        </p:grpSpPr>
        <p:sp>
          <p:nvSpPr>
            <p:cNvPr id="13" name="Cloud 12"/>
            <p:cNvSpPr/>
            <p:nvPr/>
          </p:nvSpPr>
          <p:spPr>
            <a:xfrm>
              <a:off x="6952129" y="834511"/>
              <a:ext cx="4074460" cy="1686639"/>
            </a:xfrm>
            <a:prstGeom prst="cloud">
              <a:avLst/>
            </a:prstGeom>
            <a:solidFill>
              <a:srgbClr val="B6F1FC"/>
            </a:solidFill>
            <a:ln w="57150">
              <a:noFill/>
            </a:ln>
          </p:spPr>
          <p:txBody>
            <a:bodyPr wrap="square">
              <a:spAutoFit/>
            </a:bodyPr>
            <a:lstStyle/>
            <a:p>
              <a:endParaRPr lang="en-US" sz="2200" dirty="0">
                <a:solidFill>
                  <a:schemeClr val="accent2">
                    <a:lumMod val="50000"/>
                  </a:schemeClr>
                </a:solidFill>
                <a:latin typeface="Nunito Black" pitchFamily="2" charset="0"/>
              </a:endParaRPr>
            </a:p>
            <a:p>
              <a:endParaRPr lang="en-US" sz="2200" dirty="0">
                <a:solidFill>
                  <a:schemeClr val="accent2">
                    <a:lumMod val="50000"/>
                  </a:schemeClr>
                </a:solidFill>
                <a:latin typeface="Nunito Black" pitchFamily="2" charset="0"/>
              </a:endParaRPr>
            </a:p>
            <a:p>
              <a:endParaRPr lang="en-US" sz="2200" dirty="0">
                <a:solidFill>
                  <a:schemeClr val="accent2">
                    <a:lumMod val="50000"/>
                  </a:schemeClr>
                </a:solidFill>
                <a:latin typeface="Nunito Black" pitchFamily="2" charset="0"/>
              </a:endParaRPr>
            </a:p>
          </p:txBody>
        </p:sp>
        <p:sp>
          <p:nvSpPr>
            <p:cNvPr id="24" name="Rectangle 23"/>
            <p:cNvSpPr/>
            <p:nvPr/>
          </p:nvSpPr>
          <p:spPr>
            <a:xfrm>
              <a:off x="7324166" y="1100749"/>
              <a:ext cx="3702423" cy="1154162"/>
            </a:xfrm>
            <a:prstGeom prst="rect">
              <a:avLst/>
            </a:prstGeom>
          </p:spPr>
          <p:txBody>
            <a:bodyPr wrap="square">
              <a:spAutoFit/>
            </a:bodyPr>
            <a:lstStyle/>
            <a:p>
              <a:r>
                <a:rPr lang="en-US" sz="2300" dirty="0" err="1">
                  <a:solidFill>
                    <a:schemeClr val="accent2">
                      <a:lumMod val="50000"/>
                    </a:schemeClr>
                  </a:solidFill>
                  <a:latin typeface="Nunito Black" pitchFamily="2" charset="0"/>
                </a:rPr>
                <a:t>Gợi</a:t>
              </a:r>
              <a:r>
                <a:rPr lang="en-US" sz="2300" dirty="0">
                  <a:solidFill>
                    <a:schemeClr val="accent2">
                      <a:lumMod val="50000"/>
                    </a:schemeClr>
                  </a:solidFill>
                  <a:latin typeface="Nunito Black" pitchFamily="2" charset="0"/>
                </a:rPr>
                <a:t> ý: E</a:t>
              </a:r>
              <a:r>
                <a:rPr lang="vi-VN" sz="2300" dirty="0">
                  <a:solidFill>
                    <a:schemeClr val="accent2">
                      <a:lumMod val="50000"/>
                    </a:schemeClr>
                  </a:solidFill>
                  <a:latin typeface="Nunito Black" pitchFamily="2" charset="0"/>
                </a:rPr>
                <a:t>m đọc kĩ các câu thơ và chọn từ thích hợp để điền vào ô vuông.</a:t>
              </a:r>
              <a:endParaRPr lang="en-US" sz="2300" dirty="0">
                <a:solidFill>
                  <a:schemeClr val="accent2">
                    <a:lumMod val="50000"/>
                  </a:schemeClr>
                </a:solidFill>
                <a:latin typeface="Nunito Black" pitchFamily="2" charset="0"/>
              </a:endParaRPr>
            </a:p>
          </p:txBody>
        </p:sp>
      </p:grpSp>
      <p:grpSp>
        <p:nvGrpSpPr>
          <p:cNvPr id="26" name="Group 25"/>
          <p:cNvGrpSpPr/>
          <p:nvPr/>
        </p:nvGrpSpPr>
        <p:grpSpPr>
          <a:xfrm>
            <a:off x="2479730" y="4900418"/>
            <a:ext cx="1121640" cy="510778"/>
            <a:chOff x="4722468" y="1200732"/>
            <a:chExt cx="1121640" cy="510778"/>
          </a:xfrm>
        </p:grpSpPr>
        <p:sp>
          <p:nvSpPr>
            <p:cNvPr id="27" name="Rounded Rectangle 26"/>
            <p:cNvSpPr/>
            <p:nvPr/>
          </p:nvSpPr>
          <p:spPr>
            <a:xfrm rot="16200000">
              <a:off x="5154622" y="1011233"/>
              <a:ext cx="344070" cy="863144"/>
            </a:xfrm>
            <a:prstGeom prst="roundRect">
              <a:avLst/>
            </a:prstGeom>
            <a:solidFill>
              <a:srgbClr val="F4ADB9"/>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latin typeface="Nunito Black"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FF0000"/>
                </a:solidFill>
                <a:latin typeface="Nunito Black" pitchFamily="2" charset="0"/>
              </a:endParaRPr>
            </a:p>
          </p:txBody>
        </p:sp>
        <p:sp>
          <p:nvSpPr>
            <p:cNvPr id="28" name="Rounded Rectangle 27"/>
            <p:cNvSpPr/>
            <p:nvPr/>
          </p:nvSpPr>
          <p:spPr>
            <a:xfrm>
              <a:off x="4722468" y="1200732"/>
              <a:ext cx="1121640"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FF0000"/>
                  </a:solidFill>
                  <a:effectLst/>
                  <a:uLnTx/>
                  <a:uFillTx/>
                  <a:latin typeface="Nunito Black" pitchFamily="2" charset="0"/>
                  <a:ea typeface="+mn-ea"/>
                  <a:cs typeface="+mn-cs"/>
                </a:rPr>
                <a:t>lặng</a:t>
              </a:r>
              <a:endParaRPr kumimoji="0" lang="en-US" sz="24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grpSp>
      <p:grpSp>
        <p:nvGrpSpPr>
          <p:cNvPr id="29" name="Group 28"/>
          <p:cNvGrpSpPr/>
          <p:nvPr/>
        </p:nvGrpSpPr>
        <p:grpSpPr>
          <a:xfrm>
            <a:off x="1834072" y="3047945"/>
            <a:ext cx="1121640" cy="510778"/>
            <a:chOff x="4722468" y="1200732"/>
            <a:chExt cx="1121640" cy="510778"/>
          </a:xfrm>
        </p:grpSpPr>
        <p:sp>
          <p:nvSpPr>
            <p:cNvPr id="30" name="Rounded Rectangle 29"/>
            <p:cNvSpPr/>
            <p:nvPr/>
          </p:nvSpPr>
          <p:spPr>
            <a:xfrm rot="16200000">
              <a:off x="5154622" y="1011233"/>
              <a:ext cx="344070" cy="863144"/>
            </a:xfrm>
            <a:prstGeom prst="roundRect">
              <a:avLst/>
            </a:prstGeom>
            <a:solidFill>
              <a:srgbClr val="F4ADB9"/>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latin typeface="Nunito Black"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FF0000"/>
                </a:solidFill>
                <a:latin typeface="Nunito Black" pitchFamily="2" charset="0"/>
              </a:endParaRPr>
            </a:p>
          </p:txBody>
        </p:sp>
        <p:sp>
          <p:nvSpPr>
            <p:cNvPr id="31" name="Rounded Rectangle 30"/>
            <p:cNvSpPr/>
            <p:nvPr/>
          </p:nvSpPr>
          <p:spPr>
            <a:xfrm>
              <a:off x="4722468" y="1200732"/>
              <a:ext cx="1121640"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FF0000"/>
                  </a:solidFill>
                  <a:effectLst/>
                  <a:uLnTx/>
                  <a:uFillTx/>
                  <a:latin typeface="Nunito Black" pitchFamily="2" charset="0"/>
                  <a:ea typeface="+mn-ea"/>
                  <a:cs typeface="+mn-cs"/>
                </a:rPr>
                <a:t>lặng</a:t>
              </a:r>
              <a:endParaRPr kumimoji="0" lang="en-US" sz="24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grpSp>
      <p:grpSp>
        <p:nvGrpSpPr>
          <p:cNvPr id="32" name="Group 31"/>
          <p:cNvGrpSpPr/>
          <p:nvPr/>
        </p:nvGrpSpPr>
        <p:grpSpPr>
          <a:xfrm>
            <a:off x="6283208" y="4900418"/>
            <a:ext cx="1121640" cy="510778"/>
            <a:chOff x="4722468" y="1200732"/>
            <a:chExt cx="1121640" cy="510778"/>
          </a:xfrm>
        </p:grpSpPr>
        <p:sp>
          <p:nvSpPr>
            <p:cNvPr id="33" name="Rounded Rectangle 32"/>
            <p:cNvSpPr/>
            <p:nvPr/>
          </p:nvSpPr>
          <p:spPr>
            <a:xfrm rot="16200000">
              <a:off x="5154622" y="1011233"/>
              <a:ext cx="344070" cy="863144"/>
            </a:xfrm>
            <a:prstGeom prst="roundRect">
              <a:avLst/>
            </a:prstGeom>
            <a:solidFill>
              <a:srgbClr val="F4ADB9"/>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latin typeface="Nunito Black"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FF0000"/>
                </a:solidFill>
                <a:latin typeface="Nunito Black" pitchFamily="2" charset="0"/>
              </a:endParaRPr>
            </a:p>
          </p:txBody>
        </p:sp>
        <p:sp>
          <p:nvSpPr>
            <p:cNvPr id="34" name="Rounded Rectangle 33"/>
            <p:cNvSpPr/>
            <p:nvPr/>
          </p:nvSpPr>
          <p:spPr>
            <a:xfrm>
              <a:off x="4722468" y="1200732"/>
              <a:ext cx="1121640"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lang="en-US" sz="2400" dirty="0">
                  <a:solidFill>
                    <a:srgbClr val="FF0000"/>
                  </a:solidFill>
                  <a:latin typeface="Nunito Black" pitchFamily="2" charset="0"/>
                </a:rPr>
                <a:t>L</a:t>
              </a:r>
              <a:r>
                <a:rPr kumimoji="0" lang="en-US" sz="2400" b="0" i="0" u="none" strike="noStrike" kern="1200" cap="none" spc="0" normalizeH="0" baseline="0" noProof="0" dirty="0" err="1">
                  <a:ln>
                    <a:noFill/>
                  </a:ln>
                  <a:solidFill>
                    <a:srgbClr val="FF0000"/>
                  </a:solidFill>
                  <a:effectLst/>
                  <a:uLnTx/>
                  <a:uFillTx/>
                  <a:latin typeface="Nunito Black" pitchFamily="2" charset="0"/>
                  <a:ea typeface="+mn-ea"/>
                  <a:cs typeface="+mn-cs"/>
                </a:rPr>
                <a:t>ặng</a:t>
              </a:r>
              <a:endParaRPr kumimoji="0" lang="en-US" sz="24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grpSp>
      <p:grpSp>
        <p:nvGrpSpPr>
          <p:cNvPr id="35" name="Group 34"/>
          <p:cNvGrpSpPr/>
          <p:nvPr/>
        </p:nvGrpSpPr>
        <p:grpSpPr>
          <a:xfrm>
            <a:off x="8641451" y="2752345"/>
            <a:ext cx="1121640" cy="510778"/>
            <a:chOff x="4776824" y="1187416"/>
            <a:chExt cx="1121640" cy="510778"/>
          </a:xfrm>
        </p:grpSpPr>
        <p:sp>
          <p:nvSpPr>
            <p:cNvPr id="36" name="Rounded Rectangle 35"/>
            <p:cNvSpPr/>
            <p:nvPr/>
          </p:nvSpPr>
          <p:spPr>
            <a:xfrm rot="16200000">
              <a:off x="5154622" y="1011233"/>
              <a:ext cx="344070" cy="863144"/>
            </a:xfrm>
            <a:prstGeom prst="roundRect">
              <a:avLst/>
            </a:prstGeom>
            <a:solidFill>
              <a:srgbClr val="F4ADB9"/>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latin typeface="Nunito Black"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FF0000"/>
                </a:solidFill>
                <a:latin typeface="Nunito Black" pitchFamily="2" charset="0"/>
              </a:endParaRPr>
            </a:p>
          </p:txBody>
        </p:sp>
        <p:sp>
          <p:nvSpPr>
            <p:cNvPr id="37" name="Rounded Rectangle 36"/>
            <p:cNvSpPr/>
            <p:nvPr/>
          </p:nvSpPr>
          <p:spPr>
            <a:xfrm>
              <a:off x="4776824" y="1187416"/>
              <a:ext cx="1121640"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lang="en-US" sz="2400" dirty="0">
                  <a:solidFill>
                    <a:srgbClr val="FF0000"/>
                  </a:solidFill>
                  <a:latin typeface="Nunito Black" pitchFamily="2" charset="0"/>
                </a:rPr>
                <a:t>n</a:t>
              </a:r>
              <a:r>
                <a:rPr kumimoji="0" lang="en-US" sz="2400" b="0" i="0" u="none" strike="noStrike" kern="1200" cap="none" spc="0" normalizeH="0" baseline="0" noProof="0" dirty="0" err="1">
                  <a:ln>
                    <a:noFill/>
                  </a:ln>
                  <a:solidFill>
                    <a:srgbClr val="FF0000"/>
                  </a:solidFill>
                  <a:effectLst/>
                  <a:uLnTx/>
                  <a:uFillTx/>
                  <a:latin typeface="Nunito Black" pitchFamily="2" charset="0"/>
                  <a:ea typeface="+mn-ea"/>
                  <a:cs typeface="+mn-cs"/>
                </a:rPr>
                <a:t>ặng</a:t>
              </a:r>
              <a:endParaRPr kumimoji="0" lang="en-US" sz="24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grpSp>
      <p:pic>
        <p:nvPicPr>
          <p:cNvPr id="38" name="Picture 37"/>
          <p:cNvPicPr>
            <a:picLocks noChangeAspect="1"/>
          </p:cNvPicPr>
          <p:nvPr/>
        </p:nvPicPr>
        <p:blipFill>
          <a:blip r:embed="rId4"/>
          <a:stretch>
            <a:fillRect/>
          </a:stretch>
        </p:blipFill>
        <p:spPr>
          <a:xfrm>
            <a:off x="805392" y="236059"/>
            <a:ext cx="5591955" cy="819264"/>
          </a:xfrm>
          <a:prstGeom prst="rect">
            <a:avLst/>
          </a:prstGeom>
        </p:spPr>
      </p:pic>
    </p:spTree>
    <p:extLst>
      <p:ext uri="{BB962C8B-B14F-4D97-AF65-F5344CB8AC3E}">
        <p14:creationId xmlns:p14="http://schemas.microsoft.com/office/powerpoint/2010/main" val="39333881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1000"/>
                                        <p:tgtEl>
                                          <p:spTgt spid="25"/>
                                        </p:tgtEl>
                                      </p:cBhvr>
                                    </p:animEffect>
                                    <p:anim calcmode="lin" valueType="num">
                                      <p:cBhvr>
                                        <p:cTn id="27" dur="1000" fill="hold"/>
                                        <p:tgtEl>
                                          <p:spTgt spid="25"/>
                                        </p:tgtEl>
                                        <p:attrNameLst>
                                          <p:attrName>ppt_x</p:attrName>
                                        </p:attrNameLst>
                                      </p:cBhvr>
                                      <p:tavLst>
                                        <p:tav tm="0">
                                          <p:val>
                                            <p:strVal val="#ppt_x"/>
                                          </p:val>
                                        </p:tav>
                                        <p:tav tm="100000">
                                          <p:val>
                                            <p:strVal val="#ppt_x"/>
                                          </p:val>
                                        </p:tav>
                                      </p:tavLst>
                                    </p:anim>
                                    <p:anim calcmode="lin" valueType="num">
                                      <p:cBhvr>
                                        <p:cTn id="2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circle(in)">
                                      <p:cBhvr>
                                        <p:cTn id="33" dur="1000"/>
                                        <p:tgtEl>
                                          <p:spTgt spid="29"/>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circle(in)">
                                      <p:cBhvr>
                                        <p:cTn id="38" dur="1000"/>
                                        <p:tgtEl>
                                          <p:spTgt spid="35"/>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circle(in)">
                                      <p:cBhvr>
                                        <p:cTn id="43" dur="10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nodeType="click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circle(in)">
                                      <p:cBhvr>
                                        <p:cTn id="48"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642295" y="1740541"/>
            <a:ext cx="6789038" cy="461665"/>
          </a:xfrm>
          <a:prstGeom prst="rect">
            <a:avLst/>
          </a:prstGeom>
        </p:spPr>
        <p:txBody>
          <a:bodyPr wrap="none">
            <a:spAutoFit/>
          </a:bodyPr>
          <a:lstStyle/>
          <a:p>
            <a:pPr lvl="0" eaLnBrk="0" fontAlgn="base" hangingPunct="0">
              <a:spcBef>
                <a:spcPct val="0"/>
              </a:spcBef>
              <a:spcAft>
                <a:spcPct val="0"/>
              </a:spcAft>
            </a:pPr>
            <a:r>
              <a:rPr lang="en-US" altLang="en-US" sz="2400" b="1" dirty="0">
                <a:solidFill>
                  <a:srgbClr val="0070C0"/>
                </a:solidFill>
                <a:latin typeface="Nunito Black" pitchFamily="2" charset="0"/>
              </a:rPr>
              <a:t>b. </a:t>
            </a:r>
            <a:r>
              <a:rPr lang="en-US" altLang="en-US" sz="2400" b="1" dirty="0" err="1">
                <a:solidFill>
                  <a:srgbClr val="0070C0"/>
                </a:solidFill>
                <a:latin typeface="Nunito Black" pitchFamily="2" charset="0"/>
              </a:rPr>
              <a:t>Chọn</a:t>
            </a:r>
            <a:r>
              <a:rPr lang="en-US" altLang="en-US" sz="2400" b="1" dirty="0">
                <a:solidFill>
                  <a:srgbClr val="0070C0"/>
                </a:solidFill>
                <a:latin typeface="Nunito Black" pitchFamily="2" charset="0"/>
              </a:rPr>
              <a:t> </a:t>
            </a:r>
            <a:r>
              <a:rPr lang="en-US" altLang="en-US" sz="2400" b="1" dirty="0" err="1">
                <a:solidFill>
                  <a:srgbClr val="0070C0"/>
                </a:solidFill>
                <a:latin typeface="Nunito Black" pitchFamily="2" charset="0"/>
              </a:rPr>
              <a:t>từ</a:t>
            </a:r>
            <a:r>
              <a:rPr lang="en-US" altLang="en-US" sz="2400" b="1" dirty="0">
                <a:solidFill>
                  <a:srgbClr val="0070C0"/>
                </a:solidFill>
                <a:latin typeface="Nunito Black" pitchFamily="2" charset="0"/>
              </a:rPr>
              <a:t> </a:t>
            </a:r>
            <a:r>
              <a:rPr lang="en-US" altLang="en-US" sz="2400" b="1" dirty="0" err="1">
                <a:solidFill>
                  <a:srgbClr val="0070C0"/>
                </a:solidFill>
                <a:latin typeface="Nunito Black" pitchFamily="2" charset="0"/>
              </a:rPr>
              <a:t>trong</a:t>
            </a:r>
            <a:r>
              <a:rPr lang="en-US" altLang="en-US" sz="2400" b="1" dirty="0">
                <a:solidFill>
                  <a:srgbClr val="0070C0"/>
                </a:solidFill>
                <a:latin typeface="Nunito Black" pitchFamily="2" charset="0"/>
              </a:rPr>
              <a:t> </a:t>
            </a:r>
            <a:r>
              <a:rPr lang="en-US" altLang="en-US" sz="2400" b="1" dirty="0" err="1">
                <a:solidFill>
                  <a:srgbClr val="0070C0"/>
                </a:solidFill>
                <a:latin typeface="Nunito Black" pitchFamily="2" charset="0"/>
              </a:rPr>
              <a:t>bông</a:t>
            </a:r>
            <a:r>
              <a:rPr lang="en-US" altLang="en-US" sz="2400" b="1" dirty="0">
                <a:solidFill>
                  <a:srgbClr val="0070C0"/>
                </a:solidFill>
                <a:latin typeface="Nunito Black" pitchFamily="2" charset="0"/>
              </a:rPr>
              <a:t> </a:t>
            </a:r>
            <a:r>
              <a:rPr lang="en-US" altLang="en-US" sz="2400" b="1" dirty="0" err="1">
                <a:solidFill>
                  <a:srgbClr val="0070C0"/>
                </a:solidFill>
                <a:latin typeface="Nunito Black" pitchFamily="2" charset="0"/>
              </a:rPr>
              <a:t>hoa</a:t>
            </a:r>
            <a:r>
              <a:rPr lang="en-US" altLang="en-US" sz="2400" b="1" dirty="0">
                <a:solidFill>
                  <a:srgbClr val="0070C0"/>
                </a:solidFill>
                <a:latin typeface="Nunito Black" pitchFamily="2" charset="0"/>
              </a:rPr>
              <a:t> </a:t>
            </a:r>
            <a:r>
              <a:rPr lang="en-US" altLang="en-US" sz="2400" b="1" dirty="0" err="1">
                <a:solidFill>
                  <a:srgbClr val="0070C0"/>
                </a:solidFill>
                <a:latin typeface="Nunito Black" pitchFamily="2" charset="0"/>
              </a:rPr>
              <a:t>thay</a:t>
            </a:r>
            <a:r>
              <a:rPr lang="en-US" altLang="en-US" sz="2400" b="1" dirty="0">
                <a:solidFill>
                  <a:srgbClr val="0070C0"/>
                </a:solidFill>
                <a:latin typeface="Nunito Black" pitchFamily="2" charset="0"/>
              </a:rPr>
              <a:t> </a:t>
            </a:r>
            <a:r>
              <a:rPr lang="en-US" altLang="en-US" sz="2400" b="1" dirty="0" err="1">
                <a:solidFill>
                  <a:srgbClr val="0070C0"/>
                </a:solidFill>
                <a:latin typeface="Nunito Black" pitchFamily="2" charset="0"/>
              </a:rPr>
              <a:t>cho</a:t>
            </a:r>
            <a:r>
              <a:rPr lang="en-US" altLang="en-US" sz="2400" b="1" dirty="0">
                <a:solidFill>
                  <a:srgbClr val="0070C0"/>
                </a:solidFill>
                <a:latin typeface="Nunito Black" pitchFamily="2" charset="0"/>
              </a:rPr>
              <a:t> ô </a:t>
            </a:r>
            <a:r>
              <a:rPr lang="en-US" altLang="en-US" sz="2400" b="1" dirty="0" err="1">
                <a:solidFill>
                  <a:srgbClr val="0070C0"/>
                </a:solidFill>
                <a:latin typeface="Nunito Black" pitchFamily="2" charset="0"/>
              </a:rPr>
              <a:t>vuông</a:t>
            </a:r>
            <a:r>
              <a:rPr lang="en-US" altLang="en-US" sz="2400" b="1" dirty="0">
                <a:solidFill>
                  <a:srgbClr val="0070C0"/>
                </a:solidFill>
                <a:latin typeface="Nunito Black" pitchFamily="2" charset="0"/>
              </a:rPr>
              <a:t>.</a:t>
            </a:r>
            <a:endParaRPr lang="en-US" altLang="en-US" sz="3200" dirty="0">
              <a:solidFill>
                <a:srgbClr val="0070C0"/>
              </a:solidFill>
              <a:latin typeface="Nunito Black" pitchFamily="2" charset="0"/>
            </a:endParaRPr>
          </a:p>
        </p:txBody>
      </p:sp>
      <p:pic>
        <p:nvPicPr>
          <p:cNvPr id="11" name="Picture 10"/>
          <p:cNvPicPr>
            <a:picLocks noChangeAspect="1"/>
          </p:cNvPicPr>
          <p:nvPr/>
        </p:nvPicPr>
        <p:blipFill>
          <a:blip r:embed="rId3"/>
          <a:stretch>
            <a:fillRect/>
          </a:stretch>
        </p:blipFill>
        <p:spPr>
          <a:xfrm>
            <a:off x="805392" y="236059"/>
            <a:ext cx="5591955" cy="819264"/>
          </a:xfrm>
          <a:prstGeom prst="rect">
            <a:avLst/>
          </a:prstGeom>
        </p:spPr>
      </p:pic>
      <p:pic>
        <p:nvPicPr>
          <p:cNvPr id="15" name="Picture 14"/>
          <p:cNvPicPr>
            <a:picLocks noChangeAspect="1"/>
          </p:cNvPicPr>
          <p:nvPr/>
        </p:nvPicPr>
        <p:blipFill>
          <a:blip r:embed="rId4"/>
          <a:stretch>
            <a:fillRect/>
          </a:stretch>
        </p:blipFill>
        <p:spPr>
          <a:xfrm>
            <a:off x="238290" y="2853631"/>
            <a:ext cx="5575627" cy="2931785"/>
          </a:xfrm>
          <a:prstGeom prst="rect">
            <a:avLst/>
          </a:prstGeom>
        </p:spPr>
      </p:pic>
      <p:pic>
        <p:nvPicPr>
          <p:cNvPr id="16" name="Picture 15"/>
          <p:cNvPicPr>
            <a:picLocks noChangeAspect="1"/>
          </p:cNvPicPr>
          <p:nvPr/>
        </p:nvPicPr>
        <p:blipFill>
          <a:blip r:embed="rId5"/>
          <a:stretch>
            <a:fillRect/>
          </a:stretch>
        </p:blipFill>
        <p:spPr>
          <a:xfrm>
            <a:off x="6329612" y="2824451"/>
            <a:ext cx="5643628" cy="2967541"/>
          </a:xfrm>
          <a:prstGeom prst="rect">
            <a:avLst/>
          </a:prstGeom>
        </p:spPr>
      </p:pic>
      <p:grpSp>
        <p:nvGrpSpPr>
          <p:cNvPr id="17" name="Group 16"/>
          <p:cNvGrpSpPr/>
          <p:nvPr/>
        </p:nvGrpSpPr>
        <p:grpSpPr>
          <a:xfrm>
            <a:off x="7279437" y="784344"/>
            <a:ext cx="4120226" cy="2202001"/>
            <a:chOff x="6750423" y="673147"/>
            <a:chExt cx="4120226" cy="2202001"/>
          </a:xfrm>
        </p:grpSpPr>
        <p:sp>
          <p:nvSpPr>
            <p:cNvPr id="18" name="Cloud 17"/>
            <p:cNvSpPr/>
            <p:nvPr/>
          </p:nvSpPr>
          <p:spPr>
            <a:xfrm>
              <a:off x="6750423" y="673147"/>
              <a:ext cx="4087907" cy="2202001"/>
            </a:xfrm>
            <a:prstGeom prst="cloud">
              <a:avLst/>
            </a:prstGeom>
            <a:solidFill>
              <a:srgbClr val="B6F1FC"/>
            </a:solidFill>
            <a:ln w="57150">
              <a:noFill/>
            </a:ln>
          </p:spPr>
          <p:txBody>
            <a:bodyPr wrap="square">
              <a:spAutoFit/>
            </a:bodyPr>
            <a:lstStyle/>
            <a:p>
              <a:endParaRPr lang="en-US" sz="2200" dirty="0">
                <a:solidFill>
                  <a:schemeClr val="accent2">
                    <a:lumMod val="50000"/>
                  </a:schemeClr>
                </a:solidFill>
                <a:latin typeface="Nunito Black" pitchFamily="2" charset="0"/>
              </a:endParaRPr>
            </a:p>
            <a:p>
              <a:endParaRPr lang="en-US" sz="2200" dirty="0">
                <a:solidFill>
                  <a:schemeClr val="accent2">
                    <a:lumMod val="50000"/>
                  </a:schemeClr>
                </a:solidFill>
                <a:latin typeface="Nunito Black" pitchFamily="2" charset="0"/>
              </a:endParaRPr>
            </a:p>
            <a:p>
              <a:endParaRPr lang="en-US" sz="2200" dirty="0">
                <a:solidFill>
                  <a:schemeClr val="accent2">
                    <a:lumMod val="50000"/>
                  </a:schemeClr>
                </a:solidFill>
                <a:latin typeface="Nunito Black" pitchFamily="2" charset="0"/>
              </a:endParaRPr>
            </a:p>
            <a:p>
              <a:endParaRPr lang="en-US" sz="2200" dirty="0">
                <a:solidFill>
                  <a:schemeClr val="accent2">
                    <a:lumMod val="50000"/>
                  </a:schemeClr>
                </a:solidFill>
                <a:latin typeface="Nunito Black" pitchFamily="2" charset="0"/>
              </a:endParaRPr>
            </a:p>
          </p:txBody>
        </p:sp>
        <p:sp>
          <p:nvSpPr>
            <p:cNvPr id="19" name="Rectangle 18"/>
            <p:cNvSpPr/>
            <p:nvPr/>
          </p:nvSpPr>
          <p:spPr>
            <a:xfrm>
              <a:off x="7119349" y="1017094"/>
              <a:ext cx="3751300" cy="1508105"/>
            </a:xfrm>
            <a:prstGeom prst="rect">
              <a:avLst/>
            </a:prstGeom>
          </p:spPr>
          <p:txBody>
            <a:bodyPr wrap="square">
              <a:spAutoFit/>
            </a:bodyPr>
            <a:lstStyle/>
            <a:p>
              <a:r>
                <a:rPr lang="en-US" sz="2300" dirty="0" err="1">
                  <a:solidFill>
                    <a:schemeClr val="accent6">
                      <a:lumMod val="50000"/>
                    </a:schemeClr>
                  </a:solidFill>
                  <a:latin typeface="Nunito Black" pitchFamily="2" charset="0"/>
                </a:rPr>
                <a:t>Gợi</a:t>
              </a:r>
              <a:r>
                <a:rPr lang="en-US" sz="2300" dirty="0">
                  <a:solidFill>
                    <a:schemeClr val="accent6">
                      <a:lumMod val="50000"/>
                    </a:schemeClr>
                  </a:solidFill>
                  <a:latin typeface="Nunito Black" pitchFamily="2" charset="0"/>
                </a:rPr>
                <a:t> ý: </a:t>
              </a:r>
              <a:r>
                <a:rPr lang="vi-VN" sz="2300" dirty="0">
                  <a:solidFill>
                    <a:schemeClr val="accent6">
                      <a:lumMod val="50000"/>
                    </a:schemeClr>
                  </a:solidFill>
                  <a:latin typeface="Nunito Black" pitchFamily="2" charset="0"/>
                </a:rPr>
                <a:t>Em đọc kĩ các từ ngữ trong bông hoa và các câu thơ để điền cho phù hợp</a:t>
              </a:r>
              <a:endParaRPr lang="en-US" sz="2300" dirty="0">
                <a:solidFill>
                  <a:schemeClr val="accent6">
                    <a:lumMod val="50000"/>
                  </a:schemeClr>
                </a:solidFill>
                <a:latin typeface="Nunito Black" pitchFamily="2" charset="0"/>
              </a:endParaRPr>
            </a:p>
          </p:txBody>
        </p:sp>
      </p:grpSp>
      <p:grpSp>
        <p:nvGrpSpPr>
          <p:cNvPr id="20" name="Group 19"/>
          <p:cNvGrpSpPr/>
          <p:nvPr/>
        </p:nvGrpSpPr>
        <p:grpSpPr>
          <a:xfrm>
            <a:off x="1866818" y="4102139"/>
            <a:ext cx="941928" cy="510778"/>
            <a:chOff x="4860386" y="1200732"/>
            <a:chExt cx="878270" cy="510778"/>
          </a:xfrm>
        </p:grpSpPr>
        <p:sp>
          <p:nvSpPr>
            <p:cNvPr id="21" name="Rounded Rectangle 20"/>
            <p:cNvSpPr/>
            <p:nvPr/>
          </p:nvSpPr>
          <p:spPr>
            <a:xfrm rot="16200000">
              <a:off x="5154622" y="1213001"/>
              <a:ext cx="344070" cy="459606"/>
            </a:xfrm>
            <a:prstGeom prst="roundRect">
              <a:avLst/>
            </a:prstGeom>
            <a:solidFill>
              <a:srgbClr val="F4ADB9"/>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latin typeface="Nunito Black" pitchFamily="2" charset="0"/>
                </a:rPr>
                <a:t>  </a:t>
              </a:r>
            </a:p>
          </p:txBody>
        </p:sp>
        <p:sp>
          <p:nvSpPr>
            <p:cNvPr id="22" name="Rounded Rectangle 21"/>
            <p:cNvSpPr/>
            <p:nvPr/>
          </p:nvSpPr>
          <p:spPr>
            <a:xfrm>
              <a:off x="4860386" y="1200732"/>
              <a:ext cx="878270"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FF0000"/>
                  </a:solidFill>
                  <a:effectLst/>
                  <a:uLnTx/>
                  <a:uFillTx/>
                  <a:latin typeface="Nunito Black" pitchFamily="2" charset="0"/>
                  <a:ea typeface="+mn-ea"/>
                  <a:cs typeface="+mn-cs"/>
                </a:rPr>
                <a:t>nở</a:t>
              </a:r>
              <a:endParaRPr kumimoji="0" lang="en-US" sz="24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grpSp>
      <p:grpSp>
        <p:nvGrpSpPr>
          <p:cNvPr id="23" name="Group 22"/>
          <p:cNvGrpSpPr/>
          <p:nvPr/>
        </p:nvGrpSpPr>
        <p:grpSpPr>
          <a:xfrm>
            <a:off x="2380332" y="4916883"/>
            <a:ext cx="941928" cy="510778"/>
            <a:chOff x="4860386" y="1200732"/>
            <a:chExt cx="878270" cy="510778"/>
          </a:xfrm>
        </p:grpSpPr>
        <p:sp>
          <p:nvSpPr>
            <p:cNvPr id="24" name="Rounded Rectangle 23"/>
            <p:cNvSpPr/>
            <p:nvPr/>
          </p:nvSpPr>
          <p:spPr>
            <a:xfrm rot="16200000">
              <a:off x="5154622" y="1213001"/>
              <a:ext cx="344070" cy="459606"/>
            </a:xfrm>
            <a:prstGeom prst="roundRect">
              <a:avLst/>
            </a:prstGeom>
            <a:solidFill>
              <a:srgbClr val="F4ADB9"/>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latin typeface="Nunito Black" pitchFamily="2" charset="0"/>
                </a:rPr>
                <a:t>  </a:t>
              </a:r>
            </a:p>
          </p:txBody>
        </p:sp>
        <p:sp>
          <p:nvSpPr>
            <p:cNvPr id="25" name="Rounded Rectangle 24"/>
            <p:cNvSpPr/>
            <p:nvPr/>
          </p:nvSpPr>
          <p:spPr>
            <a:xfrm>
              <a:off x="4860386" y="1200732"/>
              <a:ext cx="878270"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FF0000"/>
                  </a:solidFill>
                  <a:effectLst/>
                  <a:uLnTx/>
                  <a:uFillTx/>
                  <a:latin typeface="Nunito Black" pitchFamily="2" charset="0"/>
                  <a:ea typeface="+mn-ea"/>
                  <a:cs typeface="+mn-cs"/>
                </a:rPr>
                <a:t>nỡ</a:t>
              </a:r>
              <a:endParaRPr kumimoji="0" lang="en-US" sz="24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grpSp>
      <p:grpSp>
        <p:nvGrpSpPr>
          <p:cNvPr id="26" name="Group 25"/>
          <p:cNvGrpSpPr/>
          <p:nvPr/>
        </p:nvGrpSpPr>
        <p:grpSpPr>
          <a:xfrm>
            <a:off x="2432719" y="5324538"/>
            <a:ext cx="941928" cy="510778"/>
            <a:chOff x="4860386" y="1200732"/>
            <a:chExt cx="878270" cy="510778"/>
          </a:xfrm>
        </p:grpSpPr>
        <p:sp>
          <p:nvSpPr>
            <p:cNvPr id="27" name="Rounded Rectangle 26"/>
            <p:cNvSpPr/>
            <p:nvPr/>
          </p:nvSpPr>
          <p:spPr>
            <a:xfrm rot="16200000">
              <a:off x="5154622" y="1213001"/>
              <a:ext cx="344070" cy="459606"/>
            </a:xfrm>
            <a:prstGeom prst="roundRect">
              <a:avLst/>
            </a:prstGeom>
            <a:solidFill>
              <a:srgbClr val="F4ADB9"/>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latin typeface="Nunito Black" pitchFamily="2" charset="0"/>
                </a:rPr>
                <a:t>  </a:t>
              </a:r>
            </a:p>
          </p:txBody>
        </p:sp>
        <p:sp>
          <p:nvSpPr>
            <p:cNvPr id="28" name="Rounded Rectangle 27"/>
            <p:cNvSpPr/>
            <p:nvPr/>
          </p:nvSpPr>
          <p:spPr>
            <a:xfrm>
              <a:off x="4860386" y="1200732"/>
              <a:ext cx="878270"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FF0000"/>
                  </a:solidFill>
                  <a:effectLst/>
                  <a:uLnTx/>
                  <a:uFillTx/>
                  <a:latin typeface="Nunito Black" pitchFamily="2" charset="0"/>
                  <a:ea typeface="+mn-ea"/>
                  <a:cs typeface="+mn-cs"/>
                </a:rPr>
                <a:t>nỡ</a:t>
              </a:r>
              <a:endParaRPr kumimoji="0" lang="en-US" sz="24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grpSp>
      <p:grpSp>
        <p:nvGrpSpPr>
          <p:cNvPr id="29" name="Group 28"/>
          <p:cNvGrpSpPr/>
          <p:nvPr/>
        </p:nvGrpSpPr>
        <p:grpSpPr>
          <a:xfrm>
            <a:off x="8230683" y="4941026"/>
            <a:ext cx="941928" cy="510778"/>
            <a:chOff x="4860386" y="1200732"/>
            <a:chExt cx="878270" cy="510778"/>
          </a:xfrm>
        </p:grpSpPr>
        <p:sp>
          <p:nvSpPr>
            <p:cNvPr id="30" name="Rounded Rectangle 29"/>
            <p:cNvSpPr/>
            <p:nvPr/>
          </p:nvSpPr>
          <p:spPr>
            <a:xfrm rot="16200000">
              <a:off x="5154622" y="1213001"/>
              <a:ext cx="344070" cy="459606"/>
            </a:xfrm>
            <a:prstGeom prst="roundRect">
              <a:avLst/>
            </a:prstGeom>
            <a:solidFill>
              <a:srgbClr val="F4ADB9"/>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latin typeface="Nunito Black" pitchFamily="2" charset="0"/>
                </a:rPr>
                <a:t>  </a:t>
              </a:r>
            </a:p>
          </p:txBody>
        </p:sp>
        <p:sp>
          <p:nvSpPr>
            <p:cNvPr id="31" name="Rounded Rectangle 30"/>
            <p:cNvSpPr/>
            <p:nvPr/>
          </p:nvSpPr>
          <p:spPr>
            <a:xfrm>
              <a:off x="4860386" y="1200732"/>
              <a:ext cx="878270"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lang="en-US" sz="2400" dirty="0" err="1">
                  <a:solidFill>
                    <a:srgbClr val="FF0000"/>
                  </a:solidFill>
                  <a:latin typeface="Nunito Black" pitchFamily="2" charset="0"/>
                </a:rPr>
                <a:t>đổ</a:t>
              </a:r>
              <a:endParaRPr kumimoji="0" lang="en-US" sz="2400" b="0" i="0" u="none" strike="noStrike" kern="1200" cap="none" spc="0" normalizeH="0" baseline="0" noProof="0" dirty="0">
                <a:ln>
                  <a:noFill/>
                </a:ln>
                <a:solidFill>
                  <a:srgbClr val="FF0000"/>
                </a:solidFill>
                <a:effectLst/>
                <a:uLnTx/>
                <a:uFillTx/>
                <a:latin typeface="Nunito Black" pitchFamily="2" charset="0"/>
              </a:endParaRPr>
            </a:p>
          </p:txBody>
        </p:sp>
      </p:grpSp>
      <p:grpSp>
        <p:nvGrpSpPr>
          <p:cNvPr id="32" name="Group 31"/>
          <p:cNvGrpSpPr/>
          <p:nvPr/>
        </p:nvGrpSpPr>
        <p:grpSpPr>
          <a:xfrm>
            <a:off x="8768882" y="4107193"/>
            <a:ext cx="941928" cy="510778"/>
            <a:chOff x="4860386" y="1200732"/>
            <a:chExt cx="878270" cy="510778"/>
          </a:xfrm>
        </p:grpSpPr>
        <p:sp>
          <p:nvSpPr>
            <p:cNvPr id="33" name="Rounded Rectangle 32"/>
            <p:cNvSpPr/>
            <p:nvPr/>
          </p:nvSpPr>
          <p:spPr>
            <a:xfrm rot="16200000">
              <a:off x="5154622" y="1213001"/>
              <a:ext cx="344070" cy="459606"/>
            </a:xfrm>
            <a:prstGeom prst="roundRect">
              <a:avLst/>
            </a:prstGeom>
            <a:solidFill>
              <a:srgbClr val="F4ADB9"/>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latin typeface="Nunito Black" pitchFamily="2" charset="0"/>
                </a:rPr>
                <a:t>  </a:t>
              </a:r>
            </a:p>
          </p:txBody>
        </p:sp>
        <p:sp>
          <p:nvSpPr>
            <p:cNvPr id="34" name="Rounded Rectangle 33"/>
            <p:cNvSpPr/>
            <p:nvPr/>
          </p:nvSpPr>
          <p:spPr>
            <a:xfrm>
              <a:off x="4860386" y="1200732"/>
              <a:ext cx="878270"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lang="en-US" sz="2400" dirty="0" err="1">
                  <a:solidFill>
                    <a:srgbClr val="FF0000"/>
                  </a:solidFill>
                  <a:latin typeface="Nunito Black" pitchFamily="2" charset="0"/>
                </a:rPr>
                <a:t>đỗ</a:t>
              </a:r>
              <a:endParaRPr kumimoji="0" lang="en-US" sz="2400" b="0" i="0" u="none" strike="noStrike" kern="1200" cap="none" spc="0" normalizeH="0" baseline="0" noProof="0" dirty="0">
                <a:ln>
                  <a:noFill/>
                </a:ln>
                <a:solidFill>
                  <a:srgbClr val="FF0000"/>
                </a:solidFill>
                <a:effectLst/>
                <a:uLnTx/>
                <a:uFillTx/>
                <a:latin typeface="Nunito Black" pitchFamily="2" charset="0"/>
              </a:endParaRPr>
            </a:p>
          </p:txBody>
        </p:sp>
      </p:grpSp>
    </p:spTree>
    <p:extLst>
      <p:ext uri="{BB962C8B-B14F-4D97-AF65-F5344CB8AC3E}">
        <p14:creationId xmlns:p14="http://schemas.microsoft.com/office/powerpoint/2010/main" val="42108391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circle(in)">
                                      <p:cBhvr>
                                        <p:cTn id="31" dur="10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circle(in)">
                                      <p:cBhvr>
                                        <p:cTn id="36" dur="10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circle(in)">
                                      <p:cBhvr>
                                        <p:cTn id="41" dur="10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circle(in)">
                                      <p:cBhvr>
                                        <p:cTn id="46" dur="1000"/>
                                        <p:tgtEl>
                                          <p:spTgt spid="32"/>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circle(in)">
                                      <p:cBhvr>
                                        <p:cTn id="51"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1585912" y="1371600"/>
            <a:ext cx="9958387" cy="1643063"/>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8000" b="0" i="0" u="none" strike="noStrike" kern="1200" cap="none" spc="0" normalizeH="0" baseline="0" noProof="0" dirty="0">
                <a:ln>
                  <a:noFill/>
                </a:ln>
                <a:solidFill>
                  <a:srgbClr val="FF0000"/>
                </a:solidFill>
                <a:effectLst/>
                <a:uLnTx/>
                <a:uFillTx/>
                <a:latin typeface="Nunito Black" pitchFamily="2" charset="0"/>
                <a:ea typeface="+mn-ea"/>
                <a:cs typeface="+mn-cs"/>
              </a:rPr>
              <a:t>KHỞI</a:t>
            </a:r>
            <a:r>
              <a:rPr kumimoji="0" lang="en-US" sz="8000" b="0" i="0" u="none" strike="noStrike" kern="1200" cap="none" spc="0" normalizeH="0" noProof="0" dirty="0">
                <a:ln>
                  <a:noFill/>
                </a:ln>
                <a:solidFill>
                  <a:srgbClr val="FF0000"/>
                </a:solidFill>
                <a:effectLst/>
                <a:uLnTx/>
                <a:uFillTx/>
                <a:latin typeface="Nunito Black" pitchFamily="2" charset="0"/>
                <a:ea typeface="+mn-ea"/>
                <a:cs typeface="+mn-cs"/>
              </a:rPr>
              <a:t> ĐỘNG</a:t>
            </a:r>
            <a:endParaRPr kumimoji="0" lang="en-US" sz="80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725068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360025" y="286624"/>
            <a:ext cx="2186770" cy="599578"/>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Vận</a:t>
            </a:r>
            <a:r>
              <a:rPr kumimoji="0" lang="en-US" sz="32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dụng</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5" name="Rounded Rectangle 4"/>
          <p:cNvSpPr/>
          <p:nvPr/>
        </p:nvSpPr>
        <p:spPr>
          <a:xfrm>
            <a:off x="791558" y="1213783"/>
            <a:ext cx="10416370" cy="733643"/>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a:solidFill>
                  <a:srgbClr val="002060"/>
                </a:solidFill>
                <a:latin typeface="Nunito Black" pitchFamily="2" charset="0"/>
              </a:rPr>
              <a:t>Kể với người thân về một hoạt động tập thể của lớp mà em thấy vui.</a:t>
            </a:r>
            <a:endParaRPr lang="vi-VN" sz="2400" dirty="0">
              <a:solidFill>
                <a:srgbClr val="002060"/>
              </a:solidFill>
              <a:latin typeface="Nunito Black" pitchFamily="2" charset="0"/>
            </a:endParaRPr>
          </a:p>
        </p:txBody>
      </p:sp>
      <p:sp>
        <p:nvSpPr>
          <p:cNvPr id="7" name="Rounded Rectangle 6"/>
          <p:cNvSpPr/>
          <p:nvPr/>
        </p:nvSpPr>
        <p:spPr>
          <a:xfrm>
            <a:off x="1157316" y="2272935"/>
            <a:ext cx="9684853" cy="2521131"/>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70C0"/>
                </a:solidFill>
                <a:latin typeface="Nunito Black" pitchFamily="2" charset="0"/>
              </a:rPr>
              <a:t>Em dựa vào gợi ý sau để hoàn thành bài tập:</a:t>
            </a:r>
          </a:p>
          <a:p>
            <a:pPr algn="just"/>
            <a:r>
              <a:rPr lang="vi-VN" sz="2400" dirty="0">
                <a:solidFill>
                  <a:srgbClr val="0070C0"/>
                </a:solidFill>
                <a:latin typeface="Nunito Black" pitchFamily="2" charset="0"/>
              </a:rPr>
              <a:t>- Hoạt động tập thể em tham gia là gì?</a:t>
            </a:r>
          </a:p>
          <a:p>
            <a:pPr algn="just"/>
            <a:r>
              <a:rPr lang="vi-VN" sz="2400" dirty="0">
                <a:solidFill>
                  <a:srgbClr val="0070C0"/>
                </a:solidFill>
                <a:latin typeface="Nunito Black" pitchFamily="2" charset="0"/>
              </a:rPr>
              <a:t>- Em cùng làm việc với những ai? Công việc em được giao là gì?</a:t>
            </a:r>
          </a:p>
          <a:p>
            <a:pPr algn="just"/>
            <a:r>
              <a:rPr lang="vi-VN" sz="2400" dirty="0">
                <a:solidFill>
                  <a:srgbClr val="0070C0"/>
                </a:solidFill>
                <a:latin typeface="Nunito Black" pitchFamily="2" charset="0"/>
              </a:rPr>
              <a:t>- Kết quả của hoạt động tập thể đó ra sao?</a:t>
            </a:r>
          </a:p>
          <a:p>
            <a:pPr algn="just"/>
            <a:r>
              <a:rPr lang="vi-VN" sz="2400" dirty="0">
                <a:solidFill>
                  <a:srgbClr val="0070C0"/>
                </a:solidFill>
                <a:latin typeface="Nunito Black" pitchFamily="2" charset="0"/>
              </a:rPr>
              <a:t>- Em có cảm nghĩ gì sau khi tham gia hoạt động đó?</a:t>
            </a:r>
          </a:p>
        </p:txBody>
      </p:sp>
      <p:pic>
        <p:nvPicPr>
          <p:cNvPr id="2" name="Picture 1"/>
          <p:cNvPicPr>
            <a:picLocks noChangeAspect="1"/>
          </p:cNvPicPr>
          <p:nvPr/>
        </p:nvPicPr>
        <p:blipFill>
          <a:blip r:embed="rId3"/>
          <a:stretch>
            <a:fillRect/>
          </a:stretch>
        </p:blipFill>
        <p:spPr>
          <a:xfrm>
            <a:off x="13063" y="13063"/>
            <a:ext cx="1144253" cy="825601"/>
          </a:xfrm>
          <a:prstGeom prst="ellipse">
            <a:avLst/>
          </a:prstGeom>
        </p:spPr>
      </p:pic>
    </p:spTree>
    <p:extLst>
      <p:ext uri="{BB962C8B-B14F-4D97-AF65-F5344CB8AC3E}">
        <p14:creationId xmlns:p14="http://schemas.microsoft.com/office/powerpoint/2010/main" val="1217120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509451" y="1567546"/>
            <a:ext cx="11103429" cy="3526969"/>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FF0000"/>
                </a:solidFill>
                <a:latin typeface="Nunito Black" pitchFamily="2" charset="0"/>
              </a:rPr>
              <a:t>Bài tham khảo 1:</a:t>
            </a:r>
            <a:endParaRPr lang="vi-VN" sz="2400" dirty="0">
              <a:solidFill>
                <a:srgbClr val="FF0000"/>
              </a:solidFill>
              <a:latin typeface="Nunito Black" pitchFamily="2" charset="0"/>
            </a:endParaRPr>
          </a:p>
          <a:p>
            <a:pPr algn="just"/>
            <a:r>
              <a:rPr lang="en-US" sz="2400" dirty="0">
                <a:solidFill>
                  <a:srgbClr val="0070C0"/>
                </a:solidFill>
                <a:latin typeface="Nunito Black" pitchFamily="2" charset="0"/>
              </a:rPr>
              <a:t>	</a:t>
            </a:r>
            <a:r>
              <a:rPr lang="vi-VN" sz="2400" dirty="0">
                <a:solidFill>
                  <a:srgbClr val="0070C0"/>
                </a:solidFill>
                <a:latin typeface="Nunito Black" pitchFamily="2" charset="0"/>
              </a:rPr>
              <a:t>Để chào mừng ngày Nhà giáo Việt Nam 20/11, lớp em được phân công chuẩn bị một tiết mục kịch. Em và 5 bạn khác được cô chọn để đóng vở kịch “Nhổ củ cải”. Chúng em chia nhau mỗi người một vai: ông, bà, cháu, củ cải và người dẫn chuyện. Em được chọn làm người dẫn chuyện cho vở kịch đó. Sau những ngày luyện tập chăm chỉ, vở kịch của chúng em đã nhận được rất nhiều lời khen của mọi người. Em rất vui vì được tham gia vào vở kịch đó. Nhờ có hoạt động đó mà chúng em trở nên thân thiết với nhau hơn.</a:t>
            </a:r>
          </a:p>
        </p:txBody>
      </p:sp>
      <p:sp>
        <p:nvSpPr>
          <p:cNvPr id="6" name="Rounded Rectangle 5"/>
          <p:cNvSpPr/>
          <p:nvPr/>
        </p:nvSpPr>
        <p:spPr>
          <a:xfrm>
            <a:off x="1360025" y="286624"/>
            <a:ext cx="2186770" cy="599578"/>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Vận</a:t>
            </a:r>
            <a:r>
              <a:rPr kumimoji="0" lang="en-US" sz="32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dụng</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pic>
        <p:nvPicPr>
          <p:cNvPr id="7" name="Picture 6"/>
          <p:cNvPicPr>
            <a:picLocks noChangeAspect="1"/>
          </p:cNvPicPr>
          <p:nvPr/>
        </p:nvPicPr>
        <p:blipFill>
          <a:blip r:embed="rId3"/>
          <a:stretch>
            <a:fillRect/>
          </a:stretch>
        </p:blipFill>
        <p:spPr>
          <a:xfrm>
            <a:off x="13063" y="13063"/>
            <a:ext cx="1144253" cy="825601"/>
          </a:xfrm>
          <a:prstGeom prst="ellipse">
            <a:avLst/>
          </a:prstGeom>
        </p:spPr>
      </p:pic>
    </p:spTree>
    <p:extLst>
      <p:ext uri="{BB962C8B-B14F-4D97-AF65-F5344CB8AC3E}">
        <p14:creationId xmlns:p14="http://schemas.microsoft.com/office/powerpoint/2010/main" val="27539525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509451" y="1567546"/>
            <a:ext cx="11103429" cy="3526969"/>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FF0000"/>
                </a:solidFill>
                <a:latin typeface="Nunito Black" pitchFamily="2" charset="0"/>
              </a:rPr>
              <a:t>Bài tham khảo </a:t>
            </a:r>
            <a:r>
              <a:rPr lang="en-US" sz="2400" b="1" dirty="0">
                <a:solidFill>
                  <a:srgbClr val="FF0000"/>
                </a:solidFill>
                <a:latin typeface="Nunito Black" pitchFamily="2" charset="0"/>
              </a:rPr>
              <a:t>2</a:t>
            </a:r>
            <a:r>
              <a:rPr lang="vi-VN" sz="2400" b="1" dirty="0">
                <a:solidFill>
                  <a:srgbClr val="FF0000"/>
                </a:solidFill>
                <a:latin typeface="Nunito Black" pitchFamily="2" charset="0"/>
              </a:rPr>
              <a:t>:</a:t>
            </a:r>
            <a:endParaRPr lang="vi-VN" sz="2400" dirty="0">
              <a:solidFill>
                <a:srgbClr val="FF0000"/>
              </a:solidFill>
              <a:latin typeface="Nunito Black" pitchFamily="2" charset="0"/>
            </a:endParaRPr>
          </a:p>
          <a:p>
            <a:pPr algn="just"/>
            <a:r>
              <a:rPr lang="en-US" sz="2400" dirty="0">
                <a:solidFill>
                  <a:srgbClr val="000000"/>
                </a:solidFill>
                <a:latin typeface="OpenSans"/>
              </a:rPr>
              <a:t>	</a:t>
            </a:r>
            <a:r>
              <a:rPr lang="en-US" sz="2400" dirty="0" err="1">
                <a:solidFill>
                  <a:srgbClr val="002060"/>
                </a:solidFill>
                <a:latin typeface="Nunito Black" pitchFamily="2" charset="0"/>
              </a:rPr>
              <a:t>Sáng</a:t>
            </a:r>
            <a:r>
              <a:rPr lang="en-US" sz="2400" dirty="0">
                <a:solidFill>
                  <a:srgbClr val="002060"/>
                </a:solidFill>
                <a:latin typeface="Nunito Black" pitchFamily="2" charset="0"/>
              </a:rPr>
              <a:t> </a:t>
            </a:r>
            <a:r>
              <a:rPr lang="en-US" sz="2400" dirty="0" err="1">
                <a:solidFill>
                  <a:srgbClr val="002060"/>
                </a:solidFill>
                <a:latin typeface="Nunito Black" pitchFamily="2" charset="0"/>
              </a:rPr>
              <a:t>hôm</a:t>
            </a:r>
            <a:r>
              <a:rPr lang="en-US" sz="2400" dirty="0">
                <a:solidFill>
                  <a:srgbClr val="002060"/>
                </a:solidFill>
                <a:latin typeface="Nunito Black" pitchFamily="2" charset="0"/>
              </a:rPr>
              <a:t> qua </a:t>
            </a:r>
            <a:r>
              <a:rPr lang="en-US" sz="2400" dirty="0" err="1">
                <a:solidFill>
                  <a:srgbClr val="002060"/>
                </a:solidFill>
                <a:latin typeface="Nunito Black" pitchFamily="2" charset="0"/>
              </a:rPr>
              <a:t>là</a:t>
            </a:r>
            <a:r>
              <a:rPr lang="en-US" sz="2400" dirty="0">
                <a:solidFill>
                  <a:srgbClr val="002060"/>
                </a:solidFill>
                <a:latin typeface="Nunito Black" pitchFamily="2" charset="0"/>
              </a:rPr>
              <a:t> </a:t>
            </a:r>
            <a:r>
              <a:rPr lang="en-US" sz="2400" dirty="0" err="1">
                <a:solidFill>
                  <a:srgbClr val="002060"/>
                </a:solidFill>
                <a:latin typeface="Nunito Black" pitchFamily="2" charset="0"/>
              </a:rPr>
              <a:t>buổi</a:t>
            </a:r>
            <a:r>
              <a:rPr lang="en-US" sz="2400" dirty="0">
                <a:solidFill>
                  <a:srgbClr val="002060"/>
                </a:solidFill>
                <a:latin typeface="Nunito Black" pitchFamily="2" charset="0"/>
              </a:rPr>
              <a:t> </a:t>
            </a:r>
            <a:r>
              <a:rPr lang="en-US" sz="2400" dirty="0" err="1">
                <a:solidFill>
                  <a:srgbClr val="002060"/>
                </a:solidFill>
                <a:latin typeface="Nunito Black" pitchFamily="2" charset="0"/>
              </a:rPr>
              <a:t>trực</a:t>
            </a:r>
            <a:r>
              <a:rPr lang="en-US" sz="2400" dirty="0">
                <a:solidFill>
                  <a:srgbClr val="002060"/>
                </a:solidFill>
                <a:latin typeface="Nunito Black" pitchFamily="2" charset="0"/>
              </a:rPr>
              <a:t> </a:t>
            </a:r>
            <a:r>
              <a:rPr lang="en-US" sz="2400" dirty="0" err="1">
                <a:solidFill>
                  <a:srgbClr val="002060"/>
                </a:solidFill>
                <a:latin typeface="Nunito Black" pitchFamily="2" charset="0"/>
              </a:rPr>
              <a:t>nhật</a:t>
            </a:r>
            <a:r>
              <a:rPr lang="en-US" sz="2400" dirty="0">
                <a:solidFill>
                  <a:srgbClr val="002060"/>
                </a:solidFill>
                <a:latin typeface="Nunito Black" pitchFamily="2" charset="0"/>
              </a:rPr>
              <a:t> </a:t>
            </a:r>
            <a:r>
              <a:rPr lang="en-US" sz="2400" dirty="0" err="1">
                <a:solidFill>
                  <a:srgbClr val="002060"/>
                </a:solidFill>
                <a:latin typeface="Nunito Black" pitchFamily="2" charset="0"/>
              </a:rPr>
              <a:t>của</a:t>
            </a:r>
            <a:r>
              <a:rPr lang="en-US" sz="2400" dirty="0">
                <a:solidFill>
                  <a:srgbClr val="002060"/>
                </a:solidFill>
                <a:latin typeface="Nunito Black" pitchFamily="2" charset="0"/>
              </a:rPr>
              <a:t> </a:t>
            </a:r>
            <a:r>
              <a:rPr lang="en-US" sz="2400" dirty="0" err="1">
                <a:solidFill>
                  <a:srgbClr val="002060"/>
                </a:solidFill>
                <a:latin typeface="Nunito Black" pitchFamily="2" charset="0"/>
              </a:rPr>
              <a:t>bàn</a:t>
            </a:r>
            <a:r>
              <a:rPr lang="en-US" sz="2400" dirty="0">
                <a:solidFill>
                  <a:srgbClr val="002060"/>
                </a:solidFill>
                <a:latin typeface="Nunito Black" pitchFamily="2" charset="0"/>
              </a:rPr>
              <a:t> </a:t>
            </a:r>
            <a:r>
              <a:rPr lang="en-US" sz="2400" dirty="0" err="1">
                <a:solidFill>
                  <a:srgbClr val="002060"/>
                </a:solidFill>
                <a:latin typeface="Nunito Black" pitchFamily="2" charset="0"/>
              </a:rPr>
              <a:t>em</a:t>
            </a:r>
            <a:r>
              <a:rPr lang="en-US" sz="2400" dirty="0">
                <a:solidFill>
                  <a:srgbClr val="002060"/>
                </a:solidFill>
                <a:latin typeface="Nunito Black" pitchFamily="2" charset="0"/>
              </a:rPr>
              <a:t>. </a:t>
            </a:r>
            <a:r>
              <a:rPr lang="en-US" sz="2400" dirty="0" err="1">
                <a:solidFill>
                  <a:srgbClr val="002060"/>
                </a:solidFill>
                <a:latin typeface="Nunito Black" pitchFamily="2" charset="0"/>
              </a:rPr>
              <a:t>Chúng</a:t>
            </a:r>
            <a:r>
              <a:rPr lang="en-US" sz="2400" dirty="0">
                <a:solidFill>
                  <a:srgbClr val="002060"/>
                </a:solidFill>
                <a:latin typeface="Nunito Black" pitchFamily="2" charset="0"/>
              </a:rPr>
              <a:t> </a:t>
            </a:r>
            <a:r>
              <a:rPr lang="en-US" sz="2400" dirty="0" err="1">
                <a:solidFill>
                  <a:srgbClr val="002060"/>
                </a:solidFill>
                <a:latin typeface="Nunito Black" pitchFamily="2" charset="0"/>
              </a:rPr>
              <a:t>em</a:t>
            </a:r>
            <a:r>
              <a:rPr lang="en-US" sz="2400" dirty="0">
                <a:solidFill>
                  <a:srgbClr val="002060"/>
                </a:solidFill>
                <a:latin typeface="Nunito Black" pitchFamily="2" charset="0"/>
              </a:rPr>
              <a:t> </a:t>
            </a:r>
            <a:r>
              <a:rPr lang="en-US" sz="2400" dirty="0" err="1">
                <a:solidFill>
                  <a:srgbClr val="002060"/>
                </a:solidFill>
                <a:latin typeface="Nunito Black" pitchFamily="2" charset="0"/>
              </a:rPr>
              <a:t>cùng</a:t>
            </a:r>
            <a:r>
              <a:rPr lang="en-US" sz="2400" dirty="0">
                <a:solidFill>
                  <a:srgbClr val="002060"/>
                </a:solidFill>
                <a:latin typeface="Nunito Black" pitchFamily="2" charset="0"/>
              </a:rPr>
              <a:t> </a:t>
            </a:r>
            <a:r>
              <a:rPr lang="en-US" sz="2400" dirty="0" err="1">
                <a:solidFill>
                  <a:srgbClr val="002060"/>
                </a:solidFill>
                <a:latin typeface="Nunito Black" pitchFamily="2" charset="0"/>
              </a:rPr>
              <a:t>nhau</a:t>
            </a:r>
            <a:r>
              <a:rPr lang="en-US" sz="2400" dirty="0">
                <a:solidFill>
                  <a:srgbClr val="002060"/>
                </a:solidFill>
                <a:latin typeface="Nunito Black" pitchFamily="2" charset="0"/>
              </a:rPr>
              <a:t> </a:t>
            </a:r>
            <a:r>
              <a:rPr lang="en-US" sz="2400" dirty="0" err="1">
                <a:solidFill>
                  <a:srgbClr val="002060"/>
                </a:solidFill>
                <a:latin typeface="Nunito Black" pitchFamily="2" charset="0"/>
              </a:rPr>
              <a:t>đến</a:t>
            </a:r>
            <a:r>
              <a:rPr lang="en-US" sz="2400" dirty="0">
                <a:solidFill>
                  <a:srgbClr val="002060"/>
                </a:solidFill>
                <a:latin typeface="Nunito Black" pitchFamily="2" charset="0"/>
              </a:rPr>
              <a:t> </a:t>
            </a:r>
            <a:r>
              <a:rPr lang="en-US" sz="2400" dirty="0" err="1">
                <a:solidFill>
                  <a:srgbClr val="002060"/>
                </a:solidFill>
                <a:latin typeface="Nunito Black" pitchFamily="2" charset="0"/>
              </a:rPr>
              <a:t>từ</a:t>
            </a:r>
            <a:r>
              <a:rPr lang="en-US" sz="2400" dirty="0">
                <a:solidFill>
                  <a:srgbClr val="002060"/>
                </a:solidFill>
                <a:latin typeface="Nunito Black" pitchFamily="2" charset="0"/>
              </a:rPr>
              <a:t> </a:t>
            </a:r>
            <a:r>
              <a:rPr lang="en-US" sz="2400" dirty="0" err="1">
                <a:solidFill>
                  <a:srgbClr val="002060"/>
                </a:solidFill>
                <a:latin typeface="Nunito Black" pitchFamily="2" charset="0"/>
              </a:rPr>
              <a:t>sớm</a:t>
            </a:r>
            <a:r>
              <a:rPr lang="en-US" sz="2400" dirty="0">
                <a:solidFill>
                  <a:srgbClr val="002060"/>
                </a:solidFill>
                <a:latin typeface="Nunito Black" pitchFamily="2" charset="0"/>
              </a:rPr>
              <a:t> </a:t>
            </a:r>
            <a:r>
              <a:rPr lang="en-US" sz="2400" dirty="0" err="1">
                <a:solidFill>
                  <a:srgbClr val="002060"/>
                </a:solidFill>
                <a:latin typeface="Nunito Black" pitchFamily="2" charset="0"/>
              </a:rPr>
              <a:t>để</a:t>
            </a:r>
            <a:r>
              <a:rPr lang="en-US" sz="2400" dirty="0">
                <a:solidFill>
                  <a:srgbClr val="002060"/>
                </a:solidFill>
                <a:latin typeface="Nunito Black" pitchFamily="2" charset="0"/>
              </a:rPr>
              <a:t> </a:t>
            </a:r>
            <a:r>
              <a:rPr lang="en-US" sz="2400" dirty="0" err="1">
                <a:solidFill>
                  <a:srgbClr val="002060"/>
                </a:solidFill>
                <a:latin typeface="Nunito Black" pitchFamily="2" charset="0"/>
              </a:rPr>
              <a:t>dọn</a:t>
            </a:r>
            <a:r>
              <a:rPr lang="en-US" sz="2400" dirty="0">
                <a:solidFill>
                  <a:srgbClr val="002060"/>
                </a:solidFill>
                <a:latin typeface="Nunito Black" pitchFamily="2" charset="0"/>
              </a:rPr>
              <a:t> </a:t>
            </a:r>
            <a:r>
              <a:rPr lang="en-US" sz="2400" dirty="0" err="1">
                <a:solidFill>
                  <a:srgbClr val="002060"/>
                </a:solidFill>
                <a:latin typeface="Nunito Black" pitchFamily="2" charset="0"/>
              </a:rPr>
              <a:t>dẹp</a:t>
            </a:r>
            <a:r>
              <a:rPr lang="en-US" sz="2400" dirty="0">
                <a:solidFill>
                  <a:srgbClr val="002060"/>
                </a:solidFill>
                <a:latin typeface="Nunito Black" pitchFamily="2" charset="0"/>
              </a:rPr>
              <a:t> </a:t>
            </a:r>
            <a:r>
              <a:rPr lang="en-US" sz="2400" dirty="0" err="1">
                <a:solidFill>
                  <a:srgbClr val="002060"/>
                </a:solidFill>
                <a:latin typeface="Nunito Black" pitchFamily="2" charset="0"/>
              </a:rPr>
              <a:t>lớp</a:t>
            </a:r>
            <a:r>
              <a:rPr lang="en-US" sz="2400" dirty="0">
                <a:solidFill>
                  <a:srgbClr val="002060"/>
                </a:solidFill>
                <a:latin typeface="Nunito Black" pitchFamily="2" charset="0"/>
              </a:rPr>
              <a:t> </a:t>
            </a:r>
            <a:r>
              <a:rPr lang="en-US" sz="2400" dirty="0" err="1">
                <a:solidFill>
                  <a:srgbClr val="002060"/>
                </a:solidFill>
                <a:latin typeface="Nunito Black" pitchFamily="2" charset="0"/>
              </a:rPr>
              <a:t>học</a:t>
            </a:r>
            <a:r>
              <a:rPr lang="en-US" sz="2400" dirty="0">
                <a:solidFill>
                  <a:srgbClr val="002060"/>
                </a:solidFill>
                <a:latin typeface="Nunito Black" pitchFamily="2" charset="0"/>
              </a:rPr>
              <a:t>. </a:t>
            </a:r>
            <a:r>
              <a:rPr lang="en-US" sz="2400" dirty="0" err="1">
                <a:solidFill>
                  <a:srgbClr val="002060"/>
                </a:solidFill>
                <a:latin typeface="Nunito Black" pitchFamily="2" charset="0"/>
              </a:rPr>
              <a:t>Em</a:t>
            </a:r>
            <a:r>
              <a:rPr lang="en-US" sz="2400" dirty="0">
                <a:solidFill>
                  <a:srgbClr val="002060"/>
                </a:solidFill>
                <a:latin typeface="Nunito Black" pitchFamily="2" charset="0"/>
              </a:rPr>
              <a:t> </a:t>
            </a:r>
            <a:r>
              <a:rPr lang="en-US" sz="2400" dirty="0" err="1">
                <a:solidFill>
                  <a:srgbClr val="002060"/>
                </a:solidFill>
                <a:latin typeface="Nunito Black" pitchFamily="2" charset="0"/>
              </a:rPr>
              <a:t>phụ</a:t>
            </a:r>
            <a:r>
              <a:rPr lang="en-US" sz="2400" dirty="0">
                <a:solidFill>
                  <a:srgbClr val="002060"/>
                </a:solidFill>
                <a:latin typeface="Nunito Black" pitchFamily="2" charset="0"/>
              </a:rPr>
              <a:t> </a:t>
            </a:r>
            <a:r>
              <a:rPr lang="en-US" sz="2400" dirty="0" err="1">
                <a:solidFill>
                  <a:srgbClr val="002060"/>
                </a:solidFill>
                <a:latin typeface="Nunito Black" pitchFamily="2" charset="0"/>
              </a:rPr>
              <a:t>trách</a:t>
            </a:r>
            <a:r>
              <a:rPr lang="en-US" sz="2400" dirty="0">
                <a:solidFill>
                  <a:srgbClr val="002060"/>
                </a:solidFill>
                <a:latin typeface="Nunito Black" pitchFamily="2" charset="0"/>
              </a:rPr>
              <a:t> </a:t>
            </a:r>
            <a:r>
              <a:rPr lang="en-US" sz="2400" dirty="0" err="1">
                <a:solidFill>
                  <a:srgbClr val="002060"/>
                </a:solidFill>
                <a:latin typeface="Nunito Black" pitchFamily="2" charset="0"/>
              </a:rPr>
              <a:t>quét</a:t>
            </a:r>
            <a:r>
              <a:rPr lang="en-US" sz="2400" dirty="0">
                <a:solidFill>
                  <a:srgbClr val="002060"/>
                </a:solidFill>
                <a:latin typeface="Nunito Black" pitchFamily="2" charset="0"/>
              </a:rPr>
              <a:t> </a:t>
            </a:r>
            <a:r>
              <a:rPr lang="en-US" sz="2400" dirty="0" err="1">
                <a:solidFill>
                  <a:srgbClr val="002060"/>
                </a:solidFill>
                <a:latin typeface="Nunito Black" pitchFamily="2" charset="0"/>
              </a:rPr>
              <a:t>lớp</a:t>
            </a:r>
            <a:r>
              <a:rPr lang="en-US" sz="2400" dirty="0">
                <a:solidFill>
                  <a:srgbClr val="002060"/>
                </a:solidFill>
                <a:latin typeface="Nunito Black" pitchFamily="2" charset="0"/>
              </a:rPr>
              <a:t>, </a:t>
            </a:r>
            <a:r>
              <a:rPr lang="en-US" sz="2400" dirty="0" err="1">
                <a:solidFill>
                  <a:srgbClr val="002060"/>
                </a:solidFill>
                <a:latin typeface="Nunito Black" pitchFamily="2" charset="0"/>
              </a:rPr>
              <a:t>bạn</a:t>
            </a:r>
            <a:r>
              <a:rPr lang="en-US" sz="2400" dirty="0">
                <a:solidFill>
                  <a:srgbClr val="002060"/>
                </a:solidFill>
                <a:latin typeface="Nunito Black" pitchFamily="2" charset="0"/>
              </a:rPr>
              <a:t> Nam </a:t>
            </a:r>
            <a:r>
              <a:rPr lang="en-US" sz="2400" dirty="0" err="1">
                <a:solidFill>
                  <a:srgbClr val="002060"/>
                </a:solidFill>
                <a:latin typeface="Nunito Black" pitchFamily="2" charset="0"/>
              </a:rPr>
              <a:t>lau</a:t>
            </a:r>
            <a:r>
              <a:rPr lang="en-US" sz="2400" dirty="0">
                <a:solidFill>
                  <a:srgbClr val="002060"/>
                </a:solidFill>
                <a:latin typeface="Nunito Black" pitchFamily="2" charset="0"/>
              </a:rPr>
              <a:t> </a:t>
            </a:r>
            <a:r>
              <a:rPr lang="en-US" sz="2400" dirty="0" err="1">
                <a:solidFill>
                  <a:srgbClr val="002060"/>
                </a:solidFill>
                <a:latin typeface="Nunito Black" pitchFamily="2" charset="0"/>
              </a:rPr>
              <a:t>bảng</a:t>
            </a:r>
            <a:r>
              <a:rPr lang="en-US" sz="2400" dirty="0">
                <a:solidFill>
                  <a:srgbClr val="002060"/>
                </a:solidFill>
                <a:latin typeface="Nunito Black" pitchFamily="2" charset="0"/>
              </a:rPr>
              <a:t> </a:t>
            </a:r>
            <a:r>
              <a:rPr lang="en-US" sz="2400" dirty="0" err="1">
                <a:solidFill>
                  <a:srgbClr val="002060"/>
                </a:solidFill>
                <a:latin typeface="Nunito Black" pitchFamily="2" charset="0"/>
              </a:rPr>
              <a:t>và</a:t>
            </a:r>
            <a:r>
              <a:rPr lang="en-US" sz="2400" dirty="0">
                <a:solidFill>
                  <a:srgbClr val="002060"/>
                </a:solidFill>
                <a:latin typeface="Nunito Black" pitchFamily="2" charset="0"/>
              </a:rPr>
              <a:t> </a:t>
            </a:r>
            <a:r>
              <a:rPr lang="en-US" sz="2400" dirty="0" err="1">
                <a:solidFill>
                  <a:srgbClr val="002060"/>
                </a:solidFill>
                <a:latin typeface="Nunito Black" pitchFamily="2" charset="0"/>
              </a:rPr>
              <a:t>bạn</a:t>
            </a:r>
            <a:r>
              <a:rPr lang="en-US" sz="2400" dirty="0">
                <a:solidFill>
                  <a:srgbClr val="002060"/>
                </a:solidFill>
                <a:latin typeface="Nunito Black" pitchFamily="2" charset="0"/>
              </a:rPr>
              <a:t> </a:t>
            </a:r>
            <a:r>
              <a:rPr lang="en-US" sz="2400" dirty="0" err="1">
                <a:solidFill>
                  <a:srgbClr val="002060"/>
                </a:solidFill>
                <a:latin typeface="Nunito Black" pitchFamily="2" charset="0"/>
              </a:rPr>
              <a:t>Hoàng</a:t>
            </a:r>
            <a:r>
              <a:rPr lang="en-US" sz="2400" dirty="0">
                <a:solidFill>
                  <a:srgbClr val="002060"/>
                </a:solidFill>
                <a:latin typeface="Nunito Black" pitchFamily="2" charset="0"/>
              </a:rPr>
              <a:t> </a:t>
            </a:r>
            <a:r>
              <a:rPr lang="en-US" sz="2400" dirty="0" err="1">
                <a:solidFill>
                  <a:srgbClr val="002060"/>
                </a:solidFill>
                <a:latin typeface="Nunito Black" pitchFamily="2" charset="0"/>
              </a:rPr>
              <a:t>lau</a:t>
            </a:r>
            <a:r>
              <a:rPr lang="en-US" sz="2400" dirty="0">
                <a:solidFill>
                  <a:srgbClr val="002060"/>
                </a:solidFill>
                <a:latin typeface="Nunito Black" pitchFamily="2" charset="0"/>
              </a:rPr>
              <a:t> </a:t>
            </a:r>
            <a:r>
              <a:rPr lang="en-US" sz="2400" dirty="0" err="1">
                <a:solidFill>
                  <a:srgbClr val="002060"/>
                </a:solidFill>
                <a:latin typeface="Nunito Black" pitchFamily="2" charset="0"/>
              </a:rPr>
              <a:t>bàn</a:t>
            </a:r>
            <a:r>
              <a:rPr lang="en-US" sz="2400" dirty="0">
                <a:solidFill>
                  <a:srgbClr val="002060"/>
                </a:solidFill>
                <a:latin typeface="Nunito Black" pitchFamily="2" charset="0"/>
              </a:rPr>
              <a:t> </a:t>
            </a:r>
            <a:r>
              <a:rPr lang="en-US" sz="2400" dirty="0" err="1">
                <a:solidFill>
                  <a:srgbClr val="002060"/>
                </a:solidFill>
                <a:latin typeface="Nunito Black" pitchFamily="2" charset="0"/>
              </a:rPr>
              <a:t>ghế</a:t>
            </a:r>
            <a:r>
              <a:rPr lang="en-US" sz="2400" dirty="0">
                <a:solidFill>
                  <a:srgbClr val="002060"/>
                </a:solidFill>
                <a:latin typeface="Nunito Black" pitchFamily="2" charset="0"/>
              </a:rPr>
              <a:t>. </a:t>
            </a:r>
            <a:r>
              <a:rPr lang="en-US" sz="2400" dirty="0" err="1">
                <a:solidFill>
                  <a:srgbClr val="002060"/>
                </a:solidFill>
                <a:latin typeface="Nunito Black" pitchFamily="2" charset="0"/>
              </a:rPr>
              <a:t>Chúng</a:t>
            </a:r>
            <a:r>
              <a:rPr lang="en-US" sz="2400" dirty="0">
                <a:solidFill>
                  <a:srgbClr val="002060"/>
                </a:solidFill>
                <a:latin typeface="Nunito Black" pitchFamily="2" charset="0"/>
              </a:rPr>
              <a:t> </a:t>
            </a:r>
            <a:r>
              <a:rPr lang="en-US" sz="2400" dirty="0" err="1">
                <a:solidFill>
                  <a:srgbClr val="002060"/>
                </a:solidFill>
                <a:latin typeface="Nunito Black" pitchFamily="2" charset="0"/>
              </a:rPr>
              <a:t>em</a:t>
            </a:r>
            <a:r>
              <a:rPr lang="en-US" sz="2400" dirty="0">
                <a:solidFill>
                  <a:srgbClr val="002060"/>
                </a:solidFill>
                <a:latin typeface="Nunito Black" pitchFamily="2" charset="0"/>
              </a:rPr>
              <a:t> </a:t>
            </a:r>
            <a:r>
              <a:rPr lang="en-US" sz="2400" dirty="0" err="1">
                <a:solidFill>
                  <a:srgbClr val="002060"/>
                </a:solidFill>
                <a:latin typeface="Nunito Black" pitchFamily="2" charset="0"/>
              </a:rPr>
              <a:t>cùng</a:t>
            </a:r>
            <a:r>
              <a:rPr lang="en-US" sz="2400" dirty="0">
                <a:solidFill>
                  <a:srgbClr val="002060"/>
                </a:solidFill>
                <a:latin typeface="Nunito Black" pitchFamily="2" charset="0"/>
              </a:rPr>
              <a:t> </a:t>
            </a:r>
            <a:r>
              <a:rPr lang="en-US" sz="2400" dirty="0" err="1">
                <a:solidFill>
                  <a:srgbClr val="002060"/>
                </a:solidFill>
                <a:latin typeface="Nunito Black" pitchFamily="2" charset="0"/>
              </a:rPr>
              <a:t>nhau</a:t>
            </a:r>
            <a:r>
              <a:rPr lang="en-US" sz="2400" dirty="0">
                <a:solidFill>
                  <a:srgbClr val="002060"/>
                </a:solidFill>
                <a:latin typeface="Nunito Black" pitchFamily="2" charset="0"/>
              </a:rPr>
              <a:t> </a:t>
            </a:r>
            <a:r>
              <a:rPr lang="en-US" sz="2400" dirty="0" err="1">
                <a:solidFill>
                  <a:srgbClr val="002060"/>
                </a:solidFill>
                <a:latin typeface="Nunito Black" pitchFamily="2" charset="0"/>
              </a:rPr>
              <a:t>làm</a:t>
            </a:r>
            <a:r>
              <a:rPr lang="en-US" sz="2400" dirty="0">
                <a:solidFill>
                  <a:srgbClr val="002060"/>
                </a:solidFill>
                <a:latin typeface="Nunito Black" pitchFamily="2" charset="0"/>
              </a:rPr>
              <a:t> </a:t>
            </a:r>
            <a:r>
              <a:rPr lang="en-US" sz="2400" dirty="0" err="1">
                <a:solidFill>
                  <a:srgbClr val="002060"/>
                </a:solidFill>
                <a:latin typeface="Nunito Black" pitchFamily="2" charset="0"/>
              </a:rPr>
              <a:t>việc</a:t>
            </a:r>
            <a:r>
              <a:rPr lang="en-US" sz="2400" dirty="0">
                <a:solidFill>
                  <a:srgbClr val="002060"/>
                </a:solidFill>
                <a:latin typeface="Nunito Black" pitchFamily="2" charset="0"/>
              </a:rPr>
              <a:t> </a:t>
            </a:r>
            <a:r>
              <a:rPr lang="en-US" sz="2400" dirty="0" err="1">
                <a:solidFill>
                  <a:srgbClr val="002060"/>
                </a:solidFill>
                <a:latin typeface="Nunito Black" pitchFamily="2" charset="0"/>
              </a:rPr>
              <a:t>rất</a:t>
            </a:r>
            <a:r>
              <a:rPr lang="en-US" sz="2400" dirty="0">
                <a:solidFill>
                  <a:srgbClr val="002060"/>
                </a:solidFill>
                <a:latin typeface="Nunito Black" pitchFamily="2" charset="0"/>
              </a:rPr>
              <a:t> </a:t>
            </a:r>
            <a:r>
              <a:rPr lang="en-US" sz="2400" dirty="0" err="1">
                <a:solidFill>
                  <a:srgbClr val="002060"/>
                </a:solidFill>
                <a:latin typeface="Nunito Black" pitchFamily="2" charset="0"/>
              </a:rPr>
              <a:t>vui</a:t>
            </a:r>
            <a:r>
              <a:rPr lang="en-US" sz="2400" dirty="0">
                <a:solidFill>
                  <a:srgbClr val="002060"/>
                </a:solidFill>
                <a:latin typeface="Nunito Black" pitchFamily="2" charset="0"/>
              </a:rPr>
              <a:t> </a:t>
            </a:r>
            <a:r>
              <a:rPr lang="en-US" sz="2400" dirty="0" err="1">
                <a:solidFill>
                  <a:srgbClr val="002060"/>
                </a:solidFill>
                <a:latin typeface="Nunito Black" pitchFamily="2" charset="0"/>
              </a:rPr>
              <a:t>vẻ</a:t>
            </a:r>
            <a:r>
              <a:rPr lang="en-US" sz="2400" dirty="0">
                <a:solidFill>
                  <a:srgbClr val="002060"/>
                </a:solidFill>
                <a:latin typeface="Nunito Black" pitchFamily="2" charset="0"/>
              </a:rPr>
              <a:t>. </a:t>
            </a:r>
            <a:r>
              <a:rPr lang="en-US" sz="2400" dirty="0" err="1">
                <a:solidFill>
                  <a:srgbClr val="002060"/>
                </a:solidFill>
                <a:latin typeface="Nunito Black" pitchFamily="2" charset="0"/>
              </a:rPr>
              <a:t>Chẳng</a:t>
            </a:r>
            <a:r>
              <a:rPr lang="en-US" sz="2400" dirty="0">
                <a:solidFill>
                  <a:srgbClr val="002060"/>
                </a:solidFill>
                <a:latin typeface="Nunito Black" pitchFamily="2" charset="0"/>
              </a:rPr>
              <a:t> </a:t>
            </a:r>
            <a:r>
              <a:rPr lang="en-US" sz="2400" dirty="0" err="1">
                <a:solidFill>
                  <a:srgbClr val="002060"/>
                </a:solidFill>
                <a:latin typeface="Nunito Black" pitchFamily="2" charset="0"/>
              </a:rPr>
              <a:t>mấy</a:t>
            </a:r>
            <a:r>
              <a:rPr lang="en-US" sz="2400" dirty="0">
                <a:solidFill>
                  <a:srgbClr val="002060"/>
                </a:solidFill>
                <a:latin typeface="Nunito Black" pitchFamily="2" charset="0"/>
              </a:rPr>
              <a:t> </a:t>
            </a:r>
            <a:r>
              <a:rPr lang="en-US" sz="2400" dirty="0" err="1">
                <a:solidFill>
                  <a:srgbClr val="002060"/>
                </a:solidFill>
                <a:latin typeface="Nunito Black" pitchFamily="2" charset="0"/>
              </a:rPr>
              <a:t>chốc</a:t>
            </a:r>
            <a:r>
              <a:rPr lang="en-US" sz="2400" dirty="0">
                <a:solidFill>
                  <a:srgbClr val="002060"/>
                </a:solidFill>
                <a:latin typeface="Nunito Black" pitchFamily="2" charset="0"/>
              </a:rPr>
              <a:t>, </a:t>
            </a:r>
            <a:r>
              <a:rPr lang="en-US" sz="2400" dirty="0" err="1">
                <a:solidFill>
                  <a:srgbClr val="002060"/>
                </a:solidFill>
                <a:latin typeface="Nunito Black" pitchFamily="2" charset="0"/>
              </a:rPr>
              <a:t>lớp</a:t>
            </a:r>
            <a:r>
              <a:rPr lang="en-US" sz="2400" dirty="0">
                <a:solidFill>
                  <a:srgbClr val="002060"/>
                </a:solidFill>
                <a:latin typeface="Nunito Black" pitchFamily="2" charset="0"/>
              </a:rPr>
              <a:t> </a:t>
            </a:r>
            <a:r>
              <a:rPr lang="en-US" sz="2400" dirty="0" err="1">
                <a:solidFill>
                  <a:srgbClr val="002060"/>
                </a:solidFill>
                <a:latin typeface="Nunito Black" pitchFamily="2" charset="0"/>
              </a:rPr>
              <a:t>học</a:t>
            </a:r>
            <a:r>
              <a:rPr lang="en-US" sz="2400" dirty="0">
                <a:solidFill>
                  <a:srgbClr val="002060"/>
                </a:solidFill>
                <a:latin typeface="Nunito Black" pitchFamily="2" charset="0"/>
              </a:rPr>
              <a:t> </a:t>
            </a:r>
            <a:r>
              <a:rPr lang="en-US" sz="2400" dirty="0" err="1">
                <a:solidFill>
                  <a:srgbClr val="002060"/>
                </a:solidFill>
                <a:latin typeface="Nunito Black" pitchFamily="2" charset="0"/>
              </a:rPr>
              <a:t>đã</a:t>
            </a:r>
            <a:r>
              <a:rPr lang="en-US" sz="2400" dirty="0">
                <a:solidFill>
                  <a:srgbClr val="002060"/>
                </a:solidFill>
                <a:latin typeface="Nunito Black" pitchFamily="2" charset="0"/>
              </a:rPr>
              <a:t> </a:t>
            </a:r>
            <a:r>
              <a:rPr lang="en-US" sz="2400" dirty="0" err="1">
                <a:solidFill>
                  <a:srgbClr val="002060"/>
                </a:solidFill>
                <a:latin typeface="Nunito Black" pitchFamily="2" charset="0"/>
              </a:rPr>
              <a:t>sạch</a:t>
            </a:r>
            <a:r>
              <a:rPr lang="en-US" sz="2400" dirty="0">
                <a:solidFill>
                  <a:srgbClr val="002060"/>
                </a:solidFill>
                <a:latin typeface="Nunito Black" pitchFamily="2" charset="0"/>
              </a:rPr>
              <a:t> </a:t>
            </a:r>
            <a:r>
              <a:rPr lang="en-US" sz="2400" dirty="0" err="1">
                <a:solidFill>
                  <a:srgbClr val="002060"/>
                </a:solidFill>
                <a:latin typeface="Nunito Black" pitchFamily="2" charset="0"/>
              </a:rPr>
              <a:t>sẽ</a:t>
            </a:r>
            <a:r>
              <a:rPr lang="en-US" sz="2400" dirty="0">
                <a:solidFill>
                  <a:srgbClr val="002060"/>
                </a:solidFill>
                <a:latin typeface="Nunito Black" pitchFamily="2" charset="0"/>
              </a:rPr>
              <a:t>, </a:t>
            </a:r>
            <a:r>
              <a:rPr lang="en-US" sz="2400" dirty="0" err="1">
                <a:solidFill>
                  <a:srgbClr val="002060"/>
                </a:solidFill>
                <a:latin typeface="Nunito Black" pitchFamily="2" charset="0"/>
              </a:rPr>
              <a:t>gọn</a:t>
            </a:r>
            <a:r>
              <a:rPr lang="en-US" sz="2400" dirty="0">
                <a:solidFill>
                  <a:srgbClr val="002060"/>
                </a:solidFill>
                <a:latin typeface="Nunito Black" pitchFamily="2" charset="0"/>
              </a:rPr>
              <a:t> </a:t>
            </a:r>
            <a:r>
              <a:rPr lang="en-US" sz="2400" dirty="0" err="1">
                <a:solidFill>
                  <a:srgbClr val="002060"/>
                </a:solidFill>
                <a:latin typeface="Nunito Black" pitchFamily="2" charset="0"/>
              </a:rPr>
              <a:t>gàng</a:t>
            </a:r>
            <a:r>
              <a:rPr lang="en-US" sz="2400" dirty="0">
                <a:solidFill>
                  <a:srgbClr val="002060"/>
                </a:solidFill>
                <a:latin typeface="Nunito Black" pitchFamily="2" charset="0"/>
              </a:rPr>
              <a:t>. </a:t>
            </a:r>
            <a:r>
              <a:rPr lang="en-US" sz="2400" dirty="0" err="1">
                <a:solidFill>
                  <a:srgbClr val="002060"/>
                </a:solidFill>
                <a:latin typeface="Nunito Black" pitchFamily="2" charset="0"/>
              </a:rPr>
              <a:t>Cô</a:t>
            </a:r>
            <a:r>
              <a:rPr lang="en-US" sz="2400" dirty="0">
                <a:solidFill>
                  <a:srgbClr val="002060"/>
                </a:solidFill>
                <a:latin typeface="Nunito Black" pitchFamily="2" charset="0"/>
              </a:rPr>
              <a:t> </a:t>
            </a:r>
            <a:r>
              <a:rPr lang="en-US" sz="2400" dirty="0" err="1">
                <a:solidFill>
                  <a:srgbClr val="002060"/>
                </a:solidFill>
                <a:latin typeface="Nunito Black" pitchFamily="2" charset="0"/>
              </a:rPr>
              <a:t>giáo</a:t>
            </a:r>
            <a:r>
              <a:rPr lang="en-US" sz="2400" dirty="0">
                <a:solidFill>
                  <a:srgbClr val="002060"/>
                </a:solidFill>
                <a:latin typeface="Nunito Black" pitchFamily="2" charset="0"/>
              </a:rPr>
              <a:t> </a:t>
            </a:r>
            <a:r>
              <a:rPr lang="en-US" sz="2400" dirty="0" err="1">
                <a:solidFill>
                  <a:srgbClr val="002060"/>
                </a:solidFill>
                <a:latin typeface="Nunito Black" pitchFamily="2" charset="0"/>
              </a:rPr>
              <a:t>đến</a:t>
            </a:r>
            <a:r>
              <a:rPr lang="en-US" sz="2400" dirty="0">
                <a:solidFill>
                  <a:srgbClr val="002060"/>
                </a:solidFill>
                <a:latin typeface="Nunito Black" pitchFamily="2" charset="0"/>
              </a:rPr>
              <a:t> </a:t>
            </a:r>
            <a:r>
              <a:rPr lang="en-US" sz="2400" dirty="0" err="1">
                <a:solidFill>
                  <a:srgbClr val="002060"/>
                </a:solidFill>
                <a:latin typeface="Nunito Black" pitchFamily="2" charset="0"/>
              </a:rPr>
              <a:t>còn</a:t>
            </a:r>
            <a:r>
              <a:rPr lang="en-US" sz="2400" dirty="0">
                <a:solidFill>
                  <a:srgbClr val="002060"/>
                </a:solidFill>
                <a:latin typeface="Nunito Black" pitchFamily="2" charset="0"/>
              </a:rPr>
              <a:t> </a:t>
            </a:r>
            <a:r>
              <a:rPr lang="en-US" sz="2400" dirty="0" err="1">
                <a:solidFill>
                  <a:srgbClr val="002060"/>
                </a:solidFill>
                <a:latin typeface="Nunito Black" pitchFamily="2" charset="0"/>
              </a:rPr>
              <a:t>khen</a:t>
            </a:r>
            <a:r>
              <a:rPr lang="en-US" sz="2400" dirty="0">
                <a:solidFill>
                  <a:srgbClr val="002060"/>
                </a:solidFill>
                <a:latin typeface="Nunito Black" pitchFamily="2" charset="0"/>
              </a:rPr>
              <a:t> </a:t>
            </a:r>
            <a:r>
              <a:rPr lang="en-US" sz="2400" dirty="0" err="1">
                <a:solidFill>
                  <a:srgbClr val="002060"/>
                </a:solidFill>
                <a:latin typeface="Nunito Black" pitchFamily="2" charset="0"/>
              </a:rPr>
              <a:t>chúng</a:t>
            </a:r>
            <a:r>
              <a:rPr lang="en-US" sz="2400" dirty="0">
                <a:solidFill>
                  <a:srgbClr val="002060"/>
                </a:solidFill>
                <a:latin typeface="Nunito Black" pitchFamily="2" charset="0"/>
              </a:rPr>
              <a:t> </a:t>
            </a:r>
            <a:r>
              <a:rPr lang="en-US" sz="2400" dirty="0" err="1">
                <a:solidFill>
                  <a:srgbClr val="002060"/>
                </a:solidFill>
                <a:latin typeface="Nunito Black" pitchFamily="2" charset="0"/>
              </a:rPr>
              <a:t>em</a:t>
            </a:r>
            <a:r>
              <a:rPr lang="en-US" sz="2400" dirty="0">
                <a:solidFill>
                  <a:srgbClr val="002060"/>
                </a:solidFill>
                <a:latin typeface="Nunito Black" pitchFamily="2" charset="0"/>
              </a:rPr>
              <a:t> </a:t>
            </a:r>
            <a:r>
              <a:rPr lang="en-US" sz="2400" dirty="0" err="1">
                <a:solidFill>
                  <a:srgbClr val="002060"/>
                </a:solidFill>
                <a:latin typeface="Nunito Black" pitchFamily="2" charset="0"/>
              </a:rPr>
              <a:t>trực</a:t>
            </a:r>
            <a:r>
              <a:rPr lang="en-US" sz="2400" dirty="0">
                <a:solidFill>
                  <a:srgbClr val="002060"/>
                </a:solidFill>
                <a:latin typeface="Nunito Black" pitchFamily="2" charset="0"/>
              </a:rPr>
              <a:t> </a:t>
            </a:r>
            <a:r>
              <a:rPr lang="en-US" sz="2400" dirty="0" err="1">
                <a:solidFill>
                  <a:srgbClr val="002060"/>
                </a:solidFill>
                <a:latin typeface="Nunito Black" pitchFamily="2" charset="0"/>
              </a:rPr>
              <a:t>nhật</a:t>
            </a:r>
            <a:r>
              <a:rPr lang="en-US" sz="2400" dirty="0">
                <a:solidFill>
                  <a:srgbClr val="002060"/>
                </a:solidFill>
                <a:latin typeface="Nunito Black" pitchFamily="2" charset="0"/>
              </a:rPr>
              <a:t> </a:t>
            </a:r>
            <a:r>
              <a:rPr lang="en-US" sz="2400" dirty="0" err="1">
                <a:solidFill>
                  <a:srgbClr val="002060"/>
                </a:solidFill>
                <a:latin typeface="Nunito Black" pitchFamily="2" charset="0"/>
              </a:rPr>
              <a:t>giỏi</a:t>
            </a:r>
            <a:r>
              <a:rPr lang="en-US" sz="2400" dirty="0">
                <a:solidFill>
                  <a:srgbClr val="002060"/>
                </a:solidFill>
                <a:latin typeface="Nunito Black" pitchFamily="2" charset="0"/>
              </a:rPr>
              <a:t> </a:t>
            </a:r>
            <a:r>
              <a:rPr lang="en-US" sz="2400" dirty="0" err="1">
                <a:solidFill>
                  <a:srgbClr val="002060"/>
                </a:solidFill>
                <a:latin typeface="Nunito Black" pitchFamily="2" charset="0"/>
              </a:rPr>
              <a:t>nữa</a:t>
            </a:r>
            <a:r>
              <a:rPr lang="en-US" sz="2400" dirty="0">
                <a:solidFill>
                  <a:srgbClr val="002060"/>
                </a:solidFill>
                <a:latin typeface="Nunito Black" pitchFamily="2" charset="0"/>
              </a:rPr>
              <a:t>! </a:t>
            </a:r>
            <a:r>
              <a:rPr lang="en-US" sz="2400" dirty="0" err="1">
                <a:solidFill>
                  <a:srgbClr val="002060"/>
                </a:solidFill>
                <a:latin typeface="Nunito Black" pitchFamily="2" charset="0"/>
              </a:rPr>
              <a:t>Em</a:t>
            </a:r>
            <a:r>
              <a:rPr lang="en-US" sz="2400" dirty="0">
                <a:solidFill>
                  <a:srgbClr val="002060"/>
                </a:solidFill>
                <a:latin typeface="Nunito Black" pitchFamily="2" charset="0"/>
              </a:rPr>
              <a:t> </a:t>
            </a:r>
            <a:r>
              <a:rPr lang="en-US" sz="2400" dirty="0" err="1">
                <a:solidFill>
                  <a:srgbClr val="002060"/>
                </a:solidFill>
                <a:latin typeface="Nunito Black" pitchFamily="2" charset="0"/>
              </a:rPr>
              <a:t>rất</a:t>
            </a:r>
            <a:r>
              <a:rPr lang="en-US" sz="2400" dirty="0">
                <a:solidFill>
                  <a:srgbClr val="002060"/>
                </a:solidFill>
                <a:latin typeface="Nunito Black" pitchFamily="2" charset="0"/>
              </a:rPr>
              <a:t> </a:t>
            </a:r>
            <a:r>
              <a:rPr lang="en-US" sz="2400" dirty="0" err="1">
                <a:solidFill>
                  <a:srgbClr val="002060"/>
                </a:solidFill>
                <a:latin typeface="Nunito Black" pitchFamily="2" charset="0"/>
              </a:rPr>
              <a:t>vui</a:t>
            </a:r>
            <a:r>
              <a:rPr lang="en-US" sz="2400" dirty="0">
                <a:solidFill>
                  <a:srgbClr val="002060"/>
                </a:solidFill>
                <a:latin typeface="Nunito Black" pitchFamily="2" charset="0"/>
              </a:rPr>
              <a:t> </a:t>
            </a:r>
            <a:r>
              <a:rPr lang="en-US" sz="2400" dirty="0" err="1">
                <a:solidFill>
                  <a:srgbClr val="002060"/>
                </a:solidFill>
                <a:latin typeface="Nunito Black" pitchFamily="2" charset="0"/>
              </a:rPr>
              <a:t>vì</a:t>
            </a:r>
            <a:r>
              <a:rPr lang="en-US" sz="2400" dirty="0">
                <a:solidFill>
                  <a:srgbClr val="002060"/>
                </a:solidFill>
                <a:latin typeface="Nunito Black" pitchFamily="2" charset="0"/>
              </a:rPr>
              <a:t> </a:t>
            </a:r>
            <a:r>
              <a:rPr lang="en-US" sz="2400" dirty="0" err="1">
                <a:solidFill>
                  <a:srgbClr val="002060"/>
                </a:solidFill>
                <a:latin typeface="Nunito Black" pitchFamily="2" charset="0"/>
              </a:rPr>
              <a:t>mình</a:t>
            </a:r>
            <a:r>
              <a:rPr lang="en-US" sz="2400" dirty="0">
                <a:solidFill>
                  <a:srgbClr val="002060"/>
                </a:solidFill>
                <a:latin typeface="Nunito Black" pitchFamily="2" charset="0"/>
              </a:rPr>
              <a:t> </a:t>
            </a:r>
            <a:r>
              <a:rPr lang="en-US" sz="2400" dirty="0" err="1">
                <a:solidFill>
                  <a:srgbClr val="002060"/>
                </a:solidFill>
                <a:latin typeface="Nunito Black" pitchFamily="2" charset="0"/>
              </a:rPr>
              <a:t>và</a:t>
            </a:r>
            <a:r>
              <a:rPr lang="en-US" sz="2400" dirty="0">
                <a:solidFill>
                  <a:srgbClr val="002060"/>
                </a:solidFill>
                <a:latin typeface="Nunito Black" pitchFamily="2" charset="0"/>
              </a:rPr>
              <a:t> </a:t>
            </a:r>
            <a:r>
              <a:rPr lang="en-US" sz="2400" dirty="0" err="1">
                <a:solidFill>
                  <a:srgbClr val="002060"/>
                </a:solidFill>
                <a:latin typeface="Nunito Black" pitchFamily="2" charset="0"/>
              </a:rPr>
              <a:t>các</a:t>
            </a:r>
            <a:r>
              <a:rPr lang="en-US" sz="2400" dirty="0">
                <a:solidFill>
                  <a:srgbClr val="002060"/>
                </a:solidFill>
                <a:latin typeface="Nunito Black" pitchFamily="2" charset="0"/>
              </a:rPr>
              <a:t> </a:t>
            </a:r>
            <a:r>
              <a:rPr lang="en-US" sz="2400" dirty="0" err="1">
                <a:solidFill>
                  <a:srgbClr val="002060"/>
                </a:solidFill>
                <a:latin typeface="Nunito Black" pitchFamily="2" charset="0"/>
              </a:rPr>
              <a:t>bạn</a:t>
            </a:r>
            <a:r>
              <a:rPr lang="en-US" sz="2400" dirty="0">
                <a:solidFill>
                  <a:srgbClr val="002060"/>
                </a:solidFill>
                <a:latin typeface="Nunito Black" pitchFamily="2" charset="0"/>
              </a:rPr>
              <a:t> </a:t>
            </a:r>
            <a:r>
              <a:rPr lang="en-US" sz="2400" dirty="0" err="1">
                <a:solidFill>
                  <a:srgbClr val="002060"/>
                </a:solidFill>
                <a:latin typeface="Nunito Black" pitchFamily="2" charset="0"/>
              </a:rPr>
              <a:t>đã</a:t>
            </a:r>
            <a:r>
              <a:rPr lang="en-US" sz="2400" dirty="0">
                <a:solidFill>
                  <a:srgbClr val="002060"/>
                </a:solidFill>
                <a:latin typeface="Nunito Black" pitchFamily="2" charset="0"/>
              </a:rPr>
              <a:t> </a:t>
            </a:r>
            <a:r>
              <a:rPr lang="en-US" sz="2400" dirty="0" err="1">
                <a:solidFill>
                  <a:srgbClr val="002060"/>
                </a:solidFill>
                <a:latin typeface="Nunito Black" pitchFamily="2" charset="0"/>
              </a:rPr>
              <a:t>thực</a:t>
            </a:r>
            <a:r>
              <a:rPr lang="en-US" sz="2400" dirty="0">
                <a:solidFill>
                  <a:srgbClr val="002060"/>
                </a:solidFill>
                <a:latin typeface="Nunito Black" pitchFamily="2" charset="0"/>
              </a:rPr>
              <a:t> </a:t>
            </a:r>
            <a:r>
              <a:rPr lang="en-US" sz="2400" dirty="0" err="1">
                <a:solidFill>
                  <a:srgbClr val="002060"/>
                </a:solidFill>
                <a:latin typeface="Nunito Black" pitchFamily="2" charset="0"/>
              </a:rPr>
              <a:t>hiện</a:t>
            </a:r>
            <a:r>
              <a:rPr lang="en-US" sz="2400" dirty="0">
                <a:solidFill>
                  <a:srgbClr val="002060"/>
                </a:solidFill>
                <a:latin typeface="Nunito Black" pitchFamily="2" charset="0"/>
              </a:rPr>
              <a:t> </a:t>
            </a:r>
            <a:r>
              <a:rPr lang="en-US" sz="2400" dirty="0" err="1">
                <a:solidFill>
                  <a:srgbClr val="002060"/>
                </a:solidFill>
                <a:latin typeface="Nunito Black" pitchFamily="2" charset="0"/>
              </a:rPr>
              <a:t>tốt</a:t>
            </a:r>
            <a:r>
              <a:rPr lang="en-US" sz="2400" dirty="0">
                <a:solidFill>
                  <a:srgbClr val="002060"/>
                </a:solidFill>
                <a:latin typeface="Nunito Black" pitchFamily="2" charset="0"/>
              </a:rPr>
              <a:t> </a:t>
            </a:r>
            <a:r>
              <a:rPr lang="en-US" sz="2400" dirty="0" err="1">
                <a:solidFill>
                  <a:srgbClr val="002060"/>
                </a:solidFill>
                <a:latin typeface="Nunito Black" pitchFamily="2" charset="0"/>
              </a:rPr>
              <a:t>nhiệm</a:t>
            </a:r>
            <a:r>
              <a:rPr lang="en-US" sz="2400" dirty="0">
                <a:solidFill>
                  <a:srgbClr val="002060"/>
                </a:solidFill>
                <a:latin typeface="Nunito Black" pitchFamily="2" charset="0"/>
              </a:rPr>
              <a:t> </a:t>
            </a:r>
            <a:r>
              <a:rPr lang="en-US" sz="2400" dirty="0" err="1">
                <a:solidFill>
                  <a:srgbClr val="002060"/>
                </a:solidFill>
                <a:latin typeface="Nunito Black" pitchFamily="2" charset="0"/>
              </a:rPr>
              <a:t>vụ</a:t>
            </a:r>
            <a:r>
              <a:rPr lang="en-US" sz="2400" dirty="0">
                <a:solidFill>
                  <a:srgbClr val="002060"/>
                </a:solidFill>
                <a:latin typeface="Nunito Black" pitchFamily="2" charset="0"/>
              </a:rPr>
              <a:t> </a:t>
            </a:r>
            <a:r>
              <a:rPr lang="en-US" sz="2400" dirty="0" err="1">
                <a:solidFill>
                  <a:srgbClr val="002060"/>
                </a:solidFill>
                <a:latin typeface="Nunito Black" pitchFamily="2" charset="0"/>
              </a:rPr>
              <a:t>trực</a:t>
            </a:r>
            <a:r>
              <a:rPr lang="en-US" sz="2400" dirty="0">
                <a:solidFill>
                  <a:srgbClr val="002060"/>
                </a:solidFill>
                <a:latin typeface="Nunito Black" pitchFamily="2" charset="0"/>
              </a:rPr>
              <a:t> </a:t>
            </a:r>
            <a:r>
              <a:rPr lang="en-US" sz="2400" dirty="0" err="1">
                <a:solidFill>
                  <a:srgbClr val="002060"/>
                </a:solidFill>
                <a:latin typeface="Nunito Black" pitchFamily="2" charset="0"/>
              </a:rPr>
              <a:t>nhật</a:t>
            </a:r>
            <a:r>
              <a:rPr lang="en-US" sz="2400" dirty="0">
                <a:solidFill>
                  <a:srgbClr val="002060"/>
                </a:solidFill>
                <a:latin typeface="Nunito Black" pitchFamily="2" charset="0"/>
              </a:rPr>
              <a:t> </a:t>
            </a:r>
            <a:r>
              <a:rPr lang="en-US" sz="2400" dirty="0" err="1">
                <a:solidFill>
                  <a:srgbClr val="002060"/>
                </a:solidFill>
                <a:latin typeface="Nunito Black" pitchFamily="2" charset="0"/>
              </a:rPr>
              <a:t>của</a:t>
            </a:r>
            <a:r>
              <a:rPr lang="en-US" sz="2400" dirty="0">
                <a:solidFill>
                  <a:srgbClr val="002060"/>
                </a:solidFill>
                <a:latin typeface="Nunito Black" pitchFamily="2" charset="0"/>
              </a:rPr>
              <a:t> </a:t>
            </a:r>
            <a:r>
              <a:rPr lang="en-US" sz="2400" dirty="0" err="1">
                <a:solidFill>
                  <a:srgbClr val="002060"/>
                </a:solidFill>
                <a:latin typeface="Nunito Black" pitchFamily="2" charset="0"/>
              </a:rPr>
              <a:t>bàn</a:t>
            </a:r>
            <a:r>
              <a:rPr lang="en-US" sz="2400" dirty="0">
                <a:solidFill>
                  <a:srgbClr val="002060"/>
                </a:solidFill>
                <a:latin typeface="Nunito Black" pitchFamily="2" charset="0"/>
              </a:rPr>
              <a:t>.</a:t>
            </a:r>
          </a:p>
        </p:txBody>
      </p:sp>
      <p:sp>
        <p:nvSpPr>
          <p:cNvPr id="6" name="Rounded Rectangle 5"/>
          <p:cNvSpPr/>
          <p:nvPr/>
        </p:nvSpPr>
        <p:spPr>
          <a:xfrm>
            <a:off x="1360025" y="286624"/>
            <a:ext cx="2186770" cy="599578"/>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Vận</a:t>
            </a:r>
            <a:r>
              <a:rPr kumimoji="0" lang="en-US" sz="32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dụng</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pic>
        <p:nvPicPr>
          <p:cNvPr id="7" name="Picture 6"/>
          <p:cNvPicPr>
            <a:picLocks noChangeAspect="1"/>
          </p:cNvPicPr>
          <p:nvPr/>
        </p:nvPicPr>
        <p:blipFill>
          <a:blip r:embed="rId3"/>
          <a:stretch>
            <a:fillRect/>
          </a:stretch>
        </p:blipFill>
        <p:spPr>
          <a:xfrm>
            <a:off x="13063" y="13063"/>
            <a:ext cx="1144253" cy="825601"/>
          </a:xfrm>
          <a:prstGeom prst="ellipse">
            <a:avLst/>
          </a:prstGeom>
        </p:spPr>
      </p:pic>
    </p:spTree>
    <p:extLst>
      <p:ext uri="{BB962C8B-B14F-4D97-AF65-F5344CB8AC3E}">
        <p14:creationId xmlns:p14="http://schemas.microsoft.com/office/powerpoint/2010/main" val="4126079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714751" y="2428871"/>
            <a:ext cx="4514850" cy="1831271"/>
          </a:xfrm>
          <a:prstGeom prst="rect">
            <a:avLst/>
          </a:prstGeom>
        </p:spPr>
        <p:txBody>
          <a:bodyPr wrap="square">
            <a:spAutoFit/>
          </a:bodyPr>
          <a:lstStyle/>
          <a:p>
            <a:pPr lvl="0" algn="ctr">
              <a:spcAft>
                <a:spcPts val="600"/>
              </a:spcAft>
              <a:defRPr/>
            </a:pPr>
            <a:r>
              <a:rPr lang="en-US" sz="5400" b="1" dirty="0">
                <a:solidFill>
                  <a:srgbClr val="FF0000"/>
                </a:solidFill>
                <a:latin typeface="Nunito Black" pitchFamily="2" charset="0"/>
              </a:rPr>
              <a:t>CỦNG CỐ</a:t>
            </a:r>
          </a:p>
          <a:p>
            <a:pPr lvl="0" algn="ctr">
              <a:spcAft>
                <a:spcPts val="600"/>
              </a:spcAft>
              <a:defRPr/>
            </a:pPr>
            <a:r>
              <a:rPr lang="en-US" sz="5400" b="1" dirty="0">
                <a:solidFill>
                  <a:srgbClr val="FF0000"/>
                </a:solidFill>
                <a:latin typeface="Nunito Black" pitchFamily="2" charset="0"/>
              </a:rPr>
              <a:t>DẶN DÒ</a:t>
            </a:r>
            <a:endParaRPr lang="en-US" sz="5400" dirty="0">
              <a:solidFill>
                <a:srgbClr val="FF0000"/>
              </a:solidFill>
              <a:latin typeface="Nunito Black" pitchFamily="2" charset="0"/>
            </a:endParaRPr>
          </a:p>
        </p:txBody>
      </p:sp>
    </p:spTree>
    <p:extLst>
      <p:ext uri="{BB962C8B-B14F-4D97-AF65-F5344CB8AC3E}">
        <p14:creationId xmlns:p14="http://schemas.microsoft.com/office/powerpoint/2010/main" val="2496939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loud 3"/>
          <p:cNvSpPr/>
          <p:nvPr/>
        </p:nvSpPr>
        <p:spPr>
          <a:xfrm>
            <a:off x="997735" y="188875"/>
            <a:ext cx="9660740" cy="1768513"/>
          </a:xfrm>
          <a:prstGeom prst="cloud">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srgbClr val="FF0000"/>
                </a:solidFill>
                <a:latin typeface="Nunito Black" pitchFamily="2" charset="0"/>
              </a:rPr>
              <a:t>HẸN GẶP LẠI CÁC EM</a:t>
            </a:r>
            <a:endParaRPr kumimoji="0" lang="en-US" sz="4400" b="0" i="0" u="none" strike="noStrike" kern="1200" cap="none" spc="0" normalizeH="0" baseline="0" noProof="0" dirty="0">
              <a:ln>
                <a:noFill/>
              </a:ln>
              <a:solidFill>
                <a:srgbClr val="FF0000"/>
              </a:solidFill>
              <a:effectLst/>
              <a:uLnTx/>
              <a:uFillTx/>
              <a:latin typeface="Nunito Black" pitchFamily="2" charset="0"/>
            </a:endParaRPr>
          </a:p>
        </p:txBody>
      </p:sp>
    </p:spTree>
    <p:extLst>
      <p:ext uri="{BB962C8B-B14F-4D97-AF65-F5344CB8AC3E}">
        <p14:creationId xmlns:p14="http://schemas.microsoft.com/office/powerpoint/2010/main" val="4656731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2" descr="https://img.loigiaihay.com/picture/2022/0315/4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4557" y="1566715"/>
            <a:ext cx="8335562" cy="471646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1005845" y="88464"/>
            <a:ext cx="10842172" cy="1552611"/>
            <a:chOff x="587829" y="62338"/>
            <a:chExt cx="11756572" cy="1552611"/>
          </a:xfrm>
        </p:grpSpPr>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8602" b="88172" l="0" r="99120"/>
                      </a14:imgEffect>
                    </a14:imgLayer>
                  </a14:imgProps>
                </a:ext>
              </a:extLst>
            </a:blip>
            <a:stretch>
              <a:fillRect/>
            </a:stretch>
          </p:blipFill>
          <p:spPr>
            <a:xfrm>
              <a:off x="587829" y="62338"/>
              <a:ext cx="11756572" cy="1481719"/>
            </a:xfrm>
            <a:prstGeom prst="rect">
              <a:avLst/>
            </a:prstGeom>
          </p:spPr>
        </p:pic>
        <p:sp>
          <p:nvSpPr>
            <p:cNvPr id="5" name="Rectangle 1"/>
            <p:cNvSpPr>
              <a:spLocks noChangeArrowheads="1"/>
            </p:cNvSpPr>
            <p:nvPr/>
          </p:nvSpPr>
          <p:spPr bwMode="auto">
            <a:xfrm>
              <a:off x="1347129" y="184770"/>
              <a:ext cx="8670738" cy="1430179"/>
            </a:xfrm>
            <a:prstGeom prst="roundRect">
              <a:avLst/>
            </a:prstGeom>
            <a:no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Quan</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sát</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tranh</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minh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họa</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nói</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tên</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các</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con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vật</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và</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đoán</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xem</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chúng</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đang</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làm</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gì</a:t>
              </a:r>
              <a:r>
                <a:rPr lang="en-US" altLang="en-US" sz="2800" b="1" dirty="0">
                  <a:solidFill>
                    <a:schemeClr val="tx1">
                      <a:lumMod val="95000"/>
                      <a:lumOff val="5000"/>
                    </a:schemeClr>
                  </a:solidFill>
                  <a:latin typeface="Nunito Black" pitchFamily="2" charset="0"/>
                </a:rPr>
                <a:t>.</a:t>
              </a:r>
              <a:endParaRPr kumimoji="0" lang="en-US" altLang="en-US" sz="2800" b="1" i="0" u="none" strike="noStrike" cap="none" normalizeH="0" baseline="0" dirty="0">
                <a:ln>
                  <a:noFill/>
                </a:ln>
                <a:solidFill>
                  <a:schemeClr val="tx1">
                    <a:lumMod val="95000"/>
                    <a:lumOff val="5000"/>
                  </a:schemeClr>
                </a:solidFill>
                <a:effectLst/>
                <a:latin typeface="Nunito Black"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002060"/>
                  </a:solidFill>
                  <a:effectLst/>
                  <a:latin typeface="OpenSans"/>
                </a:rPr>
                <a:t>       </a:t>
              </a:r>
              <a:endParaRPr kumimoji="0" lang="en-US" altLang="en-US" sz="2800" b="1" i="0" u="none" strike="noStrike" cap="none" normalizeH="0" baseline="0" dirty="0">
                <a:ln>
                  <a:noFill/>
                </a:ln>
                <a:solidFill>
                  <a:srgbClr val="000000"/>
                </a:solidFill>
                <a:effectLst/>
                <a:latin typeface="OpenSans"/>
              </a:endParaRPr>
            </a:p>
          </p:txBody>
        </p:sp>
      </p:grpSp>
      <p:pic>
        <p:nvPicPr>
          <p:cNvPr id="6" name="Picture 5">
            <a:extLst>
              <a:ext uri="{FF2B5EF4-FFF2-40B4-BE49-F238E27FC236}">
                <a16:creationId xmlns:a16="http://schemas.microsoft.com/office/drawing/2014/main" id="{80CE1472-3DF4-0955-94B3-0E5ED746F3E8}"/>
              </a:ext>
            </a:extLst>
          </p:cNvPr>
          <p:cNvPicPr>
            <a:picLocks noChangeAspect="1"/>
          </p:cNvPicPr>
          <p:nvPr/>
        </p:nvPicPr>
        <p:blipFill rotWithShape="1">
          <a:blip r:embed="rId6"/>
          <a:srcRect t="14952" r="89431"/>
          <a:stretch/>
        </p:blipFill>
        <p:spPr>
          <a:xfrm>
            <a:off x="76918" y="10086"/>
            <a:ext cx="1071154" cy="770709"/>
          </a:xfrm>
          <a:prstGeom prst="ellipse">
            <a:avLst/>
          </a:prstGeom>
        </p:spPr>
      </p:pic>
      <p:sp>
        <p:nvSpPr>
          <p:cNvPr id="9" name="Rounded Rectangular Callout 8"/>
          <p:cNvSpPr/>
          <p:nvPr/>
        </p:nvSpPr>
        <p:spPr>
          <a:xfrm>
            <a:off x="8553487" y="1385047"/>
            <a:ext cx="3201557" cy="1190031"/>
          </a:xfrm>
          <a:prstGeom prst="wedgeRoundRectCallout">
            <a:avLst>
              <a:gd name="adj1" fmla="val -62271"/>
              <a:gd name="adj2" fmla="val 126585"/>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b="1" kern="0" dirty="0" err="1">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Nhím</a:t>
            </a:r>
            <a:r>
              <a:rPr lang="en-US" sz="28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chắp</a:t>
            </a:r>
            <a:r>
              <a:rPr lang="en-US" sz="28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vải</a:t>
            </a:r>
            <a:r>
              <a:rPr lang="en-US" sz="28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dùi</a:t>
            </a:r>
            <a:r>
              <a:rPr lang="en-US" sz="28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lỗ</a:t>
            </a:r>
            <a:r>
              <a:rPr lang="en-US" sz="28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endParaRPr lang="id-ID" sz="28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0" name="Rounded Rectangular Callout 9"/>
          <p:cNvSpPr/>
          <p:nvPr/>
        </p:nvSpPr>
        <p:spPr>
          <a:xfrm>
            <a:off x="2946494" y="1493424"/>
            <a:ext cx="2664795" cy="806024"/>
          </a:xfrm>
          <a:prstGeom prst="wedgeRoundRectCallout">
            <a:avLst>
              <a:gd name="adj1" fmla="val 43043"/>
              <a:gd name="adj2" fmla="val 119272"/>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Thỏ</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trải</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vải</a:t>
            </a:r>
            <a:endParaRPr lang="id-ID"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1" name="Rounded Rectangular Callout 10"/>
          <p:cNvSpPr/>
          <p:nvPr/>
        </p:nvSpPr>
        <p:spPr>
          <a:xfrm>
            <a:off x="251946" y="2170324"/>
            <a:ext cx="2229504" cy="1190031"/>
          </a:xfrm>
          <a:prstGeom prst="wedgeRoundRectCallout">
            <a:avLst>
              <a:gd name="adj1" fmla="val 58232"/>
              <a:gd name="adj2" fmla="val 80256"/>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Bọ</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ngựa</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p>
          <a:p>
            <a:pPr lvl="0" algn="ctr">
              <a:buClr>
                <a:srgbClr val="000000"/>
              </a:buClr>
            </a:pP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cắt</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vải</a:t>
            </a:r>
            <a:endParaRPr lang="id-ID"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2" name="Rounded Rectangular Callout 11"/>
          <p:cNvSpPr/>
          <p:nvPr/>
        </p:nvSpPr>
        <p:spPr>
          <a:xfrm>
            <a:off x="251946" y="4226752"/>
            <a:ext cx="2229504" cy="1190031"/>
          </a:xfrm>
          <a:prstGeom prst="wedgeRoundRectCallout">
            <a:avLst>
              <a:gd name="adj1" fmla="val 88992"/>
              <a:gd name="adj2" fmla="val 27147"/>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Tằm</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xe</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chỉ</a:t>
            </a:r>
            <a:endParaRPr lang="id-ID"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3" name="Rounded Rectangular Callout 12"/>
          <p:cNvSpPr/>
          <p:nvPr/>
        </p:nvSpPr>
        <p:spPr>
          <a:xfrm>
            <a:off x="4787586" y="5416783"/>
            <a:ext cx="2229504" cy="1190031"/>
          </a:xfrm>
          <a:prstGeom prst="wedgeRoundRectCallout">
            <a:avLst>
              <a:gd name="adj1" fmla="val -78078"/>
              <a:gd name="adj2" fmla="val -203368"/>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4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Ốc</a:t>
            </a:r>
            <a:r>
              <a:rPr lang="en-US" sz="24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4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sên</a:t>
            </a:r>
            <a:r>
              <a:rPr lang="en-US" sz="24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4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kẻ</a:t>
            </a:r>
            <a:r>
              <a:rPr lang="en-US" sz="24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4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đường</a:t>
            </a:r>
            <a:r>
              <a:rPr lang="en-US" sz="24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4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vạch</a:t>
            </a:r>
            <a:r>
              <a:rPr lang="en-US" sz="24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4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trên</a:t>
            </a:r>
            <a:r>
              <a:rPr lang="en-US" sz="24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4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vải</a:t>
            </a:r>
            <a:endParaRPr lang="id-ID" sz="24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4" name="Rounded Rectangular Callout 13"/>
          <p:cNvSpPr/>
          <p:nvPr/>
        </p:nvSpPr>
        <p:spPr>
          <a:xfrm>
            <a:off x="9403595" y="4802362"/>
            <a:ext cx="2444421" cy="1190031"/>
          </a:xfrm>
          <a:prstGeom prst="wedgeRoundRectCallout">
            <a:avLst>
              <a:gd name="adj1" fmla="val -136470"/>
              <a:gd name="adj2" fmla="val -30482"/>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Chim</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luồn</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kim</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may </a:t>
            </a: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áo</a:t>
            </a:r>
            <a:endParaRPr lang="id-ID"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14667731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000"/>
                                        <p:tgtEl>
                                          <p:spTgt spid="9"/>
                                        </p:tgtEl>
                                      </p:cBhvr>
                                    </p:animEffect>
                                    <p:anim calcmode="lin" valueType="num">
                                      <p:cBhvr>
                                        <p:cTn id="48" dur="1000" fill="hold"/>
                                        <p:tgtEl>
                                          <p:spTgt spid="9"/>
                                        </p:tgtEl>
                                        <p:attrNameLst>
                                          <p:attrName>ppt_x</p:attrName>
                                        </p:attrNameLst>
                                      </p:cBhvr>
                                      <p:tavLst>
                                        <p:tav tm="0">
                                          <p:val>
                                            <p:strVal val="#ppt_x"/>
                                          </p:val>
                                        </p:tav>
                                        <p:tav tm="100000">
                                          <p:val>
                                            <p:strVal val="#ppt_x"/>
                                          </p:val>
                                        </p:tav>
                                      </p:tavLst>
                                    </p:anim>
                                    <p:anim calcmode="lin" valueType="num">
                                      <p:cBhvr>
                                        <p:cTn id="4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1000"/>
                                        <p:tgtEl>
                                          <p:spTgt spid="14"/>
                                        </p:tgtEl>
                                      </p:cBhvr>
                                    </p:animEffect>
                                    <p:anim calcmode="lin" valueType="num">
                                      <p:cBhvr>
                                        <p:cTn id="55" dur="1000" fill="hold"/>
                                        <p:tgtEl>
                                          <p:spTgt spid="14"/>
                                        </p:tgtEl>
                                        <p:attrNameLst>
                                          <p:attrName>ppt_x</p:attrName>
                                        </p:attrNameLst>
                                      </p:cBhvr>
                                      <p:tavLst>
                                        <p:tav tm="0">
                                          <p:val>
                                            <p:strVal val="#ppt_x"/>
                                          </p:val>
                                        </p:tav>
                                        <p:tav tm="100000">
                                          <p:val>
                                            <p:strVal val="#ppt_x"/>
                                          </p:val>
                                        </p:tav>
                                      </p:tavLst>
                                    </p:anim>
                                    <p:anim calcmode="lin" valueType="num">
                                      <p:cBhvr>
                                        <p:cTn id="5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4" name="Rounded Rectangle 3"/>
          <p:cNvSpPr/>
          <p:nvPr/>
        </p:nvSpPr>
        <p:spPr>
          <a:xfrm>
            <a:off x="840443" y="160484"/>
            <a:ext cx="10502152" cy="806024"/>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54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Bài</a:t>
            </a:r>
            <a:r>
              <a:rPr lang="en-US" sz="54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 27: </a:t>
            </a:r>
            <a:r>
              <a:rPr lang="en-US" sz="54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NHỮNG CHIẾC ÁO ẤM</a:t>
            </a:r>
            <a:endParaRPr lang="id-ID" sz="54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1573224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1183337" y="1036579"/>
            <a:ext cx="10340789" cy="956603"/>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8000" b="0" i="0" u="none" strike="noStrike" kern="1200" cap="none" spc="0" normalizeH="0" baseline="0" noProof="0" dirty="0">
                <a:ln>
                  <a:noFill/>
                </a:ln>
                <a:solidFill>
                  <a:srgbClr val="FF0000"/>
                </a:solidFill>
                <a:effectLst/>
                <a:uLnTx/>
                <a:uFillTx/>
                <a:latin typeface="Nunito Black" pitchFamily="2" charset="0"/>
                <a:ea typeface="+mn-ea"/>
                <a:cs typeface="+mn-cs"/>
              </a:rPr>
              <a:t>ĐỌC VĂN</a:t>
            </a:r>
            <a:r>
              <a:rPr kumimoji="0" lang="en-US" sz="8000" b="0" i="0" u="none" strike="noStrike" kern="1200" cap="none" spc="0" normalizeH="0" noProof="0" dirty="0">
                <a:ln>
                  <a:noFill/>
                </a:ln>
                <a:solidFill>
                  <a:srgbClr val="FF0000"/>
                </a:solidFill>
                <a:effectLst/>
                <a:uLnTx/>
                <a:uFillTx/>
                <a:latin typeface="Nunito Black" pitchFamily="2" charset="0"/>
                <a:ea typeface="+mn-ea"/>
                <a:cs typeface="+mn-cs"/>
              </a:rPr>
              <a:t> BẢN</a:t>
            </a:r>
            <a:endParaRPr kumimoji="0" lang="en-US" sz="80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1727890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13" name="Rounded Rectangle 12"/>
          <p:cNvSpPr/>
          <p:nvPr/>
        </p:nvSpPr>
        <p:spPr>
          <a:xfrm>
            <a:off x="3136342" y="568517"/>
            <a:ext cx="4595715" cy="629107"/>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Những</a:t>
            </a:r>
            <a:r>
              <a:rPr lang="en-US"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chiếc</a:t>
            </a:r>
            <a:r>
              <a:rPr lang="en-US"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áo</a:t>
            </a:r>
            <a:r>
              <a:rPr lang="en-US"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ấm</a:t>
            </a:r>
            <a:endParaRPr lang="id-ID"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6" name="Rounded Rectangle 5"/>
          <p:cNvSpPr/>
          <p:nvPr/>
        </p:nvSpPr>
        <p:spPr>
          <a:xfrm>
            <a:off x="195943" y="1157283"/>
            <a:ext cx="11834132" cy="54864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900" dirty="0">
                <a:solidFill>
                  <a:srgbClr val="000000"/>
                </a:solidFill>
                <a:latin typeface="Nunito Black" pitchFamily="2" charset="0"/>
              </a:rPr>
              <a:t>     </a:t>
            </a:r>
            <a:r>
              <a:rPr lang="vi-VN" sz="1900" dirty="0">
                <a:solidFill>
                  <a:srgbClr val="000000"/>
                </a:solidFill>
                <a:latin typeface="Nunito Black" pitchFamily="2" charset="0"/>
              </a:rPr>
              <a:t>M</a:t>
            </a:r>
            <a:r>
              <a:rPr lang="en-US" sz="1900" dirty="0" err="1">
                <a:solidFill>
                  <a:srgbClr val="000000"/>
                </a:solidFill>
                <a:latin typeface="Nunito Black" pitchFamily="2" charset="0"/>
              </a:rPr>
              <a:t>ùa</a:t>
            </a:r>
            <a:r>
              <a:rPr lang="vi-VN" sz="1900" dirty="0">
                <a:solidFill>
                  <a:srgbClr val="000000"/>
                </a:solidFill>
                <a:latin typeface="Nunito Black" pitchFamily="2" charset="0"/>
              </a:rPr>
              <a:t> </a:t>
            </a:r>
            <a:r>
              <a:rPr lang="en-US" sz="1900" dirty="0" err="1">
                <a:solidFill>
                  <a:srgbClr val="000000"/>
                </a:solidFill>
                <a:latin typeface="Nunito Black" pitchFamily="2" charset="0"/>
              </a:rPr>
              <a:t>đông</a:t>
            </a:r>
            <a:r>
              <a:rPr lang="vi-VN" sz="1900" dirty="0">
                <a:solidFill>
                  <a:srgbClr val="000000"/>
                </a:solidFill>
                <a:latin typeface="Nunito Black" pitchFamily="2" charset="0"/>
              </a:rPr>
              <a:t>, thỏ quấn tấm vải lên người cho đỡ rét thì gió thổi tấm vải bay xuống ao. Nhím giúp thỏ</a:t>
            </a:r>
            <a:r>
              <a:rPr lang="en-US" sz="1900" dirty="0">
                <a:solidFill>
                  <a:srgbClr val="000000"/>
                </a:solidFill>
                <a:latin typeface="Nunito Black" pitchFamily="2" charset="0"/>
              </a:rPr>
              <a:t> </a:t>
            </a:r>
            <a:r>
              <a:rPr lang="vi-VN" sz="1900" dirty="0">
                <a:solidFill>
                  <a:srgbClr val="000000"/>
                </a:solidFill>
                <a:latin typeface="Nunito Black" pitchFamily="2" charset="0"/>
              </a:rPr>
              <a:t>khều tấm vải vào bờ và nói:</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 Phải may thành áo mới được.</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 Anh giúp chúng tôi cắt vải may áo. Mọi người cần áo ấm.</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Bọ ngựa đồng ý, vung kiếm cắt vải, nhím ngăn:</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 Phải cắt đúng theo kích thước.</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Tất cả lại đi tìm người biết kẻ đường vạch trên vải. Lúc qua vườn chuối, Nhím trông thấy ốc sên bò trên lá, cứ mỗi quãng, ốc sên lại để lại phía sau một đường vạch. Nhím nói:</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 Chúng tôi cần anh kẻ đường vạch để may áo ấm cho mọi người.</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Ốc sên nhận lời, bò lên tấm vải, vạch những đường rất rõ. Bây giờ chỉ còn thiếu người luồn kim giỏi. Tất cả lại đi tìm chim ổ dộc có biệt tài khâu vá.</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Xưởng may áo ấm được dựng lên. Thỏ trải vải. Ốc sên kẻ đường vạch.</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Bọ ngựa cắt vải theo vạch. Tằm xe chỉ. Nhím chắp vải, dùi lỗ. Đôi chim ổ dộc luồn kim, may áo…</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Mùa đông năm ấy, trong rừng ai cũng có áo ấm để mặc.</a:t>
            </a:r>
            <a:r>
              <a:rPr lang="en-US" sz="1900" dirty="0">
                <a:solidFill>
                  <a:srgbClr val="000000"/>
                </a:solidFill>
                <a:latin typeface="Nunito Black" pitchFamily="2" charset="0"/>
              </a:rPr>
              <a:t>              </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(Theo Võ Quảng)</a:t>
            </a:r>
          </a:p>
        </p:txBody>
      </p:sp>
    </p:spTree>
    <p:extLst>
      <p:ext uri="{BB962C8B-B14F-4D97-AF65-F5344CB8AC3E}">
        <p14:creationId xmlns:p14="http://schemas.microsoft.com/office/powerpoint/2010/main" val="21955555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9" name="Rounded Rectangle 8"/>
          <p:cNvSpPr/>
          <p:nvPr/>
        </p:nvSpPr>
        <p:spPr>
          <a:xfrm>
            <a:off x="1159626" y="288696"/>
            <a:ext cx="4084728" cy="629107"/>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Luyện</a:t>
            </a:r>
            <a:r>
              <a:rPr lang="en-US"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đọc</a:t>
            </a:r>
            <a:r>
              <a:rPr lang="en-US"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từ</a:t>
            </a:r>
            <a:r>
              <a:rPr lang="en-US"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khó</a:t>
            </a:r>
            <a:endParaRPr lang="id-ID"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0" name="Rounded Rectangular Callout 9"/>
          <p:cNvSpPr/>
          <p:nvPr/>
        </p:nvSpPr>
        <p:spPr>
          <a:xfrm>
            <a:off x="2208499" y="2173475"/>
            <a:ext cx="2807255" cy="1470678"/>
          </a:xfrm>
          <a:prstGeom prst="wedgeRoundRectCallout">
            <a:avLst>
              <a:gd name="adj1" fmla="val -36162"/>
              <a:gd name="adj2" fmla="val 120103"/>
              <a:gd name="adj3" fmla="val 16667"/>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b="1" kern="0" dirty="0" err="1">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Làm</a:t>
            </a:r>
            <a:r>
              <a:rPr lang="en-US" sz="3600" b="1" kern="0" dirty="0">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chỉ</a:t>
            </a:r>
            <a:endParaRPr lang="id-ID" sz="3600" b="1" kern="0" dirty="0">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3" name="Rounded Rectangular Callout 12"/>
          <p:cNvSpPr/>
          <p:nvPr/>
        </p:nvSpPr>
        <p:spPr>
          <a:xfrm>
            <a:off x="7887640" y="2173475"/>
            <a:ext cx="2807255" cy="1470678"/>
          </a:xfrm>
          <a:prstGeom prst="wedgeRoundRectCallout">
            <a:avLst>
              <a:gd name="adj1" fmla="val -96039"/>
              <a:gd name="adj2" fmla="val 85358"/>
              <a:gd name="adj3" fmla="val 16667"/>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b="1" kern="0" dirty="0" err="1">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Luồn</a:t>
            </a:r>
            <a:r>
              <a:rPr lang="en-US" sz="3600" b="1" kern="0" dirty="0">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kim</a:t>
            </a:r>
            <a:endParaRPr lang="id-ID" sz="3600" b="1" kern="0" dirty="0">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158126836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1" id="{072C5764-E3E5-47DB-A6CA-2D7C55A0B602}" vid="{B8EEDAA0-B667-4F93-AD67-DE2A39DAA80E}"/>
    </a:ext>
  </a:extLst>
</a:theme>
</file>

<file path=docProps/app.xml><?xml version="1.0" encoding="utf-8"?>
<Properties xmlns="http://schemas.openxmlformats.org/officeDocument/2006/extended-properties" xmlns:vt="http://schemas.openxmlformats.org/officeDocument/2006/docPropsVTypes">
  <TotalTime>3071</TotalTime>
  <Words>3350</Words>
  <Application>Microsoft Office PowerPoint</Application>
  <PresentationFormat>Widescreen</PresentationFormat>
  <Paragraphs>231</Paragraphs>
  <Slides>44</Slides>
  <Notes>0</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44</vt:i4>
      </vt:variant>
    </vt:vector>
  </HeadingPairs>
  <TitlesOfParts>
    <vt:vector size="57" baseType="lpstr">
      <vt:lpstr>Chango</vt:lpstr>
      <vt:lpstr>Calibri Light</vt:lpstr>
      <vt:lpstr>Arial</vt:lpstr>
      <vt:lpstr>Sigmar One</vt:lpstr>
      <vt:lpstr>Times New Roman</vt:lpstr>
      <vt:lpstr>Great Vibes</vt:lpstr>
      <vt:lpstr>Nunito Black</vt:lpstr>
      <vt:lpstr>Calibri</vt:lpstr>
      <vt:lpstr>宋体</vt:lpstr>
      <vt:lpstr>OpenSans</vt:lpstr>
      <vt:lpstr>KaiTi</vt:lpstr>
      <vt:lpstr>Office Theme</vt:lpstr>
      <vt:lpstr>1_Theme1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118</cp:revision>
  <dcterms:created xsi:type="dcterms:W3CDTF">2022-08-21T23:00:21Z</dcterms:created>
  <dcterms:modified xsi:type="dcterms:W3CDTF">2024-12-15T15:50:43Z</dcterms:modified>
</cp:coreProperties>
</file>