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4" r:id="rId3"/>
    <p:sldId id="305" r:id="rId4"/>
    <p:sldId id="307" r:id="rId5"/>
    <p:sldId id="312" r:id="rId6"/>
    <p:sldId id="314" r:id="rId7"/>
    <p:sldId id="317" r:id="rId8"/>
    <p:sldId id="324" r:id="rId9"/>
    <p:sldId id="322" r:id="rId10"/>
    <p:sldId id="262" r:id="rId11"/>
    <p:sldId id="325" r:id="rId12"/>
    <p:sldId id="330" r:id="rId13"/>
    <p:sldId id="332" r:id="rId14"/>
    <p:sldId id="333" r:id="rId15"/>
    <p:sldId id="334" r:id="rId16"/>
    <p:sldId id="335" r:id="rId17"/>
    <p:sldId id="340" r:id="rId18"/>
    <p:sldId id="342" r:id="rId19"/>
    <p:sldId id="344" r:id="rId20"/>
    <p:sldId id="345" r:id="rId21"/>
    <p:sldId id="346" r:id="rId22"/>
    <p:sldId id="347" r:id="rId23"/>
    <p:sldId id="348" r:id="rId24"/>
    <p:sldId id="349" r:id="rId25"/>
    <p:sldId id="350" r:id="rId26"/>
    <p:sldId id="351" r:id="rId27"/>
    <p:sldId id="352" r:id="rId28"/>
    <p:sldId id="353" r:id="rId29"/>
    <p:sldId id="356" r:id="rId30"/>
    <p:sldId id="360" r:id="rId31"/>
    <p:sldId id="361" r:id="rId32"/>
    <p:sldId id="362" r:id="rId33"/>
    <p:sldId id="364" r:id="rId34"/>
    <p:sldId id="393" r:id="rId35"/>
    <p:sldId id="394" r:id="rId36"/>
    <p:sldId id="368" r:id="rId37"/>
    <p:sldId id="395" r:id="rId38"/>
    <p:sldId id="373" r:id="rId39"/>
    <p:sldId id="378" r:id="rId40"/>
    <p:sldId id="374" r:id="rId41"/>
    <p:sldId id="380" r:id="rId42"/>
    <p:sldId id="385" r:id="rId43"/>
    <p:sldId id="387" r:id="rId44"/>
    <p:sldId id="388" r:id="rId45"/>
    <p:sldId id="392" r:id="rId46"/>
    <p:sldId id="391" r:id="rId47"/>
  </p:sldIdLst>
  <p:sldSz cx="12192000" cy="6858000"/>
  <p:notesSz cx="6858000" cy="9144000"/>
  <p:embeddedFontLst>
    <p:embeddedFont>
      <p:font typeface="宋体" pitchFamily="2" charset="-122"/>
      <p:regular r:id="rId48"/>
    </p:embeddedFont>
    <p:embeddedFont>
      <p:font typeface="Great Vibes" charset="0"/>
      <p:regular r:id="rId49"/>
    </p:embeddedFont>
    <p:embeddedFont>
      <p:font typeface="Calibri" pitchFamily="34" charset="0"/>
      <p:regular r:id="rId50"/>
      <p:bold r:id="rId51"/>
      <p:italic r:id="rId52"/>
      <p:boldItalic r:id="rId53"/>
    </p:embeddedFont>
    <p:embeddedFont>
      <p:font typeface="Tahoma" pitchFamily="34" charset="0"/>
      <p:regular r:id="rId54"/>
      <p:bold r:id="rId55"/>
    </p:embeddedFont>
    <p:embeddedFont>
      <p:font typeface="Sigmar One" charset="0"/>
      <p:regular r:id="rId56"/>
    </p:embeddedFont>
    <p:embeddedFont>
      <p:font typeface="Calibri Light" pitchFamily="34" charset="0"/>
      <p:regular r:id="rId57"/>
      <p: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8D04"/>
    <a:srgbClr val="F4ADBD"/>
    <a:srgbClr val="DDECD9"/>
    <a:srgbClr val="FFF2D9"/>
    <a:srgbClr val="C6EAFA"/>
    <a:srgbClr val="FCE5EF"/>
    <a:srgbClr val="F4ADB9"/>
    <a:srgbClr val="800000"/>
    <a:srgbClr val="B6F1FC"/>
    <a:srgbClr val="548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87" d="100"/>
          <a:sy n="87" d="100"/>
        </p:scale>
        <p:origin x="-437" y="-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228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7534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2661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88992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7373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0872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831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1163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8696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57362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3028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xmlns=""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xmlns=""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xmlns=""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xmlns=""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xmlns=""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xmlns=""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xmlns=""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215297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C0930-5BD0-4BF0-A834-36870DB3069C}"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C0930-5BD0-4BF0-A834-36870DB3069C}" type="datetimeFigureOut">
              <a:rPr lang="en-US" smtClean="0"/>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C0930-5BD0-4BF0-A834-36870DB3069C}" type="datetimeFigureOut">
              <a:rPr lang="en-US" smtClean="0"/>
              <a:t>12/12/2022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12/12/2022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7426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xmlns=""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năm</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2022</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sp>
        <p:nvSpPr>
          <p:cNvPr id="5" name="TextBox 4">
            <a:extLst>
              <a:ext uri="{FF2B5EF4-FFF2-40B4-BE49-F238E27FC236}">
                <a16:creationId xmlns:a16="http://schemas.microsoft.com/office/drawing/2014/main" xmlns="" id="{FDF99F60-2DEC-4DEF-9300-E3C8E7CE95D2}"/>
              </a:ext>
            </a:extLst>
          </p:cNvPr>
          <p:cNvSpPr txBox="1"/>
          <p:nvPr/>
        </p:nvSpPr>
        <p:spPr>
          <a:xfrm>
            <a:off x="3195165" y="1883650"/>
            <a:ext cx="6810102" cy="2014597"/>
          </a:xfrm>
          <a:prstGeom prst="cloud">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Tuần</a:t>
            </a:r>
            <a:r>
              <a:rPr kumimoji="0" lang="en-US" sz="8000" b="1" i="0" u="none" strike="noStrike" kern="1200" cap="none" spc="0" normalizeH="0" baseline="0" noProof="0" dirty="0"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15</a:t>
            </a:r>
            <a:endParaRPr kumimoji="0" lang="en-US" sz="80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3115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9" name="Rounded Rectangle 8"/>
          <p:cNvSpPr/>
          <p:nvPr/>
        </p:nvSpPr>
        <p:spPr>
          <a:xfrm>
            <a:off x="1159626" y="288696"/>
            <a:ext cx="4084728"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Luyện</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từ</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208499" y="2173475"/>
            <a:ext cx="2807255" cy="1470678"/>
          </a:xfrm>
          <a:prstGeom prst="wedgeRoundRectCallout">
            <a:avLst>
              <a:gd name="adj1" fmla="val -36162"/>
              <a:gd name="adj2" fmla="val 120103"/>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Làm</a:t>
            </a:r>
            <a:r>
              <a:rPr lang="en-US" sz="3600" b="1" kern="0" dirty="0"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7887640" y="2173475"/>
            <a:ext cx="2807255" cy="1470678"/>
          </a:xfrm>
          <a:prstGeom prst="wedgeRoundRectCallout">
            <a:avLst>
              <a:gd name="adj1" fmla="val -96039"/>
              <a:gd name="adj2" fmla="val 85358"/>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3600" b="1" kern="0" dirty="0"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812683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59626" y="288696"/>
            <a:ext cx="3519950"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6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6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câu</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171445" y="1590063"/>
            <a:ext cx="11744325" cy="14706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3200" dirty="0" smtClean="0">
                <a:solidFill>
                  <a:schemeClr val="tx1"/>
                </a:solidFill>
                <a:latin typeface="Nunito Black" pitchFamily="2" charset="0"/>
              </a:rPr>
              <a:t>M</a:t>
            </a:r>
            <a:r>
              <a:rPr lang="en-US" sz="3200" dirty="0" err="1">
                <a:solidFill>
                  <a:schemeClr val="tx1"/>
                </a:solidFill>
                <a:latin typeface="Nunito Black" pitchFamily="2" charset="0"/>
              </a:rPr>
              <a:t>ùa</a:t>
            </a:r>
            <a:r>
              <a:rPr lang="vi-VN" sz="3200" dirty="0">
                <a:solidFill>
                  <a:schemeClr val="tx1"/>
                </a:solidFill>
                <a:latin typeface="Nunito Black" pitchFamily="2" charset="0"/>
              </a:rPr>
              <a:t> </a:t>
            </a:r>
            <a:r>
              <a:rPr lang="en-US" sz="3200" dirty="0" err="1">
                <a:solidFill>
                  <a:schemeClr val="tx1"/>
                </a:solidFill>
                <a:latin typeface="Nunito Black" pitchFamily="2" charset="0"/>
              </a:rPr>
              <a:t>đông</a:t>
            </a:r>
            <a:r>
              <a:rPr lang="vi-VN" sz="3200" dirty="0" smtClean="0">
                <a:solidFill>
                  <a:schemeClr val="tx1"/>
                </a:solidFill>
                <a:latin typeface="Nunito Black" pitchFamily="2" charset="0"/>
              </a:rPr>
              <a:t>,</a:t>
            </a:r>
            <a:r>
              <a:rPr lang="en-US" sz="3200" dirty="0" smtClean="0">
                <a:solidFill>
                  <a:srgbClr val="FF0000"/>
                </a:solidFill>
                <a:latin typeface="Nunito Black" pitchFamily="2" charset="0"/>
              </a:rPr>
              <a:t>/ </a:t>
            </a:r>
            <a:r>
              <a:rPr lang="vi-VN" sz="3200" dirty="0" smtClean="0">
                <a:solidFill>
                  <a:schemeClr val="tx1"/>
                </a:solidFill>
                <a:latin typeface="Nunito Black" pitchFamily="2" charset="0"/>
              </a:rPr>
              <a:t>thỏ </a:t>
            </a:r>
            <a:r>
              <a:rPr lang="vi-VN" sz="3200" dirty="0">
                <a:solidFill>
                  <a:schemeClr val="tx1"/>
                </a:solidFill>
                <a:latin typeface="Nunito Black" pitchFamily="2" charset="0"/>
              </a:rPr>
              <a:t>quấn tấm vải lên người cho đỡ </a:t>
            </a:r>
            <a:r>
              <a:rPr lang="vi-VN" sz="3200" dirty="0" smtClean="0">
                <a:solidFill>
                  <a:schemeClr val="tx1"/>
                </a:solidFill>
                <a:latin typeface="Nunito Black" pitchFamily="2" charset="0"/>
              </a:rPr>
              <a:t>rét</a:t>
            </a:r>
            <a:r>
              <a:rPr lang="en-US" sz="3200" dirty="0">
                <a:solidFill>
                  <a:schemeClr val="tx1"/>
                </a:solidFill>
                <a:latin typeface="Nunito Black" pitchFamily="2" charset="0"/>
              </a:rPr>
              <a:t> </a:t>
            </a:r>
            <a:r>
              <a:rPr lang="en-US" sz="3200" dirty="0">
                <a:solidFill>
                  <a:srgbClr val="FF0000"/>
                </a:solidFill>
                <a:latin typeface="Nunito Black" pitchFamily="2" charset="0"/>
              </a:rPr>
              <a:t>/</a:t>
            </a:r>
            <a:r>
              <a:rPr lang="vi-VN" sz="3200" dirty="0" smtClean="0">
                <a:solidFill>
                  <a:schemeClr val="tx1"/>
                </a:solidFill>
                <a:latin typeface="Nunito Black" pitchFamily="2" charset="0"/>
              </a:rPr>
              <a:t> </a:t>
            </a:r>
            <a:r>
              <a:rPr lang="vi-VN" sz="3200" dirty="0">
                <a:solidFill>
                  <a:schemeClr val="tx1"/>
                </a:solidFill>
                <a:latin typeface="Nunito Black" pitchFamily="2" charset="0"/>
              </a:rPr>
              <a:t>thì gió thổi tấm vải bay xuống ao</a:t>
            </a:r>
            <a:r>
              <a:rPr lang="vi-VN" sz="3200" dirty="0" smtClean="0">
                <a:solidFill>
                  <a:schemeClr val="tx1"/>
                </a:solidFill>
                <a:latin typeface="Nunito Black" pitchFamily="2" charset="0"/>
              </a:rPr>
              <a:t>.</a:t>
            </a:r>
            <a:r>
              <a:rPr lang="en-US" sz="3200" dirty="0" smtClean="0">
                <a:solidFill>
                  <a:srgbClr val="FF0000"/>
                </a:solidFill>
                <a:latin typeface="Nunito Black" pitchFamily="2" charset="0"/>
              </a:rPr>
              <a:t>//</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pic>
        <p:nvPicPr>
          <p:cNvPr id="6" name="Picture 5">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290702" y="3885570"/>
            <a:ext cx="11696510" cy="205801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latin typeface="Nunito Black" pitchFamily="2" charset="0"/>
              </a:rPr>
              <a:t>Thỏ trải vải</a:t>
            </a:r>
            <a:r>
              <a:rPr lang="vi-VN" sz="3200" dirty="0" smtClean="0">
                <a:solidFill>
                  <a:srgbClr val="000000"/>
                </a:solidFill>
                <a:latin typeface="Nunito Black" pitchFamily="2" charset="0"/>
              </a:rPr>
              <a:t>.</a:t>
            </a:r>
            <a:r>
              <a:rPr lang="en-US" sz="3200" dirty="0" smtClean="0">
                <a:solidFill>
                  <a:srgbClr val="FF0000"/>
                </a:solidFill>
                <a:latin typeface="Nunito Black" pitchFamily="2" charset="0"/>
              </a:rPr>
              <a:t>//</a:t>
            </a:r>
            <a:r>
              <a:rPr lang="vi-VN" sz="3200" dirty="0" smtClean="0">
                <a:solidFill>
                  <a:srgbClr val="000000"/>
                </a:solidFill>
                <a:latin typeface="Nunito Black" pitchFamily="2" charset="0"/>
              </a:rPr>
              <a:t> </a:t>
            </a:r>
            <a:r>
              <a:rPr lang="vi-VN" sz="3200" dirty="0">
                <a:solidFill>
                  <a:srgbClr val="000000"/>
                </a:solidFill>
                <a:latin typeface="Nunito Black" pitchFamily="2" charset="0"/>
              </a:rPr>
              <a:t>Ốc sên kẻ đường vạch</a:t>
            </a:r>
            <a:r>
              <a:rPr lang="vi-VN" sz="3200" dirty="0" smtClean="0">
                <a:solidFill>
                  <a:srgbClr val="000000"/>
                </a:solidFill>
                <a:latin typeface="Nunito Black" pitchFamily="2" charset="0"/>
              </a:rPr>
              <a:t>.</a:t>
            </a:r>
            <a:r>
              <a:rPr lang="en-US" sz="3200" dirty="0" smtClean="0">
                <a:solidFill>
                  <a:srgbClr val="FF0000"/>
                </a:solidFill>
                <a:latin typeface="Nunito Black" pitchFamily="2" charset="0"/>
              </a:rPr>
              <a:t>//</a:t>
            </a:r>
            <a:endParaRPr lang="vi-VN" sz="3200" dirty="0">
              <a:solidFill>
                <a:srgbClr val="FF0000"/>
              </a:solidFill>
              <a:latin typeface="Nunito Black" pitchFamily="2" charset="0"/>
            </a:endParaRPr>
          </a:p>
          <a:p>
            <a:pPr algn="just"/>
            <a:r>
              <a:rPr lang="vi-VN" sz="3200" dirty="0" smtClean="0">
                <a:solidFill>
                  <a:srgbClr val="000000"/>
                </a:solidFill>
                <a:latin typeface="Nunito Black" pitchFamily="2" charset="0"/>
              </a:rPr>
              <a:t>Bọ </a:t>
            </a:r>
            <a:r>
              <a:rPr lang="vi-VN" sz="3200" dirty="0">
                <a:solidFill>
                  <a:srgbClr val="000000"/>
                </a:solidFill>
                <a:latin typeface="Nunito Black" pitchFamily="2" charset="0"/>
              </a:rPr>
              <a:t>ngựa cắt vải theo vạch</a:t>
            </a:r>
            <a:r>
              <a:rPr lang="vi-VN" sz="3200" dirty="0" smtClean="0">
                <a:solidFill>
                  <a:srgbClr val="000000"/>
                </a:solidFill>
                <a:latin typeface="Nunito Black" pitchFamily="2" charset="0"/>
              </a:rPr>
              <a:t>.</a:t>
            </a:r>
            <a:r>
              <a:rPr lang="en-US" sz="3200" dirty="0">
                <a:solidFill>
                  <a:srgbClr val="FF0000"/>
                </a:solidFill>
                <a:latin typeface="Nunito Black" pitchFamily="2" charset="0"/>
              </a:rPr>
              <a:t> </a:t>
            </a:r>
            <a:r>
              <a:rPr lang="en-US" sz="3200" dirty="0" smtClean="0">
                <a:solidFill>
                  <a:srgbClr val="FF0000"/>
                </a:solidFill>
                <a:latin typeface="Nunito Black" pitchFamily="2" charset="0"/>
              </a:rPr>
              <a:t>//</a:t>
            </a:r>
            <a:r>
              <a:rPr lang="vi-VN" sz="3200" dirty="0" smtClean="0">
                <a:solidFill>
                  <a:srgbClr val="000000"/>
                </a:solidFill>
                <a:latin typeface="Nunito Black" pitchFamily="2" charset="0"/>
              </a:rPr>
              <a:t> </a:t>
            </a:r>
            <a:r>
              <a:rPr lang="vi-VN" sz="3200" dirty="0">
                <a:solidFill>
                  <a:srgbClr val="000000"/>
                </a:solidFill>
                <a:latin typeface="Nunito Black" pitchFamily="2" charset="0"/>
              </a:rPr>
              <a:t>Tằm xe chỉ</a:t>
            </a:r>
            <a:r>
              <a:rPr lang="vi-VN" sz="3200" dirty="0" smtClean="0">
                <a:solidFill>
                  <a:srgbClr val="000000"/>
                </a:solidFill>
                <a:latin typeface="Nunito Black" pitchFamily="2" charset="0"/>
              </a:rPr>
              <a:t>.</a:t>
            </a:r>
            <a:r>
              <a:rPr lang="en-US" sz="3200" dirty="0">
                <a:solidFill>
                  <a:srgbClr val="FF0000"/>
                </a:solidFill>
                <a:latin typeface="Nunito Black" pitchFamily="2" charset="0"/>
              </a:rPr>
              <a:t> </a:t>
            </a:r>
            <a:r>
              <a:rPr lang="en-US" sz="3200" dirty="0" smtClean="0">
                <a:solidFill>
                  <a:srgbClr val="FF0000"/>
                </a:solidFill>
                <a:latin typeface="Nunito Black" pitchFamily="2" charset="0"/>
              </a:rPr>
              <a:t>//</a:t>
            </a:r>
            <a:r>
              <a:rPr lang="vi-VN" sz="3200" dirty="0" smtClean="0">
                <a:solidFill>
                  <a:srgbClr val="000000"/>
                </a:solidFill>
                <a:latin typeface="Nunito Black" pitchFamily="2" charset="0"/>
              </a:rPr>
              <a:t> </a:t>
            </a:r>
            <a:r>
              <a:rPr lang="vi-VN" sz="3200" dirty="0">
                <a:solidFill>
                  <a:srgbClr val="000000"/>
                </a:solidFill>
                <a:latin typeface="Nunito Black" pitchFamily="2" charset="0"/>
              </a:rPr>
              <a:t>Nhím chắp vải</a:t>
            </a:r>
            <a:r>
              <a:rPr lang="vi-VN" sz="3200" dirty="0" smtClean="0">
                <a:solidFill>
                  <a:srgbClr val="000000"/>
                </a:solidFill>
                <a:latin typeface="Nunito Black" pitchFamily="2" charset="0"/>
              </a:rPr>
              <a:t>,</a:t>
            </a:r>
            <a:r>
              <a:rPr lang="en-US" sz="3200" dirty="0" smtClean="0">
                <a:solidFill>
                  <a:srgbClr val="FF0000"/>
                </a:solidFill>
                <a:latin typeface="Nunito Black" pitchFamily="2" charset="0"/>
              </a:rPr>
              <a:t>/</a:t>
            </a:r>
            <a:r>
              <a:rPr lang="vi-VN" sz="3200" dirty="0" smtClean="0">
                <a:solidFill>
                  <a:srgbClr val="FF0000"/>
                </a:solidFill>
                <a:latin typeface="Nunito Black" pitchFamily="2" charset="0"/>
              </a:rPr>
              <a:t> </a:t>
            </a:r>
            <a:r>
              <a:rPr lang="vi-VN" sz="3200" dirty="0">
                <a:solidFill>
                  <a:srgbClr val="000000"/>
                </a:solidFill>
                <a:latin typeface="Nunito Black" pitchFamily="2" charset="0"/>
              </a:rPr>
              <a:t>dùi lỗ</a:t>
            </a:r>
            <a:r>
              <a:rPr lang="vi-VN" sz="3200" dirty="0" smtClean="0">
                <a:solidFill>
                  <a:srgbClr val="000000"/>
                </a:solidFill>
                <a:latin typeface="Nunito Black" pitchFamily="2" charset="0"/>
              </a:rPr>
              <a:t>.</a:t>
            </a:r>
            <a:r>
              <a:rPr lang="en-US" sz="3200" dirty="0">
                <a:solidFill>
                  <a:srgbClr val="FF0000"/>
                </a:solidFill>
                <a:latin typeface="Nunito Black" pitchFamily="2" charset="0"/>
              </a:rPr>
              <a:t> </a:t>
            </a:r>
            <a:r>
              <a:rPr lang="en-US" sz="3200" dirty="0" smtClean="0">
                <a:solidFill>
                  <a:srgbClr val="FF0000"/>
                </a:solidFill>
                <a:latin typeface="Nunito Black" pitchFamily="2" charset="0"/>
              </a:rPr>
              <a:t>//</a:t>
            </a:r>
            <a:endParaRPr kumimoji="0" lang="id-ID" sz="40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76117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7" name="Rounded Rectangle 6"/>
          <p:cNvSpPr/>
          <p:nvPr/>
        </p:nvSpPr>
        <p:spPr>
          <a:xfrm>
            <a:off x="1038873" y="240025"/>
            <a:ext cx="2198103"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Chia </a:t>
            </a: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9" name="Rounded Rectangle 8"/>
          <p:cNvSpPr/>
          <p:nvPr/>
        </p:nvSpPr>
        <p:spPr>
          <a:xfrm>
            <a:off x="680846" y="1154749"/>
            <a:ext cx="10251613" cy="68749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Đoạn</a:t>
            </a:r>
            <a:r>
              <a:rPr lang="en-US" sz="3200" dirty="0" smtClean="0">
                <a:solidFill>
                  <a:srgbClr val="000000"/>
                </a:solidFill>
                <a:latin typeface="Nunito Black" pitchFamily="2" charset="0"/>
              </a:rPr>
              <a:t> 1: </a:t>
            </a:r>
            <a:r>
              <a:rPr lang="en-US" sz="3200" dirty="0" err="1" smtClean="0">
                <a:solidFill>
                  <a:srgbClr val="000000"/>
                </a:solidFill>
                <a:latin typeface="Nunito Black" pitchFamily="2" charset="0"/>
              </a:rPr>
              <a:t>Từ</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đầu</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đến</a:t>
            </a:r>
            <a:r>
              <a:rPr lang="en-US" sz="3200" dirty="0" smtClean="0">
                <a:solidFill>
                  <a:srgbClr val="000000"/>
                </a:solidFill>
                <a:latin typeface="Nunito Black" pitchFamily="2" charset="0"/>
              </a:rPr>
              <a:t> </a:t>
            </a:r>
            <a:r>
              <a:rPr lang="en-US" sz="3200" i="1" dirty="0" err="1" smtClean="0">
                <a:solidFill>
                  <a:srgbClr val="002060"/>
                </a:solidFill>
                <a:latin typeface="Nunito Black" pitchFamily="2" charset="0"/>
              </a:rPr>
              <a:t>Phải</a:t>
            </a:r>
            <a:r>
              <a:rPr lang="en-US" sz="3200" i="1" dirty="0" smtClean="0">
                <a:solidFill>
                  <a:srgbClr val="002060"/>
                </a:solidFill>
                <a:latin typeface="Nunito Black" pitchFamily="2" charset="0"/>
              </a:rPr>
              <a:t> may </a:t>
            </a:r>
            <a:r>
              <a:rPr lang="en-US" sz="3200" i="1" dirty="0" err="1" smtClean="0">
                <a:solidFill>
                  <a:srgbClr val="002060"/>
                </a:solidFill>
                <a:latin typeface="Nunito Black" pitchFamily="2" charset="0"/>
              </a:rPr>
              <a:t>thành</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áo</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mới</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được</a:t>
            </a:r>
            <a:r>
              <a:rPr lang="en-US" sz="3200" i="1" dirty="0" smtClean="0">
                <a:solidFill>
                  <a:srgbClr val="002060"/>
                </a:solidFill>
                <a:latin typeface="Nunito Black" pitchFamily="2" charset="0"/>
              </a:rPr>
              <a:t>.</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0" name="Rounded Rectangle 9"/>
          <p:cNvSpPr/>
          <p:nvPr/>
        </p:nvSpPr>
        <p:spPr>
          <a:xfrm>
            <a:off x="680847" y="2097742"/>
            <a:ext cx="9323766" cy="7933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a:t>
            </a:r>
            <a:r>
              <a:rPr lang="en-US" sz="3200" dirty="0" smtClean="0">
                <a:solidFill>
                  <a:srgbClr val="000000"/>
                </a:solidFill>
                <a:latin typeface="Nunito Black" pitchFamily="2" charset="0"/>
              </a:rPr>
              <a:t>2: </a:t>
            </a:r>
            <a:r>
              <a:rPr lang="en-US" sz="3200" dirty="0" err="1" smtClean="0">
                <a:solidFill>
                  <a:srgbClr val="000000"/>
                </a:solidFill>
                <a:latin typeface="Nunito Black" pitchFamily="2" charset="0"/>
              </a:rPr>
              <a:t>Tiếp</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theo</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đến</a:t>
            </a:r>
            <a:r>
              <a:rPr lang="en-US" sz="3200" dirty="0" smtClean="0">
                <a:solidFill>
                  <a:srgbClr val="000000"/>
                </a:solidFill>
                <a:latin typeface="Nunito Black" pitchFamily="2" charset="0"/>
              </a:rPr>
              <a:t> </a:t>
            </a:r>
            <a:r>
              <a:rPr lang="en-US" sz="3200" i="1" dirty="0" err="1" smtClean="0">
                <a:solidFill>
                  <a:srgbClr val="002060"/>
                </a:solidFill>
                <a:latin typeface="Nunito Black" pitchFamily="2" charset="0"/>
              </a:rPr>
              <a:t>Mọi</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người</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cần</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áo</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ấm</a:t>
            </a:r>
            <a:r>
              <a:rPr lang="en-US" sz="3200" i="1" dirty="0" smtClean="0">
                <a:solidFill>
                  <a:srgbClr val="002060"/>
                </a:solidFill>
                <a:latin typeface="Nunito Black" pitchFamily="2" charset="0"/>
              </a:rPr>
              <a:t>.</a:t>
            </a:r>
          </a:p>
        </p:txBody>
      </p:sp>
      <p:sp>
        <p:nvSpPr>
          <p:cNvPr id="11" name="Rounded Rectangle 10"/>
          <p:cNvSpPr/>
          <p:nvPr/>
        </p:nvSpPr>
        <p:spPr>
          <a:xfrm>
            <a:off x="680846" y="3146613"/>
            <a:ext cx="10829836" cy="81758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a:t>
            </a:r>
            <a:r>
              <a:rPr lang="en-US" sz="3200" dirty="0" smtClean="0">
                <a:solidFill>
                  <a:srgbClr val="000000"/>
                </a:solidFill>
                <a:latin typeface="Nunito Black" pitchFamily="2" charset="0"/>
              </a:rPr>
              <a:t>3: </a:t>
            </a:r>
            <a:r>
              <a:rPr lang="en-US" sz="3200" dirty="0" err="1" smtClean="0">
                <a:solidFill>
                  <a:srgbClr val="000000"/>
                </a:solidFill>
                <a:latin typeface="Nunito Black" pitchFamily="2" charset="0"/>
              </a:rPr>
              <a:t>Tiếp</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theo</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đến</a:t>
            </a:r>
            <a:r>
              <a:rPr lang="en-US" sz="3200" dirty="0" smtClean="0">
                <a:solidFill>
                  <a:srgbClr val="000000"/>
                </a:solidFill>
                <a:latin typeface="Nunito Black" pitchFamily="2" charset="0"/>
              </a:rPr>
              <a:t> </a:t>
            </a:r>
            <a:r>
              <a:rPr lang="en-US" sz="3200" i="1" dirty="0" err="1" smtClean="0">
                <a:solidFill>
                  <a:srgbClr val="002060"/>
                </a:solidFill>
                <a:latin typeface="Nunito Black" pitchFamily="2" charset="0"/>
              </a:rPr>
              <a:t>để</a:t>
            </a:r>
            <a:r>
              <a:rPr lang="en-US" sz="3200" i="1" dirty="0" smtClean="0">
                <a:solidFill>
                  <a:srgbClr val="002060"/>
                </a:solidFill>
                <a:latin typeface="Nunito Black" pitchFamily="2" charset="0"/>
              </a:rPr>
              <a:t> may </a:t>
            </a:r>
            <a:r>
              <a:rPr lang="en-US" sz="3200" i="1" dirty="0" err="1" smtClean="0">
                <a:solidFill>
                  <a:srgbClr val="002060"/>
                </a:solidFill>
                <a:latin typeface="Nunito Black" pitchFamily="2" charset="0"/>
              </a:rPr>
              <a:t>áo</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ấm</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cho</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mọi</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người</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2" name="Rounded Rectangle 11"/>
          <p:cNvSpPr/>
          <p:nvPr/>
        </p:nvSpPr>
        <p:spPr>
          <a:xfrm>
            <a:off x="680846" y="4219688"/>
            <a:ext cx="3883769" cy="77993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a:t>
            </a:r>
            <a:r>
              <a:rPr lang="en-US" sz="3200" dirty="0" smtClean="0">
                <a:solidFill>
                  <a:srgbClr val="000000"/>
                </a:solidFill>
                <a:latin typeface="Nunito Black" pitchFamily="2" charset="0"/>
              </a:rPr>
              <a:t>4: </a:t>
            </a:r>
            <a:r>
              <a:rPr lang="en-US" sz="3200" dirty="0" err="1" smtClean="0">
                <a:solidFill>
                  <a:srgbClr val="000000"/>
                </a:solidFill>
                <a:latin typeface="Nunito Black" pitchFamily="2" charset="0"/>
              </a:rPr>
              <a:t>Còn</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lại</a:t>
            </a:r>
            <a:r>
              <a:rPr lang="en-US" sz="3200" i="1" dirty="0" smtClean="0">
                <a:solidFill>
                  <a:srgbClr val="000000"/>
                </a:solidFill>
                <a:latin typeface="Nunito Black" pitchFamily="2" charset="0"/>
              </a:rPr>
              <a:t>.</a:t>
            </a:r>
            <a:endParaRPr lang="id-ID" sz="4800" b="1" i="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874056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493189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nối</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tiếp</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a:t>
            </a:r>
            <a:r>
              <a:rPr kumimoji="0" lang="vi-VN" sz="1900" b="0"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mặc.</a:t>
            </a:r>
            <a:r>
              <a:rPr kumimoji="0" lang="en-US" sz="1900" b="0"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2740483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3" name="Rounded Rectangle 12"/>
          <p:cNvSpPr/>
          <p:nvPr/>
        </p:nvSpPr>
        <p:spPr>
          <a:xfrm>
            <a:off x="1078944" y="288696"/>
            <a:ext cx="5631138"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theo</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4" name="Rounded Rectangle 13"/>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a:t>
            </a:r>
            <a:r>
              <a:rPr kumimoji="0" lang="vi-VN" sz="1900" b="0"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mặc.</a:t>
            </a:r>
            <a:r>
              <a:rPr kumimoji="0" lang="en-US" sz="1900" b="0"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18930090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mặc.</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2761961"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32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2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toàn</a:t>
            </a:r>
            <a:r>
              <a:rPr lang="en-US" sz="32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bài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674976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0" y="0"/>
            <a:ext cx="957155" cy="762066"/>
          </a:xfrm>
          <a:prstGeom prst="ellipse">
            <a:avLst/>
          </a:prstGeom>
        </p:spPr>
      </p:pic>
      <p:sp>
        <p:nvSpPr>
          <p:cNvPr id="5" name="Rounded Rectangle 4"/>
          <p:cNvSpPr/>
          <p:nvPr/>
        </p:nvSpPr>
        <p:spPr>
          <a:xfrm>
            <a:off x="957155" y="224784"/>
            <a:ext cx="2806986"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Giải</a:t>
            </a:r>
            <a:r>
              <a:rPr kumimoji="0" lang="en-US" sz="32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nghĩa</a:t>
            </a:r>
            <a:r>
              <a:rPr kumimoji="0" lang="en-US" sz="32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từ</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6" name="Picture 5"/>
          <p:cNvPicPr>
            <a:picLocks noChangeAspect="1"/>
          </p:cNvPicPr>
          <p:nvPr/>
        </p:nvPicPr>
        <p:blipFill rotWithShape="1">
          <a:blip r:embed="rId4"/>
          <a:srcRect t="2922" b="4162"/>
          <a:stretch/>
        </p:blipFill>
        <p:spPr>
          <a:xfrm>
            <a:off x="5228965" y="3155004"/>
            <a:ext cx="2718188" cy="2143137"/>
          </a:xfrm>
          <a:prstGeom prst="ellipse">
            <a:avLst/>
          </a:prstGeom>
        </p:spPr>
      </p:pic>
      <p:sp>
        <p:nvSpPr>
          <p:cNvPr id="7" name="Rounded Rectangular Callout 6"/>
          <p:cNvSpPr/>
          <p:nvPr/>
        </p:nvSpPr>
        <p:spPr>
          <a:xfrm>
            <a:off x="905323" y="3316369"/>
            <a:ext cx="3787587" cy="3178561"/>
          </a:xfrm>
          <a:prstGeom prst="wedgeRoundRectCallout">
            <a:avLst>
              <a:gd name="adj1" fmla="val 77186"/>
              <a:gd name="adj2" fmla="val 2343"/>
              <a:gd name="adj3" fmla="val 16667"/>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ổ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còn</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gọi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dồng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dòng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dọc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loài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trông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giống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sẻ</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tổ</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rất</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chắc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và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đẹp</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rPr>
              <a:t>.</a:t>
            </a:r>
            <a:endParaRPr kumimoji="0" lang="id-ID" sz="2800" b="1" i="1" u="none" strike="noStrike" kern="0" cap="none" spc="0" normalizeH="0" baseline="0" noProof="0" dirty="0">
              <a:ln>
                <a:noFill/>
              </a:ln>
              <a:solidFill>
                <a:schemeClr val="tx1">
                  <a:lumMod val="95000"/>
                  <a:lumOff val="5000"/>
                </a:schemeClr>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127071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33025F6-03E4-F7FE-A115-15A451327F80}"/>
              </a:ext>
            </a:extLst>
          </p:cNvPr>
          <p:cNvSpPr txBox="1"/>
          <p:nvPr/>
        </p:nvSpPr>
        <p:spPr>
          <a:xfrm>
            <a:off x="4643717" y="2619562"/>
            <a:ext cx="51726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Trả</a:t>
            </a:r>
            <a:r>
              <a:rPr kumimoji="0" lang="en-US" sz="60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lời</a:t>
            </a:r>
            <a:r>
              <a:rPr kumimoji="0" lang="en-US" sz="60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câu</a:t>
            </a:r>
            <a:r>
              <a:rPr kumimoji="0" lang="en-US" sz="60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hỏi</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09660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46037"/>
            <a:ext cx="915707" cy="765380"/>
          </a:xfrm>
          <a:prstGeom prst="ellipse">
            <a:avLst/>
          </a:prstGeom>
        </p:spPr>
      </p:pic>
      <p:pic>
        <p:nvPicPr>
          <p:cNvPr id="5" name="Picture 16" descr="Hướng dẫn cách vẽ con thỏ dễ thương mới nhất 2020 - Quà cho bé - Quà tặng  độc đáo cho bé yê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246" y="3634655"/>
            <a:ext cx="2937249" cy="292861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47308" y="259581"/>
            <a:ext cx="939512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a:t>
            </a:r>
            <a:r>
              <a:rPr lang="en-US" sz="2800" b="1" dirty="0" smtClean="0">
                <a:solidFill>
                  <a:srgbClr val="0070C0"/>
                </a:solidFill>
                <a:latin typeface="Nunito Black" pitchFamily="2" charset="0"/>
              </a:rPr>
              <a:t>1</a:t>
            </a:r>
            <a:r>
              <a:rPr lang="en-US" sz="2800" dirty="0" smtClean="0">
                <a:solidFill>
                  <a:srgbClr val="0070C0"/>
                </a:solidFill>
                <a:latin typeface="Nunito Black" pitchFamily="2" charset="0"/>
              </a:rPr>
              <a:t>: </a:t>
            </a:r>
            <a:r>
              <a:rPr lang="en-US" sz="2800" b="1" dirty="0" err="1" smtClean="0">
                <a:solidFill>
                  <a:srgbClr val="0070C0"/>
                </a:solidFill>
                <a:latin typeface="Nunito Black" pitchFamily="2" charset="0"/>
              </a:rPr>
              <a:t>Mùa</a:t>
            </a:r>
            <a:r>
              <a:rPr lang="en-US" sz="2800" b="1" dirty="0" smtClean="0">
                <a:solidFill>
                  <a:srgbClr val="0070C0"/>
                </a:solidFill>
                <a:latin typeface="Nunito Black" pitchFamily="2" charset="0"/>
              </a:rPr>
              <a:t> </a:t>
            </a:r>
            <a:r>
              <a:rPr lang="en-US" sz="2800" b="1" dirty="0" err="1">
                <a:solidFill>
                  <a:srgbClr val="0070C0"/>
                </a:solidFill>
                <a:latin typeface="Nunito Black" pitchFamily="2" charset="0"/>
              </a:rPr>
              <a:t>đông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đến</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thỏ</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chống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rét</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bằng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cách</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nào</a:t>
            </a:r>
            <a:r>
              <a:rPr lang="en-US" sz="2800" b="1" dirty="0">
                <a:solidFill>
                  <a:srgbClr val="0070C0"/>
                </a:solidFill>
                <a:latin typeface="Nunito Black" pitchFamily="2" charset="0"/>
              </a:rPr>
              <a:t>?</a:t>
            </a:r>
            <a:endParaRPr lang="en-US" sz="2800" dirty="0">
              <a:solidFill>
                <a:srgbClr val="0070C0"/>
              </a:solidFill>
              <a:latin typeface="Nunito Black" pitchFamily="2" charset="0"/>
            </a:endParaRPr>
          </a:p>
        </p:txBody>
      </p:sp>
      <p:sp>
        <p:nvSpPr>
          <p:cNvPr id="14" name="Cloud Callout 13"/>
          <p:cNvSpPr/>
          <p:nvPr/>
        </p:nvSpPr>
        <p:spPr>
          <a:xfrm>
            <a:off x="8418000" y="1429510"/>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a:t>
            </a:r>
            <a:r>
              <a:rPr lang="en-US" sz="2400" dirty="0" smtClean="0">
                <a:solidFill>
                  <a:schemeClr val="accent2">
                    <a:lumMod val="50000"/>
                  </a:schemeClr>
                </a:solidFill>
                <a:latin typeface="Nunito Black" pitchFamily="2" charset="0"/>
              </a:rPr>
              <a:t>ý: </a:t>
            </a:r>
            <a:r>
              <a:rPr lang="en-US" sz="2400" dirty="0" err="1" smtClean="0">
                <a:solidFill>
                  <a:schemeClr val="accent2">
                    <a:lumMod val="50000"/>
                  </a:schemeClr>
                </a:solidFill>
                <a:latin typeface="Nunito Black" pitchFamily="2" charset="0"/>
              </a:rPr>
              <a:t>Em</a:t>
            </a:r>
            <a:r>
              <a:rPr lang="en-US" sz="2400" dirty="0" smtClean="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đọc</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kĩ</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đoạn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đầu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tiên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để</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trả</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lời</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câu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hỏi</a:t>
            </a:r>
            <a:r>
              <a:rPr lang="en-US" sz="2400" dirty="0" smtClean="0">
                <a:solidFill>
                  <a:schemeClr val="accent2">
                    <a:lumMod val="50000"/>
                  </a:schemeClr>
                </a:solidFill>
                <a:latin typeface="Nunito Black" pitchFamily="2" charset="0"/>
              </a:rPr>
              <a:t>.</a:t>
            </a:r>
            <a:endParaRPr lang="en-US" sz="2400" dirty="0">
              <a:solidFill>
                <a:schemeClr val="accent2">
                  <a:lumMod val="50000"/>
                </a:schemeClr>
              </a:solidFill>
              <a:latin typeface="Nunito Black" pitchFamily="2" charset="0"/>
            </a:endParaRP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smtClean="0">
                <a:solidFill>
                  <a:srgbClr val="002060"/>
                </a:solidFill>
                <a:latin typeface="Nunito Black" pitchFamily="2" charset="0"/>
              </a:rPr>
              <a:t>     </a:t>
            </a:r>
            <a:r>
              <a:rPr lang="vi-VN" sz="2400" dirty="0" smtClean="0">
                <a:solidFill>
                  <a:srgbClr val="002060"/>
                </a:solidFill>
                <a:latin typeface="Nunito Black" pitchFamily="2" charset="0"/>
              </a:rPr>
              <a:t>M</a:t>
            </a:r>
            <a:r>
              <a:rPr lang="en-US" sz="2400" dirty="0" err="1">
                <a:solidFill>
                  <a:srgbClr val="002060"/>
                </a:solidFill>
                <a:latin typeface="Nunito Black" pitchFamily="2" charset="0"/>
              </a:rPr>
              <a:t>ùa</a:t>
            </a:r>
            <a:r>
              <a:rPr lang="vi-VN" sz="2400" dirty="0">
                <a:solidFill>
                  <a:srgbClr val="002060"/>
                </a:solidFill>
                <a:latin typeface="Nunito Black" pitchFamily="2" charset="0"/>
              </a:rPr>
              <a:t> </a:t>
            </a:r>
            <a:r>
              <a:rPr lang="en-US" sz="2400" dirty="0" err="1">
                <a:solidFill>
                  <a:srgbClr val="002060"/>
                </a:solidFill>
                <a:latin typeface="Nunito Black" pitchFamily="2" charset="0"/>
              </a:rPr>
              <a:t>đông</a:t>
            </a:r>
            <a:r>
              <a:rPr lang="vi-VN" sz="2400" dirty="0">
                <a:solidFill>
                  <a:srgbClr val="002060"/>
                </a:solidFill>
                <a:latin typeface="Nunito Black" pitchFamily="2" charset="0"/>
              </a:rPr>
              <a:t>, thỏ quấn tấm vải lên người cho đỡ rét thì gió thổi tấm vải bay xuống ao. Nhím giúp thỏ</a:t>
            </a:r>
            <a:r>
              <a:rPr lang="en-US" sz="2400" dirty="0">
                <a:solidFill>
                  <a:srgbClr val="002060"/>
                </a:solidFill>
                <a:latin typeface="Nunito Black" pitchFamily="2" charset="0"/>
              </a:rPr>
              <a:t> </a:t>
            </a:r>
            <a:r>
              <a:rPr lang="vi-VN" sz="2400" dirty="0">
                <a:solidFill>
                  <a:srgbClr val="002060"/>
                </a:solidFill>
                <a:latin typeface="Nunito Black" pitchFamily="2" charset="0"/>
              </a:rPr>
              <a:t>khều tấm vải vào bờ và nói:</a:t>
            </a:r>
          </a:p>
          <a:p>
            <a:pPr lvl="0" algn="just">
              <a:defRPr/>
            </a:pPr>
            <a:r>
              <a:rPr lang="en-US" sz="2400" dirty="0">
                <a:solidFill>
                  <a:srgbClr val="002060"/>
                </a:solidFill>
                <a:latin typeface="Nunito Black" pitchFamily="2" charset="0"/>
              </a:rPr>
              <a:t>     </a:t>
            </a:r>
            <a:r>
              <a:rPr lang="vi-VN" sz="2400" dirty="0">
                <a:solidFill>
                  <a:srgbClr val="002060"/>
                </a:solidFill>
                <a:latin typeface="Nunito Black" pitchFamily="2" charset="0"/>
              </a:rPr>
              <a:t>- Phải may thành áo mới được.</a:t>
            </a:r>
          </a:p>
        </p:txBody>
      </p:sp>
      <p:grpSp>
        <p:nvGrpSpPr>
          <p:cNvPr id="19" name="Group 18"/>
          <p:cNvGrpSpPr/>
          <p:nvPr/>
        </p:nvGrpSpPr>
        <p:grpSpPr>
          <a:xfrm>
            <a:off x="615259" y="4691327"/>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Nunito Black" pitchFamily="2" charset="0"/>
                </a:rPr>
                <a:t>     </a:t>
              </a:r>
              <a:r>
                <a:rPr lang="vi-VN" sz="2400" dirty="0">
                  <a:solidFill>
                    <a:srgbClr val="FF0000"/>
                  </a:solidFill>
                  <a:latin typeface="Nunito Black" pitchFamily="2" charset="0"/>
                </a:rPr>
                <a:t>Mùa đông đến, thỏ quấn tấm vải lên người cho đỡ rét</a:t>
              </a:r>
              <a:r>
                <a:rPr lang="vi-VN" sz="2400" dirty="0" smtClean="0">
                  <a:solidFill>
                    <a:srgbClr val="FF0000"/>
                  </a:solidFill>
                  <a:latin typeface="Nunito Black" pitchFamily="2" charset="0"/>
                </a:rPr>
                <a:t>.</a:t>
              </a:r>
              <a:endParaRPr lang="en-US" sz="2400" dirty="0">
                <a:solidFill>
                  <a:srgbClr val="FF0000"/>
                </a:solidFill>
                <a:latin typeface="Nunito Black" pitchFamily="2" charset="0"/>
              </a:endParaRPr>
            </a:p>
          </p:txBody>
        </p:sp>
        <p:sp>
          <p:nvSpPr>
            <p:cNvPr id="18" name="Arrow: Right 16">
              <a:extLst>
                <a:ext uri="{FF2B5EF4-FFF2-40B4-BE49-F238E27FC236}">
                  <a16:creationId xmlns:a16="http://schemas.microsoft.com/office/drawing/2014/main" xmlns=""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53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264" l="1034" r="100000"/>
                    </a14:imgEffect>
                  </a14:imgLayer>
                </a14:imgProps>
              </a:ext>
            </a:extLst>
          </a:blip>
          <a:stretch>
            <a:fillRect/>
          </a:stretch>
        </p:blipFill>
        <p:spPr>
          <a:xfrm>
            <a:off x="4611155" y="3799059"/>
            <a:ext cx="3686689" cy="2743583"/>
          </a:xfrm>
          <a:prstGeom prst="rect">
            <a:avLst/>
          </a:prstGeom>
        </p:spPr>
      </p:pic>
      <p:pic>
        <p:nvPicPr>
          <p:cNvPr id="4" name="Picture 3">
            <a:extLst>
              <a:ext uri="{FF2B5EF4-FFF2-40B4-BE49-F238E27FC236}">
                <a16:creationId xmlns:a16="http://schemas.microsoft.com/office/drawing/2014/main" xmlns="" id="{9D6D37C3-74AB-08F2-9B01-B89BFEB6AD03}"/>
              </a:ext>
            </a:extLst>
          </p:cNvPr>
          <p:cNvPicPr>
            <a:picLocks noChangeAspect="1"/>
          </p:cNvPicPr>
          <p:nvPr/>
        </p:nvPicPr>
        <p:blipFill rotWithShape="1">
          <a:blip r:embed="rId5"/>
          <a:srcRect t="14694" b="21814"/>
          <a:stretch/>
        </p:blipFill>
        <p:spPr>
          <a:xfrm>
            <a:off x="25587" y="0"/>
            <a:ext cx="915707" cy="765380"/>
          </a:xfrm>
          <a:prstGeom prst="ellipse">
            <a:avLst/>
          </a:prstGeom>
        </p:spPr>
      </p:pic>
      <p:sp>
        <p:nvSpPr>
          <p:cNvPr id="12" name="Rounded Rectangle 11"/>
          <p:cNvSpPr/>
          <p:nvPr/>
        </p:nvSpPr>
        <p:spPr>
          <a:xfrm>
            <a:off x="987648" y="213544"/>
            <a:ext cx="865389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Nunito Black" pitchFamily="2" charset="0"/>
              </a:rPr>
              <a:t>Câu</a:t>
            </a:r>
            <a:r>
              <a:rPr lang="en-US" sz="2800" b="1" dirty="0">
                <a:solidFill>
                  <a:srgbClr val="002060"/>
                </a:solidFill>
                <a:latin typeface="Nunito Black" pitchFamily="2" charset="0"/>
              </a:rPr>
              <a:t> </a:t>
            </a:r>
            <a:r>
              <a:rPr lang="en-US" sz="2800" b="1" dirty="0" smtClean="0">
                <a:solidFill>
                  <a:srgbClr val="002060"/>
                </a:solidFill>
                <a:latin typeface="Nunito Black" pitchFamily="2" charset="0"/>
              </a:rPr>
              <a:t>2</a:t>
            </a:r>
            <a:r>
              <a:rPr lang="en-US" sz="2800" dirty="0" smtClean="0">
                <a:solidFill>
                  <a:srgbClr val="002060"/>
                </a:solidFill>
                <a:latin typeface="Nunito Black" pitchFamily="2" charset="0"/>
              </a:rPr>
              <a:t>: </a:t>
            </a:r>
            <a:r>
              <a:rPr lang="en-US" sz="2800" b="1" dirty="0" err="1" smtClean="0">
                <a:solidFill>
                  <a:srgbClr val="002060"/>
                </a:solidFill>
                <a:latin typeface="Nunito Black" pitchFamily="2" charset="0"/>
              </a:rPr>
              <a:t>Vì</a:t>
            </a:r>
            <a:r>
              <a:rPr lang="en-US" sz="2800" b="1" dirty="0" smtClean="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nhím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sáng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kiến</a:t>
            </a:r>
            <a:r>
              <a:rPr lang="en-US" sz="2800" b="1" dirty="0">
                <a:solidFill>
                  <a:srgbClr val="002060"/>
                </a:solidFill>
                <a:latin typeface="Nunito Black" pitchFamily="2" charset="0"/>
              </a:rPr>
              <a:t> may </a:t>
            </a:r>
            <a:r>
              <a:rPr lang="en-US" sz="2800" b="1" dirty="0" err="1">
                <a:solidFill>
                  <a:srgbClr val="002060"/>
                </a:solidFill>
                <a:latin typeface="Nunito Black" pitchFamily="2" charset="0"/>
              </a:rPr>
              <a:t>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ấm</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14" name="Cloud Callout 13"/>
          <p:cNvSpPr/>
          <p:nvPr/>
        </p:nvSpPr>
        <p:spPr>
          <a:xfrm>
            <a:off x="8418000" y="1383473"/>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Gợi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smtClean="0">
                <a:ln>
                  <a:noFill/>
                </a:ln>
                <a:solidFill>
                  <a:srgbClr val="ED7D31">
                    <a:lumMod val="50000"/>
                  </a:srgbClr>
                </a:solidFill>
                <a:effectLst/>
                <a:uLnTx/>
                <a:uFillTx/>
                <a:latin typeface="Nunito Black" pitchFamily="2" charset="0"/>
                <a:ea typeface="+mn-ea"/>
                <a:cs typeface="+mn-cs"/>
              </a:rPr>
              <a:t>ý: </a:t>
            </a:r>
            <a:r>
              <a:rPr kumimoji="0" lang="en-US" sz="2400" b="0" i="0" u="none" strike="noStrike" kern="1200" cap="none" spc="0" normalizeH="0" baseline="0" noProof="0" dirty="0" err="1" smtClean="0">
                <a:ln>
                  <a:noFill/>
                </a:ln>
                <a:solidFill>
                  <a:srgbClr val="ED7D31">
                    <a:lumMod val="50000"/>
                  </a:srgbClr>
                </a:solidFill>
                <a:effectLst/>
                <a:uLnTx/>
                <a:uFillTx/>
                <a:latin typeface="Nunito Black" pitchFamily="2" charset="0"/>
                <a:ea typeface="+mn-ea"/>
                <a:cs typeface="+mn-cs"/>
              </a:rPr>
              <a:t>Em</a:t>
            </a:r>
            <a:r>
              <a:rPr kumimoji="0" lang="en-US" sz="2400" b="0" i="0" u="none" strike="noStrike" kern="1200" cap="none" spc="0" normalizeH="0" baseline="0" noProof="0" dirty="0" smtClean="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đoạn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đầu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tiên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trả</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lời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câu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hỏi</a:t>
            </a:r>
            <a:r>
              <a:rPr kumimoji="0" lang="en-US" sz="2400" b="0" i="0" u="none" strike="noStrike" kern="1200" cap="none" spc="0" normalizeH="0" baseline="0" noProof="0" dirty="0" smtClean="0">
                <a:ln>
                  <a:noFill/>
                </a:ln>
                <a:solidFill>
                  <a:srgbClr val="ED7D31">
                    <a:lumMod val="50000"/>
                  </a:srgbClr>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smtClean="0">
                <a:ln>
                  <a:noFill/>
                </a:ln>
                <a:solidFill>
                  <a:schemeClr val="tx1"/>
                </a:solidFill>
                <a:effectLst/>
                <a:uLnTx/>
                <a:uFillTx/>
                <a:latin typeface="Nunito Black" pitchFamily="2" charset="0"/>
                <a:ea typeface="+mn-ea"/>
                <a:cs typeface="+mn-cs"/>
              </a:rPr>
              <a:t>M</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ùa</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đông</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Phải may thành áo mới được.</a:t>
            </a:r>
          </a:p>
        </p:txBody>
      </p:sp>
      <p:grpSp>
        <p:nvGrpSpPr>
          <p:cNvPr id="19" name="Group 18"/>
          <p:cNvGrpSpPr/>
          <p:nvPr/>
        </p:nvGrpSpPr>
        <p:grpSpPr>
          <a:xfrm>
            <a:off x="483440" y="4515694"/>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Nhím</a:t>
              </a:r>
              <a:r>
                <a:rPr lang="en-US" sz="2400" dirty="0">
                  <a:solidFill>
                    <a:srgbClr val="FF0000"/>
                  </a:solidFill>
                  <a:latin typeface="Nunito Black" pitchFamily="2" charset="0"/>
                </a:rPr>
                <a:t> </a:t>
              </a:r>
              <a:r>
                <a:rPr lang="en-US" sz="2400" dirty="0" err="1">
                  <a:solidFill>
                    <a:srgbClr val="FF0000"/>
                  </a:solidFill>
                  <a:latin typeface="Nunito Black" pitchFamily="2" charset="0"/>
                </a:rPr>
                <a:t>nảy</a:t>
              </a:r>
              <a:r>
                <a:rPr lang="en-US" sz="2400" dirty="0">
                  <a:solidFill>
                    <a:srgbClr val="FF0000"/>
                  </a:solidFill>
                  <a:latin typeface="Nunito Black" pitchFamily="2" charset="0"/>
                </a:rPr>
                <a:t> </a:t>
              </a:r>
              <a:r>
                <a:rPr lang="en-US" sz="2400" dirty="0" err="1">
                  <a:solidFill>
                    <a:srgbClr val="FF0000"/>
                  </a:solidFill>
                  <a:latin typeface="Nunito Black" pitchFamily="2" charset="0"/>
                </a:rPr>
                <a:t>ra</a:t>
              </a:r>
              <a:r>
                <a:rPr lang="en-US" sz="2400" dirty="0">
                  <a:solidFill>
                    <a:srgbClr val="FF0000"/>
                  </a:solidFill>
                  <a:latin typeface="Nunito Black" pitchFamily="2" charset="0"/>
                </a:rPr>
                <a:t> </a:t>
              </a:r>
              <a:r>
                <a:rPr lang="en-US" sz="2400" dirty="0" err="1">
                  <a:solidFill>
                    <a:srgbClr val="FF0000"/>
                  </a:solidFill>
                  <a:latin typeface="Nunito Black" pitchFamily="2" charset="0"/>
                </a:rPr>
                <a:t>sáng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kiến</a:t>
              </a:r>
              <a:r>
                <a:rPr lang="en-US" sz="2400" dirty="0">
                  <a:solidFill>
                    <a:srgbClr val="FF0000"/>
                  </a:solidFill>
                  <a:latin typeface="Nunito Black" pitchFamily="2" charset="0"/>
                </a:rPr>
                <a:t> may </a:t>
              </a:r>
              <a:r>
                <a:rPr lang="en-US" sz="2400" dirty="0" err="1">
                  <a:solidFill>
                    <a:srgbClr val="FF0000"/>
                  </a:solidFill>
                  <a:latin typeface="Nunito Black" pitchFamily="2" charset="0"/>
                </a:rPr>
                <a:t>áo</a:t>
              </a:r>
              <a:r>
                <a:rPr lang="en-US" sz="2400" dirty="0">
                  <a:solidFill>
                    <a:srgbClr val="FF0000"/>
                  </a:solidFill>
                  <a:latin typeface="Nunito Black" pitchFamily="2" charset="0"/>
                </a:rPr>
                <a:t> </a:t>
              </a:r>
              <a:r>
                <a:rPr lang="en-US" sz="2400" dirty="0" err="1">
                  <a:solidFill>
                    <a:srgbClr val="FF0000"/>
                  </a:solidFill>
                  <a:latin typeface="Nunito Black" pitchFamily="2" charset="0"/>
                </a:rPr>
                <a: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vì</a:t>
              </a:r>
              <a:r>
                <a:rPr lang="en-US" sz="2400" dirty="0">
                  <a:solidFill>
                    <a:srgbClr val="FF0000"/>
                  </a:solidFill>
                  <a:latin typeface="Nunito Black" pitchFamily="2" charset="0"/>
                </a:rPr>
                <a:t> </a:t>
              </a:r>
              <a:r>
                <a:rPr lang="en-US" sz="2400" dirty="0" err="1">
                  <a:solidFill>
                    <a:srgbClr val="FF0000"/>
                  </a:solidFill>
                  <a:latin typeface="Nunito Black" pitchFamily="2" charset="0"/>
                </a:rPr>
                <a:t>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vải</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thỏ</a:t>
              </a:r>
              <a:r>
                <a:rPr lang="en-US" sz="2400" dirty="0">
                  <a:solidFill>
                    <a:srgbClr val="FF0000"/>
                  </a:solidFill>
                  <a:latin typeface="Nunito Black" pitchFamily="2" charset="0"/>
                </a:rPr>
                <a:t> </a:t>
              </a:r>
              <a:r>
                <a:rPr lang="en-US" sz="2400" dirty="0" err="1">
                  <a:solidFill>
                    <a:srgbClr val="FF0000"/>
                  </a:solidFill>
                  <a:latin typeface="Nunito Black" pitchFamily="2" charset="0"/>
                </a:rPr>
                <a:t>bị</a:t>
              </a:r>
              <a:r>
                <a:rPr lang="en-US" sz="2400" dirty="0">
                  <a:solidFill>
                    <a:srgbClr val="FF0000"/>
                  </a:solidFill>
                  <a:latin typeface="Nunito Black" pitchFamily="2" charset="0"/>
                </a:rPr>
                <a:t> </a:t>
              </a:r>
              <a:r>
                <a:rPr lang="en-US" sz="2400" dirty="0" err="1">
                  <a:solidFill>
                    <a:srgbClr val="FF0000"/>
                  </a:solidFill>
                  <a:latin typeface="Nunito Black" pitchFamily="2" charset="0"/>
                </a:rPr>
                <a:t>gió</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thổi</a:t>
              </a:r>
              <a:r>
                <a:rPr lang="en-US" sz="2400" dirty="0">
                  <a:solidFill>
                    <a:srgbClr val="FF0000"/>
                  </a:solidFill>
                  <a:latin typeface="Nunito Black" pitchFamily="2" charset="0"/>
                </a:rPr>
                <a:t> bay </a:t>
              </a:r>
              <a:r>
                <a:rPr lang="en-US" sz="2400" dirty="0" err="1">
                  <a:solidFill>
                    <a:srgbClr val="FF0000"/>
                  </a:solidFill>
                  <a:latin typeface="Nunito Black" pitchFamily="2" charset="0"/>
                </a:rPr>
                <a:t>xuống</a:t>
              </a:r>
              <a:r>
                <a:rPr lang="en-US" sz="2400" dirty="0">
                  <a:solidFill>
                    <a:srgbClr val="FF0000"/>
                  </a:solidFill>
                  <a:latin typeface="Nunito Black" pitchFamily="2" charset="0"/>
                </a:rPr>
                <a:t> </a:t>
              </a:r>
              <a:r>
                <a:rPr lang="en-US" sz="2400" dirty="0" err="1">
                  <a:solidFill>
                    <a:srgbClr val="FF0000"/>
                  </a:solidFill>
                  <a:latin typeface="Nunito Black" pitchFamily="2" charset="0"/>
                </a:rPr>
                <a:t>ao</a:t>
              </a:r>
              <a:r>
                <a:rPr lang="en-US" sz="2400" dirty="0">
                  <a:solidFill>
                    <a:srgbClr val="FF0000"/>
                  </a:solidFill>
                  <a:latin typeface="Nunito Black" pitchFamily="2" charset="0"/>
                </a:rPr>
                <a:t>.</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
          <p:nvSpPr>
            <p:cNvPr id="18" name="Arrow: Right 16">
              <a:extLst>
                <a:ext uri="{FF2B5EF4-FFF2-40B4-BE49-F238E27FC236}">
                  <a16:creationId xmlns:a16="http://schemas.microsoft.com/office/drawing/2014/main" xmlns=""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04868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xmlns=""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năm</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2022</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6" name="Group 5"/>
          <p:cNvGrpSpPr/>
          <p:nvPr/>
        </p:nvGrpSpPr>
        <p:grpSpPr>
          <a:xfrm>
            <a:off x="1112209" y="2171096"/>
            <a:ext cx="9902321" cy="927450"/>
            <a:chOff x="1308154" y="3568825"/>
            <a:chExt cx="9902321" cy="927450"/>
          </a:xfrm>
        </p:grpSpPr>
        <p:sp>
          <p:nvSpPr>
            <p:cNvPr id="7" name="TextBox 6">
              <a:extLst>
                <a:ext uri="{FF2B5EF4-FFF2-40B4-BE49-F238E27FC236}">
                  <a16:creationId xmlns:a16="http://schemas.microsoft.com/office/drawing/2014/main" xmlns="" id="{FDF99F60-2DEC-4DEF-9300-E3C8E7CE95D2}"/>
                </a:ext>
              </a:extLst>
            </p:cNvPr>
            <p:cNvSpPr txBox="1"/>
            <p:nvPr/>
          </p:nvSpPr>
          <p:spPr>
            <a:xfrm>
              <a:off x="3320511" y="3572945"/>
              <a:ext cx="78899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NHỮNG</a:t>
              </a:r>
              <a:r>
                <a:rPr kumimoji="0" lang="en-US" sz="5400" b="1" i="0" u="none" strike="noStrike" kern="1200" cap="none" spc="0" normalizeH="0" noProof="0" dirty="0"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CHIẾC ÁO ẤM</a:t>
              </a:r>
              <a:endPar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xmlns=""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54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27</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133653233"/>
      </p:ext>
    </p:extLst>
  </p:cSld>
  <p:clrMapOvr>
    <a:masterClrMapping/>
  </p:clrMapOvr>
  <mc:AlternateContent xmlns:mc="http://schemas.openxmlformats.org/markup-compatibility/2006" xmlns:p14="http://schemas.microsoft.com/office/powerpoint/2010/main">
    <mc:Choice Requires="p14">
      <p:transition spd="slow" p14:dur="1500">
        <p:split orient="vert"/>
        <p:sndAc>
          <p:endSnd/>
        </p:sndAc>
      </p:transition>
    </mc:Choice>
    <mc:Fallback xmlns="">
      <p:transition spd="slow">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890159" y="188875"/>
            <a:ext cx="9157447" cy="121487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3: </a:t>
            </a:r>
            <a:r>
              <a:rPr lang="en-US" sz="2400" b="1" dirty="0" err="1" smtClean="0">
                <a:solidFill>
                  <a:srgbClr val="002060"/>
                </a:solidFill>
                <a:latin typeface="Nunito Black" pitchFamily="2" charset="0"/>
              </a:rPr>
              <a:t>Mỗi</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góp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việc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ra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chiếc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áo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ấm</a:t>
            </a:r>
            <a:r>
              <a:rPr lang="en-US" sz="2400" b="1" dirty="0" smtClean="0">
                <a:solidFill>
                  <a:srgbClr val="002060"/>
                </a:solidFill>
                <a:latin typeface="Nunito Black" pitchFamily="2" charset="0"/>
              </a:rPr>
              <a:t>?</a:t>
            </a:r>
          </a:p>
        </p:txBody>
      </p:sp>
      <p:sp>
        <p:nvSpPr>
          <p:cNvPr id="17" name="Rounded Rectangular Callout 16"/>
          <p:cNvSpPr/>
          <p:nvPr/>
        </p:nvSpPr>
        <p:spPr>
          <a:xfrm>
            <a:off x="8664612" y="1421795"/>
            <a:ext cx="3201557" cy="1190031"/>
          </a:xfrm>
          <a:prstGeom prst="wedgeRoundRectCallout">
            <a:avLst>
              <a:gd name="adj1" fmla="val -36230"/>
              <a:gd name="adj2" fmla="val 10059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M:</a:t>
            </a:r>
            <a:r>
              <a:rPr lang="vi-VN" sz="2000" dirty="0">
                <a:solidFill>
                  <a:srgbClr val="7030A0"/>
                </a:solidFill>
                <a:latin typeface="Nunito Black" pitchFamily="2" charset="0"/>
              </a:rPr>
              <a:t> Nhím rút chiếc lông nhọn trên lưng để làm kim may áo.</a:t>
            </a:r>
            <a:endParaRPr lang="en-US" sz="2000" dirty="0">
              <a:solidFill>
                <a:srgbClr val="002060"/>
              </a:solidFill>
              <a:latin typeface="Nunito Black" pitchFamily="2" charset="0"/>
            </a:endParaRPr>
          </a:p>
        </p:txBody>
      </p:sp>
      <p:sp>
        <p:nvSpPr>
          <p:cNvPr id="18" name="Rounded Rectangular Callout 17"/>
          <p:cNvSpPr/>
          <p:nvPr/>
        </p:nvSpPr>
        <p:spPr>
          <a:xfrm>
            <a:off x="2804087" y="1491253"/>
            <a:ext cx="2664795" cy="806024"/>
          </a:xfrm>
          <a:prstGeom prst="wedgeRoundRectCallout">
            <a:avLst>
              <a:gd name="adj1" fmla="val 45566"/>
              <a:gd name="adj2" fmla="val 11426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Thỏ trải vải để đôi chim may áo.</a:t>
            </a:r>
          </a:p>
        </p:txBody>
      </p:sp>
      <p:sp>
        <p:nvSpPr>
          <p:cNvPr id="19" name="Rounded Rectangular Callout 18"/>
          <p:cNvSpPr/>
          <p:nvPr/>
        </p:nvSpPr>
        <p:spPr>
          <a:xfrm>
            <a:off x="185550" y="3660524"/>
            <a:ext cx="2463522" cy="1190031"/>
          </a:xfrm>
          <a:prstGeom prst="wedgeRoundRectCallout">
            <a:avLst>
              <a:gd name="adj1" fmla="val 9981"/>
              <a:gd name="adj2" fmla="val -85850"/>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Bọ ngựa dùng kiếm của mình để cắt vải may áo.</a:t>
            </a:r>
          </a:p>
        </p:txBody>
      </p:sp>
      <p:sp>
        <p:nvSpPr>
          <p:cNvPr id="20" name="Rounded Rectangular Callout 19"/>
          <p:cNvSpPr/>
          <p:nvPr/>
        </p:nvSpPr>
        <p:spPr>
          <a:xfrm>
            <a:off x="1039440" y="5604952"/>
            <a:ext cx="2228196" cy="1092414"/>
          </a:xfrm>
          <a:prstGeom prst="wedgeRoundRectCallout">
            <a:avLst>
              <a:gd name="adj1" fmla="val 4811"/>
              <a:gd name="adj2" fmla="val -71329"/>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Tằm cho tơ của mình để làm chỉ may áo.</a:t>
            </a:r>
          </a:p>
        </p:txBody>
      </p:sp>
      <p:sp>
        <p:nvSpPr>
          <p:cNvPr id="21" name="Rounded Rectangular Callout 20"/>
          <p:cNvSpPr/>
          <p:nvPr/>
        </p:nvSpPr>
        <p:spPr>
          <a:xfrm>
            <a:off x="3866719" y="5446059"/>
            <a:ext cx="3905681" cy="1251306"/>
          </a:xfrm>
          <a:prstGeom prst="wedgeRoundRectCallout">
            <a:avLst>
              <a:gd name="adj1" fmla="val -51530"/>
              <a:gd name="adj2" fmla="val -22675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2000" dirty="0">
                <a:solidFill>
                  <a:srgbClr val="FF0000"/>
                </a:solidFill>
                <a:latin typeface="Nunito Black" pitchFamily="2" charset="0"/>
              </a:rPr>
              <a:t>Ốc sên bò trên tấm vải, vạch những đường kẻ để giúp bọ ngựa cắt vải may áo.</a:t>
            </a:r>
            <a:endParaRPr lang="id-ID" sz="20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22" name="Rounded Rectangular Callout 21"/>
          <p:cNvSpPr/>
          <p:nvPr/>
        </p:nvSpPr>
        <p:spPr>
          <a:xfrm>
            <a:off x="8506191" y="5427526"/>
            <a:ext cx="2560739" cy="1269839"/>
          </a:xfrm>
          <a:prstGeom prst="wedgeRoundRectCallout">
            <a:avLst>
              <a:gd name="adj1" fmla="val -67579"/>
              <a:gd name="adj2" fmla="val -80253"/>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Đôi chim ổ dộc dùng biệt tài khâu vá của mình để may áo.</a:t>
            </a:r>
          </a:p>
        </p:txBody>
      </p:sp>
    </p:spTree>
    <p:extLst>
      <p:ext uri="{BB962C8B-B14F-4D97-AF65-F5344CB8AC3E}">
        <p14:creationId xmlns:p14="http://schemas.microsoft.com/office/powerpoint/2010/main" val="1482090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4</a:t>
            </a:r>
            <a:r>
              <a:rPr lang="en-US" sz="2400" dirty="0" smtClean="0">
                <a:solidFill>
                  <a:srgbClr val="002060"/>
                </a:solidFill>
                <a:latin typeface="Nunito Black" pitchFamily="2" charset="0"/>
              </a:rPr>
              <a:t>: </a:t>
            </a:r>
            <a:r>
              <a:rPr lang="en-US" sz="2400" b="1" dirty="0" err="1" smtClean="0">
                <a:solidFill>
                  <a:srgbClr val="002060"/>
                </a:solidFill>
                <a:latin typeface="Nunito Black" pitchFamily="2" charset="0"/>
              </a:rPr>
              <a:t>Em</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12" name="Cloud 11"/>
          <p:cNvSpPr/>
          <p:nvPr/>
        </p:nvSpPr>
        <p:spPr>
          <a:xfrm>
            <a:off x="8636193" y="1419674"/>
            <a:ext cx="3103090"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ular Callout 15"/>
          <p:cNvSpPr/>
          <p:nvPr/>
        </p:nvSpPr>
        <p:spPr>
          <a:xfrm>
            <a:off x="1159101" y="5653960"/>
            <a:ext cx="8796018" cy="965065"/>
          </a:xfrm>
          <a:prstGeom prst="wedgeRoundRectCallout">
            <a:avLst>
              <a:gd name="adj1" fmla="val 38636"/>
              <a:gd name="adj2" fmla="val -193882"/>
              <a:gd name="adj3" fmla="val 1666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nhím nhất. Vì nhím đã biết rủ các bạn cùng giúp đỡ mình may áo cho thỏ.</a:t>
            </a:r>
          </a:p>
        </p:txBody>
      </p:sp>
    </p:spTree>
    <p:extLst>
      <p:ext uri="{BB962C8B-B14F-4D97-AF65-F5344CB8AC3E}">
        <p14:creationId xmlns:p14="http://schemas.microsoft.com/office/powerpoint/2010/main" val="1644594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4</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309282" y="3415554"/>
            <a:ext cx="4639236" cy="2702858"/>
          </a:xfrm>
          <a:prstGeom prst="cloudCallout">
            <a:avLst>
              <a:gd name="adj1" fmla="val 77942"/>
              <a:gd name="adj2" fmla="val -1742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chim ổ dộc nhất. Vì các bạn ấy có khả năng khâu vá rất giỏi.</a:t>
            </a:r>
          </a:p>
        </p:txBody>
      </p:sp>
    </p:spTree>
    <p:extLst>
      <p:ext uri="{BB962C8B-B14F-4D97-AF65-F5344CB8AC3E}">
        <p14:creationId xmlns:p14="http://schemas.microsoft.com/office/powerpoint/2010/main" val="216986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4</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228600" y="1586754"/>
            <a:ext cx="4639236" cy="2702858"/>
          </a:xfrm>
          <a:prstGeom prst="cloudCallout">
            <a:avLst>
              <a:gd name="adj1" fmla="val 841"/>
              <a:gd name="adj2" fmla="val 68145"/>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tằm nhất vì tằm đã hi sinh tơ của mình để làm chỉ may áo cho thỏ.</a:t>
            </a:r>
          </a:p>
        </p:txBody>
      </p:sp>
    </p:spTree>
    <p:extLst>
      <p:ext uri="{BB962C8B-B14F-4D97-AF65-F5344CB8AC3E}">
        <p14:creationId xmlns:p14="http://schemas.microsoft.com/office/powerpoint/2010/main" val="26538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6" y="309898"/>
            <a:ext cx="7473912" cy="57650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a:t>
            </a:r>
            <a:r>
              <a:rPr lang="vi-VN" sz="2400" b="1" dirty="0" smtClean="0">
                <a:solidFill>
                  <a:srgbClr val="002060"/>
                </a:solidFill>
                <a:latin typeface="Nunito Black" pitchFamily="2" charset="0"/>
              </a:rPr>
              <a:t>5</a:t>
            </a:r>
            <a:r>
              <a:rPr lang="en-US" sz="2400" b="1" dirty="0" smtClean="0">
                <a:solidFill>
                  <a:srgbClr val="002060"/>
                </a:solidFill>
                <a:latin typeface="Nunito Black" pitchFamily="2" charset="0"/>
              </a:rPr>
              <a:t>: </a:t>
            </a:r>
            <a:r>
              <a:rPr lang="vi-VN" sz="2400" b="1" dirty="0" smtClean="0">
                <a:solidFill>
                  <a:srgbClr val="002060"/>
                </a:solidFill>
                <a:latin typeface="Nunito Black" pitchFamily="2" charset="0"/>
              </a:rPr>
              <a:t>Em </a:t>
            </a:r>
            <a:r>
              <a:rPr lang="vi-VN" sz="2400" b="1" dirty="0">
                <a:solidFill>
                  <a:srgbClr val="002060"/>
                </a:solidFill>
                <a:latin typeface="Nunito Black" pitchFamily="2" charset="0"/>
              </a:rPr>
              <a:t>học được điều gì qua câu chuyện trên?</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12" name="Cloud 11"/>
          <p:cNvSpPr/>
          <p:nvPr/>
        </p:nvSpPr>
        <p:spPr>
          <a:xfrm>
            <a:off x="8955740" y="1142213"/>
            <a:ext cx="3094151"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cặp</a:t>
            </a:r>
            <a:r>
              <a:rPr kumimoji="0" lang="en-US" sz="28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đôi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le 15"/>
          <p:cNvSpPr/>
          <p:nvPr/>
        </p:nvSpPr>
        <p:spPr>
          <a:xfrm>
            <a:off x="615259" y="1878153"/>
            <a:ext cx="4413941" cy="2072548"/>
          </a:xfrm>
          <a:prstGeom prst="roundRect">
            <a:avLst/>
          </a:prstGeom>
          <a:solidFill>
            <a:srgbClr val="FFFFFF">
              <a:alpha val="80000"/>
            </a:srgbClr>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rgbClr val="800000"/>
                </a:solidFill>
                <a:latin typeface="Nunito Black" pitchFamily="2" charset="0"/>
              </a:rPr>
              <a:t>Gợi</a:t>
            </a:r>
            <a:r>
              <a:rPr lang="en-US" sz="2400" dirty="0">
                <a:solidFill>
                  <a:srgbClr val="800000"/>
                </a:solidFill>
                <a:latin typeface="Nunito Black" pitchFamily="2" charset="0"/>
              </a:rPr>
              <a:t> </a:t>
            </a:r>
            <a:r>
              <a:rPr lang="en-US" sz="2400" dirty="0" smtClean="0">
                <a:solidFill>
                  <a:srgbClr val="800000"/>
                </a:solidFill>
                <a:latin typeface="Nunito Black" pitchFamily="2" charset="0"/>
              </a:rPr>
              <a:t>ý:</a:t>
            </a:r>
            <a:r>
              <a:rPr lang="vi-VN" sz="2400" dirty="0" smtClean="0">
                <a:solidFill>
                  <a:srgbClr val="800000"/>
                </a:solidFill>
                <a:latin typeface="Nunito Black" pitchFamily="2" charset="0"/>
              </a:rPr>
              <a:t> </a:t>
            </a:r>
            <a:r>
              <a:rPr lang="en-US" sz="2400" dirty="0" err="1" smtClean="0">
                <a:solidFill>
                  <a:srgbClr val="800000"/>
                </a:solidFill>
                <a:latin typeface="Nunito Black" pitchFamily="2" charset="0"/>
              </a:rPr>
              <a:t>Em</a:t>
            </a:r>
            <a:r>
              <a:rPr lang="en-US" sz="2400" dirty="0" smtClean="0">
                <a:solidFill>
                  <a:srgbClr val="800000"/>
                </a:solidFill>
                <a:latin typeface="Nunito Black" pitchFamily="2" charset="0"/>
              </a:rPr>
              <a:t> </a:t>
            </a:r>
            <a:r>
              <a:rPr lang="vi-VN" sz="2400" dirty="0" smtClean="0">
                <a:solidFill>
                  <a:srgbClr val="800000"/>
                </a:solidFill>
                <a:latin typeface="Nunito Black" pitchFamily="2" charset="0"/>
              </a:rPr>
              <a:t>nhớ </a:t>
            </a:r>
            <a:r>
              <a:rPr lang="vi-VN" sz="2400" dirty="0">
                <a:solidFill>
                  <a:srgbClr val="800000"/>
                </a:solidFill>
                <a:latin typeface="Nunito Black" pitchFamily="2" charset="0"/>
              </a:rPr>
              <a:t>lại nội dung câu chuyện và suy nghĩ xem qua câu chuyện đó, em rút ra được bài học gì khi làm việc</a:t>
            </a:r>
            <a:r>
              <a:rPr lang="vi-VN" sz="2400" dirty="0" smtClean="0">
                <a:solidFill>
                  <a:srgbClr val="800000"/>
                </a:solidFill>
                <a:latin typeface="Nunito Black" pitchFamily="2" charset="0"/>
              </a:rPr>
              <a:t>?</a:t>
            </a:r>
            <a:endParaRPr lang="en-US" sz="2400" dirty="0">
              <a:solidFill>
                <a:srgbClr val="800000"/>
              </a:solidFill>
              <a:latin typeface="Nunito Black" pitchFamily="2" charset="0"/>
            </a:endParaRPr>
          </a:p>
        </p:txBody>
      </p:sp>
      <p:grpSp>
        <p:nvGrpSpPr>
          <p:cNvPr id="8" name="Group 7"/>
          <p:cNvGrpSpPr/>
          <p:nvPr/>
        </p:nvGrpSpPr>
        <p:grpSpPr>
          <a:xfrm>
            <a:off x="292529" y="4650986"/>
            <a:ext cx="11352624" cy="1427085"/>
            <a:chOff x="1139694" y="4696146"/>
            <a:chExt cx="9202737" cy="1427085"/>
          </a:xfrm>
        </p:grpSpPr>
        <p:sp>
          <p:nvSpPr>
            <p:cNvPr id="11" name="Rounded Rectangle 10"/>
            <p:cNvSpPr/>
            <p:nvPr/>
          </p:nvSpPr>
          <p:spPr>
            <a:xfrm>
              <a:off x="1546413" y="4696146"/>
              <a:ext cx="8796018" cy="142708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Nunito Black" pitchFamily="2" charset="0"/>
                </a:rPr>
                <a:t>     </a:t>
              </a:r>
              <a:r>
                <a:rPr lang="vi-VN" sz="2400" dirty="0">
                  <a:solidFill>
                    <a:srgbClr val="FF0000"/>
                  </a:solidFill>
                  <a:latin typeface="Nunito Black" pitchFamily="2" charset="0"/>
                </a:rPr>
                <a:t>Sau khi đọc câu chuyện Những chiếc áo ấm, em học được một điều là phải biết giúp đỡ lẫn nhau. Khi cùng nhau làm việc thì sẽ đạt được hiệu quả cao</a:t>
              </a:r>
              <a:r>
                <a:rPr lang="vi-VN" sz="2400" dirty="0" smtClean="0">
                  <a:solidFill>
                    <a:srgbClr val="FF0000"/>
                  </a:solidFill>
                  <a:latin typeface="Nunito Black" pitchFamily="2" charset="0"/>
                </a:rPr>
                <a:t>.</a:t>
              </a:r>
              <a:endParaRPr lang="en-US" sz="2400" dirty="0">
                <a:solidFill>
                  <a:srgbClr val="FF0000"/>
                </a:solidFill>
                <a:latin typeface="Nunito Black" pitchFamily="2" charset="0"/>
              </a:endParaRPr>
            </a:p>
          </p:txBody>
        </p:sp>
        <p:sp>
          <p:nvSpPr>
            <p:cNvPr id="13" name="Arrow: Right 16">
              <a:extLst>
                <a:ext uri="{FF2B5EF4-FFF2-40B4-BE49-F238E27FC236}">
                  <a16:creationId xmlns:a16="http://schemas.microsoft.com/office/drawing/2014/main" xmlns="" id="{20A2D69E-61A8-ECFB-AD2D-86A364EF4EC5}"/>
                </a:ext>
              </a:extLst>
            </p:cNvPr>
            <p:cNvSpPr/>
            <p:nvPr/>
          </p:nvSpPr>
          <p:spPr>
            <a:xfrm>
              <a:off x="1139694" y="5072066"/>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5479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483440" y="1307673"/>
            <a:ext cx="10922378" cy="325087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r>
              <a:rPr lang="en-US" sz="32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NỘI </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DUNG</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a:p>
            <a:pPr fontAlgn="t"/>
            <a:r>
              <a:rPr lang="vi-VN" sz="3200" dirty="0" smtClean="0">
                <a:solidFill>
                  <a:srgbClr val="002060"/>
                </a:solidFill>
                <a:latin typeface="Nunito Black" pitchFamily="2" charset="0"/>
              </a:rPr>
              <a:t>Câu </a:t>
            </a:r>
            <a:r>
              <a:rPr lang="vi-VN" sz="3200" dirty="0">
                <a:solidFill>
                  <a:srgbClr val="002060"/>
                </a:solidFill>
                <a:latin typeface="Nunito Black" pitchFamily="2" charset="0"/>
              </a:rPr>
              <a:t>chuyện kể về xưởng may áo ấm của các loài động vật sống trong rừng. Nhờ có sự góp sức của các con vật mà những tấm áo ấm được hoàn thiện một cách dễ dàng và nhanh chóng.</a:t>
            </a:r>
          </a:p>
        </p:txBody>
      </p:sp>
      <p:pic>
        <p:nvPicPr>
          <p:cNvPr id="7" name="Picture 6">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Tree>
    <p:extLst>
      <p:ext uri="{BB962C8B-B14F-4D97-AF65-F5344CB8AC3E}">
        <p14:creationId xmlns:p14="http://schemas.microsoft.com/office/powerpoint/2010/main" val="747636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250576" y="9558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LUYỆN</a:t>
            </a:r>
            <a:r>
              <a:rPr kumimoji="0" lang="en-US" sz="72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 LẠI</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55070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mặc.</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323756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lại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23874185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33025F6-03E4-F7FE-A115-15A451327F80}"/>
              </a:ext>
            </a:extLst>
          </p:cNvPr>
          <p:cNvSpPr txBox="1"/>
          <p:nvPr/>
        </p:nvSpPr>
        <p:spPr>
          <a:xfrm>
            <a:off x="4643717" y="2619562"/>
            <a:ext cx="60870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Nói</a:t>
            </a:r>
            <a:r>
              <a:rPr kumimoji="0" lang="en-US" sz="60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smtClean="0">
                <a:ln>
                  <a:noFill/>
                </a:ln>
                <a:solidFill>
                  <a:srgbClr val="71D400"/>
                </a:solidFill>
                <a:effectLst/>
                <a:uLnTx/>
                <a:uFillTx/>
                <a:latin typeface="Sigmar One" panose="00000500000000000000" pitchFamily="2" charset="0"/>
                <a:ea typeface="+mn-ea"/>
                <a:cs typeface="+mn-cs"/>
              </a:rPr>
              <a:t>và</a:t>
            </a:r>
            <a:r>
              <a:rPr kumimoji="0" lang="en-US" sz="60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smtClean="0">
                <a:ln>
                  <a:noFill/>
                </a:ln>
                <a:solidFill>
                  <a:srgbClr val="71D400"/>
                </a:solidFill>
                <a:effectLst/>
                <a:uLnTx/>
                <a:uFillTx/>
                <a:latin typeface="Sigmar One" panose="00000500000000000000" pitchFamily="2" charset="0"/>
                <a:ea typeface="+mn-ea"/>
                <a:cs typeface="+mn-cs"/>
              </a:rPr>
              <a:t>nghe</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21705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Nunito Black" pitchFamily="2" charset="0"/>
                </a:rPr>
                <a:t>Câu</a:t>
              </a:r>
              <a:r>
                <a:rPr lang="en-US" sz="2800" b="1" dirty="0">
                  <a:latin typeface="Nunito Black" pitchFamily="2" charset="0"/>
                </a:rPr>
                <a:t> 1: </a:t>
              </a:r>
              <a:r>
                <a:rPr lang="en-US" sz="2800" b="1" dirty="0" err="1">
                  <a:latin typeface="Nunito Black" pitchFamily="2" charset="0"/>
                </a:rPr>
                <a:t>Em</a:t>
              </a:r>
              <a:r>
                <a:rPr lang="en-US" sz="2800" b="1" dirty="0">
                  <a:latin typeface="Nunito Black" pitchFamily="2" charset="0"/>
                </a:rPr>
                <a:t> </a:t>
              </a:r>
              <a:r>
                <a:rPr lang="en-US" sz="2800" b="1" dirty="0" err="1">
                  <a:latin typeface="Nunito Black" pitchFamily="2" charset="0"/>
                </a:rPr>
                <a:t>thích</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cá</a:t>
              </a:r>
              <a:r>
                <a:rPr lang="en-US" sz="2800" b="1" dirty="0">
                  <a:latin typeface="Nunito Black" pitchFamily="2" charset="0"/>
                </a:rPr>
                <a:t> </a:t>
              </a:r>
              <a:r>
                <a:rPr lang="en-US" sz="2800" b="1" dirty="0" err="1">
                  <a:latin typeface="Nunito Black" pitchFamily="2" charset="0"/>
                </a:rPr>
                <a:t>nhân</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theo</a:t>
              </a:r>
              <a:r>
                <a:rPr lang="en-US" sz="2800" b="1" dirty="0">
                  <a:latin typeface="Nunito Black" pitchFamily="2" charset="0"/>
                </a:rPr>
                <a:t> </a:t>
              </a:r>
              <a:r>
                <a:rPr lang="en-US" sz="2800" b="1" dirty="0" err="1">
                  <a:latin typeface="Nunito Black" pitchFamily="2" charset="0"/>
                </a:rPr>
                <a:t>cặp</a:t>
              </a:r>
              <a:r>
                <a:rPr lang="en-US" sz="2800" b="1" dirty="0">
                  <a:latin typeface="Nunito Black" pitchFamily="2" charset="0"/>
                </a:rPr>
                <a:t> hay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nhóm</a:t>
              </a:r>
              <a:r>
                <a:rPr lang="en-US" sz="2800" b="1" dirty="0">
                  <a:latin typeface="Nunito Black" pitchFamily="2" charset="0"/>
                </a:rPr>
                <a:t>? </a:t>
              </a:r>
              <a:r>
                <a:rPr lang="en-US" sz="2800" b="1" dirty="0" err="1">
                  <a:latin typeface="Nunito Black" pitchFamily="2" charset="0"/>
                </a:rPr>
                <a:t>Vì</a:t>
              </a:r>
              <a:r>
                <a:rPr lang="en-US" sz="2800" b="1" dirty="0">
                  <a:latin typeface="Nunito Black" pitchFamily="2" charset="0"/>
                </a:rPr>
                <a:t> </a:t>
              </a:r>
              <a:r>
                <a:rPr lang="en-US" sz="2800" b="1" dirty="0" err="1">
                  <a:latin typeface="Nunito Black" pitchFamily="2" charset="0"/>
                </a:rPr>
                <a:t>sao</a:t>
              </a:r>
              <a:r>
                <a:rPr lang="en-US" sz="2800" b="1" dirty="0">
                  <a:latin typeface="Nunito Black" pitchFamily="2" charset="0"/>
                </a:rPr>
                <a:t>?</a:t>
              </a:r>
              <a:endParaRPr lang="en-US" sz="2800" dirty="0">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2060"/>
                  </a:solidFill>
                  <a:effectLst/>
                  <a:latin typeface="OpenSans"/>
                </a:rPr>
                <a:t>       </a:t>
              </a:r>
              <a:endParaRPr kumimoji="0" lang="en-US" altLang="en-US" sz="2800" b="1" i="0" u="none" strike="noStrike" cap="none" normalizeH="0" baseline="0" dirty="0" smtClean="0">
                <a:ln>
                  <a:noFill/>
                </a:ln>
                <a:solidFill>
                  <a:srgbClr val="000000"/>
                </a:solidFill>
                <a:effectLst/>
                <a:latin typeface="OpenSan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367272" y="4343399"/>
            <a:ext cx="7924646" cy="2097741"/>
            <a:chOff x="936966" y="4470213"/>
            <a:chExt cx="7924646" cy="2097741"/>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850418" y="1556761"/>
              <a:ext cx="2097741" cy="7924646"/>
            </a:xfrm>
            <a:prstGeom prst="rect">
              <a:avLst/>
            </a:prstGeom>
          </p:spPr>
        </p:pic>
        <p:sp>
          <p:nvSpPr>
            <p:cNvPr id="11" name="Flowchart: Alternate Process 10"/>
            <p:cNvSpPr/>
            <p:nvPr/>
          </p:nvSpPr>
          <p:spPr>
            <a:xfrm>
              <a:off x="1695510" y="5079695"/>
              <a:ext cx="6130678" cy="1055608"/>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cá nhân. Vì khi học cá nhân, em dễ tập trung học hơn.</a:t>
              </a:r>
            </a:p>
          </p:txBody>
        </p:sp>
      </p:grpSp>
    </p:spTree>
    <p:extLst>
      <p:ext uri="{BB962C8B-B14F-4D97-AF65-F5344CB8AC3E}">
        <p14:creationId xmlns:p14="http://schemas.microsoft.com/office/powerpoint/2010/main" val="171732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Nunito Black" pitchFamily="2" charset="0"/>
                <a:ea typeface="+mn-ea"/>
                <a:cs typeface="+mn-cs"/>
              </a:rPr>
              <a:t>TIẾT 1+2</a:t>
            </a:r>
            <a:endPar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485401075"/>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smtClean="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1001242" y="4035736"/>
            <a:ext cx="8122490" cy="2662514"/>
            <a:chOff x="936964" y="4470215"/>
            <a:chExt cx="7868797" cy="2247090"/>
          </a:xfrm>
        </p:grpSpPr>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4" name="Flowchart: Alternate Process 13"/>
            <p:cNvSpPr/>
            <p:nvPr/>
          </p:nvSpPr>
          <p:spPr>
            <a:xfrm>
              <a:off x="1695510" y="4773274"/>
              <a:ext cx="6130678" cy="1695595"/>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cặp. Vì khi học theo cặp, chúng em có thể chỉ cho nhau những lỗi sai, giảng cho nhau những điều chưa hiểu.</a:t>
              </a:r>
            </a:p>
          </p:txBody>
        </p:sp>
      </p:grpSp>
    </p:spTree>
    <p:extLst>
      <p:ext uri="{BB962C8B-B14F-4D97-AF65-F5344CB8AC3E}">
        <p14:creationId xmlns:p14="http://schemas.microsoft.com/office/powerpoint/2010/main" val="38271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smtClean="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001242" y="4035736"/>
            <a:ext cx="8122490" cy="2662514"/>
            <a:chOff x="936964" y="4470215"/>
            <a:chExt cx="7868797" cy="2247090"/>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1" name="Flowchart: Alternate Process 10"/>
            <p:cNvSpPr/>
            <p:nvPr/>
          </p:nvSpPr>
          <p:spPr>
            <a:xfrm>
              <a:off x="1695510" y="4773274"/>
              <a:ext cx="6130678" cy="1695593"/>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nhóm. Vì khi học theo nhóm, em có thể được trao đổi với nhiều bạn, có thể học hỏi ở mỗi bạn một điều hay.</a:t>
              </a:r>
            </a:p>
          </p:txBody>
        </p:sp>
      </p:grpSp>
    </p:spTree>
    <p:extLst>
      <p:ext uri="{BB962C8B-B14F-4D97-AF65-F5344CB8AC3E}">
        <p14:creationId xmlns:p14="http://schemas.microsoft.com/office/powerpoint/2010/main" val="9045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2</a:t>
            </a:r>
            <a:r>
              <a:rPr lang="en-US" sz="2400" dirty="0" smtClean="0">
                <a:solidFill>
                  <a:srgbClr val="002060"/>
                </a:solidFill>
                <a:latin typeface="Nunito Black" pitchFamily="2" charset="0"/>
              </a:rPr>
              <a:t>: </a:t>
            </a:r>
            <a:r>
              <a:rPr lang="en-US" sz="2400" b="1" dirty="0" err="1">
                <a:solidFill>
                  <a:srgbClr val="002060"/>
                </a:solidFill>
                <a:latin typeface="Nunito Black" pitchFamily="2" charset="0"/>
              </a:rPr>
              <a:t>Kể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hoạt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động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tập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tham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gia</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7" name="Rounded Rectangle 6"/>
          <p:cNvSpPr/>
          <p:nvPr/>
        </p:nvSpPr>
        <p:spPr>
          <a:xfrm>
            <a:off x="997735" y="1417040"/>
            <a:ext cx="9033770" cy="246916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sz="2400" dirty="0">
                <a:solidFill>
                  <a:srgbClr val="FF0000"/>
                </a:solidFill>
                <a:latin typeface="Nunito Black" pitchFamily="2" charset="0"/>
              </a:rPr>
              <a:t>G:</a:t>
            </a:r>
            <a:endParaRPr lang="en-US" altLang="en-US" sz="3200" dirty="0">
              <a:solidFill>
                <a:srgbClr val="FF000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cùng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với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những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ai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Công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được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giao</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Kết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quả</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của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ra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sao</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cảm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nghĩ</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sau</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khi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p:txBody>
      </p:sp>
      <p:pic>
        <p:nvPicPr>
          <p:cNvPr id="9" name="Picture 8"/>
          <p:cNvPicPr>
            <a:picLocks noChangeAspect="1"/>
          </p:cNvPicPr>
          <p:nvPr/>
        </p:nvPicPr>
        <p:blipFill>
          <a:blip r:embed="rId3"/>
          <a:stretch>
            <a:fillRect/>
          </a:stretch>
        </p:blipFill>
        <p:spPr>
          <a:xfrm>
            <a:off x="484785" y="4003543"/>
            <a:ext cx="3468650" cy="2635771"/>
          </a:xfrm>
          <a:prstGeom prst="ellipse">
            <a:avLst/>
          </a:prstGeom>
        </p:spPr>
      </p:pic>
      <p:pic>
        <p:nvPicPr>
          <p:cNvPr id="11" name="Picture 10"/>
          <p:cNvPicPr>
            <a:picLocks noChangeAspect="1"/>
          </p:cNvPicPr>
          <p:nvPr/>
        </p:nvPicPr>
        <p:blipFill>
          <a:blip r:embed="rId4"/>
          <a:stretch>
            <a:fillRect/>
          </a:stretch>
        </p:blipFill>
        <p:spPr>
          <a:xfrm>
            <a:off x="4265778" y="4003543"/>
            <a:ext cx="3743342" cy="2675965"/>
          </a:xfrm>
          <a:prstGeom prst="ellipse">
            <a:avLst/>
          </a:prstGeom>
        </p:spPr>
      </p:pic>
      <p:pic>
        <p:nvPicPr>
          <p:cNvPr id="12" name="Picture 11"/>
          <p:cNvPicPr>
            <a:picLocks noChangeAspect="1"/>
          </p:cNvPicPr>
          <p:nvPr/>
        </p:nvPicPr>
        <p:blipFill>
          <a:blip r:embed="rId5"/>
          <a:stretch>
            <a:fillRect/>
          </a:stretch>
        </p:blipFill>
        <p:spPr>
          <a:xfrm>
            <a:off x="8321463" y="3965866"/>
            <a:ext cx="3390923" cy="2648282"/>
          </a:xfrm>
          <a:prstGeom prst="ellipse">
            <a:avLst/>
          </a:prstGeom>
        </p:spPr>
      </p:pic>
    </p:spTree>
    <p:extLst>
      <p:ext uri="{BB962C8B-B14F-4D97-AF65-F5344CB8AC3E}">
        <p14:creationId xmlns:p14="http://schemas.microsoft.com/office/powerpoint/2010/main" val="10858473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1:</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	</a:t>
            </a:r>
            <a:r>
              <a:rPr kumimoji="0" lang="vi-VN"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Để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2</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392693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a:t>
            </a:r>
            <a:r>
              <a:rPr kumimoji="0" lang="en-US" sz="2400" b="1" i="0" u="none" strike="noStrike" kern="1200" cap="none" spc="0" normalizeH="0" baseline="0" noProof="0" dirty="0" smtClean="0">
                <a:ln>
                  <a:noFill/>
                </a:ln>
                <a:solidFill>
                  <a:srgbClr val="FF0000"/>
                </a:solidFill>
                <a:effectLst/>
                <a:uLnTx/>
                <a:uFillTx/>
                <a:latin typeface="Nunito Black" pitchFamily="2" charset="0"/>
                <a:ea typeface="+mn-ea"/>
                <a:cs typeface="+mn-cs"/>
              </a:rPr>
              <a:t>2</a:t>
            </a:r>
            <a:r>
              <a:rPr kumimoji="0" lang="vi-VN" sz="2400" b="1" i="0" u="none" strike="noStrike" kern="1200" cap="none" spc="0" normalizeH="0" baseline="0" noProof="0" dirty="0" smtClean="0">
                <a:ln>
                  <a:noFill/>
                </a:ln>
                <a:solidFill>
                  <a:srgbClr val="FF000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OpenSans"/>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qua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buổi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đến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từ</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sớm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dọn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dẹp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phụ</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trách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quét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Nam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bảng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Hoàng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ghế</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việc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vui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vẻ</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Chẳng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mấy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chốc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sạch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sẽ</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gọn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gàng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Cô</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giáo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đến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còn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khen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giỏi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nữa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vui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mình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hiện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tốt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nhiệm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vụ</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2</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77448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2775BEB2-DD79-A8F3-CE64-9ECC2ECDD691}"/>
              </a:ext>
            </a:extLst>
          </p:cNvPr>
          <p:cNvSpPr txBox="1"/>
          <p:nvPr/>
        </p:nvSpPr>
        <p:spPr>
          <a:xfrm>
            <a:off x="4259491" y="566928"/>
            <a:ext cx="4390734" cy="215798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TIẾT</a:t>
            </a:r>
            <a:r>
              <a:rPr kumimoji="0" lang="en-US" sz="7200" b="0" i="0" u="none" strike="noStrike" kern="1200" cap="none" spc="0" normalizeH="0" noProof="0" dirty="0" smtClean="0">
                <a:ln>
                  <a:noFill/>
                </a:ln>
                <a:solidFill>
                  <a:srgbClr val="FF0000"/>
                </a:solidFill>
                <a:effectLst/>
                <a:uLnTx/>
                <a:uFillTx/>
                <a:latin typeface="Nunito Black" pitchFamily="2" charset="0"/>
                <a:ea typeface="+mn-ea"/>
                <a:cs typeface="+mn-cs"/>
              </a:rPr>
              <a:t> 3</a:t>
            </a:r>
            <a:endPar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VIẾT</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762394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1. </a:t>
            </a:r>
            <a:r>
              <a:rPr lang="en-US" sz="36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Nghe</a:t>
            </a:r>
            <a:r>
              <a:rPr lang="en-US" sz="36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 </a:t>
            </a:r>
            <a:r>
              <a:rPr lang="en-US" sz="36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viết</a:t>
            </a: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1249426"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Trong vườn</a:t>
            </a:r>
            <a:endParaRPr lang="vi-VN" sz="2400" dirty="0">
              <a:solidFill>
                <a:srgbClr val="FF0000"/>
              </a:solidFill>
              <a:latin typeface="Nunito Black" pitchFamily="2" charset="0"/>
            </a:endParaRPr>
          </a:p>
          <a:p>
            <a:pPr algn="just"/>
            <a:r>
              <a:rPr lang="vi-VN" sz="2400" dirty="0">
                <a:solidFill>
                  <a:srgbClr val="0070C0"/>
                </a:solidFill>
                <a:latin typeface="Nunito Black" pitchFamily="2" charset="0"/>
              </a:rPr>
              <a:t>Bác xà cừ vươn cao</a:t>
            </a:r>
          </a:p>
          <a:p>
            <a:pPr algn="just"/>
            <a:r>
              <a:rPr lang="vi-VN" sz="2400" dirty="0">
                <a:solidFill>
                  <a:srgbClr val="0070C0"/>
                </a:solidFill>
                <a:latin typeface="Nunito Black" pitchFamily="2" charset="0"/>
              </a:rPr>
              <a:t>Cam la đà mặt đất</a:t>
            </a:r>
          </a:p>
          <a:p>
            <a:pPr algn="just"/>
            <a:r>
              <a:rPr lang="vi-VN" sz="2400" dirty="0">
                <a:solidFill>
                  <a:srgbClr val="0070C0"/>
                </a:solidFill>
                <a:latin typeface="Nunito Black" pitchFamily="2" charset="0"/>
              </a:rPr>
              <a:t>Chuối, hồng, cau,… họp mặt</a:t>
            </a:r>
          </a:p>
          <a:p>
            <a:pPr algn="just"/>
            <a:r>
              <a:rPr lang="vi-VN" sz="2400" dirty="0">
                <a:solidFill>
                  <a:srgbClr val="0070C0"/>
                </a:solidFill>
                <a:latin typeface="Nunito Black" pitchFamily="2" charset="0"/>
              </a:rPr>
              <a:t>Cùng chung sống chan hòa.</a:t>
            </a:r>
          </a:p>
          <a:p>
            <a:pPr algn="just"/>
            <a:r>
              <a:rPr lang="vi-VN" sz="2400" dirty="0">
                <a:solidFill>
                  <a:srgbClr val="0070C0"/>
                </a:solidFill>
                <a:latin typeface="Nunito Black" pitchFamily="2" charset="0"/>
              </a:rPr>
              <a:t>Gió đi qua gật gù</a:t>
            </a:r>
          </a:p>
          <a:p>
            <a:pPr algn="just"/>
            <a:r>
              <a:rPr lang="vi-VN" sz="2400" dirty="0">
                <a:solidFill>
                  <a:srgbClr val="0070C0"/>
                </a:solidFill>
                <a:latin typeface="Nunito Black" pitchFamily="2" charset="0"/>
              </a:rPr>
              <a:t>Chim tới khen rối rít</a:t>
            </a:r>
          </a:p>
          <a:p>
            <a:pPr algn="just"/>
            <a:r>
              <a:rPr lang="vi-VN" sz="2400" dirty="0">
                <a:solidFill>
                  <a:srgbClr val="0070C0"/>
                </a:solidFill>
                <a:latin typeface="Nunito Black" pitchFamily="2" charset="0"/>
              </a:rPr>
              <a:t>Mây qua che vòm mát</a:t>
            </a:r>
          </a:p>
          <a:p>
            <a:pPr algn="just"/>
            <a:r>
              <a:rPr lang="vi-VN" sz="2400" dirty="0">
                <a:solidFill>
                  <a:srgbClr val="0070C0"/>
                </a:solidFill>
                <a:latin typeface="Nunito Black" pitchFamily="2" charset="0"/>
              </a:rPr>
              <a:t>Đất màu dành tốt tươi.</a:t>
            </a:r>
          </a:p>
          <a:p>
            <a:pPr algn="just"/>
            <a:r>
              <a:rPr lang="vi-VN" sz="2400" dirty="0">
                <a:solidFill>
                  <a:srgbClr val="0070C0"/>
                </a:solidFill>
                <a:latin typeface="Nunito Black" pitchFamily="2" charset="0"/>
              </a:rPr>
              <a:t>Vườn cây sống thật vui</a:t>
            </a:r>
          </a:p>
          <a:p>
            <a:pPr algn="just"/>
            <a:r>
              <a:rPr lang="vi-VN" sz="2400" dirty="0">
                <a:solidFill>
                  <a:srgbClr val="0070C0"/>
                </a:solidFill>
                <a:latin typeface="Nunito Black" pitchFamily="2" charset="0"/>
              </a:rPr>
              <a:t>Nắng mưa cùng chia sẻ</a:t>
            </a:r>
          </a:p>
          <a:p>
            <a:pPr algn="just"/>
            <a:r>
              <a:rPr lang="vi-VN" sz="2400" dirty="0">
                <a:solidFill>
                  <a:srgbClr val="0070C0"/>
                </a:solidFill>
                <a:latin typeface="Nunito Black" pitchFamily="2" charset="0"/>
              </a:rPr>
              <a:t>Đêm đêm ru nhau ngủ</a:t>
            </a:r>
          </a:p>
          <a:p>
            <a:pPr algn="just"/>
            <a:r>
              <a:rPr lang="vi-VN" sz="2400" dirty="0">
                <a:solidFill>
                  <a:srgbClr val="0070C0"/>
                </a:solidFill>
                <a:latin typeface="Nunito Black" pitchFamily="2" charset="0"/>
              </a:rPr>
              <a:t>Bình minh lại xôn xao…</a:t>
            </a:r>
          </a:p>
          <a:p>
            <a:pPr algn="just"/>
            <a:r>
              <a:rPr lang="vi-VN" sz="2400" dirty="0">
                <a:solidFill>
                  <a:srgbClr val="0070C0"/>
                </a:solidFill>
                <a:latin typeface="Nunito Black" pitchFamily="2" charset="0"/>
              </a:rPr>
              <a:t>(Nguyễn Trọng Hoàn)</a:t>
            </a:r>
          </a:p>
        </p:txBody>
      </p:sp>
    </p:spTree>
    <p:extLst>
      <p:ext uri="{BB962C8B-B14F-4D97-AF65-F5344CB8AC3E}">
        <p14:creationId xmlns:p14="http://schemas.microsoft.com/office/powerpoint/2010/main" val="39486899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77237" y="255494"/>
            <a:ext cx="1825621" cy="578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Lưu</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ý</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877236" y="1237312"/>
            <a:ext cx="5241175" cy="291782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smtClean="0">
                <a:solidFill>
                  <a:srgbClr val="0070C0"/>
                </a:solidFill>
                <a:latin typeface="Nunito Black" pitchFamily="2" charset="0"/>
              </a:rPr>
              <a:t>- </a:t>
            </a:r>
            <a:r>
              <a:rPr lang="vi-VN" sz="2400" dirty="0">
                <a:solidFill>
                  <a:srgbClr val="0070C0"/>
                </a:solidFill>
                <a:latin typeface="Nunito Black" pitchFamily="2" charset="0"/>
              </a:rPr>
              <a:t>Viết đúng chính tả, trình bày sạch đẹp.</a:t>
            </a:r>
          </a:p>
          <a:p>
            <a:pPr algn="just"/>
            <a:r>
              <a:rPr lang="en-US" sz="2400" dirty="0">
                <a:solidFill>
                  <a:srgbClr val="0070C0"/>
                </a:solidFill>
                <a:latin typeface="Nunito Black" pitchFamily="2" charset="0"/>
              </a:rPr>
              <a:t>- </a:t>
            </a:r>
            <a:r>
              <a:rPr lang="vi-VN" sz="2400" dirty="0">
                <a:solidFill>
                  <a:srgbClr val="0070C0"/>
                </a:solidFill>
                <a:latin typeface="Nunito Black" pitchFamily="2" charset="0"/>
              </a:rPr>
              <a:t>Giữa các khổ thơ cách 1 dòng</a:t>
            </a:r>
            <a:endParaRPr lang="en-US" sz="2400" dirty="0">
              <a:solidFill>
                <a:srgbClr val="0070C0"/>
              </a:solidFill>
              <a:latin typeface="Nunito Black" pitchFamily="2" charset="0"/>
            </a:endParaRPr>
          </a:p>
          <a:p>
            <a:pPr algn="just"/>
            <a:r>
              <a:rPr lang="en-US" sz="2400" dirty="0">
                <a:solidFill>
                  <a:srgbClr val="0070C0"/>
                </a:solidFill>
                <a:latin typeface="Nunito Black" pitchFamily="2" charset="0"/>
              </a:rPr>
              <a:t>- </a:t>
            </a:r>
            <a:r>
              <a:rPr lang="en-US" sz="2400" dirty="0" err="1">
                <a:solidFill>
                  <a:srgbClr val="0070C0"/>
                </a:solidFill>
                <a:latin typeface="Nunito Black" pitchFamily="2" charset="0"/>
              </a:rPr>
              <a:t>Viết</a:t>
            </a:r>
            <a:r>
              <a:rPr lang="en-US" sz="2400" dirty="0">
                <a:solidFill>
                  <a:srgbClr val="0070C0"/>
                </a:solidFill>
                <a:latin typeface="Nunito Black" pitchFamily="2" charset="0"/>
              </a:rPr>
              <a:t> </a:t>
            </a:r>
            <a:r>
              <a:rPr lang="en-US" sz="2400" dirty="0" err="1">
                <a:solidFill>
                  <a:srgbClr val="0070C0"/>
                </a:solidFill>
                <a:latin typeface="Nunito Black" pitchFamily="2" charset="0"/>
              </a:rPr>
              <a:t>hoa</a:t>
            </a:r>
            <a:r>
              <a:rPr lang="en-US" sz="2400" dirty="0">
                <a:solidFill>
                  <a:srgbClr val="0070C0"/>
                </a:solidFill>
                <a:latin typeface="Nunito Black" pitchFamily="2" charset="0"/>
              </a:rPr>
              <a:t> </a:t>
            </a:r>
            <a:r>
              <a:rPr lang="en-US" sz="2400" dirty="0" err="1">
                <a:solidFill>
                  <a:srgbClr val="0070C0"/>
                </a:solidFill>
                <a:latin typeface="Nunito Black" pitchFamily="2" charset="0"/>
              </a:rPr>
              <a:t>tên</a:t>
            </a:r>
            <a:r>
              <a:rPr lang="en-US" sz="2400" dirty="0">
                <a:solidFill>
                  <a:srgbClr val="0070C0"/>
                </a:solidFill>
                <a:latin typeface="Nunito Black" pitchFamily="2" charset="0"/>
              </a:rPr>
              <a:t> </a:t>
            </a:r>
            <a:r>
              <a:rPr lang="en-US" sz="2400" dirty="0" err="1">
                <a:solidFill>
                  <a:srgbClr val="0070C0"/>
                </a:solidFill>
                <a:latin typeface="Nunito Black" pitchFamily="2" charset="0"/>
              </a:rPr>
              <a:t>bài</a:t>
            </a:r>
            <a:r>
              <a:rPr lang="en-US" sz="2400" dirty="0">
                <a:solidFill>
                  <a:srgbClr val="0070C0"/>
                </a:solidFill>
                <a:latin typeface="Nunito Black" pitchFamily="2" charset="0"/>
              </a:rPr>
              <a:t> </a:t>
            </a:r>
            <a:r>
              <a:rPr lang="en-US" sz="2400" dirty="0" err="1">
                <a:solidFill>
                  <a:srgbClr val="0070C0"/>
                </a:solidFill>
                <a:latin typeface="Nunito Black" pitchFamily="2" charset="0"/>
              </a:rPr>
              <a:t>và</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chữ</a:t>
            </a:r>
            <a:r>
              <a:rPr lang="en-US" sz="2400" dirty="0">
                <a:solidFill>
                  <a:srgbClr val="0070C0"/>
                </a:solidFill>
                <a:latin typeface="Nunito Black" pitchFamily="2" charset="0"/>
              </a:rPr>
              <a:t> </a:t>
            </a:r>
            <a:r>
              <a:rPr lang="en-US" sz="2400" dirty="0" err="1">
                <a:solidFill>
                  <a:srgbClr val="0070C0"/>
                </a:solidFill>
                <a:latin typeface="Nunito Black" pitchFamily="2" charset="0"/>
              </a:rPr>
              <a:t>đầu</a:t>
            </a:r>
            <a:r>
              <a:rPr lang="en-US" sz="2400" dirty="0">
                <a:solidFill>
                  <a:srgbClr val="0070C0"/>
                </a:solidFill>
                <a:latin typeface="Nunito Black" pitchFamily="2" charset="0"/>
              </a:rPr>
              <a:t> </a:t>
            </a:r>
            <a:r>
              <a:rPr lang="en-US" sz="2400" dirty="0" err="1">
                <a:solidFill>
                  <a:srgbClr val="0070C0"/>
                </a:solidFill>
                <a:latin typeface="Nunito Black" pitchFamily="2" charset="0"/>
              </a:rPr>
              <a:t>mỗi</a:t>
            </a:r>
            <a:r>
              <a:rPr lang="en-US" sz="2400" dirty="0">
                <a:solidFill>
                  <a:srgbClr val="0070C0"/>
                </a:solidFill>
                <a:latin typeface="Nunito Black" pitchFamily="2" charset="0"/>
              </a:rPr>
              <a:t> </a:t>
            </a:r>
            <a:r>
              <a:rPr lang="en-US" sz="2400" dirty="0" err="1">
                <a:solidFill>
                  <a:srgbClr val="0070C0"/>
                </a:solidFill>
                <a:latin typeface="Nunito Black" pitchFamily="2" charset="0"/>
              </a:rPr>
              <a:t>dòng</a:t>
            </a:r>
            <a:r>
              <a:rPr lang="en-US" sz="2400" dirty="0">
                <a:solidFill>
                  <a:srgbClr val="0070C0"/>
                </a:solidFill>
                <a:latin typeface="Nunito Black" pitchFamily="2" charset="0"/>
              </a:rPr>
              <a:t> </a:t>
            </a:r>
            <a:r>
              <a:rPr lang="en-US" sz="2400" dirty="0" err="1">
                <a:solidFill>
                  <a:srgbClr val="0070C0"/>
                </a:solidFill>
                <a:latin typeface="Nunito Black" pitchFamily="2" charset="0"/>
              </a:rPr>
              <a:t>thơ</a:t>
            </a:r>
            <a:r>
              <a:rPr lang="en-US" sz="2400" dirty="0">
                <a:solidFill>
                  <a:srgbClr val="0070C0"/>
                </a:solidFill>
                <a:latin typeface="Nunito Black" pitchFamily="2" charset="0"/>
              </a:rPr>
              <a:t>.</a:t>
            </a:r>
            <a:endParaRPr lang="vi-VN" sz="2400" dirty="0">
              <a:solidFill>
                <a:srgbClr val="0070C0"/>
              </a:solidFill>
              <a:latin typeface="Nunito Black" pitchFamily="2" charset="0"/>
            </a:endParaRPr>
          </a:p>
        </p:txBody>
      </p:sp>
    </p:spTree>
    <p:extLst>
      <p:ext uri="{BB962C8B-B14F-4D97-AF65-F5344CB8AC3E}">
        <p14:creationId xmlns:p14="http://schemas.microsoft.com/office/powerpoint/2010/main" val="1720197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1. </a:t>
            </a:r>
            <a:r>
              <a:rPr kumimoji="0" lang="en-US" sz="3600" b="1" i="0" u="none" strike="noStrike" kern="0" cap="none" spc="0" normalizeH="0" baseline="0" noProof="0" dirty="0" err="1"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Nghe</a:t>
            </a:r>
            <a:r>
              <a:rPr kumimoji="0" lang="en-US" sz="36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 </a:t>
            </a:r>
            <a:r>
              <a:rPr kumimoji="0" lang="en-US" sz="3600" b="1" i="0" u="none" strike="noStrike" kern="0" cap="none" spc="0" normalizeH="0" baseline="0" noProof="0" dirty="0" err="1"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viết</a:t>
            </a: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3953437"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Trong vườn</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Bác xà cừ vươn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Cam la đà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Chuối, hồng, cau,… họp mặt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Cùng chung sống chan hòa.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Gió đi qua gật gù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Chim tới khen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Mây qua che vòm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Đất màu dành tốt tươi.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Vườn cây sống thật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Nắng mưa cùng chia sẻ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Đêm đêm ru nhau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Bình minh lại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(Nguyễn Trọng Hoàn)</a:t>
            </a:r>
          </a:p>
        </p:txBody>
      </p:sp>
    </p:spTree>
    <p:extLst>
      <p:ext uri="{BB962C8B-B14F-4D97-AF65-F5344CB8AC3E}">
        <p14:creationId xmlns:p14="http://schemas.microsoft.com/office/powerpoint/2010/main" val="1271890193"/>
      </p:ext>
    </p:extLst>
  </p:cSld>
  <p:clrMapOvr>
    <a:masterClrMapping/>
  </p:clrMapOvr>
  <p:transition spd="slow">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03660" y="1540315"/>
            <a:ext cx="6377067"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a.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lặng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hoặc</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nặng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2400" dirty="0">
              <a:solidFill>
                <a:srgbClr val="0070C0"/>
              </a:solidFill>
              <a:latin typeface="Nunito Black" pitchFamily="2" charset="0"/>
            </a:endParaRPr>
          </a:p>
        </p:txBody>
      </p:sp>
      <p:pic>
        <p:nvPicPr>
          <p:cNvPr id="23" name="Picture 22"/>
          <p:cNvPicPr>
            <a:picLocks noChangeAspect="1"/>
          </p:cNvPicPr>
          <p:nvPr/>
        </p:nvPicPr>
        <p:blipFill>
          <a:blip r:embed="rId3"/>
          <a:stretch>
            <a:fillRect/>
          </a:stretch>
        </p:blipFill>
        <p:spPr>
          <a:xfrm>
            <a:off x="733582" y="2256784"/>
            <a:ext cx="10642629" cy="4356262"/>
          </a:xfrm>
          <a:prstGeom prst="rect">
            <a:avLst/>
          </a:prstGeom>
        </p:spPr>
      </p:pic>
      <p:grpSp>
        <p:nvGrpSpPr>
          <p:cNvPr id="25" name="Group 24"/>
          <p:cNvGrpSpPr/>
          <p:nvPr/>
        </p:nvGrpSpPr>
        <p:grpSpPr>
          <a:xfrm>
            <a:off x="6952129" y="673147"/>
            <a:ext cx="4074460" cy="1686639"/>
            <a:chOff x="6952129" y="834511"/>
            <a:chExt cx="4074460" cy="1686639"/>
          </a:xfrm>
        </p:grpSpPr>
        <p:sp>
          <p:nvSpPr>
            <p:cNvPr id="13" name="Cloud 12"/>
            <p:cNvSpPr/>
            <p:nvPr/>
          </p:nvSpPr>
          <p:spPr>
            <a:xfrm>
              <a:off x="6952129" y="834511"/>
              <a:ext cx="4074460" cy="1686639"/>
            </a:xfrm>
            <a:prstGeom prst="cloud">
              <a:avLst/>
            </a:prstGeom>
            <a:solidFill>
              <a:srgbClr val="B6F1FC"/>
            </a:solidFill>
            <a:ln w="57150">
              <a:noFill/>
            </a:ln>
          </p:spPr>
          <p:txBody>
            <a:bodyPr wrap="square">
              <a:spAutoFit/>
            </a:bodyPr>
            <a:lstStyle/>
            <a:p>
              <a:endParaRPr lang="en-US" sz="2200" dirty="0" smtClean="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24" name="Rectangle 23"/>
            <p:cNvSpPr/>
            <p:nvPr/>
          </p:nvSpPr>
          <p:spPr>
            <a:xfrm>
              <a:off x="7324166" y="1100749"/>
              <a:ext cx="3702423" cy="1154162"/>
            </a:xfrm>
            <a:prstGeom prst="rect">
              <a:avLst/>
            </a:prstGeom>
          </p:spPr>
          <p:txBody>
            <a:bodyPr wrap="square">
              <a:spAutoFit/>
            </a:bodyPr>
            <a:lstStyle/>
            <a:p>
              <a:r>
                <a:rPr lang="en-US" sz="2300" dirty="0" err="1" smtClean="0">
                  <a:solidFill>
                    <a:schemeClr val="accent2">
                      <a:lumMod val="50000"/>
                    </a:schemeClr>
                  </a:solidFill>
                  <a:latin typeface="Nunito Black" pitchFamily="2" charset="0"/>
                </a:rPr>
                <a:t>Gợi</a:t>
              </a:r>
              <a:r>
                <a:rPr lang="en-US" sz="2300" dirty="0" smtClean="0">
                  <a:solidFill>
                    <a:schemeClr val="accent2">
                      <a:lumMod val="50000"/>
                    </a:schemeClr>
                  </a:solidFill>
                  <a:latin typeface="Nunito Black" pitchFamily="2" charset="0"/>
                </a:rPr>
                <a:t> ý: E</a:t>
              </a:r>
              <a:r>
                <a:rPr lang="vi-VN" sz="2300" dirty="0" smtClean="0">
                  <a:solidFill>
                    <a:schemeClr val="accent2">
                      <a:lumMod val="50000"/>
                    </a:schemeClr>
                  </a:solidFill>
                  <a:latin typeface="Nunito Black" pitchFamily="2" charset="0"/>
                </a:rPr>
                <a:t>m </a:t>
              </a:r>
              <a:r>
                <a:rPr lang="vi-VN" sz="2300" dirty="0">
                  <a:solidFill>
                    <a:schemeClr val="accent2">
                      <a:lumMod val="50000"/>
                    </a:schemeClr>
                  </a:solidFill>
                  <a:latin typeface="Nunito Black" pitchFamily="2" charset="0"/>
                </a:rPr>
                <a:t>đọc kĩ các câu thơ và chọn từ thích hợp để điền vào ô vuông.</a:t>
              </a:r>
              <a:endParaRPr lang="en-US" sz="2300" dirty="0">
                <a:solidFill>
                  <a:schemeClr val="accent2">
                    <a:lumMod val="50000"/>
                  </a:schemeClr>
                </a:solidFill>
                <a:latin typeface="Nunito Black" pitchFamily="2" charset="0"/>
              </a:endParaRPr>
            </a:p>
          </p:txBody>
        </p:sp>
      </p:grpSp>
      <p:grpSp>
        <p:nvGrpSpPr>
          <p:cNvPr id="26" name="Group 25"/>
          <p:cNvGrpSpPr/>
          <p:nvPr/>
        </p:nvGrpSpPr>
        <p:grpSpPr>
          <a:xfrm>
            <a:off x="2479730" y="4900418"/>
            <a:ext cx="1121640" cy="510778"/>
            <a:chOff x="4722468" y="1200732"/>
            <a:chExt cx="1121640" cy="510778"/>
          </a:xfrm>
        </p:grpSpPr>
        <p:sp>
          <p:nvSpPr>
            <p:cNvPr id="27" name="Rounded Rectangle 26"/>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FF0000"/>
                </a:solidFill>
                <a:latin typeface="Nunito Black" pitchFamily="2" charset="0"/>
              </a:endParaRPr>
            </a:p>
          </p:txBody>
        </p:sp>
        <p:sp>
          <p:nvSpPr>
            <p:cNvPr id="28" name="Rounded Rectangle 27"/>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1834072" y="3047945"/>
            <a:ext cx="1121640" cy="510778"/>
            <a:chOff x="4722468" y="1200732"/>
            <a:chExt cx="1121640" cy="510778"/>
          </a:xfrm>
        </p:grpSpPr>
        <p:sp>
          <p:nvSpPr>
            <p:cNvPr id="30" name="Rounded Rectangle 29"/>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FF0000"/>
                </a:solidFill>
                <a:latin typeface="Nunito Black" pitchFamily="2" charset="0"/>
              </a:endParaRPr>
            </a:p>
          </p:txBody>
        </p:sp>
        <p:sp>
          <p:nvSpPr>
            <p:cNvPr id="31" name="Rounded Rectangle 30"/>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32" name="Group 31"/>
          <p:cNvGrpSpPr/>
          <p:nvPr/>
        </p:nvGrpSpPr>
        <p:grpSpPr>
          <a:xfrm>
            <a:off x="6283208" y="4900418"/>
            <a:ext cx="1121640" cy="510778"/>
            <a:chOff x="4722468" y="1200732"/>
            <a:chExt cx="1121640" cy="510778"/>
          </a:xfrm>
        </p:grpSpPr>
        <p:sp>
          <p:nvSpPr>
            <p:cNvPr id="33" name="Rounded Rectangle 32"/>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FF0000"/>
                </a:solidFill>
                <a:latin typeface="Nunito Black" pitchFamily="2" charset="0"/>
              </a:endParaRPr>
            </a:p>
          </p:txBody>
        </p:sp>
        <p:sp>
          <p:nvSpPr>
            <p:cNvPr id="34" name="Rounded Rectangle 33"/>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smtClean="0">
                  <a:solidFill>
                    <a:srgbClr val="FF0000"/>
                  </a:solidFill>
                  <a:latin typeface="Nunito Black" pitchFamily="2" charset="0"/>
                </a:rPr>
                <a:t>L</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35" name="Group 34"/>
          <p:cNvGrpSpPr/>
          <p:nvPr/>
        </p:nvGrpSpPr>
        <p:grpSpPr>
          <a:xfrm>
            <a:off x="8641451" y="2752345"/>
            <a:ext cx="1121640" cy="510778"/>
            <a:chOff x="4776824" y="1187416"/>
            <a:chExt cx="1121640" cy="510778"/>
          </a:xfrm>
        </p:grpSpPr>
        <p:sp>
          <p:nvSpPr>
            <p:cNvPr id="36" name="Rounded Rectangle 35"/>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FF0000"/>
                </a:solidFill>
                <a:latin typeface="Nunito Black" pitchFamily="2" charset="0"/>
              </a:endParaRPr>
            </a:p>
          </p:txBody>
        </p:sp>
        <p:sp>
          <p:nvSpPr>
            <p:cNvPr id="37" name="Rounded Rectangle 36"/>
            <p:cNvSpPr/>
            <p:nvPr/>
          </p:nvSpPr>
          <p:spPr>
            <a:xfrm>
              <a:off x="4776824" y="1187416"/>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smtClean="0">
                  <a:solidFill>
                    <a:srgbClr val="FF0000"/>
                  </a:solidFill>
                  <a:latin typeface="Nunito Black" pitchFamily="2" charset="0"/>
                </a:rPr>
                <a:t>n</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pic>
        <p:nvPicPr>
          <p:cNvPr id="38" name="Picture 37"/>
          <p:cNvPicPr>
            <a:picLocks noChangeAspect="1"/>
          </p:cNvPicPr>
          <p:nvPr/>
        </p:nvPicPr>
        <p:blipFill>
          <a:blip r:embed="rId4"/>
          <a:stretch>
            <a:fillRect/>
          </a:stretch>
        </p:blipFill>
        <p:spPr>
          <a:xfrm>
            <a:off x="805392" y="236059"/>
            <a:ext cx="5591955" cy="819264"/>
          </a:xfrm>
          <a:prstGeom prst="rect">
            <a:avLst/>
          </a:prstGeom>
        </p:spPr>
      </p:pic>
    </p:spTree>
    <p:extLst>
      <p:ext uri="{BB962C8B-B14F-4D97-AF65-F5344CB8AC3E}">
        <p14:creationId xmlns:p14="http://schemas.microsoft.com/office/powerpoint/2010/main" val="3933388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circle(in)">
                                      <p:cBhvr>
                                        <p:cTn id="33" dur="10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circle(in)">
                                      <p:cBhvr>
                                        <p:cTn id="38" dur="10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circle(in)">
                                      <p:cBhvr>
                                        <p:cTn id="43" dur="10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circle(in)">
                                      <p:cBhvr>
                                        <p:cTn id="4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4700523" y="1211390"/>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a:t>
            </a:r>
            <a:endPar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482955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642295" y="1740541"/>
            <a:ext cx="6789038"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b.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từ</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trong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bông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hoa</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32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805392" y="236059"/>
            <a:ext cx="5591955" cy="819264"/>
          </a:xfrm>
          <a:prstGeom prst="rect">
            <a:avLst/>
          </a:prstGeom>
        </p:spPr>
      </p:pic>
      <p:pic>
        <p:nvPicPr>
          <p:cNvPr id="15" name="Picture 14"/>
          <p:cNvPicPr>
            <a:picLocks noChangeAspect="1"/>
          </p:cNvPicPr>
          <p:nvPr/>
        </p:nvPicPr>
        <p:blipFill>
          <a:blip r:embed="rId4"/>
          <a:stretch>
            <a:fillRect/>
          </a:stretch>
        </p:blipFill>
        <p:spPr>
          <a:xfrm>
            <a:off x="238290" y="2853631"/>
            <a:ext cx="5575627" cy="2931785"/>
          </a:xfrm>
          <a:prstGeom prst="rect">
            <a:avLst/>
          </a:prstGeom>
        </p:spPr>
      </p:pic>
      <p:pic>
        <p:nvPicPr>
          <p:cNvPr id="16" name="Picture 15"/>
          <p:cNvPicPr>
            <a:picLocks noChangeAspect="1"/>
          </p:cNvPicPr>
          <p:nvPr/>
        </p:nvPicPr>
        <p:blipFill>
          <a:blip r:embed="rId5"/>
          <a:stretch>
            <a:fillRect/>
          </a:stretch>
        </p:blipFill>
        <p:spPr>
          <a:xfrm>
            <a:off x="6329612" y="2824451"/>
            <a:ext cx="5643628" cy="2967541"/>
          </a:xfrm>
          <a:prstGeom prst="rect">
            <a:avLst/>
          </a:prstGeom>
        </p:spPr>
      </p:pic>
      <p:grpSp>
        <p:nvGrpSpPr>
          <p:cNvPr id="17" name="Group 16"/>
          <p:cNvGrpSpPr/>
          <p:nvPr/>
        </p:nvGrpSpPr>
        <p:grpSpPr>
          <a:xfrm>
            <a:off x="7279437" y="784344"/>
            <a:ext cx="4120226" cy="2202001"/>
            <a:chOff x="6750423" y="673147"/>
            <a:chExt cx="4120226" cy="2202001"/>
          </a:xfrm>
        </p:grpSpPr>
        <p:sp>
          <p:nvSpPr>
            <p:cNvPr id="18" name="Cloud 17"/>
            <p:cNvSpPr/>
            <p:nvPr/>
          </p:nvSpPr>
          <p:spPr>
            <a:xfrm>
              <a:off x="6750423" y="673147"/>
              <a:ext cx="4087907" cy="2202001"/>
            </a:xfrm>
            <a:prstGeom prst="cloud">
              <a:avLst/>
            </a:prstGeom>
            <a:solidFill>
              <a:srgbClr val="B6F1FC"/>
            </a:solidFill>
            <a:ln w="57150">
              <a:noFill/>
            </a:ln>
          </p:spPr>
          <p:txBody>
            <a:bodyPr wrap="square">
              <a:spAutoFit/>
            </a:bodyPr>
            <a:lstStyle/>
            <a:p>
              <a:endParaRPr lang="en-US" sz="2200" dirty="0" smtClean="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smtClean="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19" name="Rectangle 18"/>
            <p:cNvSpPr/>
            <p:nvPr/>
          </p:nvSpPr>
          <p:spPr>
            <a:xfrm>
              <a:off x="7119349" y="1017094"/>
              <a:ext cx="3751300" cy="1508105"/>
            </a:xfrm>
            <a:prstGeom prst="rect">
              <a:avLst/>
            </a:prstGeom>
          </p:spPr>
          <p:txBody>
            <a:bodyPr wrap="square">
              <a:spAutoFit/>
            </a:bodyPr>
            <a:lstStyle/>
            <a:p>
              <a:r>
                <a:rPr lang="en-US" sz="2300" dirty="0" err="1" smtClean="0">
                  <a:solidFill>
                    <a:schemeClr val="accent6">
                      <a:lumMod val="50000"/>
                    </a:schemeClr>
                  </a:solidFill>
                  <a:latin typeface="Nunito Black" pitchFamily="2" charset="0"/>
                </a:rPr>
                <a:t>Gợi</a:t>
              </a:r>
              <a:r>
                <a:rPr lang="en-US" sz="2300" dirty="0" smtClean="0">
                  <a:solidFill>
                    <a:schemeClr val="accent6">
                      <a:lumMod val="50000"/>
                    </a:schemeClr>
                  </a:solidFill>
                  <a:latin typeface="Nunito Black" pitchFamily="2" charset="0"/>
                </a:rPr>
                <a:t> ý: </a:t>
              </a:r>
              <a:r>
                <a:rPr lang="vi-VN" sz="2300" dirty="0">
                  <a:solidFill>
                    <a:schemeClr val="accent6">
                      <a:lumMod val="50000"/>
                    </a:schemeClr>
                  </a:solidFill>
                  <a:latin typeface="Nunito Black" pitchFamily="2" charset="0"/>
                </a:rPr>
                <a:t>Em đọc kĩ các từ ngữ trong bông hoa và các câu thơ để điền cho phù hợp</a:t>
              </a:r>
              <a:endParaRPr lang="en-US" sz="2300" dirty="0">
                <a:solidFill>
                  <a:schemeClr val="accent6">
                    <a:lumMod val="50000"/>
                  </a:schemeClr>
                </a:solidFill>
                <a:latin typeface="Nunito Black" pitchFamily="2" charset="0"/>
              </a:endParaRPr>
            </a:p>
          </p:txBody>
        </p:sp>
      </p:grpSp>
      <p:grpSp>
        <p:nvGrpSpPr>
          <p:cNvPr id="20" name="Group 19"/>
          <p:cNvGrpSpPr/>
          <p:nvPr/>
        </p:nvGrpSpPr>
        <p:grpSpPr>
          <a:xfrm>
            <a:off x="1866818" y="4102139"/>
            <a:ext cx="941928" cy="510778"/>
            <a:chOff x="4860386" y="1200732"/>
            <a:chExt cx="878270" cy="510778"/>
          </a:xfrm>
        </p:grpSpPr>
        <p:sp>
          <p:nvSpPr>
            <p:cNvPr id="21" name="Rounded Rectangle 20"/>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22" name="Rounded Rectangle 21"/>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nở</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23" name="Group 22"/>
          <p:cNvGrpSpPr/>
          <p:nvPr/>
        </p:nvGrpSpPr>
        <p:grpSpPr>
          <a:xfrm>
            <a:off x="2380332" y="4916883"/>
            <a:ext cx="941928" cy="510778"/>
            <a:chOff x="4860386" y="1200732"/>
            <a:chExt cx="878270" cy="510778"/>
          </a:xfrm>
        </p:grpSpPr>
        <p:sp>
          <p:nvSpPr>
            <p:cNvPr id="24" name="Rounded Rectangle 23"/>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25" name="Rounded Rectangle 24"/>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26" name="Group 25"/>
          <p:cNvGrpSpPr/>
          <p:nvPr/>
        </p:nvGrpSpPr>
        <p:grpSpPr>
          <a:xfrm>
            <a:off x="2432719" y="5324538"/>
            <a:ext cx="941928" cy="510778"/>
            <a:chOff x="4860386" y="1200732"/>
            <a:chExt cx="878270" cy="510778"/>
          </a:xfrm>
        </p:grpSpPr>
        <p:sp>
          <p:nvSpPr>
            <p:cNvPr id="27" name="Rounded Rectangle 26"/>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28" name="Rounded Rectangle 27"/>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8230683" y="4941026"/>
            <a:ext cx="941928" cy="510778"/>
            <a:chOff x="4860386" y="1200732"/>
            <a:chExt cx="878270" cy="510778"/>
          </a:xfrm>
        </p:grpSpPr>
        <p:sp>
          <p:nvSpPr>
            <p:cNvPr id="30" name="Rounded Rectangle 29"/>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31" name="Rounded Rectangle 30"/>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err="1" smtClean="0">
                  <a:solidFill>
                    <a:srgbClr val="FF0000"/>
                  </a:solidFill>
                  <a:latin typeface="Nunito Black" pitchFamily="2" charset="0"/>
                </a:rPr>
                <a:t>đổ</a:t>
              </a:r>
              <a:endParaRPr kumimoji="0" lang="en-US" sz="2400" b="0" i="0" u="none" strike="noStrike" kern="1200" cap="none" spc="0" normalizeH="0" baseline="0" noProof="0" dirty="0" smtClean="0">
                <a:ln>
                  <a:noFill/>
                </a:ln>
                <a:solidFill>
                  <a:srgbClr val="FF0000"/>
                </a:solidFill>
                <a:effectLst/>
                <a:uLnTx/>
                <a:uFillTx/>
                <a:latin typeface="Nunito Black" pitchFamily="2" charset="0"/>
              </a:endParaRPr>
            </a:p>
          </p:txBody>
        </p:sp>
      </p:grpSp>
      <p:grpSp>
        <p:nvGrpSpPr>
          <p:cNvPr id="32" name="Group 31"/>
          <p:cNvGrpSpPr/>
          <p:nvPr/>
        </p:nvGrpSpPr>
        <p:grpSpPr>
          <a:xfrm>
            <a:off x="8768882" y="4107193"/>
            <a:ext cx="941928" cy="510778"/>
            <a:chOff x="4860386" y="1200732"/>
            <a:chExt cx="878270" cy="510778"/>
          </a:xfrm>
        </p:grpSpPr>
        <p:sp>
          <p:nvSpPr>
            <p:cNvPr id="33" name="Rounded Rectangle 32"/>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34" name="Rounded Rectangle 33"/>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err="1" smtClean="0">
                  <a:solidFill>
                    <a:srgbClr val="FF0000"/>
                  </a:solidFill>
                  <a:latin typeface="Nunito Black" pitchFamily="2" charset="0"/>
                </a:rPr>
                <a:t>đỗ</a:t>
              </a:r>
              <a:endParaRPr kumimoji="0" lang="en-US" sz="2400" b="0" i="0" u="none" strike="noStrike" kern="1200" cap="none" spc="0" normalizeH="0" baseline="0" noProof="0" dirty="0" smtClean="0">
                <a:ln>
                  <a:noFill/>
                </a:ln>
                <a:solidFill>
                  <a:srgbClr val="FF0000"/>
                </a:solidFill>
                <a:effectLst/>
                <a:uLnTx/>
                <a:uFillTx/>
                <a:latin typeface="Nunito Black" pitchFamily="2" charset="0"/>
              </a:endParaRPr>
            </a:p>
          </p:txBody>
        </p:sp>
      </p:grpSp>
    </p:spTree>
    <p:extLst>
      <p:ext uri="{BB962C8B-B14F-4D97-AF65-F5344CB8AC3E}">
        <p14:creationId xmlns:p14="http://schemas.microsoft.com/office/powerpoint/2010/main" val="4210839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1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ircle(in)">
                                      <p:cBhvr>
                                        <p:cTn id="41" dur="1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ircle(in)">
                                      <p:cBhvr>
                                        <p:cTn id="46" dur="10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circle(in)">
                                      <p:cBhvr>
                                        <p:cTn id="5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791558" y="1213783"/>
            <a:ext cx="10416370" cy="73364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smtClean="0">
                <a:solidFill>
                  <a:srgbClr val="002060"/>
                </a:solidFill>
                <a:latin typeface="Nunito Black" pitchFamily="2" charset="0"/>
              </a:rPr>
              <a:t>Kể với người thân về một hoạt động tập thể của lớp mà em thấy vui.</a:t>
            </a:r>
            <a:endParaRPr lang="vi-VN" sz="2400" dirty="0">
              <a:solidFill>
                <a:srgbClr val="002060"/>
              </a:solidFill>
              <a:latin typeface="Nunito Black" pitchFamily="2" charset="0"/>
            </a:endParaRPr>
          </a:p>
        </p:txBody>
      </p:sp>
      <p:sp>
        <p:nvSpPr>
          <p:cNvPr id="7" name="Rounded Rectangle 6"/>
          <p:cNvSpPr/>
          <p:nvPr/>
        </p:nvSpPr>
        <p:spPr>
          <a:xfrm>
            <a:off x="1157316" y="2272935"/>
            <a:ext cx="9684853" cy="252113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70C0"/>
                </a:solidFill>
                <a:latin typeface="Nunito Black" pitchFamily="2" charset="0"/>
              </a:rPr>
              <a:t>Em dựa vào gợi ý sau để hoàn thành bài tập:</a:t>
            </a:r>
          </a:p>
          <a:p>
            <a:pPr algn="just"/>
            <a:r>
              <a:rPr lang="vi-VN" sz="2400" dirty="0">
                <a:solidFill>
                  <a:srgbClr val="0070C0"/>
                </a:solidFill>
                <a:latin typeface="Nunito Black" pitchFamily="2" charset="0"/>
              </a:rPr>
              <a:t>- Hoạt động tập thể em tham gia là gì?</a:t>
            </a:r>
          </a:p>
          <a:p>
            <a:pPr algn="just"/>
            <a:r>
              <a:rPr lang="vi-VN" sz="2400" dirty="0">
                <a:solidFill>
                  <a:srgbClr val="0070C0"/>
                </a:solidFill>
                <a:latin typeface="Nunito Black" pitchFamily="2" charset="0"/>
              </a:rPr>
              <a:t>- Em cùng làm việc với những ai? Công việc em được giao là gì?</a:t>
            </a:r>
          </a:p>
          <a:p>
            <a:pPr algn="just"/>
            <a:r>
              <a:rPr lang="vi-VN" sz="2400" dirty="0">
                <a:solidFill>
                  <a:srgbClr val="0070C0"/>
                </a:solidFill>
                <a:latin typeface="Nunito Black" pitchFamily="2" charset="0"/>
              </a:rPr>
              <a:t>- Kết quả của hoạt động tập thể đó ra sao?</a:t>
            </a:r>
          </a:p>
          <a:p>
            <a:pPr algn="just"/>
            <a:r>
              <a:rPr lang="vi-VN" sz="2400" dirty="0">
                <a:solidFill>
                  <a:srgbClr val="0070C0"/>
                </a:solidFill>
                <a:latin typeface="Nunito Black" pitchFamily="2" charset="0"/>
              </a:rPr>
              <a:t>- Em có cảm nghĩ gì sau khi tham gia hoạt động đó?</a:t>
            </a:r>
          </a:p>
        </p:txBody>
      </p:sp>
      <p:pic>
        <p:nvPicPr>
          <p:cNvPr id="2" name="Picture 1"/>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121712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smtClean="0">
                <a:solidFill>
                  <a:srgbClr val="0070C0"/>
                </a:solidFill>
                <a:latin typeface="Nunito Black" pitchFamily="2" charset="0"/>
              </a:rPr>
              <a:t>	</a:t>
            </a:r>
            <a:r>
              <a:rPr lang="vi-VN" sz="2400" dirty="0" smtClean="0">
                <a:solidFill>
                  <a:srgbClr val="0070C0"/>
                </a:solidFill>
                <a:latin typeface="Nunito Black" pitchFamily="2" charset="0"/>
              </a:rPr>
              <a:t>Để </a:t>
            </a:r>
            <a:r>
              <a:rPr lang="vi-VN" sz="2400" dirty="0">
                <a:solidFill>
                  <a:srgbClr val="0070C0"/>
                </a:solidFill>
                <a:latin typeface="Nunito Black" pitchFamily="2" charset="0"/>
              </a:rPr>
              <a:t>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2753952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a:t>
            </a:r>
            <a:r>
              <a:rPr lang="en-US" sz="2400" b="1" dirty="0" smtClean="0">
                <a:solidFill>
                  <a:srgbClr val="FF0000"/>
                </a:solidFill>
                <a:latin typeface="Nunito Black" pitchFamily="2" charset="0"/>
              </a:rPr>
              <a:t>2</a:t>
            </a:r>
            <a:r>
              <a:rPr lang="vi-VN" sz="2400" b="1" dirty="0" smtClean="0">
                <a:solidFill>
                  <a:srgbClr val="FF0000"/>
                </a:solidFill>
                <a:latin typeface="Nunito Black" pitchFamily="2" charset="0"/>
              </a:rPr>
              <a:t>:</a:t>
            </a:r>
            <a:endParaRPr lang="vi-VN" sz="2400" dirty="0">
              <a:solidFill>
                <a:srgbClr val="FF0000"/>
              </a:solidFill>
              <a:latin typeface="Nunito Black" pitchFamily="2" charset="0"/>
            </a:endParaRPr>
          </a:p>
          <a:p>
            <a:pPr algn="just"/>
            <a:r>
              <a:rPr lang="en-US" sz="2400" dirty="0" smtClean="0">
                <a:solidFill>
                  <a:srgbClr val="000000"/>
                </a:solidFill>
                <a:latin typeface="OpenSans"/>
              </a:rPr>
              <a:t>	</a:t>
            </a:r>
            <a:r>
              <a:rPr lang="en-US" sz="2400" dirty="0" err="1" smtClean="0">
                <a:solidFill>
                  <a:srgbClr val="002060"/>
                </a:solidFill>
                <a:latin typeface="Nunito Black" pitchFamily="2" charset="0"/>
              </a:rPr>
              <a:t>Sáng</a:t>
            </a:r>
            <a:r>
              <a:rPr lang="en-US" sz="2400" dirty="0" smtClean="0">
                <a:solidFill>
                  <a:srgbClr val="002060"/>
                </a:solidFill>
                <a:latin typeface="Nunito Black" pitchFamily="2" charset="0"/>
              </a:rPr>
              <a:t> </a:t>
            </a:r>
            <a:r>
              <a:rPr lang="en-US" sz="2400" dirty="0" err="1">
                <a:solidFill>
                  <a:srgbClr val="002060"/>
                </a:solidFill>
                <a:latin typeface="Nunito Black" pitchFamily="2" charset="0"/>
              </a:rPr>
              <a:t>hôm</a:t>
            </a:r>
            <a:r>
              <a:rPr lang="en-US" sz="2400" dirty="0">
                <a:solidFill>
                  <a:srgbClr val="002060"/>
                </a:solidFill>
                <a:latin typeface="Nunito Black" pitchFamily="2" charset="0"/>
              </a:rPr>
              <a:t> qua </a:t>
            </a:r>
            <a:r>
              <a:rPr lang="en-US" sz="2400" dirty="0" err="1">
                <a:solidFill>
                  <a:srgbClr val="002060"/>
                </a:solidFill>
                <a:latin typeface="Nunito Black" pitchFamily="2" charset="0"/>
              </a:rPr>
              <a:t>là</a:t>
            </a:r>
            <a:r>
              <a:rPr lang="en-US" sz="2400" dirty="0">
                <a:solidFill>
                  <a:srgbClr val="002060"/>
                </a:solidFill>
                <a:latin typeface="Nunito Black" pitchFamily="2" charset="0"/>
              </a:rPr>
              <a:t> </a:t>
            </a:r>
            <a:r>
              <a:rPr lang="en-US" sz="2400" dirty="0" err="1">
                <a:solidFill>
                  <a:srgbClr val="002060"/>
                </a:solidFill>
                <a:latin typeface="Nunito Black" pitchFamily="2" charset="0"/>
              </a:rPr>
              <a:t>buổi</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nhau</a:t>
            </a:r>
            <a:r>
              <a:rPr lang="en-US" sz="2400" dirty="0">
                <a:solidFill>
                  <a:srgbClr val="002060"/>
                </a:solidFill>
                <a:latin typeface="Nunito Black" pitchFamily="2" charset="0"/>
              </a:rPr>
              <a:t> </a:t>
            </a:r>
            <a:r>
              <a:rPr lang="en-US" sz="2400" dirty="0" err="1">
                <a:solidFill>
                  <a:srgbClr val="002060"/>
                </a:solidFill>
                <a:latin typeface="Nunito Black" pitchFamily="2" charset="0"/>
              </a:rPr>
              <a:t>đến</a:t>
            </a:r>
            <a:r>
              <a:rPr lang="en-US" sz="2400" dirty="0">
                <a:solidFill>
                  <a:srgbClr val="002060"/>
                </a:solidFill>
                <a:latin typeface="Nunito Black" pitchFamily="2" charset="0"/>
              </a:rPr>
              <a:t> </a:t>
            </a:r>
            <a:r>
              <a:rPr lang="en-US" sz="2400" dirty="0" err="1">
                <a:solidFill>
                  <a:srgbClr val="002060"/>
                </a:solidFill>
                <a:latin typeface="Nunito Black" pitchFamily="2" charset="0"/>
              </a:rPr>
              <a:t>từ</a:t>
            </a:r>
            <a:r>
              <a:rPr lang="en-US" sz="2400" dirty="0">
                <a:solidFill>
                  <a:srgbClr val="002060"/>
                </a:solidFill>
                <a:latin typeface="Nunito Black" pitchFamily="2" charset="0"/>
              </a:rPr>
              <a:t> </a:t>
            </a:r>
            <a:r>
              <a:rPr lang="en-US" sz="2400" dirty="0" err="1">
                <a:solidFill>
                  <a:srgbClr val="002060"/>
                </a:solidFill>
                <a:latin typeface="Nunito Black" pitchFamily="2" charset="0"/>
              </a:rPr>
              <a:t>sớm</a:t>
            </a:r>
            <a:r>
              <a:rPr lang="en-US" sz="2400" dirty="0">
                <a:solidFill>
                  <a:srgbClr val="002060"/>
                </a:solidFill>
                <a:latin typeface="Nunito Black" pitchFamily="2" charset="0"/>
              </a:rPr>
              <a:t> </a:t>
            </a:r>
            <a:r>
              <a:rPr lang="en-US" sz="2400" dirty="0" err="1">
                <a:solidFill>
                  <a:srgbClr val="002060"/>
                </a:solidFill>
                <a:latin typeface="Nunito Black" pitchFamily="2" charset="0"/>
              </a:rPr>
              <a:t>để</a:t>
            </a:r>
            <a:r>
              <a:rPr lang="en-US" sz="2400" dirty="0">
                <a:solidFill>
                  <a:srgbClr val="002060"/>
                </a:solidFill>
                <a:latin typeface="Nunito Black" pitchFamily="2" charset="0"/>
              </a:rPr>
              <a:t> </a:t>
            </a:r>
            <a:r>
              <a:rPr lang="en-US" sz="2400" dirty="0" err="1">
                <a:solidFill>
                  <a:srgbClr val="002060"/>
                </a:solidFill>
                <a:latin typeface="Nunito Black" pitchFamily="2" charset="0"/>
              </a:rPr>
              <a:t>dọn</a:t>
            </a:r>
            <a:r>
              <a:rPr lang="en-US" sz="2400" dirty="0">
                <a:solidFill>
                  <a:srgbClr val="002060"/>
                </a:solidFill>
                <a:latin typeface="Nunito Black" pitchFamily="2" charset="0"/>
              </a:rPr>
              <a:t> </a:t>
            </a:r>
            <a:r>
              <a:rPr lang="en-US" sz="2400" dirty="0" err="1">
                <a:solidFill>
                  <a:srgbClr val="002060"/>
                </a:solidFill>
                <a:latin typeface="Nunito Black" pitchFamily="2" charset="0"/>
              </a:rPr>
              <a:t>dẹp</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học</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phụ</a:t>
            </a:r>
            <a:r>
              <a:rPr lang="en-US" sz="2400" dirty="0">
                <a:solidFill>
                  <a:srgbClr val="002060"/>
                </a:solidFill>
                <a:latin typeface="Nunito Black" pitchFamily="2" charset="0"/>
              </a:rPr>
              <a:t> </a:t>
            </a:r>
            <a:r>
              <a:rPr lang="en-US" sz="2400" dirty="0" err="1">
                <a:solidFill>
                  <a:srgbClr val="002060"/>
                </a:solidFill>
                <a:latin typeface="Nunito Black" pitchFamily="2" charset="0"/>
              </a:rPr>
              <a:t>trách</a:t>
            </a:r>
            <a:r>
              <a:rPr lang="en-US" sz="2400" dirty="0">
                <a:solidFill>
                  <a:srgbClr val="002060"/>
                </a:solidFill>
                <a:latin typeface="Nunito Black" pitchFamily="2" charset="0"/>
              </a:rPr>
              <a:t> </a:t>
            </a:r>
            <a:r>
              <a:rPr lang="en-US" sz="2400" dirty="0" err="1">
                <a:solidFill>
                  <a:srgbClr val="002060"/>
                </a:solidFill>
                <a:latin typeface="Nunito Black" pitchFamily="2" charset="0"/>
              </a:rPr>
              <a:t>quét</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Nam </a:t>
            </a:r>
            <a:r>
              <a:rPr lang="en-US" sz="2400" dirty="0" err="1">
                <a:solidFill>
                  <a:srgbClr val="002060"/>
                </a:solidFill>
                <a:latin typeface="Nunito Black" pitchFamily="2" charset="0"/>
              </a:rPr>
              <a:t>lau</a:t>
            </a:r>
            <a:r>
              <a:rPr lang="en-US" sz="2400" dirty="0">
                <a:solidFill>
                  <a:srgbClr val="002060"/>
                </a:solidFill>
                <a:latin typeface="Nunito Black" pitchFamily="2" charset="0"/>
              </a:rPr>
              <a:t> </a:t>
            </a:r>
            <a:r>
              <a:rPr lang="en-US" sz="2400" dirty="0" err="1">
                <a:solidFill>
                  <a:srgbClr val="002060"/>
                </a:solidFill>
                <a:latin typeface="Nunito Black" pitchFamily="2" charset="0"/>
              </a:rPr>
              <a:t>bảng</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Hoàng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lau</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 </a:t>
            </a:r>
            <a:r>
              <a:rPr lang="en-US" sz="2400" dirty="0" err="1">
                <a:solidFill>
                  <a:srgbClr val="002060"/>
                </a:solidFill>
                <a:latin typeface="Nunito Black" pitchFamily="2" charset="0"/>
              </a:rPr>
              <a:t>ghế</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nhau</a:t>
            </a:r>
            <a:r>
              <a:rPr lang="en-US" sz="2400" dirty="0">
                <a:solidFill>
                  <a:srgbClr val="002060"/>
                </a:solidFill>
                <a:latin typeface="Nunito Black" pitchFamily="2" charset="0"/>
              </a:rPr>
              <a:t> </a:t>
            </a:r>
            <a:r>
              <a:rPr lang="en-US" sz="2400" dirty="0" err="1">
                <a:solidFill>
                  <a:srgbClr val="002060"/>
                </a:solidFill>
                <a:latin typeface="Nunito Black" pitchFamily="2" charset="0"/>
              </a:rPr>
              <a:t>làm</a:t>
            </a:r>
            <a:r>
              <a:rPr lang="en-US" sz="2400" dirty="0">
                <a:solidFill>
                  <a:srgbClr val="002060"/>
                </a:solidFill>
                <a:latin typeface="Nunito Black" pitchFamily="2" charset="0"/>
              </a:rPr>
              <a:t> </a:t>
            </a:r>
            <a:r>
              <a:rPr lang="en-US" sz="2400" dirty="0" err="1">
                <a:solidFill>
                  <a:srgbClr val="002060"/>
                </a:solidFill>
                <a:latin typeface="Nunito Black" pitchFamily="2" charset="0"/>
              </a:rPr>
              <a:t>việc</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 </a:t>
            </a:r>
            <a:r>
              <a:rPr lang="en-US" sz="2400" dirty="0" err="1">
                <a:solidFill>
                  <a:srgbClr val="002060"/>
                </a:solidFill>
                <a:latin typeface="Nunito Black" pitchFamily="2" charset="0"/>
              </a:rPr>
              <a:t>vẻ</a:t>
            </a:r>
            <a:r>
              <a:rPr lang="en-US" sz="2400" dirty="0">
                <a:solidFill>
                  <a:srgbClr val="002060"/>
                </a:solidFill>
                <a:latin typeface="Nunito Black" pitchFamily="2" charset="0"/>
              </a:rPr>
              <a:t>. </a:t>
            </a:r>
            <a:r>
              <a:rPr lang="en-US" sz="2400" dirty="0" err="1">
                <a:solidFill>
                  <a:srgbClr val="002060"/>
                </a:solidFill>
                <a:latin typeface="Nunito Black" pitchFamily="2" charset="0"/>
              </a:rPr>
              <a:t>Chẳng</a:t>
            </a:r>
            <a:r>
              <a:rPr lang="en-US" sz="2400" dirty="0">
                <a:solidFill>
                  <a:srgbClr val="002060"/>
                </a:solidFill>
                <a:latin typeface="Nunito Black" pitchFamily="2" charset="0"/>
              </a:rPr>
              <a:t> </a:t>
            </a:r>
            <a:r>
              <a:rPr lang="en-US" sz="2400" dirty="0" err="1">
                <a:solidFill>
                  <a:srgbClr val="002060"/>
                </a:solidFill>
                <a:latin typeface="Nunito Black" pitchFamily="2" charset="0"/>
              </a:rPr>
              <a:t>mấy</a:t>
            </a:r>
            <a:r>
              <a:rPr lang="en-US" sz="2400" dirty="0">
                <a:solidFill>
                  <a:srgbClr val="002060"/>
                </a:solidFill>
                <a:latin typeface="Nunito Black" pitchFamily="2" charset="0"/>
              </a:rPr>
              <a:t> </a:t>
            </a:r>
            <a:r>
              <a:rPr lang="en-US" sz="2400" dirty="0" err="1">
                <a:solidFill>
                  <a:srgbClr val="002060"/>
                </a:solidFill>
                <a:latin typeface="Nunito Black" pitchFamily="2" charset="0"/>
              </a:rPr>
              <a:t>chốc</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học</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sạch</a:t>
            </a:r>
            <a:r>
              <a:rPr lang="en-US" sz="2400" dirty="0">
                <a:solidFill>
                  <a:srgbClr val="002060"/>
                </a:solidFill>
                <a:latin typeface="Nunito Black" pitchFamily="2" charset="0"/>
              </a:rPr>
              <a:t> </a:t>
            </a:r>
            <a:r>
              <a:rPr lang="en-US" sz="2400" dirty="0" err="1">
                <a:solidFill>
                  <a:srgbClr val="002060"/>
                </a:solidFill>
                <a:latin typeface="Nunito Black" pitchFamily="2" charset="0"/>
              </a:rPr>
              <a:t>sẽ</a:t>
            </a:r>
            <a:r>
              <a:rPr lang="en-US" sz="2400" dirty="0">
                <a:solidFill>
                  <a:srgbClr val="002060"/>
                </a:solidFill>
                <a:latin typeface="Nunito Black" pitchFamily="2" charset="0"/>
              </a:rPr>
              <a:t>, </a:t>
            </a:r>
            <a:r>
              <a:rPr lang="en-US" sz="2400" dirty="0" err="1">
                <a:solidFill>
                  <a:srgbClr val="002060"/>
                </a:solidFill>
                <a:latin typeface="Nunito Black" pitchFamily="2" charset="0"/>
              </a:rPr>
              <a:t>gọn</a:t>
            </a:r>
            <a:r>
              <a:rPr lang="en-US" sz="2400" dirty="0">
                <a:solidFill>
                  <a:srgbClr val="002060"/>
                </a:solidFill>
                <a:latin typeface="Nunito Black" pitchFamily="2" charset="0"/>
              </a:rPr>
              <a:t> </a:t>
            </a:r>
            <a:r>
              <a:rPr lang="en-US" sz="2400" dirty="0" err="1">
                <a:solidFill>
                  <a:srgbClr val="002060"/>
                </a:solidFill>
                <a:latin typeface="Nunito Black" pitchFamily="2" charset="0"/>
              </a:rPr>
              <a:t>gàng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Cô</a:t>
            </a:r>
            <a:r>
              <a:rPr lang="en-US" sz="2400" dirty="0">
                <a:solidFill>
                  <a:srgbClr val="002060"/>
                </a:solidFill>
                <a:latin typeface="Nunito Black" pitchFamily="2" charset="0"/>
              </a:rPr>
              <a:t> </a:t>
            </a:r>
            <a:r>
              <a:rPr lang="en-US" sz="2400" dirty="0" err="1">
                <a:solidFill>
                  <a:srgbClr val="002060"/>
                </a:solidFill>
                <a:latin typeface="Nunito Black" pitchFamily="2" charset="0"/>
              </a:rPr>
              <a:t>giáo</a:t>
            </a:r>
            <a:r>
              <a:rPr lang="en-US" sz="2400" dirty="0">
                <a:solidFill>
                  <a:srgbClr val="002060"/>
                </a:solidFill>
                <a:latin typeface="Nunito Black" pitchFamily="2" charset="0"/>
              </a:rPr>
              <a:t> </a:t>
            </a:r>
            <a:r>
              <a:rPr lang="en-US" sz="2400" dirty="0" err="1">
                <a:solidFill>
                  <a:srgbClr val="002060"/>
                </a:solidFill>
                <a:latin typeface="Nunito Black" pitchFamily="2" charset="0"/>
              </a:rPr>
              <a:t>đến</a:t>
            </a:r>
            <a:r>
              <a:rPr lang="en-US" sz="2400" dirty="0">
                <a:solidFill>
                  <a:srgbClr val="002060"/>
                </a:solidFill>
                <a:latin typeface="Nunito Black" pitchFamily="2" charset="0"/>
              </a:rPr>
              <a:t> </a:t>
            </a:r>
            <a:r>
              <a:rPr lang="en-US" sz="2400" dirty="0" err="1">
                <a:solidFill>
                  <a:srgbClr val="002060"/>
                </a:solidFill>
                <a:latin typeface="Nunito Black" pitchFamily="2" charset="0"/>
              </a:rPr>
              <a:t>còn</a:t>
            </a:r>
            <a:r>
              <a:rPr lang="en-US" sz="2400" dirty="0">
                <a:solidFill>
                  <a:srgbClr val="002060"/>
                </a:solidFill>
                <a:latin typeface="Nunito Black" pitchFamily="2" charset="0"/>
              </a:rPr>
              <a:t> </a:t>
            </a:r>
            <a:r>
              <a:rPr lang="en-US" sz="2400" dirty="0" err="1">
                <a:solidFill>
                  <a:srgbClr val="002060"/>
                </a:solidFill>
                <a:latin typeface="Nunito Black" pitchFamily="2" charset="0"/>
              </a:rPr>
              <a:t>khen</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giỏi</a:t>
            </a:r>
            <a:r>
              <a:rPr lang="en-US" sz="2400" dirty="0">
                <a:solidFill>
                  <a:srgbClr val="002060"/>
                </a:solidFill>
                <a:latin typeface="Nunito Black" pitchFamily="2" charset="0"/>
              </a:rPr>
              <a:t> </a:t>
            </a:r>
            <a:r>
              <a:rPr lang="en-US" sz="2400" dirty="0" err="1">
                <a:solidFill>
                  <a:srgbClr val="002060"/>
                </a:solidFill>
                <a:latin typeface="Nunito Black" pitchFamily="2" charset="0"/>
              </a:rPr>
              <a:t>nữa</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 </a:t>
            </a:r>
            <a:r>
              <a:rPr lang="en-US" sz="2400" dirty="0" err="1">
                <a:solidFill>
                  <a:srgbClr val="002060"/>
                </a:solidFill>
                <a:latin typeface="Nunito Black" pitchFamily="2" charset="0"/>
              </a:rPr>
              <a:t>vì</a:t>
            </a:r>
            <a:r>
              <a:rPr lang="en-US" sz="2400" dirty="0">
                <a:solidFill>
                  <a:srgbClr val="002060"/>
                </a:solidFill>
                <a:latin typeface="Nunito Black" pitchFamily="2" charset="0"/>
              </a:rPr>
              <a:t> </a:t>
            </a:r>
            <a:r>
              <a:rPr lang="en-US" sz="2400" dirty="0" err="1">
                <a:solidFill>
                  <a:srgbClr val="002060"/>
                </a:solidFill>
                <a:latin typeface="Nunito Black" pitchFamily="2" charset="0"/>
              </a:rPr>
              <a:t>mình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thực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hiện</a:t>
            </a:r>
            <a:r>
              <a:rPr lang="en-US" sz="2400" dirty="0">
                <a:solidFill>
                  <a:srgbClr val="002060"/>
                </a:solidFill>
                <a:latin typeface="Nunito Black" pitchFamily="2" charset="0"/>
              </a:rPr>
              <a:t> </a:t>
            </a:r>
            <a:r>
              <a:rPr lang="en-US" sz="2400" dirty="0" err="1">
                <a:solidFill>
                  <a:srgbClr val="002060"/>
                </a:solidFill>
                <a:latin typeface="Nunito Black" pitchFamily="2" charset="0"/>
              </a:rPr>
              <a:t>tốt</a:t>
            </a:r>
            <a:r>
              <a:rPr lang="en-US" sz="2400" dirty="0">
                <a:solidFill>
                  <a:srgbClr val="002060"/>
                </a:solidFill>
                <a:latin typeface="Nunito Black" pitchFamily="2" charset="0"/>
              </a:rPr>
              <a:t> </a:t>
            </a:r>
            <a:r>
              <a:rPr lang="en-US" sz="2400" dirty="0" err="1">
                <a:solidFill>
                  <a:srgbClr val="002060"/>
                </a:solidFill>
                <a:latin typeface="Nunito Black" pitchFamily="2" charset="0"/>
              </a:rPr>
              <a:t>nhiệm</a:t>
            </a:r>
            <a:r>
              <a:rPr lang="en-US" sz="2400" dirty="0">
                <a:solidFill>
                  <a:srgbClr val="002060"/>
                </a:solidFill>
                <a:latin typeface="Nunito Black" pitchFamily="2" charset="0"/>
              </a:rPr>
              <a:t> </a:t>
            </a:r>
            <a:r>
              <a:rPr lang="en-US" sz="2400" dirty="0" err="1">
                <a:solidFill>
                  <a:srgbClr val="002060"/>
                </a:solidFill>
                <a:latin typeface="Nunito Black" pitchFamily="2" charset="0"/>
              </a:rPr>
              <a:t>vụ</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41260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714751" y="2428871"/>
            <a:ext cx="4514850" cy="1831271"/>
          </a:xfrm>
          <a:prstGeom prst="rect">
            <a:avLst/>
          </a:prstGeom>
        </p:spPr>
        <p:txBody>
          <a:bodyPr wrap="square">
            <a:spAutoFit/>
          </a:bodyPr>
          <a:lstStyle/>
          <a:p>
            <a:pPr lvl="0" algn="ctr">
              <a:spcAft>
                <a:spcPts val="600"/>
              </a:spcAft>
              <a:defRPr/>
            </a:pPr>
            <a:r>
              <a:rPr lang="en-US" sz="5400" b="1" dirty="0" smtClean="0">
                <a:solidFill>
                  <a:srgbClr val="FF0000"/>
                </a:solidFill>
                <a:latin typeface="Nunito Black" pitchFamily="2" charset="0"/>
              </a:rPr>
              <a:t>CỦNG CỐ</a:t>
            </a:r>
          </a:p>
          <a:p>
            <a:pPr lvl="0" algn="ctr">
              <a:spcAft>
                <a:spcPts val="600"/>
              </a:spcAft>
              <a:defRPr/>
            </a:pPr>
            <a:r>
              <a:rPr lang="en-US" sz="5400" b="1" dirty="0" smtClean="0">
                <a:solidFill>
                  <a:srgbClr val="FF0000"/>
                </a:solidFill>
                <a:latin typeface="Nunito Black" pitchFamily="2" charset="0"/>
              </a:rPr>
              <a:t>DẶN DÒ</a:t>
            </a:r>
            <a:endParaRPr lang="en-US" sz="5400" dirty="0">
              <a:solidFill>
                <a:srgbClr val="FF0000"/>
              </a:solidFill>
              <a:latin typeface="Nunito Black" pitchFamily="2" charset="0"/>
            </a:endParaRPr>
          </a:p>
        </p:txBody>
      </p:sp>
    </p:spTree>
    <p:extLst>
      <p:ext uri="{BB962C8B-B14F-4D97-AF65-F5344CB8AC3E}">
        <p14:creationId xmlns:p14="http://schemas.microsoft.com/office/powerpoint/2010/main" val="249693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997735" y="188875"/>
            <a:ext cx="9660740" cy="1768513"/>
          </a:xfrm>
          <a:prstGeom prst="cloud">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solidFill>
                  <a:srgbClr val="FF0000"/>
                </a:solidFill>
                <a:latin typeface="Nunito Black" pitchFamily="2" charset="0"/>
              </a:rPr>
              <a:t>HẸN GẶP LẠI CÁC EM</a:t>
            </a:r>
            <a:endParaRPr kumimoji="0" lang="en-US" sz="4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65673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585912" y="1371600"/>
            <a:ext cx="9958387" cy="16430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smtClean="0">
                <a:ln>
                  <a:noFill/>
                </a:ln>
                <a:solidFill>
                  <a:srgbClr val="FF0000"/>
                </a:solidFill>
                <a:effectLst/>
                <a:uLnTx/>
                <a:uFillTx/>
                <a:latin typeface="Nunito Black" pitchFamily="2" charset="0"/>
                <a:ea typeface="+mn-ea"/>
                <a:cs typeface="+mn-cs"/>
              </a:rPr>
              <a:t>KHỞI</a:t>
            </a:r>
            <a:r>
              <a:rPr kumimoji="0" lang="en-US" sz="8000" b="0" i="0" u="none" strike="noStrike" kern="1200" cap="none" spc="0" normalizeH="0" noProof="0" dirty="0" smtClean="0">
                <a:ln>
                  <a:noFill/>
                </a:ln>
                <a:solidFill>
                  <a:srgbClr val="FF0000"/>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72506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https://img.loigiaihay.com/picture/2022/0315/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57" y="1566715"/>
            <a:ext cx="8335562" cy="47164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05845" y="88464"/>
            <a:ext cx="10842172" cy="1552611"/>
            <a:chOff x="587829" y="62338"/>
            <a:chExt cx="11756572" cy="1552611"/>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8602" b="88172" l="0" r="99120"/>
                      </a14:imgEffect>
                    </a14:imgLayer>
                  </a14:imgProps>
                </a:ext>
              </a:extLst>
            </a:blip>
            <a:stretch>
              <a:fillRect/>
            </a:stretch>
          </p:blipFill>
          <p:spPr>
            <a:xfrm>
              <a:off x="587829" y="62338"/>
              <a:ext cx="11756572" cy="1481719"/>
            </a:xfrm>
            <a:prstGeom prst="rect">
              <a:avLst/>
            </a:prstGeom>
          </p:spPr>
        </p:pic>
        <p:sp>
          <p:nvSpPr>
            <p:cNvPr id="5" name="Rectangle 1"/>
            <p:cNvSpPr>
              <a:spLocks noChangeArrowheads="1"/>
            </p:cNvSpPr>
            <p:nvPr/>
          </p:nvSpPr>
          <p:spPr bwMode="auto">
            <a:xfrm>
              <a:off x="1347129" y="184770"/>
              <a:ext cx="8670738"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Quan</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sát</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tranh</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minh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họa</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nói</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tên</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các</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con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vật</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và</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đoán</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xem</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chúng</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đang</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làm</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gì</a:t>
              </a:r>
              <a:r>
                <a:rPr lang="en-US" altLang="en-US" sz="2800" b="1" dirty="0" smtClean="0">
                  <a:solidFill>
                    <a:schemeClr val="tx1">
                      <a:lumMod val="95000"/>
                      <a:lumOff val="5000"/>
                    </a:schemeClr>
                  </a:solidFill>
                  <a:latin typeface="Nunito Black" pitchFamily="2" charset="0"/>
                </a:rPr>
                <a:t>.</a:t>
              </a:r>
              <a:endParaRPr kumimoji="0" lang="en-US" altLang="en-US" sz="2800" b="1" i="0" u="none" strike="noStrike" cap="none" normalizeH="0" baseline="0" dirty="0" smtClean="0">
                <a:ln>
                  <a:noFill/>
                </a:ln>
                <a:solidFill>
                  <a:schemeClr val="tx1">
                    <a:lumMod val="95000"/>
                    <a:lumOff val="5000"/>
                  </a:schemeClr>
                </a:solidFill>
                <a:effectLst/>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2060"/>
                  </a:solidFill>
                  <a:effectLst/>
                  <a:latin typeface="OpenSans"/>
                </a:rPr>
                <a:t>       </a:t>
              </a:r>
              <a:endParaRPr kumimoji="0" lang="en-US" altLang="en-US" sz="2800" b="1" i="0" u="none" strike="noStrike" cap="none" normalizeH="0" baseline="0" dirty="0" smtClean="0">
                <a:ln>
                  <a:noFill/>
                </a:ln>
                <a:solidFill>
                  <a:srgbClr val="000000"/>
                </a:solidFill>
                <a:effectLst/>
                <a:latin typeface="OpenSans"/>
              </a:endParaRPr>
            </a:p>
          </p:txBody>
        </p:sp>
      </p:grpSp>
      <p:pic>
        <p:nvPicPr>
          <p:cNvPr id="6" name="Picture 5">
            <a:extLst>
              <a:ext uri="{FF2B5EF4-FFF2-40B4-BE49-F238E27FC236}">
                <a16:creationId xmlns:a16="http://schemas.microsoft.com/office/drawing/2014/main" xmlns="" id="{80CE1472-3DF4-0955-94B3-0E5ED746F3E8}"/>
              </a:ext>
            </a:extLst>
          </p:cNvPr>
          <p:cNvPicPr>
            <a:picLocks noChangeAspect="1"/>
          </p:cNvPicPr>
          <p:nvPr/>
        </p:nvPicPr>
        <p:blipFill rotWithShape="1">
          <a:blip r:embed="rId6"/>
          <a:srcRect t="14952" r="89431"/>
          <a:stretch/>
        </p:blipFill>
        <p:spPr>
          <a:xfrm>
            <a:off x="76918" y="10086"/>
            <a:ext cx="1071154" cy="770709"/>
          </a:xfrm>
          <a:prstGeom prst="ellipse">
            <a:avLst/>
          </a:prstGeom>
        </p:spPr>
      </p:pic>
      <p:sp>
        <p:nvSpPr>
          <p:cNvPr id="9" name="Rounded Rectangular Callout 8"/>
          <p:cNvSpPr/>
          <p:nvPr/>
        </p:nvSpPr>
        <p:spPr>
          <a:xfrm>
            <a:off x="8553487" y="1385047"/>
            <a:ext cx="3201557" cy="1190031"/>
          </a:xfrm>
          <a:prstGeom prst="wedgeRoundRectCallout">
            <a:avLst>
              <a:gd name="adj1" fmla="val -62271"/>
              <a:gd name="adj2" fmla="val 126585"/>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Nhím</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chắp</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dùi</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lỗ</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946494" y="1493424"/>
            <a:ext cx="2664795" cy="806024"/>
          </a:xfrm>
          <a:prstGeom prst="wedgeRoundRectCallout">
            <a:avLst>
              <a:gd name="adj1" fmla="val 43043"/>
              <a:gd name="adj2" fmla="val 11927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Thỏ</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trải</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1" name="Rounded Rectangular Callout 10"/>
          <p:cNvSpPr/>
          <p:nvPr/>
        </p:nvSpPr>
        <p:spPr>
          <a:xfrm>
            <a:off x="251946" y="2170324"/>
            <a:ext cx="2229504" cy="1190031"/>
          </a:xfrm>
          <a:prstGeom prst="wedgeRoundRectCallout">
            <a:avLst>
              <a:gd name="adj1" fmla="val 58232"/>
              <a:gd name="adj2" fmla="val 8025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Bọ</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ngựa</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p>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cắt</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2" name="Rounded Rectangular Callout 11"/>
          <p:cNvSpPr/>
          <p:nvPr/>
        </p:nvSpPr>
        <p:spPr>
          <a:xfrm>
            <a:off x="251946" y="4226752"/>
            <a:ext cx="2229504" cy="1190031"/>
          </a:xfrm>
          <a:prstGeom prst="wedgeRoundRectCallout">
            <a:avLst>
              <a:gd name="adj1" fmla="val 88992"/>
              <a:gd name="adj2" fmla="val 2714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Tằm</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xe</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4787586" y="5416783"/>
            <a:ext cx="2229504" cy="1190031"/>
          </a:xfrm>
          <a:prstGeom prst="wedgeRoundRectCallout">
            <a:avLst>
              <a:gd name="adj1" fmla="val -78078"/>
              <a:gd name="adj2" fmla="val -20336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Ốc</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sên</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kẻ</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đường</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vạch</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trên</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4" name="Rounded Rectangular Callout 13"/>
          <p:cNvSpPr/>
          <p:nvPr/>
        </p:nvSpPr>
        <p:spPr>
          <a:xfrm>
            <a:off x="9403595" y="4802362"/>
            <a:ext cx="2444421" cy="1190031"/>
          </a:xfrm>
          <a:prstGeom prst="wedgeRoundRectCallout">
            <a:avLst>
              <a:gd name="adj1" fmla="val -136470"/>
              <a:gd name="adj2" fmla="val -3048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Chim</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may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466773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ounded Rectangle 3"/>
          <p:cNvSpPr/>
          <p:nvPr/>
        </p:nvSpPr>
        <p:spPr>
          <a:xfrm>
            <a:off x="840443" y="160484"/>
            <a:ext cx="10502152" cy="80602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 </a:t>
            </a:r>
            <a:r>
              <a:rPr lang="en-US" sz="54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 CHIẾC ÁO ẤM</a:t>
            </a:r>
            <a:endParaRPr lang="id-ID"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732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183337" y="1036579"/>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 VĂN</a:t>
            </a:r>
            <a:r>
              <a:rPr kumimoji="0" lang="en-US" sz="8000" b="0" i="0" u="none" strike="noStrike" kern="1200" cap="none" spc="0" normalizeH="0" noProof="0" dirty="0" smtClean="0">
                <a:ln>
                  <a:noFill/>
                </a:ln>
                <a:solidFill>
                  <a:srgbClr val="FF0000"/>
                </a:solidFill>
                <a:effectLst/>
                <a:uLnTx/>
                <a:uFillTx/>
                <a:latin typeface="Nunito Black" pitchFamily="2" charset="0"/>
                <a:ea typeface="+mn-ea"/>
                <a:cs typeface="+mn-cs"/>
              </a:rPr>
              <a:t> BẢN</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72789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3" name="Rounded Rectangle 12"/>
          <p:cNvSpPr/>
          <p:nvPr/>
        </p:nvSpPr>
        <p:spPr>
          <a:xfrm>
            <a:off x="3136342" y="568517"/>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chiếc</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ấm</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dirty="0">
                <a:solidFill>
                  <a:srgbClr val="000000"/>
                </a:solidFill>
                <a:latin typeface="Nunito Black" pitchFamily="2" charset="0"/>
              </a:rPr>
              <a:t> </a:t>
            </a:r>
            <a:r>
              <a:rPr lang="en-US" sz="1900" dirty="0" smtClean="0">
                <a:solidFill>
                  <a:srgbClr val="000000"/>
                </a:solidFill>
                <a:latin typeface="Nunito Black" pitchFamily="2" charset="0"/>
              </a:rPr>
              <a:t>    </a:t>
            </a:r>
            <a:r>
              <a:rPr lang="vi-VN" sz="1900" dirty="0" smtClean="0">
                <a:solidFill>
                  <a:srgbClr val="000000"/>
                </a:solidFill>
                <a:latin typeface="Nunito Black" pitchFamily="2" charset="0"/>
              </a:rPr>
              <a:t>M</a:t>
            </a:r>
            <a:r>
              <a:rPr lang="en-US" sz="1900" dirty="0" err="1" smtClean="0">
                <a:solidFill>
                  <a:srgbClr val="000000"/>
                </a:solidFill>
                <a:latin typeface="Nunito Black" pitchFamily="2" charset="0"/>
              </a:rPr>
              <a:t>ùa</a:t>
            </a:r>
            <a:r>
              <a:rPr lang="vi-VN" sz="1900" dirty="0" smtClean="0">
                <a:solidFill>
                  <a:srgbClr val="000000"/>
                </a:solidFill>
                <a:latin typeface="Nunito Black" pitchFamily="2" charset="0"/>
              </a:rPr>
              <a:t> </a:t>
            </a:r>
            <a:r>
              <a:rPr lang="en-US" sz="1900" dirty="0" err="1" smtClean="0">
                <a:solidFill>
                  <a:srgbClr val="000000"/>
                </a:solidFill>
                <a:latin typeface="Nunito Black" pitchFamily="2" charset="0"/>
              </a:rPr>
              <a:t>đông</a:t>
            </a:r>
            <a:r>
              <a:rPr lang="vi-VN" sz="1900" dirty="0" smtClean="0">
                <a:solidFill>
                  <a:srgbClr val="000000"/>
                </a:solidFill>
                <a:latin typeface="Nunito Black" pitchFamily="2" charset="0"/>
              </a:rPr>
              <a:t>, thỏ quấn tấm vải lên người cho đỡ rét thì gió thổi tấm vải bay xuống ao. Nhím giúp thỏ</a:t>
            </a:r>
            <a:r>
              <a:rPr lang="en-US" sz="1900" dirty="0" smtClean="0">
                <a:solidFill>
                  <a:srgbClr val="000000"/>
                </a:solidFill>
                <a:latin typeface="Nunito Black" pitchFamily="2" charset="0"/>
              </a:rPr>
              <a:t> </a:t>
            </a:r>
            <a:r>
              <a:rPr lang="vi-VN" sz="1900" dirty="0" smtClean="0">
                <a:solidFill>
                  <a:srgbClr val="000000"/>
                </a:solidFill>
                <a:latin typeface="Nunito Black" pitchFamily="2" charset="0"/>
              </a:rPr>
              <a:t>khều tấm vải vào bờ và nói:</a:t>
            </a:r>
          </a:p>
          <a:p>
            <a:pPr algn="just"/>
            <a:r>
              <a:rPr lang="en-US" sz="1900" dirty="0" smtClean="0">
                <a:solidFill>
                  <a:srgbClr val="000000"/>
                </a:solidFill>
                <a:latin typeface="Nunito Black" pitchFamily="2" charset="0"/>
              </a:rPr>
              <a:t>     </a:t>
            </a:r>
            <a:r>
              <a:rPr lang="vi-VN" sz="1900" dirty="0">
                <a:solidFill>
                  <a:srgbClr val="000000"/>
                </a:solidFill>
                <a:latin typeface="Nunito Black" pitchFamily="2" charset="0"/>
              </a:rPr>
              <a:t>- Phải may thành áo mới được.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Anh giúp chúng tôi cắt vải may áo. Mọi người cần áo ấm.</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đồng ý, vung kiếm cắt vải, nhím ngăn:</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Phải cắt đúng theo kích thước.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Tất cả lại đi tìm người biết kẻ đường vạch trên vải. Lúc qua vườn chuối, Nhím trông thấy ốc sên bò trên lá, cứ mỗi quãng, ốc sên lại để lại phía sau một đường vạch.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Chúng tôi cần anh kẻ đường vạch để may áo ấm cho mọi người.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Ốc sên nhận lời, bò lên tấm vải, vạch những đường rất rõ. Bây giờ chỉ còn thiếu người luồn kim giỏi. Tất cả lại đi tìm chim ổ dộc có biệt tài khâu vá.</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Xưởng may áo ấm được dựng lên. Thỏ trải vải. Ốc sên kẻ đường vạch.</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cắt vải theo vạch. Tằm xe chỉ. Nhím chắp vải, dùi lỗ. Đôi chim ổ dộc luồn kim, may áo…</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Mùa đông năm ấy, trong rừng ai cũng có áo ấm để </a:t>
            </a:r>
            <a:r>
              <a:rPr lang="vi-VN" sz="1900" dirty="0" smtClean="0">
                <a:solidFill>
                  <a:srgbClr val="000000"/>
                </a:solidFill>
                <a:latin typeface="Nunito Black" pitchFamily="2" charset="0"/>
              </a:rPr>
              <a:t>mặc.</a:t>
            </a:r>
            <a:r>
              <a:rPr lang="en-US" sz="1900" dirty="0" smtClean="0">
                <a:solidFill>
                  <a:srgbClr val="000000"/>
                </a:solidFill>
                <a:latin typeface="Nunito Black" pitchFamily="2" charset="0"/>
              </a:rPr>
              <a:t>              </a:t>
            </a:r>
          </a:p>
          <a:p>
            <a:pPr algn="just"/>
            <a:r>
              <a:rPr lang="en-US" sz="1900" dirty="0">
                <a:solidFill>
                  <a:srgbClr val="000000"/>
                </a:solidFill>
                <a:latin typeface="Nunito Black" pitchFamily="2" charset="0"/>
              </a:rPr>
              <a:t> </a:t>
            </a:r>
            <a:r>
              <a:rPr lang="en-US" sz="1900" dirty="0" smtClean="0">
                <a:solidFill>
                  <a:srgbClr val="000000"/>
                </a:solidFill>
                <a:latin typeface="Nunito Black" pitchFamily="2" charset="0"/>
              </a:rPr>
              <a:t>                                                                                                                      </a:t>
            </a:r>
            <a:r>
              <a:rPr lang="vi-VN" sz="1900" dirty="0" smtClean="0">
                <a:solidFill>
                  <a:srgbClr val="000000"/>
                </a:solidFill>
                <a:latin typeface="Nunito Black" pitchFamily="2" charset="0"/>
              </a:rPr>
              <a:t>(Theo Võ Quảng)</a:t>
            </a:r>
          </a:p>
        </p:txBody>
      </p:sp>
    </p:spTree>
    <p:extLst>
      <p:ext uri="{BB962C8B-B14F-4D97-AF65-F5344CB8AC3E}">
        <p14:creationId xmlns:p14="http://schemas.microsoft.com/office/powerpoint/2010/main" val="219555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Theme1" id="{072C5764-E3E5-47DB-A6CA-2D7C55A0B602}" vid="{B8EEDAA0-B667-4F93-AD67-DE2A39DAA80E}"/>
    </a:ext>
  </a:extLst>
</a:theme>
</file>

<file path=docProps/app.xml><?xml version="1.0" encoding="utf-8"?>
<Properties xmlns="http://schemas.openxmlformats.org/officeDocument/2006/extended-properties" xmlns:vt="http://schemas.openxmlformats.org/officeDocument/2006/docPropsVTypes">
  <TotalTime>2984</TotalTime>
  <Words>3060</Words>
  <Application>Microsoft Office PowerPoint</Application>
  <PresentationFormat>Custom</PresentationFormat>
  <Paragraphs>241</Paragraphs>
  <Slides>45</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45</vt:i4>
      </vt:variant>
    </vt:vector>
  </HeadingPairs>
  <TitlesOfParts>
    <vt:vector size="60" baseType="lpstr">
      <vt:lpstr>Arial</vt:lpstr>
      <vt:lpstr>宋体</vt:lpstr>
      <vt:lpstr>Chango</vt:lpstr>
      <vt:lpstr>Great Vibes</vt:lpstr>
      <vt:lpstr>Calibri</vt:lpstr>
      <vt:lpstr>Tahoma</vt:lpstr>
      <vt:lpstr>Alibaba PuHuiTi</vt:lpstr>
      <vt:lpstr>OpenSans</vt:lpstr>
      <vt:lpstr>Nunito Black</vt:lpstr>
      <vt:lpstr>Sigmar One</vt:lpstr>
      <vt:lpstr>KaiTi</vt:lpstr>
      <vt:lpstr>Calibri Light</vt:lpstr>
      <vt:lpstr>#9Slide05 Bodega Script</vt:lpstr>
      <vt:lpstr>Office Theme</vt:lpstr>
      <vt:lpstr>1_Theme1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104</cp:revision>
  <dcterms:created xsi:type="dcterms:W3CDTF">2022-08-21T23:00:21Z</dcterms:created>
  <dcterms:modified xsi:type="dcterms:W3CDTF">2022-12-12T00:46:11Z</dcterms:modified>
</cp:coreProperties>
</file>