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90" r:id="rId4"/>
    <p:sldId id="258" r:id="rId5"/>
    <p:sldId id="291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80" r:id="rId14"/>
    <p:sldId id="268" r:id="rId15"/>
    <p:sldId id="269" r:id="rId16"/>
    <p:sldId id="281" r:id="rId17"/>
    <p:sldId id="276" r:id="rId18"/>
    <p:sldId id="270" r:id="rId19"/>
    <p:sldId id="271" r:id="rId20"/>
    <p:sldId id="272" r:id="rId21"/>
    <p:sldId id="273" r:id="rId22"/>
    <p:sldId id="274" r:id="rId23"/>
    <p:sldId id="275" r:id="rId24"/>
    <p:sldId id="282" r:id="rId25"/>
    <p:sldId id="283" r:id="rId26"/>
    <p:sldId id="284" r:id="rId27"/>
    <p:sldId id="289" r:id="rId28"/>
    <p:sldId id="287" r:id="rId29"/>
    <p:sldId id="288" r:id="rId30"/>
    <p:sldId id="277" r:id="rId31"/>
    <p:sldId id="279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48CA-7D12-498E-BABB-B68EF2022FF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FC4-782A-410B-AFCC-6BA65D68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48CA-7D12-498E-BABB-B68EF2022FF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FC4-782A-410B-AFCC-6BA65D68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80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48CA-7D12-498E-BABB-B68EF2022FF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FC4-782A-410B-AFCC-6BA65D68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9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48CA-7D12-498E-BABB-B68EF2022FF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FC4-782A-410B-AFCC-6BA65D68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48CA-7D12-498E-BABB-B68EF2022FF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FC4-782A-410B-AFCC-6BA65D68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7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48CA-7D12-498E-BABB-B68EF2022FF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FC4-782A-410B-AFCC-6BA65D68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48CA-7D12-498E-BABB-B68EF2022FF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FC4-782A-410B-AFCC-6BA65D68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6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48CA-7D12-498E-BABB-B68EF2022FF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FC4-782A-410B-AFCC-6BA65D68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5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48CA-7D12-498E-BABB-B68EF2022FF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FC4-782A-410B-AFCC-6BA65D68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7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48CA-7D12-498E-BABB-B68EF2022FF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FC4-782A-410B-AFCC-6BA65D68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71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48CA-7D12-498E-BABB-B68EF2022FF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FC4-782A-410B-AFCC-6BA65D68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1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948CA-7D12-498E-BABB-B68EF2022FF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C0FC4-782A-410B-AFCC-6BA65D68C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5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8823" y="783771"/>
            <a:ext cx="112732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 CÁO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 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NÂNG CAO HIỆU QUẢ TRONG GIẢNG DẠY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7182" y="4976948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6" y="0"/>
            <a:ext cx="1023938" cy="330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  <p:pic>
        <p:nvPicPr>
          <p:cNvPr id="7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0100" y="0"/>
            <a:ext cx="1023937" cy="330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360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85970" y="739850"/>
            <a:ext cx="10646229" cy="497059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kumimoji="0" lang="en-US" altLang="ko-KR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ko-KR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 (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 (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nhầm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842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6" y="0"/>
            <a:ext cx="1023938" cy="330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  <p:pic>
        <p:nvPicPr>
          <p:cNvPr id="7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0100" y="0"/>
            <a:ext cx="1023937" cy="330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883569" y="326167"/>
            <a:ext cx="8888506" cy="497059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nhầm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315080"/>
              </p:ext>
            </p:extLst>
          </p:nvPr>
        </p:nvGraphicFramePr>
        <p:xfrm>
          <a:off x="4963894" y="5500137"/>
          <a:ext cx="1463032" cy="886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r:id="rId6" imgW="634725" imgH="393529" progId="Equation.DSMT4">
                  <p:embed/>
                </p:oleObj>
              </mc:Choice>
              <mc:Fallback>
                <p:oleObj r:id="rId6" imgW="634725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3894" y="5500137"/>
                        <a:ext cx="1463032" cy="8869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62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45463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42263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777392" y="427989"/>
            <a:ext cx="779600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60582" y="1735532"/>
            <a:ext cx="10737805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168" name="Picture 716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2003" y="3033809"/>
            <a:ext cx="5343540" cy="283141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009" y="1149478"/>
            <a:ext cx="3526972" cy="66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07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315" y="2834640"/>
            <a:ext cx="3579223" cy="16589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315" y="4924698"/>
            <a:ext cx="3579223" cy="124097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53885" y="592886"/>
            <a:ext cx="10132424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nâng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dần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mức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tối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8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2411" y="754521"/>
            <a:ext cx="95620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	Ở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biệt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thiếu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cẩn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thận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sát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nhầm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lẫn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tắc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/>
          </a:p>
          <a:p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978" y="3513909"/>
            <a:ext cx="2952206" cy="1161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13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00113" y="585330"/>
            <a:ext cx="7715574" cy="658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3: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00113" y="2371953"/>
            <a:ext cx="9141613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(1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9980" y="1243972"/>
            <a:ext cx="3429000" cy="9429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7835" y="4193177"/>
            <a:ext cx="1831250" cy="8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43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1154" y="1068940"/>
            <a:ext cx="9718765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Tương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ôn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nhằm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8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50" y="222071"/>
            <a:ext cx="1140387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Biện pháp 3: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Sử dụng linh hoạt nhiều hình thức và phương pháp trong dạy - học: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225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826"/>
          <p:cNvSpPr txBox="1">
            <a:spLocks noChangeArrowheads="1"/>
          </p:cNvSpPr>
          <p:nvPr/>
        </p:nvSpPr>
        <p:spPr bwMode="auto">
          <a:xfrm>
            <a:off x="3183255" y="9198610"/>
            <a:ext cx="2762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" name="Text Box 1826"/>
          <p:cNvSpPr txBox="1">
            <a:spLocks noChangeArrowheads="1"/>
          </p:cNvSpPr>
          <p:nvPr/>
        </p:nvSpPr>
        <p:spPr bwMode="auto">
          <a:xfrm>
            <a:off x="3183255" y="9198610"/>
            <a:ext cx="2762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5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849085" y="456422"/>
            <a:ext cx="1105117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 (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74)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*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tiện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trực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856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0446" y="0"/>
            <a:ext cx="11639005" cy="5681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GV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Lan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1/4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Nam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2/4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mấy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trực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dễ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3/4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bánh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GV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rút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tắc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nắm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GV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rộng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4435" y="5232400"/>
            <a:ext cx="2142308" cy="985520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868467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155" y="1436914"/>
            <a:ext cx="109858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 smtClean="0"/>
              <a:t>.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33338"/>
            <a:ext cx="1023938" cy="330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  <p:pic>
        <p:nvPicPr>
          <p:cNvPr id="7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3300" y="33338"/>
            <a:ext cx="1023937" cy="330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266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49086" y="218612"/>
            <a:ext cx="1080298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rèn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kĩ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miệng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nhẩm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tắc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uốn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nắn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kịp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chỗ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tiểu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lâu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tương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thống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nâng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dần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phức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873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74766" y="610664"/>
            <a:ext cx="1141693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rồi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giấy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ô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li.Sau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chéo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rồi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chấm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2516" y="4088172"/>
            <a:ext cx="3080250" cy="114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1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54033" y="1000036"/>
            <a:ext cx="1033272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chéo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đương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hào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hứng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68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22515" y="834305"/>
            <a:ext cx="1166948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*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5: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củng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ở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phức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tạp.Việc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6150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6206" y="877113"/>
            <a:ext cx="1089442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latinLnBrk="1">
              <a:spcAft>
                <a:spcPts val="0"/>
              </a:spcAft>
              <a:buFontTx/>
              <a:buChar char="-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tắc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 latinLnBrk="1">
              <a:spcAft>
                <a:spcPts val="0"/>
              </a:spcAft>
              <a:buFontTx/>
              <a:buChar char="-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 latinLnBrk="1">
              <a:spcAft>
                <a:spcPts val="0"/>
              </a:spcAft>
              <a:buFontTx/>
              <a:buChar char="-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ở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mức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khả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 latinLnBrk="1">
              <a:spcAft>
                <a:spcPts val="0"/>
              </a:spcAft>
              <a:buFontTx/>
              <a:buChar char="-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sở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bồi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dưỡng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khiếu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VD:(Cho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con) ở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Đ,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5428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1702" y="231675"/>
            <a:ext cx="112079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6: 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Rèn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kĩ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nghiệm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chỗ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vướng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nhầm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lẫn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nhẩm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tắc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rút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cụ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riêng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biệt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rút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vở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mất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rèn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kĩ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 latinLnBrk="1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nhở</a:t>
            </a:r>
            <a:r>
              <a:rPr 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tối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giản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0542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0790" y="592574"/>
            <a:ext cx="21938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en-US" sz="3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4596" y="1992494"/>
            <a:ext cx="3601964" cy="1416912"/>
          </a:xfrm>
          <a:prstGeom prst="rect">
            <a:avLst/>
          </a:prstGeom>
        </p:spPr>
      </p:pic>
      <p:pic>
        <p:nvPicPr>
          <p:cNvPr id="6" name="Picture 3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52683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7828" y="734303"/>
            <a:ext cx="11299372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32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IV. </a:t>
            </a:r>
            <a:r>
              <a:rPr lang="en-US" sz="3200" b="1" spc="-5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200" b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spc="-5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3200" b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dễ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4,5 ở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tiểu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/>
          </a:p>
        </p:txBody>
      </p:sp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7371" y="2873350"/>
            <a:ext cx="11103428" cy="250837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Qua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4”,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HS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altLang="ko-K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1730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83326" y="544675"/>
            <a:ext cx="11390811" cy="64479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ko-KR" sz="32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HS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khiếu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ko-K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57462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214468"/>
              </p:ext>
            </p:extLst>
          </p:nvPr>
        </p:nvGraphicFramePr>
        <p:xfrm>
          <a:off x="104503" y="418624"/>
          <a:ext cx="11874136" cy="4267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14846">
                  <a:extLst>
                    <a:ext uri="{9D8B030D-6E8A-4147-A177-3AD203B41FA5}">
                      <a16:colId xmlns:a16="http://schemas.microsoft.com/office/drawing/2014/main" val="3615092795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336802651"/>
                    </a:ext>
                  </a:extLst>
                </a:gridCol>
                <a:gridCol w="752907">
                  <a:extLst>
                    <a:ext uri="{9D8B030D-6E8A-4147-A177-3AD203B41FA5}">
                      <a16:colId xmlns:a16="http://schemas.microsoft.com/office/drawing/2014/main" val="1934071909"/>
                    </a:ext>
                  </a:extLst>
                </a:gridCol>
                <a:gridCol w="879877">
                  <a:extLst>
                    <a:ext uri="{9D8B030D-6E8A-4147-A177-3AD203B41FA5}">
                      <a16:colId xmlns:a16="http://schemas.microsoft.com/office/drawing/2014/main" val="298964422"/>
                    </a:ext>
                  </a:extLst>
                </a:gridCol>
                <a:gridCol w="1118701">
                  <a:extLst>
                    <a:ext uri="{9D8B030D-6E8A-4147-A177-3AD203B41FA5}">
                      <a16:colId xmlns:a16="http://schemas.microsoft.com/office/drawing/2014/main" val="1335699713"/>
                    </a:ext>
                  </a:extLst>
                </a:gridCol>
                <a:gridCol w="1118701">
                  <a:extLst>
                    <a:ext uri="{9D8B030D-6E8A-4147-A177-3AD203B41FA5}">
                      <a16:colId xmlns:a16="http://schemas.microsoft.com/office/drawing/2014/main" val="4064730771"/>
                    </a:ext>
                  </a:extLst>
                </a:gridCol>
                <a:gridCol w="1108224">
                  <a:extLst>
                    <a:ext uri="{9D8B030D-6E8A-4147-A177-3AD203B41FA5}">
                      <a16:colId xmlns:a16="http://schemas.microsoft.com/office/drawing/2014/main" val="1765459610"/>
                    </a:ext>
                  </a:extLst>
                </a:gridCol>
                <a:gridCol w="1108224">
                  <a:extLst>
                    <a:ext uri="{9D8B030D-6E8A-4147-A177-3AD203B41FA5}">
                      <a16:colId xmlns:a16="http://schemas.microsoft.com/office/drawing/2014/main" val="3436273282"/>
                    </a:ext>
                  </a:extLst>
                </a:gridCol>
                <a:gridCol w="959483">
                  <a:extLst>
                    <a:ext uri="{9D8B030D-6E8A-4147-A177-3AD203B41FA5}">
                      <a16:colId xmlns:a16="http://schemas.microsoft.com/office/drawing/2014/main" val="1459796263"/>
                    </a:ext>
                  </a:extLst>
                </a:gridCol>
                <a:gridCol w="959483">
                  <a:extLst>
                    <a:ext uri="{9D8B030D-6E8A-4147-A177-3AD203B41FA5}">
                      <a16:colId xmlns:a16="http://schemas.microsoft.com/office/drawing/2014/main" val="1302089503"/>
                    </a:ext>
                  </a:extLst>
                </a:gridCol>
                <a:gridCol w="974148">
                  <a:extLst>
                    <a:ext uri="{9D8B030D-6E8A-4147-A177-3AD203B41FA5}">
                      <a16:colId xmlns:a16="http://schemas.microsoft.com/office/drawing/2014/main" val="2417185075"/>
                    </a:ext>
                  </a:extLst>
                </a:gridCol>
                <a:gridCol w="974148">
                  <a:extLst>
                    <a:ext uri="{9D8B030D-6E8A-4147-A177-3AD203B41FA5}">
                      <a16:colId xmlns:a16="http://schemas.microsoft.com/office/drawing/2014/main" val="2868604940"/>
                    </a:ext>
                  </a:extLst>
                </a:gridCol>
              </a:tblGrid>
              <a:tr h="215900">
                <a:tc rowSpan="2">
                  <a:txBody>
                    <a:bodyPr/>
                    <a:lstStyle/>
                    <a:p>
                      <a:pPr marL="18034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180340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0-2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9-10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175729"/>
                  </a:ext>
                </a:extLst>
              </a:tr>
              <a:tr h="806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2956013"/>
                  </a:ext>
                </a:extLst>
              </a:tr>
              <a:tr h="354330">
                <a:tc>
                  <a:txBody>
                    <a:bodyPr/>
                    <a:lstStyle/>
                    <a:p>
                      <a:pPr marL="4445" indent="-444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 khi áp dụng SKKN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-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18,8%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15,6%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28,2%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18,7%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18,7%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3449778"/>
                  </a:ext>
                </a:extLst>
              </a:tr>
              <a:tr h="362585">
                <a:tc>
                  <a:txBody>
                    <a:bodyPr/>
                    <a:lstStyle/>
                    <a:p>
                      <a:pPr marL="4445" indent="-4445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 khi áp dụng SKKN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-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3,1%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6,3%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21,8%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37,5%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31,3%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628091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78823" y="4685824"/>
            <a:ext cx="106462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giảng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nâng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4382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676400" y="1447800"/>
            <a:ext cx="2667000" cy="2590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do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810000" y="1524000"/>
            <a:ext cx="2667000" cy="2590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trạng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867400" y="1600200"/>
            <a:ext cx="2819400" cy="2667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8153400" y="1676400"/>
            <a:ext cx="2362200" cy="2667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0" y="533401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NỘI DUNG BÁO CÁO</a:t>
            </a:r>
            <a:endParaRPr lang="en-US" sz="3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53848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51816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33338"/>
            <a:ext cx="1023938" cy="330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  <p:pic>
        <p:nvPicPr>
          <p:cNvPr id="14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3300" y="33338"/>
            <a:ext cx="1023937" cy="330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82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8457" y="587827"/>
            <a:ext cx="112079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tòi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tăng lên.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79979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3" descr="Picture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0" y="56388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4" descr="Picture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63479" flipH="1">
            <a:off x="9109870" y="5299870"/>
            <a:ext cx="1514475" cy="16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WordArt 4"/>
          <p:cNvSpPr>
            <a:spLocks noChangeArrowheads="1" noChangeShapeType="1" noTextEdit="1"/>
          </p:cNvSpPr>
          <p:nvPr/>
        </p:nvSpPr>
        <p:spPr bwMode="auto">
          <a:xfrm>
            <a:off x="1981200" y="1981200"/>
            <a:ext cx="8153400" cy="1974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chemeClr val="bg1"/>
              </a:contourClr>
            </a:sp3d>
          </a:bodyPr>
          <a:lstStyle/>
          <a:p>
            <a:pPr algn="ctr"/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</a:t>
            </a: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quý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thầy</a:t>
            </a: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941" name="Picture 3" descr="Picture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3691" y="4565033"/>
            <a:ext cx="3056709" cy="2445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4" descr="Picture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63479" flipH="1">
            <a:off x="9310450" y="4159231"/>
            <a:ext cx="2783434" cy="2943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6" y="0"/>
            <a:ext cx="1023938" cy="330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  <p:pic>
        <p:nvPicPr>
          <p:cNvPr id="8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0100" y="0"/>
            <a:ext cx="1023937" cy="330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450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7017" y="1162594"/>
            <a:ext cx="112993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932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7015" y="156756"/>
            <a:ext cx="1120793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dễ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Nó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đòi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nắm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chắc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chương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riêng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nhằm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Nắm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niệm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Nắm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rút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so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sánh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sắp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xếp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bốn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phù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nghiệm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kĩ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lưỡng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0253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1392283" y="244920"/>
            <a:ext cx="977101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en-US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kumimoji="0" lang="en-US" altLang="en-US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  </a:t>
            </a:r>
            <a:r>
              <a:rPr lang="en-US" alt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   </a:t>
            </a:r>
            <a:r>
              <a:rPr lang="en-US" altLang="en-US" sz="3200" dirty="0" smtClean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,…. </a:t>
            </a:r>
            <a:r>
              <a:rPr lang="en-US" alt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alt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 smtClean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3200" dirty="0" smtClean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1515292" y="2414745"/>
            <a:ext cx="913055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1332412" y="2799465"/>
            <a:ext cx="10045337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144602"/>
              </p:ext>
            </p:extLst>
          </p:nvPr>
        </p:nvGraphicFramePr>
        <p:xfrm>
          <a:off x="3729446" y="2213220"/>
          <a:ext cx="274312" cy="752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9446" y="2213220"/>
                        <a:ext cx="274312" cy="7520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-39189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558473"/>
              </p:ext>
            </p:extLst>
          </p:nvPr>
        </p:nvGraphicFramePr>
        <p:xfrm>
          <a:off x="3206941" y="2239339"/>
          <a:ext cx="339625" cy="725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Equation" r:id="rId7" imgW="139639" imgH="393529" progId="Equation.3">
                  <p:embed/>
                </p:oleObj>
              </mc:Choice>
              <mc:Fallback>
                <p:oleObj name="Equation" r:id="rId7" imgW="139639" imgH="393529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941" y="2239339"/>
                        <a:ext cx="339625" cy="72593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803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9714" y="404947"/>
            <a:ext cx="1020209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nhầm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52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54630" y="326188"/>
            <a:ext cx="115083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khắc phục những nhược 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717374" y="994190"/>
            <a:ext cx="1134563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GV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ô li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VD :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ô li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2 ô li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ô li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934" y="5578475"/>
            <a:ext cx="54483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3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" y="5232400"/>
            <a:ext cx="18288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5029200"/>
            <a:ext cx="2057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04948" y="480566"/>
            <a:ext cx="11639006" cy="546303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GV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HS.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HS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(+, -)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ko-KR" sz="32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VD :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1/52 :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	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GV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GV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kumimoji="0" lang="en-US" altLang="ko-KR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altLang="ko-K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22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</TotalTime>
  <Words>2134</Words>
  <Application>Microsoft Office PowerPoint</Application>
  <PresentationFormat>Widescreen</PresentationFormat>
  <Paragraphs>151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맑은 고딕</vt:lpstr>
      <vt:lpstr>Arial</vt:lpstr>
      <vt:lpstr>Calibri</vt:lpstr>
      <vt:lpstr>Calibri Light</vt:lpstr>
      <vt:lpstr>Times New Roman</vt:lpstr>
      <vt:lpstr>Office Theme</vt:lpstr>
      <vt:lpstr>Equation</vt:lpstr>
      <vt:lpstr>Equation.DSMT4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70</cp:revision>
  <dcterms:created xsi:type="dcterms:W3CDTF">2022-11-14T14:38:07Z</dcterms:created>
  <dcterms:modified xsi:type="dcterms:W3CDTF">2024-11-13T03:46:23Z</dcterms:modified>
</cp:coreProperties>
</file>