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87" r:id="rId3"/>
  </p:sldMasterIdLst>
  <p:notesMasterIdLst>
    <p:notesMasterId r:id="rId39"/>
  </p:notesMasterIdLst>
  <p:sldIdLst>
    <p:sldId id="258" r:id="rId4"/>
    <p:sldId id="298" r:id="rId5"/>
    <p:sldId id="317" r:id="rId6"/>
    <p:sldId id="273" r:id="rId7"/>
    <p:sldId id="312" r:id="rId8"/>
    <p:sldId id="257" r:id="rId9"/>
    <p:sldId id="275" r:id="rId10"/>
    <p:sldId id="266" r:id="rId11"/>
    <p:sldId id="276" r:id="rId12"/>
    <p:sldId id="278" r:id="rId13"/>
    <p:sldId id="299" r:id="rId14"/>
    <p:sldId id="300" r:id="rId15"/>
    <p:sldId id="313" r:id="rId16"/>
    <p:sldId id="283" r:id="rId17"/>
    <p:sldId id="284" r:id="rId18"/>
    <p:sldId id="282" r:id="rId19"/>
    <p:sldId id="262" r:id="rId20"/>
    <p:sldId id="288" r:id="rId21"/>
    <p:sldId id="303" r:id="rId22"/>
    <p:sldId id="314" r:id="rId23"/>
    <p:sldId id="301" r:id="rId24"/>
    <p:sldId id="302" r:id="rId25"/>
    <p:sldId id="316" r:id="rId26"/>
    <p:sldId id="291" r:id="rId27"/>
    <p:sldId id="305" r:id="rId28"/>
    <p:sldId id="306" r:id="rId29"/>
    <p:sldId id="308" r:id="rId30"/>
    <p:sldId id="265" r:id="rId31"/>
    <p:sldId id="294" r:id="rId32"/>
    <p:sldId id="264" r:id="rId33"/>
    <p:sldId id="309" r:id="rId34"/>
    <p:sldId id="318" r:id="rId35"/>
    <p:sldId id="310" r:id="rId36"/>
    <p:sldId id="285" r:id="rId37"/>
    <p:sldId id="27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3C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1-06T08:27:37.784" idx="1">
    <p:pos x="2020" y="3429"/>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0BF66-A63F-40D2-B433-977E0D9223A2}"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9CEDF-8780-426C-AABB-9187F3BE669B}" type="slidenum">
              <a:rPr lang="en-US" smtClean="0"/>
              <a:t>‹#›</a:t>
            </a:fld>
            <a:endParaRPr lang="en-US"/>
          </a:p>
        </p:txBody>
      </p:sp>
    </p:spTree>
    <p:extLst>
      <p:ext uri="{BB962C8B-B14F-4D97-AF65-F5344CB8AC3E}">
        <p14:creationId xmlns:p14="http://schemas.microsoft.com/office/powerpoint/2010/main" val="30870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DA9CEDF-8780-426C-AABB-9187F3BE669B}" type="slidenum">
              <a:rPr lang="en-US" smtClean="0"/>
              <a:t>2</a:t>
            </a:fld>
            <a:endParaRPr lang="en-US"/>
          </a:p>
        </p:txBody>
      </p:sp>
    </p:spTree>
    <p:extLst>
      <p:ext uri="{BB962C8B-B14F-4D97-AF65-F5344CB8AC3E}">
        <p14:creationId xmlns:p14="http://schemas.microsoft.com/office/powerpoint/2010/main" val="3430578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C4E93-9E33-2BEF-393D-87BAA295D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C0936-4883-E988-2263-83EB4F313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770B1-7BC3-15C4-4867-E1BCFFD23CE9}"/>
              </a:ext>
            </a:extLst>
          </p:cNvPr>
          <p:cNvSpPr>
            <a:spLocks noGrp="1"/>
          </p:cNvSpPr>
          <p:nvPr>
            <p:ph type="body" idx="1"/>
          </p:nvPr>
        </p:nvSpPr>
        <p:spPr/>
        <p:txBody>
          <a:bodyPr/>
          <a:lstStyle/>
          <a:p>
            <a:endParaRPr lang="vi-VN"/>
          </a:p>
        </p:txBody>
      </p:sp>
      <p:sp>
        <p:nvSpPr>
          <p:cNvPr id="4" name="Slide Number Placeholder 3">
            <a:extLst>
              <a:ext uri="{FF2B5EF4-FFF2-40B4-BE49-F238E27FC236}">
                <a16:creationId xmlns:a16="http://schemas.microsoft.com/office/drawing/2014/main" id="{7D8A975C-5B9E-7F72-087F-78DA2CAA40AA}"/>
              </a:ext>
            </a:extLst>
          </p:cNvPr>
          <p:cNvSpPr>
            <a:spLocks noGrp="1"/>
          </p:cNvSpPr>
          <p:nvPr>
            <p:ph type="sldNum" sz="quarter" idx="5"/>
          </p:nvPr>
        </p:nvSpPr>
        <p:spPr/>
        <p:txBody>
          <a:bodyPr/>
          <a:lstStyle/>
          <a:p>
            <a:fld id="{7DA9CEDF-8780-426C-AABB-9187F3BE669B}" type="slidenum">
              <a:rPr lang="en-US" smtClean="0"/>
              <a:t>3</a:t>
            </a:fld>
            <a:endParaRPr lang="en-US"/>
          </a:p>
        </p:txBody>
      </p:sp>
    </p:spTree>
    <p:extLst>
      <p:ext uri="{BB962C8B-B14F-4D97-AF65-F5344CB8AC3E}">
        <p14:creationId xmlns:p14="http://schemas.microsoft.com/office/powerpoint/2010/main" val="3896655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01B37-75D8-277B-8622-C9BB01D3E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58158-69EB-F2C3-81AA-D6A4A7F35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B488F-6CC5-15D0-875B-A1930849BD8A}"/>
              </a:ext>
            </a:extLst>
          </p:cNvPr>
          <p:cNvSpPr>
            <a:spLocks noGrp="1"/>
          </p:cNvSpPr>
          <p:nvPr>
            <p:ph type="body" idx="1"/>
          </p:nvPr>
        </p:nvSpPr>
        <p:spPr/>
        <p:txBody>
          <a:bodyPr/>
          <a:lstStyle/>
          <a:p>
            <a:r>
              <a:rPr lang="vi-VN" dirty="0"/>
              <a:t>Đây là bức thư Bác Hồ gửi HS cả nước nhân ngày khai giảng đầu tiên, sau khi nước ta giành được độc lập, chấm dứt ách thống trị hơn 80 năm của thực dân Pháp. Các em hãy nghe đọc thư Bác và nêu cảm nhận của mình về tình cảm và niềm tin của Bác Hồ đối với thiếu nhi Việt Nam. </a:t>
            </a:r>
            <a:endParaRPr lang="en-US" dirty="0"/>
          </a:p>
        </p:txBody>
      </p:sp>
      <p:sp>
        <p:nvSpPr>
          <p:cNvPr id="4" name="Slide Number Placeholder 3">
            <a:extLst>
              <a:ext uri="{FF2B5EF4-FFF2-40B4-BE49-F238E27FC236}">
                <a16:creationId xmlns:a16="http://schemas.microsoft.com/office/drawing/2014/main" id="{2CE73D13-E4E5-62FB-A8F3-276B570DD262}"/>
              </a:ext>
            </a:extLst>
          </p:cNvPr>
          <p:cNvSpPr>
            <a:spLocks noGrp="1"/>
          </p:cNvSpPr>
          <p:nvPr>
            <p:ph type="sldNum" sz="quarter" idx="5"/>
          </p:nvPr>
        </p:nvSpPr>
        <p:spPr/>
        <p:txBody>
          <a:bodyPr/>
          <a:lstStyle/>
          <a:p>
            <a:fld id="{7DA9CEDF-8780-426C-AABB-9187F3BE669B}" type="slidenum">
              <a:rPr lang="en-US" smtClean="0"/>
              <a:t>5</a:t>
            </a:fld>
            <a:endParaRPr lang="en-US"/>
          </a:p>
        </p:txBody>
      </p:sp>
    </p:spTree>
    <p:extLst>
      <p:ext uri="{BB962C8B-B14F-4D97-AF65-F5344CB8AC3E}">
        <p14:creationId xmlns:p14="http://schemas.microsoft.com/office/powerpoint/2010/main" val="1848080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Đây là bức thư Bác Hồ gửi HS cả nước nhân ngày khai giảng đầu tiên, sau khi nước ta giành được độc lập, chấm dứt ách thống trị hơn 80 năm của thực dân Pháp. Các em hãy nghe đọc thư Bác và nêu cảm nhận của mình về tình cảm và niềm tin của Bác Hồ đối với thiếu nhi Việt Nam. </a:t>
            </a:r>
            <a:endParaRPr lang="en-US" dirty="0"/>
          </a:p>
        </p:txBody>
      </p:sp>
      <p:sp>
        <p:nvSpPr>
          <p:cNvPr id="4" name="Slide Number Placeholder 3"/>
          <p:cNvSpPr>
            <a:spLocks noGrp="1"/>
          </p:cNvSpPr>
          <p:nvPr>
            <p:ph type="sldNum" sz="quarter" idx="5"/>
          </p:nvPr>
        </p:nvSpPr>
        <p:spPr/>
        <p:txBody>
          <a:bodyPr/>
          <a:lstStyle/>
          <a:p>
            <a:fld id="{7DA9CEDF-8780-426C-AABB-9187F3BE669B}" type="slidenum">
              <a:rPr lang="en-US" smtClean="0"/>
              <a:t>6</a:t>
            </a:fld>
            <a:endParaRPr lang="en-US"/>
          </a:p>
        </p:txBody>
      </p:sp>
    </p:spTree>
    <p:extLst>
      <p:ext uri="{BB962C8B-B14F-4D97-AF65-F5344CB8AC3E}">
        <p14:creationId xmlns:p14="http://schemas.microsoft.com/office/powerpoint/2010/main" val="894389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369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14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26207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02086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826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66408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40299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3082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2211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67430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36522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189927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3574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656353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92977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2063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03552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52861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640576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459138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36">
            <a:extLst>
              <a:ext uri="{FF2B5EF4-FFF2-40B4-BE49-F238E27FC236}">
                <a16:creationId xmlns:a16="http://schemas.microsoft.com/office/drawing/2014/main" id="{BC96797C-587C-9562-9A94-E0267E28A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0"/>
            <a:ext cx="5171430" cy="4224337"/>
          </a:xfrm>
          <a:custGeom>
            <a:avLst/>
            <a:gdLst>
              <a:gd name="connsiteX0" fmla="*/ 0 w 5171430"/>
              <a:gd name="connsiteY0" fmla="*/ 0 h 4224337"/>
              <a:gd name="connsiteX1" fmla="*/ 5171430 w 5171430"/>
              <a:gd name="connsiteY1" fmla="*/ 0 h 4224337"/>
              <a:gd name="connsiteX2" fmla="*/ 5171430 w 5171430"/>
              <a:gd name="connsiteY2" fmla="*/ 4224337 h 4224337"/>
              <a:gd name="connsiteX3" fmla="*/ 0 w 5171430"/>
              <a:gd name="connsiteY3" fmla="*/ 4224337 h 4224337"/>
              <a:gd name="connsiteX4" fmla="*/ 0 w 5171430"/>
              <a:gd name="connsiteY4" fmla="*/ 0 h 4224337"/>
              <a:gd name="connsiteX5" fmla="*/ 3195290 w 5171430"/>
              <a:gd name="connsiteY5" fmla="*/ 806561 h 4224337"/>
              <a:gd name="connsiteX6" fmla="*/ 3195290 w 5171430"/>
              <a:gd name="connsiteY6" fmla="*/ 1879890 h 4224337"/>
              <a:gd name="connsiteX7" fmla="*/ 5025120 w 5171430"/>
              <a:gd name="connsiteY7" fmla="*/ 1879890 h 4224337"/>
              <a:gd name="connsiteX8" fmla="*/ 5025120 w 5171430"/>
              <a:gd name="connsiteY8" fmla="*/ 806561 h 4224337"/>
              <a:gd name="connsiteX9" fmla="*/ 3195290 w 5171430"/>
              <a:gd name="connsiteY9" fmla="*/ 806561 h 4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30" h="4224337">
                <a:moveTo>
                  <a:pt x="0" y="0"/>
                </a:moveTo>
                <a:lnTo>
                  <a:pt x="5171430" y="0"/>
                </a:lnTo>
                <a:lnTo>
                  <a:pt x="5171430" y="4224337"/>
                </a:lnTo>
                <a:lnTo>
                  <a:pt x="0" y="4224337"/>
                </a:lnTo>
                <a:lnTo>
                  <a:pt x="0" y="0"/>
                </a:lnTo>
                <a:close/>
                <a:moveTo>
                  <a:pt x="3195290" y="806561"/>
                </a:moveTo>
                <a:lnTo>
                  <a:pt x="3195290" y="1879890"/>
                </a:lnTo>
                <a:lnTo>
                  <a:pt x="5025120" y="1879890"/>
                </a:lnTo>
                <a:lnTo>
                  <a:pt x="5025120" y="806561"/>
                </a:lnTo>
                <a:lnTo>
                  <a:pt x="3195290" y="806561"/>
                </a:lnTo>
                <a:close/>
              </a:path>
            </a:pathLst>
          </a:cu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61288" y="2329084"/>
            <a:ext cx="2604963" cy="1070618"/>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0"/>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500" indent="-571500"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5302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52805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5302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22249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92923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1378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3722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966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0" r:id="rId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4"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16012249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9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9446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image" Target="../media/image3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45.emf"/></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5.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comments" Target="../comments/commen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A22EF5D9-9CC9-F6C0-6DFA-6DF8E2612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3651" y="3506915"/>
            <a:ext cx="3683000" cy="3683000"/>
          </a:xfrm>
          <a:prstGeom prst="rect">
            <a:avLst/>
          </a:prstGeom>
        </p:spPr>
      </p:pic>
      <p:pic>
        <p:nvPicPr>
          <p:cNvPr id="3" name="Picture 2">
            <a:extLst>
              <a:ext uri="{FF2B5EF4-FFF2-40B4-BE49-F238E27FC236}">
                <a16:creationId xmlns:a16="http://schemas.microsoft.com/office/drawing/2014/main" id="{98DDADDD-CFFF-0A63-BCB8-22B840899D86}"/>
              </a:ext>
            </a:extLst>
          </p:cNvPr>
          <p:cNvPicPr>
            <a:picLocks noChangeAspect="1"/>
          </p:cNvPicPr>
          <p:nvPr/>
        </p:nvPicPr>
        <p:blipFill>
          <a:blip r:embed="rId3"/>
          <a:stretch>
            <a:fillRect/>
          </a:stretch>
        </p:blipFill>
        <p:spPr>
          <a:xfrm>
            <a:off x="1402068" y="1015788"/>
            <a:ext cx="9071634" cy="1944793"/>
          </a:xfrm>
          <a:prstGeom prst="rect">
            <a:avLst/>
          </a:prstGeom>
        </p:spPr>
      </p:pic>
    </p:spTree>
    <p:extLst>
      <p:ext uri="{BB962C8B-B14F-4D97-AF65-F5344CB8AC3E}">
        <p14:creationId xmlns:p14="http://schemas.microsoft.com/office/powerpoint/2010/main" val="25467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6011" y="33517"/>
            <a:ext cx="5404973" cy="550123"/>
            <a:chOff x="-1251180" y="118754"/>
            <a:chExt cx="5404973" cy="550123"/>
          </a:xfrm>
        </p:grpSpPr>
        <p:sp>
          <p:nvSpPr>
            <p:cNvPr id="14" name="Google Shape;1244;p45"/>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C25133DE-CDA0-45CC-8B57-DA29957F6AEF}"/>
                </a:ext>
              </a:extLst>
            </p:cNvPr>
            <p:cNvSpPr txBox="1"/>
            <p:nvPr/>
          </p:nvSpPr>
          <p:spPr>
            <a:xfrm>
              <a:off x="-1251180" y="209149"/>
              <a:ext cx="5404973" cy="369332"/>
            </a:xfrm>
            <a:prstGeom prst="rect">
              <a:avLst/>
            </a:prstGeom>
            <a:noFill/>
          </p:spPr>
          <p:txBody>
            <a:bodyPr wrap="square" rtlCol="0">
              <a:spAutoFit/>
            </a:bodyPr>
            <a:lstStyle/>
            <a:p>
              <a:pPr algn="ctr"/>
              <a:r>
                <a:rPr lang="en-US" b="1" dirty="0">
                  <a:solidFill>
                    <a:srgbClr val="FF0000"/>
                  </a:solidFill>
                  <a:latin typeface="Cambria" panose="02040503050406030204" pitchFamily="18" charset="0"/>
                  <a:ea typeface="Cambria" panose="02040503050406030204" pitchFamily="18" charset="0"/>
                </a:rPr>
                <a:t>CÙNG CHIA ĐOẠN</a:t>
              </a:r>
            </a:p>
          </p:txBody>
        </p:sp>
      </p:grpSp>
      <p:sp>
        <p:nvSpPr>
          <p:cNvPr id="16" name="Rounded Rectangle 15"/>
          <p:cNvSpPr/>
          <p:nvPr/>
        </p:nvSpPr>
        <p:spPr>
          <a:xfrm>
            <a:off x="418954" y="775910"/>
            <a:ext cx="11468246" cy="240417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7" name="Teardrop 16"/>
          <p:cNvSpPr/>
          <p:nvPr/>
        </p:nvSpPr>
        <p:spPr>
          <a:xfrm>
            <a:off x="218635" y="759710"/>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8" name="Text Box 2">
            <a:extLst>
              <a:ext uri="{FF2B5EF4-FFF2-40B4-BE49-F238E27FC236}">
                <a16:creationId xmlns:a16="http://schemas.microsoft.com/office/drawing/2014/main" id="{9E859132-19C3-47C5-81A2-B3637460978C}"/>
              </a:ext>
            </a:extLst>
          </p:cNvPr>
          <p:cNvSpPr txBox="1">
            <a:spLocks noChangeArrowheads="1"/>
          </p:cNvSpPr>
          <p:nvPr/>
        </p:nvSpPr>
        <p:spPr bwMode="auto">
          <a:xfrm>
            <a:off x="534010" y="691109"/>
            <a:ext cx="11277598"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a:t>
            </a:r>
            <a:r>
              <a:rPr lang="en-US" altLang="en-US" sz="2000" dirty="0">
                <a:latin typeface="Cambria" panose="02040503050406030204" pitchFamily="18" charset="0"/>
                <a:ea typeface="Cambria" panose="02040503050406030204" pitchFamily="18" charset="0"/>
                <a:cs typeface="Calibri" panose="020F0502020204030204" pitchFamily="34" charset="0"/>
              </a:rPr>
              <a:t>                                                                                           (</a:t>
            </a:r>
            <a:r>
              <a:rPr lang="en-US" altLang="en-US" sz="2000" dirty="0" err="1">
                <a:latin typeface="Cambria" panose="02040503050406030204" pitchFamily="18" charset="0"/>
                <a:ea typeface="Cambria" panose="02040503050406030204" pitchFamily="18" charset="0"/>
                <a:cs typeface="Calibri" panose="020F0502020204030204" pitchFamily="34" charset="0"/>
              </a:rPr>
              <a:t>Trích</a:t>
            </a:r>
            <a:r>
              <a:rPr lang="en-US" altLang="en-US" sz="2000" dirty="0">
                <a:latin typeface="Cambria" panose="02040503050406030204" pitchFamily="18" charset="0"/>
                <a:ea typeface="Cambria" panose="02040503050406030204" pitchFamily="18" charset="0"/>
                <a:cs typeface="Calibri" panose="020F0502020204030204" pitchFamily="34" charset="0"/>
              </a:rPr>
              <a:t>)</a:t>
            </a:r>
          </a:p>
          <a:p>
            <a:pPr algn="just" eaLnBrk="1" hangingPunct="1">
              <a:spcBef>
                <a:spcPct val="20000"/>
              </a:spcBef>
            </a:pPr>
            <a:r>
              <a:rPr lang="en-US" altLang="en-US" sz="2000" b="1" dirty="0">
                <a:latin typeface="Cambria" panose="02040503050406030204" pitchFamily="18" charset="0"/>
                <a:ea typeface="Cambria" panose="02040503050406030204" pitchFamily="18" charset="0"/>
                <a:cs typeface="Calibri" panose="020F0502020204030204" pitchFamily="34" charset="0"/>
              </a:rPr>
              <a:t>       </a:t>
            </a:r>
            <a:r>
              <a:rPr lang="vi-VN" altLang="en-US" sz="2000" b="1" dirty="0">
                <a:latin typeface="Cambria" panose="02040503050406030204" pitchFamily="18" charset="0"/>
                <a:ea typeface="Cambria" panose="02040503050406030204" pitchFamily="18" charset="0"/>
                <a:cs typeface="Calibri" panose="020F0502020204030204" pitchFamily="34" charset="0"/>
              </a:rPr>
              <a:t>Các em học sinh,</a:t>
            </a:r>
          </a:p>
          <a:p>
            <a:pPr algn="just" eaLnBrk="1" hangingPunct="1">
              <a:spcBef>
                <a:spcPct val="20000"/>
              </a:spcBef>
            </a:pPr>
            <a:r>
              <a:rPr lang="vi-VN" altLang="en-US" sz="2000" b="1" dirty="0">
                <a:latin typeface="Cambria" panose="02040503050406030204" pitchFamily="18" charset="0"/>
                <a:ea typeface="Cambria" panose="02040503050406030204" pitchFamily="18" charset="0"/>
                <a:cs typeface="Calibri" panose="020F0502020204030204" pitchFamily="34" charset="0"/>
              </a:rPr>
              <a:t>  </a:t>
            </a:r>
            <a:r>
              <a:rPr lang="en-US" altLang="en-US" sz="2000" b="1" dirty="0">
                <a:latin typeface="Cambria" panose="02040503050406030204" pitchFamily="18" charset="0"/>
                <a:ea typeface="Cambria" panose="02040503050406030204" pitchFamily="18" charset="0"/>
                <a:cs typeface="Calibri" panose="020F0502020204030204" pitchFamily="34" charset="0"/>
              </a:rPr>
              <a:t>     </a:t>
            </a:r>
            <a:r>
              <a:rPr lang="vi-VN" altLang="en-US" sz="2000" b="1" dirty="0">
                <a:latin typeface="Cambria" panose="02040503050406030204" pitchFamily="18" charset="0"/>
                <a:ea typeface="Cambria" panose="02040503050406030204" pitchFamily="18" charset="0"/>
                <a:cs typeface="Calibri" panose="020F0502020204030204" pitchFamily="34" charset="0"/>
              </a:rPr>
              <a:t> 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endParaRPr lang="en-US" altLang="en-US" sz="2000" b="1" dirty="0">
              <a:latin typeface="Cambria" panose="02040503050406030204" pitchFamily="18" charset="0"/>
              <a:ea typeface="Cambria" panose="02040503050406030204" pitchFamily="18" charset="0"/>
              <a:cs typeface="Calibri" panose="020F0502020204030204" pitchFamily="34" charset="0"/>
            </a:endParaRPr>
          </a:p>
        </p:txBody>
      </p:sp>
      <p:sp>
        <p:nvSpPr>
          <p:cNvPr id="19"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3205" y="3674738"/>
            <a:ext cx="111859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a:r>
              <a:rPr lang="en-US" sz="18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b="1" dirty="0">
                <a:solidFill>
                  <a:srgbClr val="00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sz="18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b="1" dirty="0">
                <a:solidFill>
                  <a:srgbClr val="00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sz="1800" b="1"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sz="1800" b="1" dirty="0">
                <a:solidFill>
                  <a:srgbClr val="000000"/>
                </a:solidFill>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sz="18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b="1" dirty="0">
                <a:solidFill>
                  <a:srgbClr val="000000"/>
                </a:solidFill>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endParaRPr lang="en-US" altLang="en-US" sz="1800" b="1" dirty="0">
              <a:latin typeface="Calibri" panose="020F0502020204030204" pitchFamily="34" charset="0"/>
              <a:cs typeface="Calibri" panose="020F0502020204030204" pitchFamily="34" charset="0"/>
            </a:endParaRPr>
          </a:p>
        </p:txBody>
      </p:sp>
      <p:sp>
        <p:nvSpPr>
          <p:cNvPr id="22" name="Rounded Rectangle 21"/>
          <p:cNvSpPr/>
          <p:nvPr/>
        </p:nvSpPr>
        <p:spPr>
          <a:xfrm>
            <a:off x="451575" y="3561348"/>
            <a:ext cx="11476265" cy="3022332"/>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3" name="Teardrop 22"/>
          <p:cNvSpPr/>
          <p:nvPr/>
        </p:nvSpPr>
        <p:spPr>
          <a:xfrm>
            <a:off x="114198" y="3674738"/>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pic>
        <p:nvPicPr>
          <p:cNvPr id="3" name="Picture 2">
            <a:extLst>
              <a:ext uri="{FF2B5EF4-FFF2-40B4-BE49-F238E27FC236}">
                <a16:creationId xmlns:a16="http://schemas.microsoft.com/office/drawing/2014/main" id="{53CFF049-F62B-A385-061A-B2FE0544DD58}"/>
              </a:ext>
            </a:extLst>
          </p:cNvPr>
          <p:cNvPicPr>
            <a:picLocks noChangeAspect="1"/>
          </p:cNvPicPr>
          <p:nvPr/>
        </p:nvPicPr>
        <p:blipFill>
          <a:blip r:embed="rId2"/>
          <a:stretch>
            <a:fillRect/>
          </a:stretch>
        </p:blipFill>
        <p:spPr>
          <a:xfrm>
            <a:off x="3271245" y="-124005"/>
            <a:ext cx="6340390" cy="1213209"/>
          </a:xfrm>
          <a:prstGeom prst="rect">
            <a:avLst/>
          </a:prstGeom>
        </p:spPr>
      </p:pic>
    </p:spTree>
    <p:extLst>
      <p:ext uri="{BB962C8B-B14F-4D97-AF65-F5344CB8AC3E}">
        <p14:creationId xmlns:p14="http://schemas.microsoft.com/office/powerpoint/2010/main" val="35009345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53" presetClass="entr" presetSubtype="52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fltVal val="0.5"/>
                                          </p:val>
                                        </p:tav>
                                        <p:tav tm="100000">
                                          <p:val>
                                            <p:strVal val="#ppt_x"/>
                                          </p:val>
                                        </p:tav>
                                      </p:tavLst>
                                    </p:anim>
                                    <p:anim calcmode="lin" valueType="num">
                                      <p:cBhvr>
                                        <p:cTn id="20"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53" presetClass="entr" presetSubtype="52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anim calcmode="lin" valueType="num">
                                      <p:cBhvr>
                                        <p:cTn id="32" dur="500" fill="hold"/>
                                        <p:tgtEl>
                                          <p:spTgt spid="23"/>
                                        </p:tgtEl>
                                        <p:attrNameLst>
                                          <p:attrName>ppt_x</p:attrName>
                                        </p:attrNameLst>
                                      </p:cBhvr>
                                      <p:tavLst>
                                        <p:tav tm="0">
                                          <p:val>
                                            <p:fltVal val="0.5"/>
                                          </p:val>
                                        </p:tav>
                                        <p:tav tm="100000">
                                          <p:val>
                                            <p:strVal val="#ppt_x"/>
                                          </p:val>
                                        </p:tav>
                                      </p:tavLst>
                                    </p:anim>
                                    <p:anim calcmode="lin" valueType="num">
                                      <p:cBhvr>
                                        <p:cTn id="3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E57A65A8-3DAD-4687-5CC5-CB0FA25DBC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3" name="图片 29" descr="卡通人物&#10;&#10;中度可信度描述已自动生成">
            <a:extLst>
              <a:ext uri="{FF2B5EF4-FFF2-40B4-BE49-F238E27FC236}">
                <a16:creationId xmlns:a16="http://schemas.microsoft.com/office/drawing/2014/main" id="{F9804A29-F38F-FA85-1D4C-55A09C6FD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pic>
        <p:nvPicPr>
          <p:cNvPr id="20" name="Picture 19">
            <a:extLst>
              <a:ext uri="{FF2B5EF4-FFF2-40B4-BE49-F238E27FC236}">
                <a16:creationId xmlns:a16="http://schemas.microsoft.com/office/drawing/2014/main" id="{1A15B91E-A6F9-08EA-F5DE-CBA6A0DD8D4D}"/>
              </a:ext>
            </a:extLst>
          </p:cNvPr>
          <p:cNvPicPr>
            <a:picLocks noChangeAspect="1"/>
          </p:cNvPicPr>
          <p:nvPr/>
        </p:nvPicPr>
        <p:blipFill>
          <a:blip r:embed="rId4"/>
          <a:stretch>
            <a:fillRect/>
          </a:stretch>
        </p:blipFill>
        <p:spPr>
          <a:xfrm>
            <a:off x="-748337" y="-356720"/>
            <a:ext cx="6242845" cy="2389839"/>
          </a:xfrm>
          <a:prstGeom prst="rect">
            <a:avLst/>
          </a:prstGeom>
        </p:spPr>
      </p:pic>
    </p:spTree>
    <p:extLst>
      <p:ext uri="{BB962C8B-B14F-4D97-AF65-F5344CB8AC3E}">
        <p14:creationId xmlns:p14="http://schemas.microsoft.com/office/powerpoint/2010/main" val="84730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ADF7BE-6919-AB69-99ED-7D5F8F3196B2}"/>
              </a:ext>
            </a:extLst>
          </p:cNvPr>
          <p:cNvPicPr>
            <a:picLocks noChangeAspect="1"/>
          </p:cNvPicPr>
          <p:nvPr/>
        </p:nvPicPr>
        <p:blipFill>
          <a:blip r:embed="rId2"/>
          <a:stretch>
            <a:fillRect/>
          </a:stretch>
        </p:blipFill>
        <p:spPr>
          <a:xfrm>
            <a:off x="-772282" y="-204320"/>
            <a:ext cx="6181880" cy="2389839"/>
          </a:xfrm>
          <a:prstGeom prst="rect">
            <a:avLst/>
          </a:prstGeom>
        </p:spPr>
      </p:pic>
      <p:sp>
        <p:nvSpPr>
          <p:cNvPr id="10" name="Rectangle: Rounded Corners 9">
            <a:extLst>
              <a:ext uri="{FF2B5EF4-FFF2-40B4-BE49-F238E27FC236}">
                <a16:creationId xmlns:a16="http://schemas.microsoft.com/office/drawing/2014/main" id="{A95ECEDB-1677-697D-5892-CC0A16BF3A29}"/>
              </a:ext>
            </a:extLst>
          </p:cNvPr>
          <p:cNvSpPr/>
          <p:nvPr/>
        </p:nvSpPr>
        <p:spPr>
          <a:xfrm>
            <a:off x="990599" y="2111829"/>
            <a:ext cx="10319657" cy="383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0ED40729-9A36-206C-32FF-B5AAFCA00881}"/>
              </a:ext>
            </a:extLst>
          </p:cNvPr>
          <p:cNvSpPr txBox="1"/>
          <p:nvPr/>
        </p:nvSpPr>
        <p:spPr>
          <a:xfrm>
            <a:off x="1393371" y="2119086"/>
            <a:ext cx="9655629" cy="1569660"/>
          </a:xfrm>
          <a:prstGeom prst="rect">
            <a:avLst/>
          </a:prstGeom>
          <a:noFill/>
        </p:spPr>
        <p:txBody>
          <a:bodyPr wrap="square" rtlCol="0">
            <a:spAutoFit/>
          </a:bodyPr>
          <a:lstStyle/>
          <a:p>
            <a:pPr algn="just"/>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Tôi</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tưởng</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3200" b="1"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trước</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mắt</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nhộn</a:t>
            </a:r>
            <a:r>
              <a:rPr lang="en-US" sz="3200" b="1"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nhịp</a:t>
            </a:r>
            <a:r>
              <a:rPr lang="en-US" sz="3200" b="1"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tưng</a:t>
            </a:r>
            <a:r>
              <a:rPr lang="en-US" sz="3200" b="1"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bừng</a:t>
            </a:r>
            <a:r>
              <a:rPr lang="en-US" sz="3200" b="1"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tựu</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trường</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khắp</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nơi</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b="1"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b="1"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105B55A-A492-3A3C-E2E8-DC1FF5DBA066}"/>
              </a:ext>
            </a:extLst>
          </p:cNvPr>
          <p:cNvSpPr txBox="1"/>
          <p:nvPr/>
        </p:nvSpPr>
        <p:spPr>
          <a:xfrm>
            <a:off x="1371599" y="3897086"/>
            <a:ext cx="9655629" cy="1569660"/>
          </a:xfrm>
          <a:prstGeom prst="rect">
            <a:avLst/>
          </a:prstGeom>
          <a:noFill/>
        </p:spPr>
        <p:txBody>
          <a:bodyPr wrap="square" rtlCol="0">
            <a:spAutoFit/>
          </a:bodyPr>
          <a:lstStyle/>
          <a:p>
            <a:pPr algn="just"/>
            <a:r>
              <a:rPr lang="en-US" sz="3200" b="1"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200" b="1"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Các em hết thảy đều </a:t>
            </a:r>
            <a:r>
              <a:rPr lang="vi-VN"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vui vẻ/</a:t>
            </a:r>
            <a:r>
              <a:rPr lang="vi-VN" sz="3200" b="1"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vì sau mấy tháng giời nghỉ học,</a:t>
            </a:r>
            <a:r>
              <a:rPr lang="vi-VN"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b="1"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sau bao nhiêu </a:t>
            </a:r>
            <a:r>
              <a:rPr lang="vi-VN"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cuộc chuyển biến khác thường,/</a:t>
            </a:r>
            <a:r>
              <a:rPr lang="vi-VN" sz="3200" b="1"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các em lại được </a:t>
            </a:r>
            <a:r>
              <a:rPr lang="vi-VN"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gặp thầy</a:t>
            </a:r>
            <a:r>
              <a:rPr lang="en-US"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gặp bạn</a:t>
            </a:r>
            <a:r>
              <a:rPr lang="vi-VN" sz="3200" b="1"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vi-VN" sz="32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b="1"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60074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F901D-4D21-D899-E19A-4639046F3D6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8A79CF8-8746-FB83-138C-65867DE1531D}"/>
              </a:ext>
            </a:extLst>
          </p:cNvPr>
          <p:cNvPicPr>
            <a:picLocks noChangeAspect="1"/>
          </p:cNvPicPr>
          <p:nvPr/>
        </p:nvPicPr>
        <p:blipFill>
          <a:blip r:embed="rId2"/>
          <a:stretch>
            <a:fillRect/>
          </a:stretch>
        </p:blipFill>
        <p:spPr>
          <a:xfrm>
            <a:off x="275191" y="-876725"/>
            <a:ext cx="6181880" cy="2389839"/>
          </a:xfrm>
          <a:prstGeom prst="rect">
            <a:avLst/>
          </a:prstGeom>
        </p:spPr>
      </p:pic>
      <p:sp>
        <p:nvSpPr>
          <p:cNvPr id="10" name="Rectangle: Rounded Corners 9">
            <a:extLst>
              <a:ext uri="{FF2B5EF4-FFF2-40B4-BE49-F238E27FC236}">
                <a16:creationId xmlns:a16="http://schemas.microsoft.com/office/drawing/2014/main" id="{58A68E2D-05FE-1EB6-B83C-B97ABED35262}"/>
              </a:ext>
            </a:extLst>
          </p:cNvPr>
          <p:cNvSpPr/>
          <p:nvPr/>
        </p:nvSpPr>
        <p:spPr>
          <a:xfrm>
            <a:off x="936171" y="1453154"/>
            <a:ext cx="10319657" cy="383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75DE710B-29D5-1ED7-EBFE-E599E6D31ECC}"/>
              </a:ext>
            </a:extLst>
          </p:cNvPr>
          <p:cNvSpPr txBox="1"/>
          <p:nvPr/>
        </p:nvSpPr>
        <p:spPr>
          <a:xfrm>
            <a:off x="1371599" y="1966694"/>
            <a:ext cx="9655629" cy="2554545"/>
          </a:xfrm>
          <a:prstGeom prst="rect">
            <a:avLst/>
          </a:prstGeom>
          <a:noFill/>
        </p:spPr>
        <p:txBody>
          <a:bodyPr wrap="square" rtlCol="0">
            <a:spAutoFit/>
          </a:bodyPr>
          <a:lstStyle/>
          <a:p>
            <a:pPr algn="just"/>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000000"/>
                </a:solidFill>
                <a:latin typeface="+mj-lt"/>
                <a:ea typeface="Cambria" panose="02040503050406030204" pitchFamily="18" charset="0"/>
                <a:cs typeface="Calibri" panose="020F0502020204030204" pitchFamily="34" charset="0"/>
              </a:rPr>
              <a:t>Non sông Việt Nam có trở nên </a:t>
            </a:r>
            <a:r>
              <a:rPr lang="vi-VN" sz="3200" b="1" dirty="0">
                <a:solidFill>
                  <a:srgbClr val="FF0000"/>
                </a:solidFill>
                <a:latin typeface="+mj-lt"/>
                <a:ea typeface="Cambria" panose="02040503050406030204" pitchFamily="18" charset="0"/>
                <a:cs typeface="Calibri" panose="020F0502020204030204" pitchFamily="34" charset="0"/>
              </a:rPr>
              <a:t>tươi đẹp </a:t>
            </a:r>
            <a:r>
              <a:rPr lang="vi-VN" sz="3200" b="1" dirty="0">
                <a:solidFill>
                  <a:srgbClr val="000000"/>
                </a:solidFill>
                <a:latin typeface="+mj-lt"/>
                <a:ea typeface="Cambria" panose="02040503050406030204" pitchFamily="18" charset="0"/>
                <a:cs typeface="Calibri" panose="020F0502020204030204" pitchFamily="34" charset="0"/>
              </a:rPr>
              <a:t>hay không, dân tộc Việt Nam có bước tới đài </a:t>
            </a:r>
            <a:r>
              <a:rPr lang="vi-VN" sz="3200" b="1" dirty="0">
                <a:solidFill>
                  <a:srgbClr val="FF0000"/>
                </a:solidFill>
                <a:latin typeface="+mj-lt"/>
                <a:ea typeface="Cambria" panose="02040503050406030204" pitchFamily="18" charset="0"/>
                <a:cs typeface="Calibri" panose="020F0502020204030204" pitchFamily="34" charset="0"/>
              </a:rPr>
              <a:t>vinh quang </a:t>
            </a:r>
            <a:r>
              <a:rPr lang="vi-VN" sz="3200" b="1" dirty="0">
                <a:solidFill>
                  <a:srgbClr val="000000"/>
                </a:solidFill>
                <a:latin typeface="+mj-lt"/>
                <a:ea typeface="Cambria" panose="02040503050406030204" pitchFamily="18" charset="0"/>
                <a:cs typeface="Calibri" panose="020F0502020204030204" pitchFamily="34" charset="0"/>
              </a:rPr>
              <a:t>để </a:t>
            </a:r>
            <a:r>
              <a:rPr lang="vi-VN" sz="3200" b="1" dirty="0">
                <a:solidFill>
                  <a:srgbClr val="FF0000"/>
                </a:solidFill>
                <a:latin typeface="+mj-lt"/>
                <a:ea typeface="Cambria" panose="02040503050406030204" pitchFamily="18" charset="0"/>
                <a:cs typeface="Calibri" panose="020F0502020204030204" pitchFamily="34" charset="0"/>
              </a:rPr>
              <a:t>sánh vai </a:t>
            </a:r>
            <a:r>
              <a:rPr lang="vi-VN" sz="3200" b="1" dirty="0">
                <a:solidFill>
                  <a:srgbClr val="000000"/>
                </a:solidFill>
                <a:latin typeface="+mj-lt"/>
                <a:ea typeface="Cambria" panose="02040503050406030204" pitchFamily="18" charset="0"/>
                <a:cs typeface="Calibri" panose="020F0502020204030204" pitchFamily="34" charset="0"/>
              </a:rPr>
              <a:t>với các cường quốc năm châu được hay không, chính là nhờ một phần lớn ở </a:t>
            </a:r>
            <a:r>
              <a:rPr lang="vi-VN" sz="3200" b="1" dirty="0">
                <a:solidFill>
                  <a:srgbClr val="FF0000"/>
                </a:solidFill>
                <a:latin typeface="+mj-lt"/>
                <a:ea typeface="Cambria" panose="02040503050406030204" pitchFamily="18" charset="0"/>
                <a:cs typeface="Calibri" panose="020F0502020204030204" pitchFamily="34" charset="0"/>
              </a:rPr>
              <a:t>công học tập </a:t>
            </a:r>
            <a:r>
              <a:rPr lang="vi-VN" sz="3200" b="1" dirty="0">
                <a:solidFill>
                  <a:srgbClr val="000000"/>
                </a:solidFill>
                <a:latin typeface="+mj-lt"/>
                <a:ea typeface="Cambria" panose="02040503050406030204" pitchFamily="18" charset="0"/>
                <a:cs typeface="Calibri" panose="020F0502020204030204" pitchFamily="34" charset="0"/>
              </a:rPr>
              <a:t>của các em.</a:t>
            </a:r>
            <a:endParaRPr lang="en-US" sz="3200" b="1" dirty="0">
              <a:latin typeface="+mj-lt"/>
              <a:ea typeface="Cambria" panose="02040503050406030204" pitchFamily="18" charset="0"/>
            </a:endParaRPr>
          </a:p>
        </p:txBody>
      </p:sp>
      <p:cxnSp>
        <p:nvCxnSpPr>
          <p:cNvPr id="14" name="Straight Connector 13">
            <a:extLst>
              <a:ext uri="{FF2B5EF4-FFF2-40B4-BE49-F238E27FC236}">
                <a16:creationId xmlns:a16="http://schemas.microsoft.com/office/drawing/2014/main" id="{D07934B5-970E-C8AE-E363-FF16C1CA3853}"/>
              </a:ext>
            </a:extLst>
          </p:cNvPr>
          <p:cNvCxnSpPr>
            <a:cxnSpLocks/>
          </p:cNvCxnSpPr>
          <p:nvPr/>
        </p:nvCxnSpPr>
        <p:spPr>
          <a:xfrm flipH="1">
            <a:off x="2616589" y="2574388"/>
            <a:ext cx="182879" cy="492369"/>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2577E04C-AF6F-4937-56DB-8C983EBDB6BD}"/>
              </a:ext>
            </a:extLst>
          </p:cNvPr>
          <p:cNvCxnSpPr>
            <a:cxnSpLocks/>
          </p:cNvCxnSpPr>
          <p:nvPr/>
        </p:nvCxnSpPr>
        <p:spPr>
          <a:xfrm flipH="1">
            <a:off x="10935788" y="2574388"/>
            <a:ext cx="182879" cy="492369"/>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536278D0-EABB-BC8C-A4E1-45F1E438C3FC}"/>
              </a:ext>
            </a:extLst>
          </p:cNvPr>
          <p:cNvCxnSpPr>
            <a:cxnSpLocks/>
          </p:cNvCxnSpPr>
          <p:nvPr/>
        </p:nvCxnSpPr>
        <p:spPr>
          <a:xfrm flipH="1">
            <a:off x="9135124" y="2997781"/>
            <a:ext cx="182879" cy="492369"/>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1848ADDE-01C2-E6DD-A0F1-626B3F869C9D}"/>
              </a:ext>
            </a:extLst>
          </p:cNvPr>
          <p:cNvCxnSpPr>
            <a:cxnSpLocks/>
          </p:cNvCxnSpPr>
          <p:nvPr/>
        </p:nvCxnSpPr>
        <p:spPr>
          <a:xfrm flipH="1">
            <a:off x="2616588" y="3520337"/>
            <a:ext cx="182879" cy="492369"/>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2" name="Straight Connector 1">
            <a:extLst>
              <a:ext uri="{FF2B5EF4-FFF2-40B4-BE49-F238E27FC236}">
                <a16:creationId xmlns:a16="http://schemas.microsoft.com/office/drawing/2014/main" id="{41B3CDCA-1691-4812-90EB-126E0F90BB34}"/>
              </a:ext>
            </a:extLst>
          </p:cNvPr>
          <p:cNvCxnSpPr>
            <a:cxnSpLocks/>
          </p:cNvCxnSpPr>
          <p:nvPr/>
        </p:nvCxnSpPr>
        <p:spPr>
          <a:xfrm flipH="1">
            <a:off x="6096793" y="1995040"/>
            <a:ext cx="182879" cy="492369"/>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3" name="Straight Connector 2">
            <a:extLst>
              <a:ext uri="{FF2B5EF4-FFF2-40B4-BE49-F238E27FC236}">
                <a16:creationId xmlns:a16="http://schemas.microsoft.com/office/drawing/2014/main" id="{249DFB6D-AC49-C052-2624-C7725B61694D}"/>
              </a:ext>
            </a:extLst>
          </p:cNvPr>
          <p:cNvCxnSpPr>
            <a:cxnSpLocks/>
          </p:cNvCxnSpPr>
          <p:nvPr/>
        </p:nvCxnSpPr>
        <p:spPr>
          <a:xfrm flipH="1">
            <a:off x="5919413" y="2620666"/>
            <a:ext cx="182879" cy="492369"/>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4" name="Straight Connector 3">
            <a:extLst>
              <a:ext uri="{FF2B5EF4-FFF2-40B4-BE49-F238E27FC236}">
                <a16:creationId xmlns:a16="http://schemas.microsoft.com/office/drawing/2014/main" id="{6AB7EEA6-6083-ADE5-6814-85878AC5901E}"/>
              </a:ext>
            </a:extLst>
          </p:cNvPr>
          <p:cNvCxnSpPr>
            <a:cxnSpLocks/>
          </p:cNvCxnSpPr>
          <p:nvPr/>
        </p:nvCxnSpPr>
        <p:spPr>
          <a:xfrm flipH="1">
            <a:off x="7465893" y="3511276"/>
            <a:ext cx="182879" cy="492369"/>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637521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1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1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10"/>
                                        <p:tgtEl>
                                          <p:spTgt spid="17"/>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1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
                                        <p:tgtEl>
                                          <p:spTgt spid="2"/>
                                        </p:tgtEl>
                                      </p:cBhvr>
                                    </p:animEffect>
                                  </p:childTnLst>
                                </p:cTn>
                              </p:par>
                              <p:par>
                                <p:cTn id="23" presetID="2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10"/>
                                        <p:tgtEl>
                                          <p:spTgt spid="3"/>
                                        </p:tgtEl>
                                      </p:cBhvr>
                                    </p:animEffect>
                                  </p:childTnLst>
                                </p:cTn>
                              </p:par>
                              <p:par>
                                <p:cTn id="26" presetID="22" presetClass="entr" presetSubtype="4"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4684" y="257035"/>
            <a:ext cx="5404973" cy="668878"/>
            <a:chOff x="434684" y="257035"/>
            <a:chExt cx="5404973" cy="668878"/>
          </a:xfrm>
        </p:grpSpPr>
        <p:sp>
          <p:nvSpPr>
            <p:cNvPr id="4" name="Google Shape;1244;p45"/>
            <p:cNvSpPr/>
            <p:nvPr/>
          </p:nvSpPr>
          <p:spPr>
            <a:xfrm>
              <a:off x="893635" y="257035"/>
              <a:ext cx="44647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434684" y="374257"/>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NHÓM</a:t>
              </a:r>
            </a:p>
          </p:txBody>
        </p:sp>
      </p:grpSp>
      <p:pic>
        <p:nvPicPr>
          <p:cNvPr id="7" name="Picture 6"/>
          <p:cNvPicPr>
            <a:picLocks noChangeAspect="1"/>
          </p:cNvPicPr>
          <p:nvPr/>
        </p:nvPicPr>
        <p:blipFill>
          <a:blip r:embed="rId2"/>
          <a:stretch>
            <a:fillRect/>
          </a:stretch>
        </p:blipFill>
        <p:spPr>
          <a:xfrm>
            <a:off x="6760842" y="1488135"/>
            <a:ext cx="5065398" cy="2548381"/>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3" name="Picture 2"/>
          <p:cNvPicPr>
            <a:picLocks noChangeAspect="1"/>
          </p:cNvPicPr>
          <p:nvPr/>
        </p:nvPicPr>
        <p:blipFill>
          <a:blip r:embed="rId5"/>
          <a:stretch>
            <a:fillRect/>
          </a:stretch>
        </p:blipFill>
        <p:spPr>
          <a:xfrm>
            <a:off x="580177" y="1296110"/>
            <a:ext cx="5785605" cy="2932430"/>
          </a:xfrm>
          <a:prstGeom prst="rect">
            <a:avLst/>
          </a:prstGeom>
        </p:spPr>
      </p:pic>
    </p:spTree>
    <p:extLst>
      <p:ext uri="{BB962C8B-B14F-4D97-AF65-F5344CB8AC3E}">
        <p14:creationId xmlns:p14="http://schemas.microsoft.com/office/powerpoint/2010/main" val="18117740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6723" y="89773"/>
            <a:ext cx="5404973" cy="668878"/>
            <a:chOff x="-186723" y="89773"/>
            <a:chExt cx="5404973" cy="668878"/>
          </a:xfrm>
        </p:grpSpPr>
        <p:sp>
          <p:nvSpPr>
            <p:cNvPr id="2" name="Google Shape;1244;p45"/>
            <p:cNvSpPr/>
            <p:nvPr/>
          </p:nvSpPr>
          <p:spPr>
            <a:xfrm>
              <a:off x="81324" y="89773"/>
              <a:ext cx="4802431"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TRƯỚC LỚP</a:t>
              </a:r>
            </a:p>
          </p:txBody>
        </p:sp>
      </p:grpSp>
      <p:pic>
        <p:nvPicPr>
          <p:cNvPr id="19"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23467" y="4049558"/>
            <a:ext cx="3974407" cy="2913808"/>
          </a:xfrm>
          <a:prstGeom prst="rect">
            <a:avLst/>
          </a:prstGeom>
        </p:spPr>
      </p:pic>
      <p:pic>
        <p:nvPicPr>
          <p:cNvPr id="4" name="Picture 3"/>
          <p:cNvPicPr>
            <a:picLocks noChangeAspect="1"/>
          </p:cNvPicPr>
          <p:nvPr/>
        </p:nvPicPr>
        <p:blipFill>
          <a:blip r:embed="rId3"/>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201359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2" name="Picture 11">
            <a:extLst>
              <a:ext uri="{FF2B5EF4-FFF2-40B4-BE49-F238E27FC236}">
                <a16:creationId xmlns:a16="http://schemas.microsoft.com/office/drawing/2014/main" id="{4904DE10-9C29-430E-8F0A-10C9C4E5DC06}"/>
              </a:ext>
            </a:extLst>
          </p:cNvPr>
          <p:cNvPicPr>
            <a:picLocks noChangeAspect="1"/>
          </p:cNvPicPr>
          <p:nvPr/>
        </p:nvPicPr>
        <p:blipFill>
          <a:blip r:embed="rId7"/>
          <a:stretch>
            <a:fillRect/>
          </a:stretch>
        </p:blipFill>
        <p:spPr>
          <a:xfrm>
            <a:off x="2850121" y="1751956"/>
            <a:ext cx="6151397" cy="3188484"/>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grpSp>
        <p:nvGrpSpPr>
          <p:cNvPr id="4" name="Group 3"/>
          <p:cNvGrpSpPr/>
          <p:nvPr/>
        </p:nvGrpSpPr>
        <p:grpSpPr>
          <a:xfrm>
            <a:off x="5263178" y="-623008"/>
            <a:ext cx="6558993" cy="6558993"/>
            <a:chOff x="4860842" y="-330398"/>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842" y="-330398"/>
              <a:ext cx="6558993" cy="6558993"/>
            </a:xfrm>
            <a:prstGeom prst="rect">
              <a:avLst/>
            </a:prstGeom>
          </p:spPr>
        </p:pic>
        <p:sp>
          <p:nvSpPr>
            <p:cNvPr id="10" name="TextBox 9"/>
            <p:cNvSpPr txBox="1"/>
            <p:nvPr/>
          </p:nvSpPr>
          <p:spPr>
            <a:xfrm>
              <a:off x="6178275" y="1577425"/>
              <a:ext cx="4730261" cy="1754326"/>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Trong </a:t>
              </a:r>
              <a:r>
                <a:rPr lang="en-US" sz="3600" b="1" dirty="0" err="1">
                  <a:solidFill>
                    <a:srgbClr val="FF0000"/>
                  </a:solidFill>
                  <a:latin typeface="Calibri" panose="020F0502020204030204" pitchFamily="34" charset="0"/>
                  <a:cs typeface="Calibri" panose="020F0502020204030204" pitchFamily="34" charset="0"/>
                </a:rPr>
                <a:t>bài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Thư</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gửi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học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sinh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có</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từ</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nào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em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chưa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hiểu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nghĩa</a:t>
              </a:r>
              <a:r>
                <a:rPr lang="en-US" sz="3600" b="1" dirty="0">
                  <a:solidFill>
                    <a:srgbClr val="FF0000"/>
                  </a:solidFill>
                  <a:latin typeface="Calibri" panose="020F0502020204030204" pitchFamily="34" charset="0"/>
                  <a:cs typeface="Calibri" panose="020F0502020204030204" pitchFamily="34" charset="0"/>
                </a:rPr>
                <a:t>?</a:t>
              </a:r>
            </a:p>
          </p:txBody>
        </p:sp>
      </p:grpSp>
      <p:pic>
        <p:nvPicPr>
          <p:cNvPr id="11" name="图片 8" descr="1559c224c4d5100e6cd23e0b878086d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Picture 1">
            <a:extLst>
              <a:ext uri="{FF2B5EF4-FFF2-40B4-BE49-F238E27FC236}">
                <a16:creationId xmlns:a16="http://schemas.microsoft.com/office/drawing/2014/main" id="{26704CF9-A3F1-C47F-6DAA-3AC53F610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80" y="2971800"/>
            <a:ext cx="6438132" cy="4101419"/>
          </a:xfrm>
          <a:prstGeom prst="rect">
            <a:avLst/>
          </a:prstGeom>
        </p:spPr>
      </p:pic>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3" y="1628023"/>
            <a:ext cx="300395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Việt</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Nam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Dân</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chủ</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Cộng</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hòa</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6" y="1445538"/>
            <a:ext cx="747049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tên nước ta từ 2/9/1945 đến 2/7/1976.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Nước Việt Nam Dân chủ Cộng hòa ra đời (2/9/1945) - Biểu tượng của khát vọng  hòa bình, độc lập, tự do">
            <a:extLst>
              <a:ext uri="{FF2B5EF4-FFF2-40B4-BE49-F238E27FC236}">
                <a16:creationId xmlns:a16="http://schemas.microsoft.com/office/drawing/2014/main" id="{9DC6544A-68E2-50BB-E08C-E49370C40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745" y="3037114"/>
            <a:ext cx="5504769" cy="368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19743" y="1628023"/>
            <a:ext cx="371202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B</a:t>
            </a:r>
            <a:r>
              <a:rPr lang="vi-VN" sz="2800" dirty="0">
                <a:solidFill>
                  <a:prstClr val="black"/>
                </a:solidFill>
                <a:latin typeface="Cambria" panose="02040503050406030204" pitchFamily="18" charset="0"/>
                <a:ea typeface="Cambria" panose="02040503050406030204" pitchFamily="18" charset="0"/>
                <a:cs typeface="Arial" panose="020B0604020202020204" pitchFamily="34" charset="0"/>
              </a:rPr>
              <a:t>ao nhiêu cuộc chuyển biến khác thường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5" y="1445538"/>
            <a:ext cx="7916813" cy="2308324"/>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ý nói những sự kiện lớn từ giữa năm 1945 đến ngày khai</a:t>
            </a:r>
            <a:r>
              <a:rPr lang="en-US" sz="360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rgbClr val="202122"/>
                </a:solidFill>
                <a:latin typeface="Cambria" panose="02040503050406030204" pitchFamily="18" charset="0"/>
                <a:ea typeface="Cambria" panose="02040503050406030204" pitchFamily="18" charset="0"/>
                <a:cs typeface="Arial" panose="020B0604020202020204" pitchFamily="34" charset="0"/>
              </a:rPr>
              <a:t>trường</a:t>
            </a: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 nổi bật là cuộc Cách mạng tháng Tám và sự ra đời của nước Việt Nam Dân chủ Cộng hòa.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6AAABBDE-2D19-2AF8-20CA-B7F217C53D5D}"/>
              </a:ext>
            </a:extLst>
          </p:cNvPr>
          <p:cNvSpPr txBox="1"/>
          <p:nvPr/>
        </p:nvSpPr>
        <p:spPr>
          <a:xfrm>
            <a:off x="511629" y="4904623"/>
            <a:ext cx="3080658" cy="523220"/>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cs typeface="Arial" panose="020B0604020202020204" pitchFamily="34" charset="0"/>
              </a:rPr>
              <a:t>80 năm giời nô lệ</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AFBBC19F-FEA4-FAC8-D729-7DD2F8CCB55A}"/>
              </a:ext>
            </a:extLst>
          </p:cNvPr>
          <p:cNvSpPr/>
          <p:nvPr/>
        </p:nvSpPr>
        <p:spPr>
          <a:xfrm>
            <a:off x="4101014" y="4667709"/>
            <a:ext cx="7916813" cy="1200329"/>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80 năm nước ta  bị thực dân Pháp đô hộ.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9661067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27734-86CE-3240-46CA-F99768CBAB7A}"/>
              </a:ext>
            </a:extLst>
          </p:cNvPr>
          <p:cNvPicPr>
            <a:picLocks noChangeAspect="1"/>
          </p:cNvPicPr>
          <p:nvPr/>
        </p:nvPicPr>
        <p:blipFill>
          <a:blip r:embed="rId3"/>
          <a:stretch>
            <a:fillRect/>
          </a:stretch>
        </p:blipFill>
        <p:spPr>
          <a:xfrm>
            <a:off x="0" y="0"/>
            <a:ext cx="5781040" cy="6903648"/>
          </a:xfrm>
          <a:prstGeom prst="rect">
            <a:avLst/>
          </a:prstGeom>
        </p:spPr>
      </p:pic>
      <p:sp>
        <p:nvSpPr>
          <p:cNvPr id="4" name="Oval 3">
            <a:extLst>
              <a:ext uri="{FF2B5EF4-FFF2-40B4-BE49-F238E27FC236}">
                <a16:creationId xmlns:a16="http://schemas.microsoft.com/office/drawing/2014/main" id="{50371A33-FD14-35A3-B2B1-3F5940878656}"/>
              </a:ext>
            </a:extLst>
          </p:cNvPr>
          <p:cNvSpPr/>
          <p:nvPr/>
        </p:nvSpPr>
        <p:spPr>
          <a:xfrm>
            <a:off x="1055077" y="1533379"/>
            <a:ext cx="3615397" cy="12379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12432890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anim calcmode="lin" valueType="num">
                                      <p:cBhvr>
                                        <p:cTn id="8" dur="10" fill="hold"/>
                                        <p:tgtEl>
                                          <p:spTgt spid="3"/>
                                        </p:tgtEl>
                                        <p:attrNameLst>
                                          <p:attrName>ppt_x</p:attrName>
                                        </p:attrNameLst>
                                      </p:cBhvr>
                                      <p:tavLst>
                                        <p:tav tm="0">
                                          <p:val>
                                            <p:strVal val="#ppt_x"/>
                                          </p:val>
                                        </p:tav>
                                        <p:tav tm="100000">
                                          <p:val>
                                            <p:strVal val="#ppt_x"/>
                                          </p:val>
                                        </p:tav>
                                      </p:tavLst>
                                    </p:anim>
                                    <p:anim calcmode="lin" valueType="num">
                                      <p:cBhvr>
                                        <p:cTn id="9" dur="1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54B10-1D8E-95D2-EFCF-A48AAA4A537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4AE9B4-0356-9C3E-D364-103B325BC17E}"/>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91B5E553-8DBC-E006-ED64-85602757FE33}"/>
              </a:ext>
            </a:extLst>
          </p:cNvPr>
          <p:cNvSpPr txBox="1"/>
          <p:nvPr/>
        </p:nvSpPr>
        <p:spPr>
          <a:xfrm>
            <a:off x="1001486" y="1628023"/>
            <a:ext cx="1970314"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9C1E9AB-4153-E09E-A2B9-C9FE48D718D3}"/>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sự nghiệp lớn; ở đây có nghĩa là đất nước, giang sơn.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60292F5F-2D1F-9198-96AF-349FCEAE79D4}"/>
              </a:ext>
            </a:extLst>
          </p:cNvPr>
          <p:cNvSpPr txBox="1"/>
          <p:nvPr/>
        </p:nvSpPr>
        <p:spPr>
          <a:xfrm>
            <a:off x="838200" y="3380623"/>
            <a:ext cx="2133600"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25BDD8D0-2C72-851F-19F6-382AA33D0A83}"/>
              </a:ext>
            </a:extLst>
          </p:cNvPr>
          <p:cNvSpPr/>
          <p:nvPr/>
        </p:nvSpPr>
        <p:spPr>
          <a:xfrm>
            <a:off x="3396343" y="3372309"/>
            <a:ext cx="2917371" cy="707886"/>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thế giới.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3921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4" y="1628023"/>
            <a:ext cx="2547256"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tựu trường: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en-US" sz="4000">
                <a:solidFill>
                  <a:srgbClr val="202122"/>
                </a:solidFill>
                <a:latin typeface="Cambria" panose="02040503050406030204" pitchFamily="18" charset="0"/>
                <a:ea typeface="Cambria" panose="02040503050406030204" pitchFamily="18" charset="0"/>
                <a:cs typeface="Arial" panose="020B0604020202020204" pitchFamily="34" charset="0"/>
              </a:rPr>
              <a:t>(</a:t>
            </a:r>
            <a:r>
              <a:rPr lang="vi-VN" sz="4000">
                <a:solidFill>
                  <a:srgbClr val="202122"/>
                </a:solidFill>
                <a:latin typeface="Cambria" panose="02040503050406030204" pitchFamily="18" charset="0"/>
                <a:ea typeface="Cambria" panose="02040503050406030204" pitchFamily="18" charset="0"/>
                <a:cs typeface="Arial" panose="020B0604020202020204" pitchFamily="34" charset="0"/>
              </a:rPr>
              <a:t>học sinh) tập trung tại trường để chuẩn bị cho năm học mới.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122" name="Picture 2" descr="19 tỉnh, thành phố công bố lịch tựu trường và khai giảng">
            <a:extLst>
              <a:ext uri="{FF2B5EF4-FFF2-40B4-BE49-F238E27FC236}">
                <a16:creationId xmlns:a16="http://schemas.microsoft.com/office/drawing/2014/main" id="{DAF4F15A-3A10-4920-1AB6-9F2A7DBA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969361"/>
            <a:ext cx="5162550" cy="343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8515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5" name="TextBox 4">
            <a:extLst>
              <a:ext uri="{FF2B5EF4-FFF2-40B4-BE49-F238E27FC236}">
                <a16:creationId xmlns:a16="http://schemas.microsoft.com/office/drawing/2014/main" id="{907C184C-B9D9-D4A1-64E1-99A5671E7910}"/>
              </a:ext>
            </a:extLst>
          </p:cNvPr>
          <p:cNvSpPr txBox="1"/>
          <p:nvPr/>
        </p:nvSpPr>
        <p:spPr>
          <a:xfrm>
            <a:off x="838199" y="2441938"/>
            <a:ext cx="3777343" cy="1200329"/>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ác cường quốc năm châu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41F4FB67-2D8A-A275-8A4C-ADC9F41B2178}"/>
              </a:ext>
            </a:extLst>
          </p:cNvPr>
          <p:cNvSpPr/>
          <p:nvPr/>
        </p:nvSpPr>
        <p:spPr>
          <a:xfrm>
            <a:off x="4789714" y="2715316"/>
            <a:ext cx="7195457" cy="646331"/>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các nước giàu mạnh trên thế giới.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077724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1A13-1DCB-E3CA-C3B8-FD0B13EDA6A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5A335B70-1C26-D360-71FC-D40A2259E6A1}"/>
              </a:ext>
            </a:extLst>
          </p:cNvPr>
          <p:cNvGrpSpPr/>
          <p:nvPr/>
        </p:nvGrpSpPr>
        <p:grpSpPr>
          <a:xfrm>
            <a:off x="269291" y="1144088"/>
            <a:ext cx="11922709" cy="1219821"/>
            <a:chOff x="175307" y="1029672"/>
            <a:chExt cx="11886569" cy="809967"/>
          </a:xfrm>
        </p:grpSpPr>
        <p:sp>
          <p:nvSpPr>
            <p:cNvPr id="7" name="Rectangle 6">
              <a:extLst>
                <a:ext uri="{FF2B5EF4-FFF2-40B4-BE49-F238E27FC236}">
                  <a16:creationId xmlns:a16="http://schemas.microsoft.com/office/drawing/2014/main" id="{B122E36F-191F-ABA3-1242-761C46DCEF5F}"/>
                </a:ext>
              </a:extLst>
            </p:cNvPr>
            <p:cNvSpPr/>
            <p:nvPr/>
          </p:nvSpPr>
          <p:spPr>
            <a:xfrm>
              <a:off x="871604" y="1029672"/>
              <a:ext cx="11190272" cy="809967"/>
            </a:xfrm>
            <a:prstGeom prst="rect">
              <a:avLst/>
            </a:prstGeom>
          </p:spPr>
          <p:txBody>
            <a:bodyPr wrap="square">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Câu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tháng</a:t>
              </a:r>
              <a:r>
                <a:rPr lang="en-US" sz="3200" b="1" dirty="0">
                  <a:effectLst/>
                  <a:latin typeface="Cambria" panose="02040503050406030204" pitchFamily="18" charset="0"/>
                  <a:ea typeface="Cambria" panose="02040503050406030204" pitchFamily="18" charset="0"/>
                </a:rPr>
                <a:t> 9 </a:t>
              </a:r>
              <a:r>
                <a:rPr lang="en-US" sz="3200" b="1" dirty="0" err="1">
                  <a:effectLst/>
                  <a:latin typeface="Cambria" panose="02040503050406030204" pitchFamily="18" charset="0"/>
                  <a:ea typeface="Cambria" panose="02040503050406030204" pitchFamily="18" charset="0"/>
                </a:rPr>
                <a:t>năm</a:t>
              </a:r>
              <a:r>
                <a:rPr lang="en-US" sz="3200" b="1" dirty="0">
                  <a:effectLst/>
                  <a:latin typeface="Cambria" panose="02040503050406030204" pitchFamily="18" charset="0"/>
                  <a:ea typeface="Cambria" panose="02040503050406030204" pitchFamily="18" charset="0"/>
                </a:rPr>
                <a:t> 1945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r>
                <a:rPr lang="en-US" sz="3200" b="1" dirty="0">
                  <a:effectLst/>
                  <a:latin typeface="Cambria" panose="02040503050406030204" pitchFamily="18" charset="0"/>
                  <a:ea typeface="Cambria" panose="02040503050406030204" pitchFamily="18" charset="0"/>
                </a:rPr>
                <a:t> ?</a:t>
              </a:r>
            </a:p>
          </p:txBody>
        </p:sp>
        <p:sp>
          <p:nvSpPr>
            <p:cNvPr id="8" name="Oval 7">
              <a:extLst>
                <a:ext uri="{FF2B5EF4-FFF2-40B4-BE49-F238E27FC236}">
                  <a16:creationId xmlns:a16="http://schemas.microsoft.com/office/drawing/2014/main" id="{1B486CCE-62C1-2446-DD42-9C14A23A102D}"/>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5" name="Text Box 3">
            <a:extLst>
              <a:ext uri="{FF2B5EF4-FFF2-40B4-BE49-F238E27FC236}">
                <a16:creationId xmlns:a16="http://schemas.microsoft.com/office/drawing/2014/main" id="{8AA05C8A-CA7A-8F3D-5035-B8E026A173F4}"/>
              </a:ext>
            </a:extLst>
          </p:cNvPr>
          <p:cNvSpPr txBox="1">
            <a:spLocks noChangeArrowheads="1"/>
          </p:cNvSpPr>
          <p:nvPr/>
        </p:nvSpPr>
        <p:spPr bwMode="auto">
          <a:xfrm>
            <a:off x="548832" y="2896106"/>
            <a:ext cx="111859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hòa</a:t>
            </a:r>
            <a:r>
              <a:rPr lang="en-US"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en-US" alt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a:extLst>
              <a:ext uri="{FF2B5EF4-FFF2-40B4-BE49-F238E27FC236}">
                <a16:creationId xmlns:a16="http://schemas.microsoft.com/office/drawing/2014/main" id="{73749AFA-C38F-00C0-060E-C876F3ACA25D}"/>
              </a:ext>
            </a:extLst>
          </p:cNvPr>
          <p:cNvSpPr/>
          <p:nvPr/>
        </p:nvSpPr>
        <p:spPr>
          <a:xfrm>
            <a:off x="293013" y="2877214"/>
            <a:ext cx="11384635" cy="135716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E7E102A5-C340-752E-1C50-51A6245AF3A0}"/>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30930062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algn="just">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Chi </a:t>
              </a:r>
              <a:r>
                <a:rPr lang="en-US" sz="3200" b="1" dirty="0" err="1">
                  <a:effectLst/>
                  <a:latin typeface="Cambria" panose="02040503050406030204" pitchFamily="18" charset="0"/>
                  <a:ea typeface="Cambria" panose="02040503050406030204" pitchFamily="18" charset="0"/>
                </a:rPr>
                <a:t>tiết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bức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a:t>
              </a:r>
              <a:r>
                <a:rPr lang="en-US" sz="3200" b="1" dirty="0" err="1">
                  <a:effectLst/>
                  <a:latin typeface="Cambria" panose="02040503050406030204" pitchFamily="18" charset="0"/>
                  <a:ea typeface="Cambria" panose="02040503050406030204" pitchFamily="18" charset="0"/>
                </a:rPr>
                <a:t>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cùng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niềm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2</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tưởng tượng thấy cảnh nhộn nhịp tưng bừng của ngày tựu trường. Bác hình dung thấy các em hết thảy đều vui vẻ. Bác chúc các em có một năm học đầy vui vẻ, đầy kết quả tốt đẹp. </a:t>
            </a:r>
            <a:endParaRPr lang="en-US" alt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8"/>
            <a:ext cx="11476265" cy="232885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Bác nhắc học sinh nhớ đến ai, nghĩ đến điều gì trong giờ phút hạnh phúc của ngày tựu trường?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3</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nhớ đến công ơn biết bao đồng bào đã chiến đấu, hi sinh để giành lại độc lập, tự do cho dân tộc, đất nước: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trách nhiệm của người HS: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nhiệm vụ của toàn dân, đó là công cuộc xây dựng lại cơ đồ mà tổ tiên đã để lại: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Sau 80 năm giời nô lệ làm cho nước nhà bị yếu hèn … làm sao cho chúng ta theo kịp các nước khác trên hoàn cầu.</a:t>
            </a:r>
          </a:p>
        </p:txBody>
      </p:sp>
      <p:sp>
        <p:nvSpPr>
          <p:cNvPr id="16" name="Rounded Rectangle 15"/>
          <p:cNvSpPr/>
          <p:nvPr/>
        </p:nvSpPr>
        <p:spPr>
          <a:xfrm>
            <a:off x="367170" y="2956378"/>
            <a:ext cx="11476265" cy="3596822"/>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3614685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4</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khuyên các em học sinh phải cố gắng, siêng năng học tập,… trong những năm học tới bởi vì chỉ bằng con đường học tập, chúng ta mới có thể thoát khỏi yếu hèn sau 80 năm trời bị áp bức, bóc lột, bằng con đường học tập mới có thể có kiến thức, có hiểu biết để đưa đất nước tiến lên, sánh vai các cường quốc năm châu,… </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7"/>
            <a:ext cx="11476265" cy="331379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8032704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1363" y="1161799"/>
            <a:ext cx="12232523" cy="707222"/>
            <a:chOff x="-103860" y="1167493"/>
            <a:chExt cx="12195444" cy="469599"/>
          </a:xfrm>
        </p:grpSpPr>
        <p:sp>
          <p:nvSpPr>
            <p:cNvPr id="10" name="Rectangle 9"/>
            <p:cNvSpPr/>
            <p:nvPr/>
          </p:nvSpPr>
          <p:spPr>
            <a:xfrm>
              <a:off x="696230" y="1167493"/>
              <a:ext cx="11395354" cy="437384"/>
            </a:xfrm>
            <a:prstGeom prst="rect">
              <a:avLst/>
            </a:prstGeom>
          </p:spPr>
          <p:txBody>
            <a:bodyPr wrap="square">
              <a:spAutoFit/>
            </a:bodyPr>
            <a:lstStyle/>
            <a:p>
              <a:pPr marL="0" marR="0" algn="just">
                <a:lnSpc>
                  <a:spcPct val="150000"/>
                </a:lnSpc>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Nêu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thư</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gửi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sinh</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10"/>
            <p:cNvSpPr/>
            <p:nvPr/>
          </p:nvSpPr>
          <p:spPr>
            <a:xfrm>
              <a:off x="-103860" y="1227228"/>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5</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540226" y="2643326"/>
            <a:ext cx="1117758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Sau khi đọc thư Bác Hồ gửi các học sinh, em có cảm nghĩ Bác rất vui mừng vì Việt Nam có một nền giáo dục dân chủ, riêng Việt Nam. Bác rất thương yêu và lo lắng cho học sinh, sự nghiệp giáo dục nước nhà. Kì vọng của Bác với các em học sinh là rất lớn, phải học tập và giáo dục tốt, mới có thể đưa nước nhà tới con đường phát triển, sánh vai với các cường quốc thế giới.</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492830"/>
            <a:ext cx="11476265" cy="387531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0193293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332720" y="4836160"/>
            <a:ext cx="1684020" cy="1878330"/>
          </a:xfrm>
          <a:prstGeom prst="rect">
            <a:avLst/>
          </a:prstGeom>
        </p:spPr>
      </p:pic>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082" y="1935909"/>
            <a:ext cx="340398" cy="340398"/>
          </a:xfrm>
          <a:prstGeom prst="rect">
            <a:avLst/>
          </a:prstGeom>
        </p:spPr>
      </p:pic>
      <p:pic>
        <p:nvPicPr>
          <p:cNvPr id="37" name="图片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362" y="3068266"/>
            <a:ext cx="294678" cy="294678"/>
          </a:xfrm>
          <a:prstGeom prst="rect">
            <a:avLst/>
          </a:prstGeom>
        </p:spPr>
      </p:pic>
      <p:pic>
        <p:nvPicPr>
          <p:cNvPr id="40"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sp>
        <p:nvSpPr>
          <p:cNvPr id="42" name="Freeform 5"/>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5" name="Picture 4"/>
          <p:cNvPicPr>
            <a:picLocks noChangeAspect="1"/>
          </p:cNvPicPr>
          <p:nvPr/>
        </p:nvPicPr>
        <p:blipFill>
          <a:blip r:embed="rId6"/>
          <a:stretch>
            <a:fillRect/>
          </a:stretch>
        </p:blipFill>
        <p:spPr>
          <a:xfrm>
            <a:off x="3099542" y="308206"/>
            <a:ext cx="6322100" cy="944962"/>
          </a:xfrm>
          <a:prstGeom prst="rect">
            <a:avLst/>
          </a:prstGeom>
        </p:spPr>
      </p:pic>
      <p:pic>
        <p:nvPicPr>
          <p:cNvPr id="2" name="Picture 1">
            <a:extLst>
              <a:ext uri="{FF2B5EF4-FFF2-40B4-BE49-F238E27FC236}">
                <a16:creationId xmlns:a16="http://schemas.microsoft.com/office/drawing/2014/main" id="{F64AAF00-6F70-479E-3031-71C3A1B12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837713" y="3840596"/>
            <a:ext cx="4593364" cy="3112881"/>
          </a:xfrm>
          <a:prstGeom prst="rect">
            <a:avLst/>
          </a:prstGeom>
        </p:spPr>
      </p:pic>
      <p:sp>
        <p:nvSpPr>
          <p:cNvPr id="3" name="TextBox 2">
            <a:extLst>
              <a:ext uri="{FF2B5EF4-FFF2-40B4-BE49-F238E27FC236}">
                <a16:creationId xmlns:a16="http://schemas.microsoft.com/office/drawing/2014/main" id="{4DF3310C-7662-947D-49B3-4E7F62FD6487}"/>
              </a:ext>
            </a:extLst>
          </p:cNvPr>
          <p:cNvSpPr txBox="1"/>
          <p:nvPr/>
        </p:nvSpPr>
        <p:spPr>
          <a:xfrm>
            <a:off x="1393370" y="1839685"/>
            <a:ext cx="6749143" cy="206210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Bác Hồ khuyên học sinh cần cố gắng học tập, rèn luyện để kế tục sự nghiệp</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của cha ông, xây dựng nước Việt Nam</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văn minh, giàu đẹp.</a:t>
            </a:r>
          </a:p>
        </p:txBody>
      </p:sp>
    </p:spTree>
    <p:extLst>
      <p:ext uri="{BB962C8B-B14F-4D97-AF65-F5344CB8AC3E}">
        <p14:creationId xmlns:p14="http://schemas.microsoft.com/office/powerpoint/2010/main" val="23595879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14" name="Picture 13">
            <a:extLst>
              <a:ext uri="{FF2B5EF4-FFF2-40B4-BE49-F238E27FC236}">
                <a16:creationId xmlns:a16="http://schemas.microsoft.com/office/drawing/2014/main" id="{BC1064AA-2C7E-460A-9A28-13EFB7156E07}"/>
              </a:ext>
            </a:extLst>
          </p:cNvPr>
          <p:cNvPicPr>
            <a:picLocks noChangeAspect="1"/>
          </p:cNvPicPr>
          <p:nvPr/>
        </p:nvPicPr>
        <p:blipFill>
          <a:blip r:embed="rId6"/>
          <a:stretch>
            <a:fillRect/>
          </a:stretch>
        </p:blipFill>
        <p:spPr>
          <a:xfrm>
            <a:off x="1888777" y="963898"/>
            <a:ext cx="7857330" cy="3500327"/>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087D2-F87A-55C6-0455-27C0AB82DD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0689CAF-5AE8-2C04-F758-EC9E2970BC2A}"/>
              </a:ext>
            </a:extLst>
          </p:cNvPr>
          <p:cNvPicPr>
            <a:picLocks noChangeAspect="1"/>
          </p:cNvPicPr>
          <p:nvPr/>
        </p:nvPicPr>
        <p:blipFill>
          <a:blip r:embed="rId3"/>
          <a:stretch>
            <a:fillRect/>
          </a:stretch>
        </p:blipFill>
        <p:spPr>
          <a:xfrm>
            <a:off x="-84408" y="0"/>
            <a:ext cx="5781040" cy="6903648"/>
          </a:xfrm>
          <a:prstGeom prst="rect">
            <a:avLst/>
          </a:prstGeom>
        </p:spPr>
      </p:pic>
      <p:sp>
        <p:nvSpPr>
          <p:cNvPr id="2" name="TextBox 1">
            <a:extLst>
              <a:ext uri="{FF2B5EF4-FFF2-40B4-BE49-F238E27FC236}">
                <a16:creationId xmlns:a16="http://schemas.microsoft.com/office/drawing/2014/main" id="{9399058A-DF87-13AC-3F96-68CC5120E4AA}"/>
              </a:ext>
            </a:extLst>
          </p:cNvPr>
          <p:cNvSpPr txBox="1"/>
          <p:nvPr/>
        </p:nvSpPr>
        <p:spPr>
          <a:xfrm flipH="1">
            <a:off x="5814061" y="1933575"/>
            <a:ext cx="6096000" cy="1323439"/>
          </a:xfrm>
          <a:prstGeom prst="rect">
            <a:avLst/>
          </a:prstGeom>
          <a:noFill/>
        </p:spPr>
        <p:txBody>
          <a:bodyPr wrap="square" rtlCol="0">
            <a:spAutoFit/>
          </a:bodyPr>
          <a:lstStyle/>
          <a:p>
            <a:pPr lvl="0" algn="ctr">
              <a:defRPr/>
            </a:pPr>
            <a:r>
              <a:rPr lang="en-US" sz="8000" dirty="0">
                <a:solidFill>
                  <a:srgbClr val="FF0000"/>
                </a:solidFill>
                <a:latin typeface="Calibri"/>
              </a:rPr>
              <a:t>CHỦ ĐIỂM 3 </a:t>
            </a:r>
            <a:endParaRPr kumimoji="0" lang="en-US" sz="80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1493283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矩形: 圆角 7"/>
          <p:cNvSpPr/>
          <p:nvPr/>
        </p:nvSpPr>
        <p:spPr>
          <a:xfrm>
            <a:off x="392113" y="484188"/>
            <a:ext cx="11190288" cy="5957888"/>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420317" y="414782"/>
            <a:ext cx="4796016" cy="1878330"/>
          </a:xfrm>
          <a:prstGeom prst="rect">
            <a:avLst/>
          </a:prstGeom>
        </p:spPr>
      </p:pic>
      <p:grpSp>
        <p:nvGrpSpPr>
          <p:cNvPr id="26" name="Group 25"/>
          <p:cNvGrpSpPr/>
          <p:nvPr/>
        </p:nvGrpSpPr>
        <p:grpSpPr>
          <a:xfrm>
            <a:off x="611248" y="2014556"/>
            <a:ext cx="4709160" cy="4671786"/>
            <a:chOff x="0" y="2252543"/>
            <a:chExt cx="4800600" cy="4762500"/>
          </a:xfrm>
        </p:grpSpPr>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8" name="Rounded Rectangle 27"/>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4CB9D0"/>
                </a:solidFill>
              </a:endParaRPr>
            </a:p>
          </p:txBody>
        </p:sp>
        <p:sp>
          <p:nvSpPr>
            <p:cNvPr id="29" name="TextBox 28">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800" dirty="0">
                  <a:solidFill>
                    <a:srgbClr val="FF0000"/>
                  </a:solidFill>
                  <a:effectLst>
                    <a:outerShdw dist="50800" dir="3600000" algn="t" rotWithShape="0">
                      <a:schemeClr val="bg1"/>
                    </a:outerShdw>
                  </a:effectLst>
                  <a:latin typeface="iCiel Cadena" panose="02000503000000020004" pitchFamily="50" charset="0"/>
                </a:rPr>
                <a:t>GIỌNG ĐỌC</a:t>
              </a:r>
            </a:p>
          </p:txBody>
        </p:sp>
      </p:grpSp>
      <p:sp>
        <p:nvSpPr>
          <p:cNvPr id="30" name="Rectangle 29"/>
          <p:cNvSpPr/>
          <p:nvPr/>
        </p:nvSpPr>
        <p:spPr>
          <a:xfrm>
            <a:off x="5410925" y="2224927"/>
            <a:ext cx="6201955" cy="1825756"/>
          </a:xfrm>
          <a:prstGeom prst="rect">
            <a:avLst/>
          </a:prstGeom>
        </p:spPr>
        <p:txBody>
          <a:bodyPr wrap="square">
            <a:spAutoFit/>
          </a:bodyPr>
          <a:lstStyle/>
          <a:p>
            <a:pPr marL="457200" indent="-457200" algn="just">
              <a:lnSpc>
                <a:spcPct val="120000"/>
              </a:lnSpc>
              <a:spcBef>
                <a:spcPts val="1200"/>
              </a:spcBef>
              <a:spcAft>
                <a:spcPts val="1200"/>
              </a:spcAft>
              <a:buFont typeface="Wingdings" panose="05000000000000000000" pitchFamily="2" charset="2"/>
              <a:buChar char="ü"/>
            </a:pP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Giọng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ôn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tồn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sâu</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lắng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chỗ</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biết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nhấn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mạnh</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từ</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ngữ</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quan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294550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wipe(left)">
                                      <p:cBhvr>
                                        <p:cTn id="1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5" name="Rectangle 4"/>
          <p:cNvSpPr/>
          <p:nvPr/>
        </p:nvSpPr>
        <p:spPr>
          <a:xfrm>
            <a:off x="904240" y="1032844"/>
            <a:ext cx="10576559"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	</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     	</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kumimoji="0" lang="en-US"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h</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    	 </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endParaRPr kumimoji="0" lang="en-US"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mj-lt"/>
                <a:ea typeface="Cambria" panose="02040503050406030204" pitchFamily="18" charset="0"/>
                <a:cs typeface="Calibri" panose="020F0502020204030204" pitchFamily="34" charset="0"/>
              </a:rPr>
              <a:t>                                                                                         </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Chào các em thân yêu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Hồ Chí Minh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(Theo Hồ Chí Minh toàn tập)</a:t>
            </a:r>
          </a:p>
        </p:txBody>
      </p:sp>
    </p:spTree>
    <p:extLst>
      <p:ext uri="{BB962C8B-B14F-4D97-AF65-F5344CB8AC3E}">
        <p14:creationId xmlns:p14="http://schemas.microsoft.com/office/powerpoint/2010/main" val="25758197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7AED3-1A14-7A77-8C53-6F7CAF0013C3}"/>
            </a:ext>
          </a:extLst>
        </p:cNvPr>
        <p:cNvGrpSpPr/>
        <p:nvPr/>
      </p:nvGrpSpPr>
      <p:grpSpPr>
        <a:xfrm>
          <a:off x="0" y="0"/>
          <a:ext cx="0" cy="0"/>
          <a:chOff x="0" y="0"/>
          <a:chExt cx="0" cy="0"/>
        </a:xfrm>
      </p:grpSpPr>
      <p:sp>
        <p:nvSpPr>
          <p:cNvPr id="4" name="矩形: 圆角 7">
            <a:extLst>
              <a:ext uri="{FF2B5EF4-FFF2-40B4-BE49-F238E27FC236}">
                <a16:creationId xmlns:a16="http://schemas.microsoft.com/office/drawing/2014/main" id="{6EB7A3F0-F819-1F4E-EEFF-DE114C2F6FCB}"/>
              </a:ext>
            </a:extLst>
          </p:cNvPr>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5" name="Rectangle 4">
            <a:extLst>
              <a:ext uri="{FF2B5EF4-FFF2-40B4-BE49-F238E27FC236}">
                <a16:creationId xmlns:a16="http://schemas.microsoft.com/office/drawing/2014/main" id="{E5A75C66-C7D0-EC36-33A5-7197008150B7}"/>
              </a:ext>
            </a:extLst>
          </p:cNvPr>
          <p:cNvSpPr/>
          <p:nvPr/>
        </p:nvSpPr>
        <p:spPr>
          <a:xfrm>
            <a:off x="904240" y="1032844"/>
            <a:ext cx="10576559"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	</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Các em được hưởng sự may mắn đó là nhờ </a:t>
            </a:r>
            <a:r>
              <a:rPr kumimoji="0" lang="vi-VN" sz="2400" b="1" i="0" u="none" strike="noStrike" kern="1200" cap="none" spc="0" normalizeH="0" baseline="0" noProof="0" dirty="0">
                <a:ln>
                  <a:noFill/>
                </a:ln>
                <a:solidFill>
                  <a:srgbClr val="FF0000"/>
                </a:solidFill>
                <a:effectLst/>
                <a:uLnTx/>
                <a:uFillTx/>
                <a:latin typeface="+mj-lt"/>
                <a:ea typeface="Cambria" panose="02040503050406030204" pitchFamily="18" charset="0"/>
                <a:cs typeface="Calibri" panose="020F0502020204030204" pitchFamily="34" charset="0"/>
              </a:rPr>
              <a:t>sự hi sinh </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của biết bao nhiêu đồng bào các em. Vậy các em </a:t>
            </a:r>
            <a:r>
              <a:rPr kumimoji="0" lang="vi-VN" sz="2400" b="1" i="0" u="none" strike="noStrike" kern="1200" cap="none" spc="0" normalizeH="0" baseline="0" noProof="0" dirty="0">
                <a:ln>
                  <a:noFill/>
                </a:ln>
                <a:solidFill>
                  <a:srgbClr val="FF0000"/>
                </a:solidFill>
                <a:effectLst/>
                <a:uLnTx/>
                <a:uFillTx/>
                <a:latin typeface="+mj-lt"/>
                <a:ea typeface="Cambria" panose="02040503050406030204" pitchFamily="18" charset="0"/>
                <a:cs typeface="Calibri" panose="020F0502020204030204" pitchFamily="34" charset="0"/>
              </a:rPr>
              <a:t>nghĩ sao</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     	</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Trong năm học tới đây, các em hãy </a:t>
            </a:r>
            <a:r>
              <a:rPr kumimoji="0" lang="vi-VN" sz="2400" b="1" i="0" u="none" strike="noStrike" kern="1200" cap="none" spc="0" normalizeH="0" baseline="0" noProof="0" dirty="0">
                <a:ln>
                  <a:noFill/>
                </a:ln>
                <a:solidFill>
                  <a:srgbClr val="FF0000"/>
                </a:solidFill>
                <a:effectLst/>
                <a:uLnTx/>
                <a:uFillTx/>
                <a:latin typeface="+mj-lt"/>
                <a:ea typeface="Cambria" panose="02040503050406030204" pitchFamily="18" charset="0"/>
                <a:cs typeface="Calibri" panose="020F0502020204030204" pitchFamily="34" charset="0"/>
              </a:rPr>
              <a:t>cố gắng, siêng năng học tập</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kumimoji="0" lang="en-US"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h</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a:t>
            </a:r>
            <a:r>
              <a:rPr kumimoji="0" lang="vi-VN" sz="2400" b="1" i="0" u="none" strike="noStrike" kern="1200" cap="none" spc="0" normalizeH="0" baseline="0" noProof="0" dirty="0">
                <a:ln>
                  <a:noFill/>
                </a:ln>
                <a:solidFill>
                  <a:srgbClr val="FF0000"/>
                </a:solidFill>
                <a:effectLst/>
                <a:uLnTx/>
                <a:uFillTx/>
                <a:latin typeface="+mj-lt"/>
                <a:ea typeface="Cambria" panose="02040503050406030204" pitchFamily="18" charset="0"/>
                <a:cs typeface="Calibri" panose="020F0502020204030204" pitchFamily="34" charset="0"/>
              </a:rPr>
              <a:t>tươi đẹp </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hay không, dân tộc Việt Nam có bước tới đài </a:t>
            </a:r>
            <a:r>
              <a:rPr kumimoji="0" lang="vi-VN" sz="2400" b="1" i="0" u="none" strike="noStrike" kern="1200" cap="none" spc="0" normalizeH="0" baseline="0" noProof="0" dirty="0">
                <a:ln>
                  <a:noFill/>
                </a:ln>
                <a:solidFill>
                  <a:srgbClr val="FF0000"/>
                </a:solidFill>
                <a:effectLst/>
                <a:uLnTx/>
                <a:uFillTx/>
                <a:latin typeface="+mj-lt"/>
                <a:ea typeface="Cambria" panose="02040503050406030204" pitchFamily="18" charset="0"/>
                <a:cs typeface="Calibri" panose="020F0502020204030204" pitchFamily="34" charset="0"/>
              </a:rPr>
              <a:t>vinh quang</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 để </a:t>
            </a:r>
            <a:r>
              <a:rPr kumimoji="0" lang="vi-VN" sz="2400" b="1" i="0" u="none" strike="noStrike" kern="1200" cap="none" spc="0" normalizeH="0" baseline="0" noProof="0" dirty="0">
                <a:ln>
                  <a:noFill/>
                </a:ln>
                <a:solidFill>
                  <a:srgbClr val="FF0000"/>
                </a:solidFill>
                <a:effectLst/>
                <a:uLnTx/>
                <a:uFillTx/>
                <a:latin typeface="+mj-lt"/>
                <a:ea typeface="Cambria" panose="02040503050406030204" pitchFamily="18" charset="0"/>
                <a:cs typeface="Calibri" panose="020F0502020204030204" pitchFamily="34" charset="0"/>
              </a:rPr>
              <a:t>sánh vai </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với các cường quốc năm châu được hay không, chính là nhờ một phần lớn ở </a:t>
            </a:r>
            <a:r>
              <a:rPr kumimoji="0" lang="vi-VN" sz="2400" b="1" i="0" u="none" strike="noStrike" kern="1200" cap="none" spc="0" normalizeH="0" baseline="0" noProof="0" dirty="0">
                <a:ln>
                  <a:noFill/>
                </a:ln>
                <a:solidFill>
                  <a:srgbClr val="FF0000"/>
                </a:solidFill>
                <a:effectLst/>
                <a:uLnTx/>
                <a:uFillTx/>
                <a:latin typeface="+mj-lt"/>
                <a:ea typeface="Cambria" panose="02040503050406030204" pitchFamily="18" charset="0"/>
                <a:cs typeface="Calibri" panose="020F0502020204030204" pitchFamily="34" charset="0"/>
              </a:rPr>
              <a:t>công học tập </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của các em.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    	 </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endParaRPr kumimoji="0" lang="en-US"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mj-lt"/>
                <a:ea typeface="Cambria" panose="02040503050406030204" pitchFamily="18" charset="0"/>
                <a:cs typeface="Calibri" panose="020F0502020204030204" pitchFamily="34" charset="0"/>
              </a:rPr>
              <a:t>                                                                                         </a:t>
            </a: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Chào các em thân yêu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Hồ Chí Minh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mj-lt"/>
                <a:ea typeface="Cambria" panose="02040503050406030204" pitchFamily="18" charset="0"/>
                <a:cs typeface="Calibri" panose="020F0502020204030204" pitchFamily="34" charset="0"/>
              </a:rPr>
              <a:t>(Theo Hồ Chí Minh toàn tập)</a:t>
            </a:r>
          </a:p>
        </p:txBody>
      </p:sp>
      <p:cxnSp>
        <p:nvCxnSpPr>
          <p:cNvPr id="2" name="Straight Connector 1">
            <a:extLst>
              <a:ext uri="{FF2B5EF4-FFF2-40B4-BE49-F238E27FC236}">
                <a16:creationId xmlns:a16="http://schemas.microsoft.com/office/drawing/2014/main" id="{37CFD234-C68E-1146-5697-498EE2BA3522}"/>
              </a:ext>
            </a:extLst>
          </p:cNvPr>
          <p:cNvCxnSpPr>
            <a:cxnSpLocks/>
          </p:cNvCxnSpPr>
          <p:nvPr/>
        </p:nvCxnSpPr>
        <p:spPr>
          <a:xfrm flipH="1">
            <a:off x="7212681" y="2484339"/>
            <a:ext cx="182879" cy="492369"/>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3" name="Straight Connector 2">
            <a:extLst>
              <a:ext uri="{FF2B5EF4-FFF2-40B4-BE49-F238E27FC236}">
                <a16:creationId xmlns:a16="http://schemas.microsoft.com/office/drawing/2014/main" id="{37AF9DF3-3E2E-2902-B8A7-A3F709B87BF1}"/>
              </a:ext>
            </a:extLst>
          </p:cNvPr>
          <p:cNvCxnSpPr>
            <a:cxnSpLocks/>
          </p:cNvCxnSpPr>
          <p:nvPr/>
        </p:nvCxnSpPr>
        <p:spPr>
          <a:xfrm flipH="1">
            <a:off x="1569180" y="3663676"/>
            <a:ext cx="182879" cy="492369"/>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00ECAAE1-4B2C-F867-EEE4-4AAA1AF881D7}"/>
              </a:ext>
            </a:extLst>
          </p:cNvPr>
          <p:cNvCxnSpPr>
            <a:cxnSpLocks/>
          </p:cNvCxnSpPr>
          <p:nvPr/>
        </p:nvCxnSpPr>
        <p:spPr>
          <a:xfrm flipH="1">
            <a:off x="8488146" y="3590993"/>
            <a:ext cx="182879" cy="492369"/>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94059F33-5D69-E48A-5D1B-B685C0BA3620}"/>
              </a:ext>
            </a:extLst>
          </p:cNvPr>
          <p:cNvCxnSpPr>
            <a:cxnSpLocks/>
          </p:cNvCxnSpPr>
          <p:nvPr/>
        </p:nvCxnSpPr>
        <p:spPr>
          <a:xfrm flipH="1">
            <a:off x="6600726" y="1056463"/>
            <a:ext cx="182879" cy="492369"/>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512C0F40-2C4C-1C93-7467-72095E51EF6C}"/>
              </a:ext>
            </a:extLst>
          </p:cNvPr>
          <p:cNvCxnSpPr>
            <a:cxnSpLocks/>
          </p:cNvCxnSpPr>
          <p:nvPr/>
        </p:nvCxnSpPr>
        <p:spPr>
          <a:xfrm flipH="1">
            <a:off x="1761442" y="3968476"/>
            <a:ext cx="182879" cy="492369"/>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AAC0C9B0-4080-4FEA-FCA7-E66D3A4EDE71}"/>
              </a:ext>
            </a:extLst>
          </p:cNvPr>
          <p:cNvCxnSpPr>
            <a:cxnSpLocks/>
          </p:cNvCxnSpPr>
          <p:nvPr/>
        </p:nvCxnSpPr>
        <p:spPr>
          <a:xfrm flipH="1">
            <a:off x="2701631" y="4345962"/>
            <a:ext cx="182879" cy="492369"/>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848596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1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1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1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AC125907-F927-4D1F-E842-B0546E03B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5457" y="728052"/>
            <a:ext cx="5991809" cy="4823914"/>
          </a:xfrm>
          <a:prstGeom prst="rect">
            <a:avLst/>
          </a:prstGeom>
        </p:spPr>
      </p:pic>
    </p:spTree>
    <p:extLst>
      <p:ext uri="{BB962C8B-B14F-4D97-AF65-F5344CB8AC3E}">
        <p14:creationId xmlns:p14="http://schemas.microsoft.com/office/powerpoint/2010/main" val="7325661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4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4" name="TextBox 3"/>
          <p:cNvSpPr txBox="1"/>
          <p:nvPr/>
        </p:nvSpPr>
        <p:spPr>
          <a:xfrm>
            <a:off x="861975" y="1361603"/>
            <a:ext cx="8774389" cy="2308324"/>
          </a:xfrm>
          <a:prstGeom prst="rect">
            <a:avLst/>
          </a:prstGeom>
          <a:noFill/>
        </p:spPr>
        <p:txBody>
          <a:bodyPr wrap="square" rtlCol="0">
            <a:spAutoFit/>
          </a:bodyPr>
          <a:lstStyle/>
          <a:p>
            <a:pPr lvl="0" algn="ctr">
              <a:defRPr/>
            </a:pPr>
            <a:r>
              <a:rPr lang="en-US" sz="4800" dirty="0">
                <a:solidFill>
                  <a:srgbClr val="E7E6E6">
                    <a:lumMod val="25000"/>
                  </a:srgbClr>
                </a:solidFill>
                <a:latin typeface="Cambria" panose="02040503050406030204" pitchFamily="18" charset="0"/>
                <a:ea typeface="Cambria" panose="02040503050406030204" pitchFamily="18" charset="0"/>
              </a:rPr>
              <a:t>	N</a:t>
            </a:r>
            <a:r>
              <a:rPr lang="vi-VN" sz="4800" dirty="0">
                <a:solidFill>
                  <a:srgbClr val="E7E6E6">
                    <a:lumMod val="25000"/>
                  </a:srgbClr>
                </a:solidFill>
                <a:latin typeface="Cambria" panose="02040503050406030204" pitchFamily="18" charset="0"/>
                <a:ea typeface="Cambria" panose="02040503050406030204" pitchFamily="18" charset="0"/>
              </a:rPr>
              <a:t>êu cảm xúc của mình sau khi học xong bài “</a:t>
            </a:r>
            <a:r>
              <a:rPr lang="vi-VN" sz="4800" b="1" dirty="0">
                <a:solidFill>
                  <a:srgbClr val="E7E6E6">
                    <a:lumMod val="25000"/>
                  </a:srgbClr>
                </a:solidFill>
                <a:latin typeface="Cambria" panose="02040503050406030204" pitchFamily="18" charset="0"/>
                <a:ea typeface="Cambria" panose="02040503050406030204" pitchFamily="18" charset="0"/>
              </a:rPr>
              <a:t>Thư gửi các </a:t>
            </a:r>
            <a:r>
              <a:rPr lang="en-US" sz="4800" b="1" dirty="0">
                <a:solidFill>
                  <a:srgbClr val="E7E6E6">
                    <a:lumMod val="25000"/>
                  </a:srgbClr>
                </a:solidFill>
                <a:latin typeface="Cambria" panose="02040503050406030204" pitchFamily="18" charset="0"/>
                <a:ea typeface="Cambria" panose="02040503050406030204" pitchFamily="18" charset="0"/>
              </a:rPr>
              <a:t>h</a:t>
            </a:r>
            <a:r>
              <a:rPr lang="vi-VN" sz="4800" b="1" dirty="0">
                <a:solidFill>
                  <a:srgbClr val="E7E6E6">
                    <a:lumMod val="25000"/>
                  </a:srgbClr>
                </a:solidFill>
                <a:latin typeface="Cambria" panose="02040503050406030204" pitchFamily="18" charset="0"/>
                <a:ea typeface="Cambria" panose="02040503050406030204" pitchFamily="18" charset="0"/>
              </a:rPr>
              <a:t>ọc sinh</a:t>
            </a:r>
            <a:r>
              <a:rPr lang="vi-VN" sz="4800" dirty="0">
                <a:solidFill>
                  <a:srgbClr val="E7E6E6">
                    <a:lumMod val="25000"/>
                  </a:srgbClr>
                </a:solidFill>
                <a:latin typeface="Cambria" panose="02040503050406030204" pitchFamily="18" charset="0"/>
                <a:ea typeface="Cambria" panose="02040503050406030204" pitchFamily="18" charset="0"/>
              </a:rPr>
              <a:t>”</a:t>
            </a:r>
            <a:endPar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311874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1328439" y="721125"/>
            <a:ext cx="8364617" cy="3045331"/>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8" descr="4ef6b7c9486052b6069210c143670dcb"/>
          <p:cNvPicPr>
            <a:picLocks noChangeAspect="1"/>
          </p:cNvPicPr>
          <p:nvPr/>
        </p:nvPicPr>
        <p:blipFill rotWithShape="1">
          <a:blip r:embed="rId3" cstate="screen">
            <a:extLst>
              <a:ext uri="{28A0092B-C50C-407E-A947-70E740481C1C}">
                <a14:useLocalDpi xmlns:a14="http://schemas.microsoft.com/office/drawing/2010/main"/>
              </a:ext>
            </a:extLst>
          </a:blip>
          <a:srcRect t="-4082"/>
          <a:stretch>
            <a:fillRect/>
          </a:stretch>
        </p:blipFill>
        <p:spPr>
          <a:xfrm>
            <a:off x="0" y="246185"/>
            <a:ext cx="4796016" cy="1878330"/>
          </a:xfrm>
          <a:prstGeom prst="rect">
            <a:avLst/>
          </a:prstGeom>
        </p:spPr>
      </p:pic>
      <p:pic>
        <p:nvPicPr>
          <p:cNvPr id="2" name="PA_图片 4">
            <a:extLst>
              <a:ext uri="{FF2B5EF4-FFF2-40B4-BE49-F238E27FC236}">
                <a16:creationId xmlns:a16="http://schemas.microsoft.com/office/drawing/2014/main" id="{B69F4D7D-C114-16E0-EC41-8CE81CDC86A3}"/>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4061033" y="753354"/>
            <a:ext cx="7131142" cy="3552825"/>
          </a:xfrm>
          <a:prstGeom prst="rect">
            <a:avLst/>
          </a:prstGeom>
        </p:spPr>
      </p:pic>
      <p:sp>
        <p:nvSpPr>
          <p:cNvPr id="3" name="TextBox 2">
            <a:extLst>
              <a:ext uri="{FF2B5EF4-FFF2-40B4-BE49-F238E27FC236}">
                <a16:creationId xmlns:a16="http://schemas.microsoft.com/office/drawing/2014/main" id="{8E9F9D0A-2276-98F6-655C-F57441E65B4B}"/>
              </a:ext>
            </a:extLst>
          </p:cNvPr>
          <p:cNvSpPr txBox="1"/>
          <p:nvPr/>
        </p:nvSpPr>
        <p:spPr>
          <a:xfrm flipH="1">
            <a:off x="4533900" y="1933575"/>
            <a:ext cx="6096000" cy="1754326"/>
          </a:xfrm>
          <a:prstGeom prst="rect">
            <a:avLst/>
          </a:prstGeom>
          <a:noFill/>
        </p:spPr>
        <p:txBody>
          <a:bodyPr wrap="square" rtlCol="0">
            <a:spAutoFit/>
          </a:bodyPr>
          <a:lstStyle/>
          <a:p>
            <a:pPr lvl="0" algn="ctr">
              <a:defRPr/>
            </a:pPr>
            <a:r>
              <a:rPr lang="vi-VN" sz="3600" dirty="0">
                <a:solidFill>
                  <a:srgbClr val="FF0000"/>
                </a:solidFill>
                <a:latin typeface="Calibri"/>
              </a:rPr>
              <a:t>Em hãy kể một ngày lễ khai giảng đã để lại cho em nhiều ấn tượng và đáng nhớ nhất.</a:t>
            </a:r>
            <a:endParaRPr kumimoji="0" lang="en-US" sz="36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F3BA2-A030-ABF8-F038-FE779CD3C1CB}"/>
            </a:ext>
          </a:extLst>
        </p:cNvPr>
        <p:cNvGrpSpPr/>
        <p:nvPr/>
      </p:nvGrpSpPr>
      <p:grpSpPr>
        <a:xfrm>
          <a:off x="0" y="0"/>
          <a:ext cx="0" cy="0"/>
          <a:chOff x="0" y="0"/>
          <a:chExt cx="0" cy="0"/>
        </a:xfrm>
      </p:grpSpPr>
      <p:pic>
        <p:nvPicPr>
          <p:cNvPr id="11" name="图片 10">
            <a:extLst>
              <a:ext uri="{FF2B5EF4-FFF2-40B4-BE49-F238E27FC236}">
                <a16:creationId xmlns:a16="http://schemas.microsoft.com/office/drawing/2014/main" id="{8060D63E-7278-49B0-6EC8-C8264896FF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958C4B99-A082-A1DF-FC60-F98B2BB441A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a:extLst>
              <a:ext uri="{FF2B5EF4-FFF2-40B4-BE49-F238E27FC236}">
                <a16:creationId xmlns:a16="http://schemas.microsoft.com/office/drawing/2014/main" id="{5AD4730C-F071-A7D3-9E14-F85C8AD0146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93670" y="-259196"/>
            <a:ext cx="1161288" cy="3541892"/>
          </a:xfrm>
          <a:prstGeom prst="rect">
            <a:avLst/>
          </a:prstGeom>
        </p:spPr>
      </p:pic>
      <p:pic>
        <p:nvPicPr>
          <p:cNvPr id="17" name="Picture 16">
            <a:extLst>
              <a:ext uri="{FF2B5EF4-FFF2-40B4-BE49-F238E27FC236}">
                <a16:creationId xmlns:a16="http://schemas.microsoft.com/office/drawing/2014/main" id="{F0B45EEB-B302-7E79-DDA6-3DBC05738D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9" name="Picture 8">
            <a:extLst>
              <a:ext uri="{FF2B5EF4-FFF2-40B4-BE49-F238E27FC236}">
                <a16:creationId xmlns:a16="http://schemas.microsoft.com/office/drawing/2014/main" id="{182B5D8C-858B-DF44-9E93-074965E819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641" y="953274"/>
            <a:ext cx="9991330" cy="5403983"/>
          </a:xfrm>
          <a:prstGeom prst="rect">
            <a:avLst/>
          </a:prstGeom>
        </p:spPr>
      </p:pic>
    </p:spTree>
    <p:extLst>
      <p:ext uri="{BB962C8B-B14F-4D97-AF65-F5344CB8AC3E}">
        <p14:creationId xmlns:p14="http://schemas.microsoft.com/office/powerpoint/2010/main" val="24294672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4">
            <a:extLst>
              <a:ext uri="{28A0092B-C50C-407E-A947-70E740481C1C}">
                <a14:useLocalDpi xmlns:a14="http://schemas.microsoft.com/office/drawing/2010/main" val="0"/>
              </a:ext>
            </a:extLst>
          </a:blip>
          <a:srcRect r="23925"/>
          <a:stretch/>
        </p:blipFill>
        <p:spPr>
          <a:xfrm>
            <a:off x="806423" y="1037648"/>
            <a:ext cx="9274987" cy="5080000"/>
          </a:xfrm>
          <a:prstGeom prst="rect">
            <a:avLst/>
          </a:prstGeom>
        </p:spPr>
      </p:pic>
      <p:sp>
        <p:nvSpPr>
          <p:cNvPr id="10" name="Google Shape;487;p33"/>
          <p:cNvSpPr txBox="1">
            <a:spLocks/>
          </p:cNvSpPr>
          <p:nvPr/>
        </p:nvSpPr>
        <p:spPr>
          <a:xfrm>
            <a:off x="1155641" y="-69522"/>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Thứ</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bảy</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ngày</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9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tháng</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11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năm</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2024</a:t>
            </a:r>
          </a:p>
        </p:txBody>
      </p:sp>
      <p:pic>
        <p:nvPicPr>
          <p:cNvPr id="14" name="Picture 13"/>
          <p:cNvPicPr>
            <a:picLocks noChangeAspect="1"/>
          </p:cNvPicPr>
          <p:nvPr/>
        </p:nvPicPr>
        <p:blipFill>
          <a:blip r:embed="rId5"/>
          <a:srcRect b="57064"/>
          <a:stretch>
            <a:fillRect/>
          </a:stretch>
        </p:blipFill>
        <p:spPr>
          <a:xfrm>
            <a:off x="3454562" y="699649"/>
            <a:ext cx="4508500" cy="67627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93670" y="-259196"/>
            <a:ext cx="1161288" cy="3541892"/>
          </a:xfrm>
          <a:prstGeom prst="rect">
            <a:avLst/>
          </a:prstGeom>
        </p:spPr>
      </p:pic>
      <p:pic>
        <p:nvPicPr>
          <p:cNvPr id="17" name="Picture 16"/>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sp>
        <p:nvSpPr>
          <p:cNvPr id="6" name="Freeform 2">
            <a:extLst>
              <a:ext uri="{FF2B5EF4-FFF2-40B4-BE49-F238E27FC236}">
                <a16:creationId xmlns:a16="http://schemas.microsoft.com/office/drawing/2014/main" id="{4BD11155-778A-B9E3-4067-78CD8F90C041}"/>
              </a:ext>
            </a:extLst>
          </p:cNvPr>
          <p:cNvSpPr/>
          <p:nvPr/>
        </p:nvSpPr>
        <p:spPr>
          <a:xfrm>
            <a:off x="7751116" y="3445253"/>
            <a:ext cx="4536134" cy="3311147"/>
          </a:xfrm>
          <a:custGeom>
            <a:avLst/>
            <a:gdLst/>
            <a:ahLst/>
            <a:cxnLst/>
            <a:rect l="l" t="t" r="r" b="b"/>
            <a:pathLst>
              <a:path w="9233773" h="8229600">
                <a:moveTo>
                  <a:pt x="0" y="0"/>
                </a:moveTo>
                <a:lnTo>
                  <a:pt x="9233773" y="0"/>
                </a:lnTo>
                <a:lnTo>
                  <a:pt x="9233773" y="8229600"/>
                </a:lnTo>
                <a:lnTo>
                  <a:pt x="0" y="8229600"/>
                </a:lnTo>
                <a:lnTo>
                  <a:pt x="0" y="0"/>
                </a:lnTo>
                <a:close/>
              </a:path>
            </a:pathLst>
          </a:custGeom>
          <a:blipFill>
            <a:blip r:embed="rId8"/>
            <a:stretch>
              <a:fillRect/>
            </a:stretch>
          </a:blipFill>
        </p:spPr>
        <p:txBody>
          <a:bodyPr/>
          <a:lstStyle/>
          <a:p>
            <a:endParaRPr lang="en-US"/>
          </a:p>
        </p:txBody>
      </p:sp>
      <p:pic>
        <p:nvPicPr>
          <p:cNvPr id="9" name="Picture 8">
            <a:extLst>
              <a:ext uri="{FF2B5EF4-FFF2-40B4-BE49-F238E27FC236}">
                <a16:creationId xmlns:a16="http://schemas.microsoft.com/office/drawing/2014/main" id="{AB8CCF05-87B1-ACF4-AEEB-E5FAAEBFC3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323" y="4172004"/>
            <a:ext cx="4622483" cy="2944758"/>
          </a:xfrm>
          <a:prstGeom prst="rect">
            <a:avLst/>
          </a:prstGeom>
        </p:spPr>
      </p:pic>
      <p:pic>
        <p:nvPicPr>
          <p:cNvPr id="18" name="Picture 17">
            <a:extLst>
              <a:ext uri="{FF2B5EF4-FFF2-40B4-BE49-F238E27FC236}">
                <a16:creationId xmlns:a16="http://schemas.microsoft.com/office/drawing/2014/main" id="{B48B3BC6-05F9-8CFF-D4A7-F709C82E5A7E}"/>
              </a:ext>
            </a:extLst>
          </p:cNvPr>
          <p:cNvPicPr>
            <a:picLocks noChangeAspect="1"/>
          </p:cNvPicPr>
          <p:nvPr/>
        </p:nvPicPr>
        <p:blipFill>
          <a:blip r:embed="rId10"/>
          <a:stretch>
            <a:fillRect/>
          </a:stretch>
        </p:blipFill>
        <p:spPr>
          <a:xfrm>
            <a:off x="3015382" y="2113946"/>
            <a:ext cx="5364945" cy="2200847"/>
          </a:xfrm>
          <a:prstGeom prst="rect">
            <a:avLst/>
          </a:prstGeom>
        </p:spPr>
      </p:pic>
      <p:pic>
        <p:nvPicPr>
          <p:cNvPr id="20" name="Picture 19">
            <a:extLst>
              <a:ext uri="{FF2B5EF4-FFF2-40B4-BE49-F238E27FC236}">
                <a16:creationId xmlns:a16="http://schemas.microsoft.com/office/drawing/2014/main" id="{512DF78F-A26E-1C8E-CC4D-C565E0D044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340" y="943927"/>
            <a:ext cx="2492234" cy="1491933"/>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4" name="Picture 13">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326038" y="1287073"/>
            <a:ext cx="7415083" cy="3631749"/>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27" name="组合 26"/>
          <p:cNvGrpSpPr/>
          <p:nvPr/>
        </p:nvGrpSpPr>
        <p:grpSpPr>
          <a:xfrm>
            <a:off x="2983607" y="613318"/>
            <a:ext cx="5622279" cy="3882404"/>
            <a:chOff x="1652956" y="-308918"/>
            <a:chExt cx="5139669" cy="3632184"/>
          </a:xfrm>
        </p:grpSpPr>
        <p:pic>
          <p:nvPicPr>
            <p:cNvPr id="28" name="Picture 9" descr="C:\Users\Administrator\Desktop\新作卡通用图\113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130643" y="201459"/>
            <a:ext cx="5818792" cy="823718"/>
            <a:chOff x="3130643" y="201459"/>
            <a:chExt cx="5818792" cy="823718"/>
          </a:xfrm>
        </p:grpSpPr>
        <p:sp>
          <p:nvSpPr>
            <p:cNvPr id="16" name="Google Shape;1244;p45"/>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0000"/>
                  </a:solidFill>
                  <a:latin typeface="Coiny" panose="02000903060500060000" pitchFamily="2" charset="0"/>
                </a:rPr>
                <a:t>LẮNG NGHE ĐỌC MẪU</a:t>
              </a:r>
            </a:p>
          </p:txBody>
        </p:sp>
      </p:grpSp>
      <p:sp>
        <p:nvSpPr>
          <p:cNvPr id="45" name="TextBox 28"/>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6" name="TextBox 28"/>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7"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8"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984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250" fill="hold"/>
                                        <p:tgtEl>
                                          <p:spTgt spid="27"/>
                                        </p:tgtEl>
                                        <p:attrNameLst>
                                          <p:attrName>ppt_w</p:attrName>
                                        </p:attrNameLst>
                                      </p:cBhvr>
                                      <p:tavLst>
                                        <p:tav tm="0">
                                          <p:val>
                                            <p:strVal val="#ppt_w*0.70"/>
                                          </p:val>
                                        </p:tav>
                                        <p:tav tm="100000">
                                          <p:val>
                                            <p:strVal val="#ppt_w"/>
                                          </p:val>
                                        </p:tav>
                                      </p:tavLst>
                                    </p:anim>
                                    <p:anim calcmode="lin" valueType="num">
                                      <p:cBhvr>
                                        <p:cTn id="13" dur="250" fill="hold"/>
                                        <p:tgtEl>
                                          <p:spTgt spid="27"/>
                                        </p:tgtEl>
                                        <p:attrNameLst>
                                          <p:attrName>ppt_h</p:attrName>
                                        </p:attrNameLst>
                                      </p:cBhvr>
                                      <p:tavLst>
                                        <p:tav tm="0">
                                          <p:val>
                                            <p:strVal val="#ppt_h"/>
                                          </p:val>
                                        </p:tav>
                                        <p:tav tm="100000">
                                          <p:val>
                                            <p:strVal val="#ppt_h"/>
                                          </p:val>
                                        </p:tav>
                                      </p:tavLst>
                                    </p:anim>
                                    <p:animEffect transition="in" filter="fade">
                                      <p:cBhvr>
                                        <p:cTn id="14" dur="250"/>
                                        <p:tgtEl>
                                          <p:spTgt spid="27"/>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right)">
                                      <p:cBhvr>
                                        <p:cTn id="18" dur="500"/>
                                        <p:tgtEl>
                                          <p:spTgt spid="49"/>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anim calcmode="lin" valueType="num">
                                      <p:cBhvr>
                                        <p:cTn id="25" dur="500" fill="hold"/>
                                        <p:tgtEl>
                                          <p:spTgt spid="47"/>
                                        </p:tgtEl>
                                        <p:attrNameLst>
                                          <p:attrName>ppt_x</p:attrName>
                                        </p:attrNameLst>
                                      </p:cBhvr>
                                      <p:tavLst>
                                        <p:tav tm="0">
                                          <p:val>
                                            <p:fltVal val="0.5"/>
                                          </p:val>
                                        </p:tav>
                                        <p:tav tm="100000">
                                          <p:val>
                                            <p:strVal val="#ppt_x"/>
                                          </p:val>
                                        </p:tav>
                                      </p:tavLst>
                                    </p:anim>
                                    <p:anim calcmode="lin" valueType="num">
                                      <p:cBhvr>
                                        <p:cTn id="26" dur="500" fill="hold"/>
                                        <p:tgtEl>
                                          <p:spTgt spid="47"/>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500"/>
                                        <p:tgtEl>
                                          <p:spTgt spid="50"/>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anim calcmode="lin" valueType="num">
                                      <p:cBhvr>
                                        <p:cTn id="37" dur="500" fill="hold"/>
                                        <p:tgtEl>
                                          <p:spTgt spid="45"/>
                                        </p:tgtEl>
                                        <p:attrNameLst>
                                          <p:attrName>ppt_x</p:attrName>
                                        </p:attrNameLst>
                                      </p:cBhvr>
                                      <p:tavLst>
                                        <p:tav tm="0">
                                          <p:val>
                                            <p:fltVal val="0.5"/>
                                          </p:val>
                                        </p:tav>
                                        <p:tav tm="100000">
                                          <p:val>
                                            <p:strVal val="#ppt_x"/>
                                          </p:val>
                                        </p:tav>
                                      </p:tavLst>
                                    </p:anim>
                                    <p:anim calcmode="lin" valueType="num">
                                      <p:cBhvr>
                                        <p:cTn id="38" dur="500" fill="hold"/>
                                        <p:tgtEl>
                                          <p:spTgt spid="45"/>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500" fill="hold"/>
                                        <p:tgtEl>
                                          <p:spTgt spid="46"/>
                                        </p:tgtEl>
                                        <p:attrNameLst>
                                          <p:attrName>ppt_w</p:attrName>
                                        </p:attrNameLst>
                                      </p:cBhvr>
                                      <p:tavLst>
                                        <p:tav tm="0">
                                          <p:val>
                                            <p:fltVal val="0"/>
                                          </p:val>
                                        </p:tav>
                                        <p:tav tm="100000">
                                          <p:val>
                                            <p:strVal val="#ppt_w"/>
                                          </p:val>
                                        </p:tav>
                                      </p:tavLst>
                                    </p:anim>
                                    <p:anim calcmode="lin" valueType="num">
                                      <p:cBhvr>
                                        <p:cTn id="47" dur="500" fill="hold"/>
                                        <p:tgtEl>
                                          <p:spTgt spid="46"/>
                                        </p:tgtEl>
                                        <p:attrNameLst>
                                          <p:attrName>ppt_h</p:attrName>
                                        </p:attrNameLst>
                                      </p:cBhvr>
                                      <p:tavLst>
                                        <p:tav tm="0">
                                          <p:val>
                                            <p:fltVal val="0"/>
                                          </p:val>
                                        </p:tav>
                                        <p:tav tm="100000">
                                          <p:val>
                                            <p:strVal val="#ppt_h"/>
                                          </p:val>
                                        </p:tav>
                                      </p:tavLst>
                                    </p:anim>
                                    <p:animEffect transition="in" filter="fade">
                                      <p:cBhvr>
                                        <p:cTn id="48" dur="500"/>
                                        <p:tgtEl>
                                          <p:spTgt spid="46"/>
                                        </p:tgtEl>
                                      </p:cBhvr>
                                    </p:animEffect>
                                    <p:anim calcmode="lin" valueType="num">
                                      <p:cBhvr>
                                        <p:cTn id="49" dur="500" fill="hold"/>
                                        <p:tgtEl>
                                          <p:spTgt spid="46"/>
                                        </p:tgtEl>
                                        <p:attrNameLst>
                                          <p:attrName>ppt_x</p:attrName>
                                        </p:attrNameLst>
                                      </p:cBhvr>
                                      <p:tavLst>
                                        <p:tav tm="0">
                                          <p:val>
                                            <p:fltVal val="0.5"/>
                                          </p:val>
                                        </p:tav>
                                        <p:tav tm="100000">
                                          <p:val>
                                            <p:strVal val="#ppt_x"/>
                                          </p:val>
                                        </p:tav>
                                      </p:tavLst>
                                    </p:anim>
                                    <p:anim calcmode="lin" valueType="num">
                                      <p:cBhvr>
                                        <p:cTn id="50" dur="500" fill="hold"/>
                                        <p:tgtEl>
                                          <p:spTgt spid="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
          <p:cNvSpPr/>
          <p:nvPr/>
        </p:nvSpPr>
        <p:spPr>
          <a:xfrm>
            <a:off x="712177" y="747346"/>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5" name="Rectangle 4"/>
          <p:cNvSpPr/>
          <p:nvPr/>
        </p:nvSpPr>
        <p:spPr>
          <a:xfrm>
            <a:off x="904240" y="751483"/>
            <a:ext cx="10576559" cy="5786199"/>
          </a:xfrm>
          <a:prstGeom prst="rect">
            <a:avLst/>
          </a:prstGeom>
        </p:spPr>
        <p:txBody>
          <a:bodyPr wrap="square">
            <a:spAutoFit/>
          </a:bodyPr>
          <a:lstStyle/>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Trích</a:t>
            </a:r>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a:r>
              <a:rPr lang="en-US"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học sinh,</a:t>
            </a:r>
          </a:p>
          <a:p>
            <a:pPr algn="just"/>
            <a:r>
              <a:rPr lang="en-US"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r>
              <a:rPr lang="en-US"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b="1"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p>
          <a:p>
            <a:pPr algn="r"/>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Chào các em thân yêu</a:t>
            </a:r>
          </a:p>
          <a:p>
            <a:pPr algn="r"/>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Hồ Chí Minh</a:t>
            </a:r>
          </a:p>
          <a:p>
            <a:pPr algn="r"/>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a:t>
            </a:r>
            <a:r>
              <a:rPr lang="vi-VN" b="1" i="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Hồ Chí Minh toàn tập)</a:t>
            </a:r>
          </a:p>
        </p:txBody>
      </p:sp>
      <p:pic>
        <p:nvPicPr>
          <p:cNvPr id="2" name="Picture 1">
            <a:extLst>
              <a:ext uri="{FF2B5EF4-FFF2-40B4-BE49-F238E27FC236}">
                <a16:creationId xmlns:a16="http://schemas.microsoft.com/office/drawing/2014/main" id="{97DB7F11-4430-568F-E6C6-5E665D42C053}"/>
              </a:ext>
            </a:extLst>
          </p:cNvPr>
          <p:cNvPicPr>
            <a:picLocks noChangeAspect="1"/>
          </p:cNvPicPr>
          <p:nvPr/>
        </p:nvPicPr>
        <p:blipFill>
          <a:blip r:embed="rId2"/>
          <a:stretch>
            <a:fillRect/>
          </a:stretch>
        </p:blipFill>
        <p:spPr>
          <a:xfrm>
            <a:off x="2986765" y="-134165"/>
            <a:ext cx="6340390" cy="1213209"/>
          </a:xfrm>
          <a:prstGeom prst="rect">
            <a:avLst/>
          </a:prstGeom>
        </p:spPr>
      </p:pic>
      <p:pic>
        <p:nvPicPr>
          <p:cNvPr id="8" name="Picture 7">
            <a:extLst>
              <a:ext uri="{FF2B5EF4-FFF2-40B4-BE49-F238E27FC236}">
                <a16:creationId xmlns:a16="http://schemas.microsoft.com/office/drawing/2014/main" id="{0B5C5874-529A-61E9-E9D4-0D4DB030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5196532"/>
            <a:ext cx="2966403" cy="1889750"/>
          </a:xfrm>
          <a:prstGeom prst="rect">
            <a:avLst/>
          </a:prstGeom>
        </p:spPr>
      </p:pic>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TotalTime>
  <Words>2133</Words>
  <Application>Microsoft Office PowerPoint</Application>
  <PresentationFormat>Widescreen</PresentationFormat>
  <Paragraphs>85</Paragraphs>
  <Slides>35</Slides>
  <Notes>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35</vt:i4>
      </vt:variant>
    </vt:vector>
  </HeadingPairs>
  <TitlesOfParts>
    <vt:vector size="49" baseType="lpstr">
      <vt:lpstr>等线</vt:lpstr>
      <vt:lpstr>微软雅黑</vt:lpstr>
      <vt:lpstr>Arial</vt:lpstr>
      <vt:lpstr>Calibri</vt:lpstr>
      <vt:lpstr>Cambria</vt:lpstr>
      <vt:lpstr>Coiny</vt:lpstr>
      <vt:lpstr>iCiel Cadena</vt:lpstr>
      <vt:lpstr>iCiel Pony</vt:lpstr>
      <vt:lpstr>UTM Duepuntozero</vt:lpstr>
      <vt:lpstr>Wingdings</vt:lpstr>
      <vt:lpstr>字魂79号-萌趣奶油体</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Chinh</dc:creator>
  <cp:lastModifiedBy>Administrator</cp:lastModifiedBy>
  <cp:revision>100</cp:revision>
  <dcterms:created xsi:type="dcterms:W3CDTF">2022-03-12T06:00:56Z</dcterms:created>
  <dcterms:modified xsi:type="dcterms:W3CDTF">2024-11-23T09:24:36Z</dcterms:modified>
</cp:coreProperties>
</file>