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6" r:id="rId1"/>
  </p:sldMasterIdLst>
  <p:notesMasterIdLst>
    <p:notesMasterId r:id="rId23"/>
  </p:notesMasterIdLst>
  <p:sldIdLst>
    <p:sldId id="259" r:id="rId2"/>
    <p:sldId id="283" r:id="rId3"/>
    <p:sldId id="258" r:id="rId4"/>
    <p:sldId id="256" r:id="rId5"/>
    <p:sldId id="274" r:id="rId6"/>
    <p:sldId id="262" r:id="rId7"/>
    <p:sldId id="279" r:id="rId8"/>
    <p:sldId id="284" r:id="rId9"/>
    <p:sldId id="266" r:id="rId10"/>
    <p:sldId id="267" r:id="rId11"/>
    <p:sldId id="268" r:id="rId12"/>
    <p:sldId id="269" r:id="rId13"/>
    <p:sldId id="270" r:id="rId14"/>
    <p:sldId id="271" r:id="rId15"/>
    <p:sldId id="280" r:id="rId16"/>
    <p:sldId id="275" r:id="rId17"/>
    <p:sldId id="281" r:id="rId18"/>
    <p:sldId id="282" r:id="rId19"/>
    <p:sldId id="276" r:id="rId20"/>
    <p:sldId id="277" r:id="rId21"/>
    <p:sldId id="265" r:id="rId22"/>
  </p:sldIdLst>
  <p:sldSz cx="18288000" cy="10287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414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37D111-8D06-4927-BE85-8032487BD2C0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9321AA-C477-482F-A472-787128A6B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605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9321AA-C477-482F-A472-787128A6B75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425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812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14F65-03F2-471B-AD24-A0CFA7043D18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372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14F65-03F2-471B-AD24-A0CFA7043D18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039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8CD683-666B-4ECD-7456-E2BB212CF0CD}"/>
              </a:ext>
            </a:extLst>
          </p:cNvPr>
          <p:cNvSpPr txBox="1"/>
          <p:nvPr userDrawn="1"/>
        </p:nvSpPr>
        <p:spPr>
          <a:xfrm>
            <a:off x="16902952" y="-21752"/>
            <a:ext cx="1385048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4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9755493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8/11/2024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6620564" y="9340587"/>
            <a:ext cx="1667436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525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1475679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613"/>
            <a:ext cx="18288000" cy="104484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6701248" y="9425942"/>
            <a:ext cx="1586754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525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3221359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71734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8/11/2024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6620564" y="9340587"/>
            <a:ext cx="1667436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525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8699559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613"/>
            <a:ext cx="18288000" cy="104484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6701248" y="9425942"/>
            <a:ext cx="1586754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525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729331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223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684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14F65-03F2-471B-AD24-A0CFA7043D18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45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14F65-03F2-471B-AD24-A0CFA7043D18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874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14F65-03F2-471B-AD24-A0CFA7043D18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001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8/11/2024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1D1BDA-1C62-6243-920D-7E4C4E4CC7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2A4B14-6A58-5A55-1742-47B1DFE8B249}"/>
              </a:ext>
            </a:extLst>
          </p:cNvPr>
          <p:cNvSpPr txBox="1"/>
          <p:nvPr userDrawn="1"/>
        </p:nvSpPr>
        <p:spPr>
          <a:xfrm>
            <a:off x="16701248" y="9425942"/>
            <a:ext cx="1586754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525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719025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14F65-03F2-471B-AD24-A0CFA7043D18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145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14F65-03F2-471B-AD24-A0CFA7043D18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318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8/11/2024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327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661" r:id="rId13"/>
    <p:sldLayoutId id="2147483662" r:id="rId14"/>
    <p:sldLayoutId id="2147483722" r:id="rId15"/>
    <p:sldLayoutId id="2147483673" r:id="rId16"/>
    <p:sldLayoutId id="2147483674" r:id="rId17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23.png"/><Relationship Id="rId7" Type="http://schemas.openxmlformats.org/officeDocument/2006/relationships/image" Target="../media/image3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24.svg"/><Relationship Id="rId9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9056264"/>
            <a:ext cx="18288000" cy="1230736"/>
            <a:chOff x="0" y="0"/>
            <a:chExt cx="4816593" cy="3241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324144"/>
            </a:xfrm>
            <a:custGeom>
              <a:avLst/>
              <a:gdLst/>
              <a:ahLst/>
              <a:cxnLst/>
              <a:rect l="l" t="t" r="r" b="b"/>
              <a:pathLst>
                <a:path w="4816592" h="324144">
                  <a:moveTo>
                    <a:pt x="0" y="0"/>
                  </a:moveTo>
                  <a:lnTo>
                    <a:pt x="4816592" y="0"/>
                  </a:lnTo>
                  <a:lnTo>
                    <a:pt x="4816592" y="324144"/>
                  </a:lnTo>
                  <a:lnTo>
                    <a:pt x="0" y="324144"/>
                  </a:lnTo>
                  <a:close/>
                </a:path>
              </a:pathLst>
            </a:custGeom>
            <a:solidFill>
              <a:srgbClr val="4B173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362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518415" y="1504497"/>
            <a:ext cx="13251170" cy="7637492"/>
          </a:xfrm>
          <a:custGeom>
            <a:avLst/>
            <a:gdLst/>
            <a:ahLst/>
            <a:cxnLst/>
            <a:rect l="l" t="t" r="r" b="b"/>
            <a:pathLst>
              <a:path w="13251170" h="7637492">
                <a:moveTo>
                  <a:pt x="0" y="0"/>
                </a:moveTo>
                <a:lnTo>
                  <a:pt x="13251170" y="0"/>
                </a:lnTo>
                <a:lnTo>
                  <a:pt x="13251170" y="7637492"/>
                </a:lnTo>
                <a:lnTo>
                  <a:pt x="0" y="76374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622420" y="5503251"/>
            <a:ext cx="3931372" cy="9567499"/>
          </a:xfrm>
          <a:custGeom>
            <a:avLst/>
            <a:gdLst/>
            <a:ahLst/>
            <a:cxnLst/>
            <a:rect l="l" t="t" r="r" b="b"/>
            <a:pathLst>
              <a:path w="3931372" h="9567499">
                <a:moveTo>
                  <a:pt x="0" y="0"/>
                </a:moveTo>
                <a:lnTo>
                  <a:pt x="3931372" y="0"/>
                </a:lnTo>
                <a:lnTo>
                  <a:pt x="3931372" y="9567498"/>
                </a:lnTo>
                <a:lnTo>
                  <a:pt x="0" y="95674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450E95F-7FC5-43F9-6CED-3648EDFB862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400300"/>
            <a:ext cx="6304882" cy="53191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3ED2F7-4D8C-F7D5-04C9-8DA3CBDE3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495300"/>
            <a:ext cx="11049000" cy="66690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CA77B2-FEFD-E307-5A86-37544ECD92E1}"/>
              </a:ext>
            </a:extLst>
          </p:cNvPr>
          <p:cNvSpPr txBox="1"/>
          <p:nvPr/>
        </p:nvSpPr>
        <p:spPr>
          <a:xfrm>
            <a:off x="7315200" y="7962900"/>
            <a:ext cx="9296400" cy="919401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just"/>
            <a:r>
              <a:rPr lang="vi-VN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Nghĩa gốc của từ </a:t>
            </a:r>
            <a:r>
              <a:rPr lang="vi-VN" sz="48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vi-VN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là gì?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B8B58E58-BF2F-35B4-5876-3898D7541675}"/>
              </a:ext>
            </a:extLst>
          </p:cNvPr>
          <p:cNvSpPr/>
          <p:nvPr/>
        </p:nvSpPr>
        <p:spPr>
          <a:xfrm>
            <a:off x="11887200" y="3009900"/>
            <a:ext cx="6248400" cy="4267200"/>
          </a:xfrm>
          <a:prstGeom prst="wedgeEllipse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prstClr val="black"/>
                </a:solidFill>
                <a:latin typeface="Calibri"/>
              </a:rPr>
              <a:t>Nghĩa gốc của từ đọc là nghĩa số 1: </a:t>
            </a:r>
            <a:r>
              <a:rPr lang="vi-VN" sz="4000" b="1" dirty="0">
                <a:solidFill>
                  <a:prstClr val="black"/>
                </a:solidFill>
                <a:latin typeface="Calibri"/>
              </a:rPr>
              <a:t>Phát thành lời những điều đã được viết ra theo đúng trình tự.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959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3ED2F7-4D8C-F7D5-04C9-8DA3CBDE3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495300"/>
            <a:ext cx="11049000" cy="66690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CA77B2-FEFD-E307-5A86-37544ECD92E1}"/>
              </a:ext>
            </a:extLst>
          </p:cNvPr>
          <p:cNvSpPr txBox="1"/>
          <p:nvPr/>
        </p:nvSpPr>
        <p:spPr>
          <a:xfrm>
            <a:off x="2819400" y="7505700"/>
            <a:ext cx="13639800" cy="1225868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vi-VN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Từ đọc có mấy nghĩa chuyển?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B8B58E58-BF2F-35B4-5876-3898D7541675}"/>
              </a:ext>
            </a:extLst>
          </p:cNvPr>
          <p:cNvSpPr/>
          <p:nvPr/>
        </p:nvSpPr>
        <p:spPr>
          <a:xfrm>
            <a:off x="11887200" y="2095500"/>
            <a:ext cx="6629400" cy="4648200"/>
          </a:xfrm>
          <a:prstGeom prst="wedgeEllipse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400" dirty="0" err="1">
                <a:solidFill>
                  <a:prstClr val="black"/>
                </a:solidFill>
              </a:rPr>
              <a:t>Từ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đọc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có</a:t>
            </a:r>
            <a:r>
              <a:rPr lang="en-US" sz="4400" dirty="0">
                <a:solidFill>
                  <a:prstClr val="black"/>
                </a:solidFill>
              </a:rPr>
              <a:t> 3 </a:t>
            </a:r>
            <a:r>
              <a:rPr lang="en-US" sz="4400" dirty="0" err="1">
                <a:solidFill>
                  <a:prstClr val="black"/>
                </a:solidFill>
              </a:rPr>
              <a:t>nghĩa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chuyển</a:t>
            </a:r>
            <a:r>
              <a:rPr lang="en-US" sz="4400" dirty="0">
                <a:solidFill>
                  <a:prstClr val="black"/>
                </a:solidFill>
              </a:rPr>
              <a:t> (</a:t>
            </a:r>
            <a:r>
              <a:rPr lang="en-US" sz="4400" dirty="0" err="1">
                <a:solidFill>
                  <a:prstClr val="black"/>
                </a:solidFill>
              </a:rPr>
              <a:t>các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nghĩa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số</a:t>
            </a:r>
            <a:r>
              <a:rPr lang="en-US" sz="4400" dirty="0">
                <a:solidFill>
                  <a:prstClr val="black"/>
                </a:solidFill>
              </a:rPr>
              <a:t> 2,3,4) </a:t>
            </a:r>
            <a:r>
              <a:rPr lang="en-US" sz="4400" dirty="0" err="1">
                <a:solidFill>
                  <a:prstClr val="black"/>
                </a:solidFill>
              </a:rPr>
              <a:t>các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ví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dụ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về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cách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sử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dụng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phần</a:t>
            </a:r>
            <a:r>
              <a:rPr lang="en-US" sz="4400" dirty="0">
                <a:solidFill>
                  <a:prstClr val="black"/>
                </a:solidFill>
              </a:rPr>
              <a:t> in </a:t>
            </a:r>
            <a:r>
              <a:rPr lang="en-US" sz="4400" dirty="0" err="1">
                <a:solidFill>
                  <a:prstClr val="black"/>
                </a:solidFill>
              </a:rPr>
              <a:t>nghiêng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sau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mỗi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nghĩa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5197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3ED2F7-4D8C-F7D5-04C9-8DA3CBDE3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266700"/>
            <a:ext cx="11049000" cy="66690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CA77B2-FEFD-E307-5A86-37544ECD92E1}"/>
              </a:ext>
            </a:extLst>
          </p:cNvPr>
          <p:cNvSpPr txBox="1"/>
          <p:nvPr/>
        </p:nvSpPr>
        <p:spPr>
          <a:xfrm>
            <a:off x="2819400" y="7505700"/>
            <a:ext cx="13639800" cy="2349579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vi-VN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Nghĩa gốc và nghĩa chuyển của từ được sắp xếp như thế nào?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B8B58E58-BF2F-35B4-5876-3898D7541675}"/>
              </a:ext>
            </a:extLst>
          </p:cNvPr>
          <p:cNvSpPr/>
          <p:nvPr/>
        </p:nvSpPr>
        <p:spPr>
          <a:xfrm>
            <a:off x="9220200" y="1409700"/>
            <a:ext cx="9296400" cy="5334000"/>
          </a:xfrm>
          <a:prstGeom prst="wedgeEllipse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prstClr val="black"/>
                </a:solidFill>
                <a:latin typeface="Calibri"/>
              </a:rPr>
              <a:t>N</a:t>
            </a:r>
            <a:r>
              <a:rPr lang="en-US" sz="4000" b="1" dirty="0" err="1">
                <a:solidFill>
                  <a:prstClr val="black"/>
                </a:solidFill>
                <a:latin typeface="Calibri"/>
              </a:rPr>
              <a:t>ghĩa</a:t>
            </a:r>
            <a:r>
              <a:rPr lang="vi-VN" sz="4000" b="1" dirty="0">
                <a:solidFill>
                  <a:prstClr val="black"/>
                </a:solidFill>
                <a:latin typeface="Calibri"/>
              </a:rPr>
              <a:t> gốc và nghĩa chuyển của từ được sắp xếp như sau: </a:t>
            </a:r>
            <a:r>
              <a:rPr lang="vi-VN" sz="4000" dirty="0">
                <a:solidFill>
                  <a:prstClr val="black"/>
                </a:solidFill>
                <a:latin typeface="Calibri"/>
              </a:rPr>
              <a:t>Nghĩa gốc được xếp đầu tiên, sau đó là các nghĩa chuyển. Với nghĩa chuyển, nghĩa nào có nghĩa sát với nghĩa gốc nhất thì xếp trước.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2954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8CF41E4-3B13-AD45-96D1-0713FCA6E2FB}"/>
              </a:ext>
            </a:extLst>
          </p:cNvPr>
          <p:cNvGrpSpPr/>
          <p:nvPr/>
        </p:nvGrpSpPr>
        <p:grpSpPr>
          <a:xfrm>
            <a:off x="334860" y="116690"/>
            <a:ext cx="17495939" cy="1674010"/>
            <a:chOff x="1182413" y="788189"/>
            <a:chExt cx="9576762" cy="119531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9735EBF-134D-E026-0820-69E77DF529B5}"/>
                </a:ext>
              </a:extLst>
            </p:cNvPr>
            <p:cNvSpPr txBox="1"/>
            <p:nvPr/>
          </p:nvSpPr>
          <p:spPr>
            <a:xfrm>
              <a:off x="2083571" y="926145"/>
              <a:ext cx="8675604" cy="729432"/>
            </a:xfrm>
            <a:prstGeom prst="roundRect">
              <a:avLst/>
            </a:prstGeom>
            <a:solidFill>
              <a:srgbClr val="E0FFC1"/>
            </a:solidFill>
            <a:ln w="76200">
              <a:solidFill>
                <a:srgbClr val="00B050"/>
              </a:solidFill>
              <a:prstDash val="sysDash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3. </a:t>
              </a: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Tra cứu nghĩa của các từ dưới đây: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0E3E8D4-56C0-7207-0F36-5B2BC4F17E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2413" y="788189"/>
              <a:ext cx="1048300" cy="1195311"/>
            </a:xfrm>
            <a:prstGeom prst="rect">
              <a:avLst/>
            </a:prstGeom>
          </p:spPr>
        </p:pic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79027F38-7901-90F4-A6B6-9209EACA7500}"/>
              </a:ext>
            </a:extLst>
          </p:cNvPr>
          <p:cNvSpPr/>
          <p:nvPr/>
        </p:nvSpPr>
        <p:spPr>
          <a:xfrm>
            <a:off x="914400" y="2400300"/>
            <a:ext cx="3352800" cy="19812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002060"/>
                </a:solidFill>
              </a:rPr>
              <a:t>Học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tập</a:t>
            </a:r>
            <a:endParaRPr lang="en-US" sz="5400" dirty="0">
              <a:solidFill>
                <a:srgbClr val="002060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09CFA70-8A01-4FD5-77FB-5ADF582D6DB3}"/>
              </a:ext>
            </a:extLst>
          </p:cNvPr>
          <p:cNvSpPr/>
          <p:nvPr/>
        </p:nvSpPr>
        <p:spPr>
          <a:xfrm>
            <a:off x="6553200" y="2476500"/>
            <a:ext cx="4724400" cy="19812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002060"/>
                </a:solidFill>
              </a:rPr>
              <a:t>Tập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trung</a:t>
            </a:r>
            <a:endParaRPr lang="en-US" sz="5400" dirty="0">
              <a:solidFill>
                <a:srgbClr val="002060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D166646-BB27-5C15-F164-055B15DF712B}"/>
              </a:ext>
            </a:extLst>
          </p:cNvPr>
          <p:cNvSpPr/>
          <p:nvPr/>
        </p:nvSpPr>
        <p:spPr>
          <a:xfrm>
            <a:off x="12801600" y="2476500"/>
            <a:ext cx="4724400" cy="19812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002060"/>
                </a:solidFill>
              </a:rPr>
              <a:t>trôi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chảy</a:t>
            </a:r>
            <a:endParaRPr lang="en-US" sz="5400" dirty="0">
              <a:solidFill>
                <a:srgbClr val="002060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F64D819-91C1-BA12-002C-679922A5AB3E}"/>
              </a:ext>
            </a:extLst>
          </p:cNvPr>
          <p:cNvSpPr/>
          <p:nvPr/>
        </p:nvSpPr>
        <p:spPr>
          <a:xfrm>
            <a:off x="12496800" y="7570568"/>
            <a:ext cx="4724400" cy="19812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NHÓM 4</a:t>
            </a:r>
          </a:p>
        </p:txBody>
      </p:sp>
    </p:spTree>
    <p:extLst>
      <p:ext uri="{BB962C8B-B14F-4D97-AF65-F5344CB8AC3E}">
        <p14:creationId xmlns:p14="http://schemas.microsoft.com/office/powerpoint/2010/main" val="1876469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5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230886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849D099-E0AC-F664-1EB1-25063ED93986}"/>
              </a:ext>
            </a:extLst>
          </p:cNvPr>
          <p:cNvSpPr/>
          <p:nvPr/>
        </p:nvSpPr>
        <p:spPr>
          <a:xfrm>
            <a:off x="762000" y="358607"/>
            <a:ext cx="17546595" cy="2697840"/>
          </a:xfrm>
          <a:prstGeom prst="rect">
            <a:avLst/>
          </a:prstGeom>
          <a:solidFill>
            <a:schemeClr val="bg1"/>
          </a:solidFill>
          <a:ln w="76200">
            <a:solidFill>
              <a:srgbClr val="51E3C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•	học tập: đgt: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7D847D-E64F-AA15-57DE-0FD6B40D3B2D}"/>
              </a:ext>
            </a:extLst>
          </p:cNvPr>
          <p:cNvSpPr txBox="1"/>
          <p:nvPr/>
        </p:nvSpPr>
        <p:spPr>
          <a:xfrm>
            <a:off x="762000" y="1104900"/>
            <a:ext cx="403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đgt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endParaRPr lang="en-US" sz="32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C86897-4408-64FB-D68B-BCD64A1A3749}"/>
              </a:ext>
            </a:extLst>
          </p:cNvPr>
          <p:cNvSpPr txBox="1"/>
          <p:nvPr/>
        </p:nvSpPr>
        <p:spPr>
          <a:xfrm>
            <a:off x="3000632" y="536824"/>
            <a:ext cx="15544800" cy="223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1.Học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kĩ</a:t>
            </a:r>
            <a:r>
              <a:rPr lang="en-US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tri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ết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R="0" lv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siêng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R="0" lv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àm</a:t>
            </a:r>
            <a:r>
              <a:rPr lang="en-US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gương</a:t>
            </a:r>
            <a:r>
              <a:rPr lang="en-US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lẫn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7D4ACE-4884-34B6-72E4-69394CC55664}"/>
              </a:ext>
            </a:extLst>
          </p:cNvPr>
          <p:cNvSpPr/>
          <p:nvPr/>
        </p:nvSpPr>
        <p:spPr>
          <a:xfrm>
            <a:off x="858795" y="3342325"/>
            <a:ext cx="17449800" cy="2966568"/>
          </a:xfrm>
          <a:prstGeom prst="rect">
            <a:avLst/>
          </a:prstGeom>
          <a:solidFill>
            <a:schemeClr val="bg1"/>
          </a:solidFill>
          <a:ln w="76200">
            <a:solidFill>
              <a:srgbClr val="51E3C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•	học tập: đgt: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733D6B-F89E-B0EA-E922-439DECAC977A}"/>
              </a:ext>
            </a:extLst>
          </p:cNvPr>
          <p:cNvSpPr txBox="1"/>
          <p:nvPr/>
        </p:nvSpPr>
        <p:spPr>
          <a:xfrm>
            <a:off x="1087395" y="3791754"/>
            <a:ext cx="441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đgt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endParaRPr lang="en-US" sz="32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3FE97C-61A4-0C57-25C8-19EDE87A61C8}"/>
              </a:ext>
            </a:extLst>
          </p:cNvPr>
          <p:cNvSpPr txBox="1"/>
          <p:nvPr/>
        </p:nvSpPr>
        <p:spPr>
          <a:xfrm>
            <a:off x="3297195" y="3362362"/>
            <a:ext cx="14859000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1.Dồn </a:t>
            </a: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vào một chỗ hoặc một điểm: </a:t>
            </a:r>
            <a:r>
              <a:rPr lang="vi-VN" sz="3200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tập trung đồ đạc vào một chỗ; mọi người </a:t>
            </a:r>
            <a:endParaRPr lang="en-US" sz="3200" i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200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đã tập trung đông đủ (Đồng nghĩa: tập kết; Trái nghĩa: giải tán). </a:t>
            </a:r>
          </a:p>
          <a:p>
            <a:pPr marR="0" lv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2.Dồn </a:t>
            </a: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sức hoạt động, hướng các hoạt động vào một việc g</a:t>
            </a:r>
            <a:r>
              <a:rPr lang="vi-VN" sz="3200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ì: tập trung </a:t>
            </a:r>
            <a:endParaRPr lang="en-US" sz="3200" i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200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tư tưởng; tập trung giải quyết đơn từ tồn 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</a:t>
            </a:r>
            <a:r>
              <a:rPr lang="vi-VN" sz="3200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ọng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,…</a:t>
            </a:r>
            <a:endParaRPr lang="vi-VN" sz="3200" i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89D280-5611-A432-E9A1-FF9B32D58E09}"/>
              </a:ext>
            </a:extLst>
          </p:cNvPr>
          <p:cNvSpPr/>
          <p:nvPr/>
        </p:nvSpPr>
        <p:spPr>
          <a:xfrm>
            <a:off x="858795" y="6423193"/>
            <a:ext cx="17449800" cy="3505200"/>
          </a:xfrm>
          <a:prstGeom prst="rect">
            <a:avLst/>
          </a:prstGeom>
          <a:solidFill>
            <a:schemeClr val="bg1"/>
          </a:solidFill>
          <a:ln w="76200">
            <a:solidFill>
              <a:srgbClr val="51E3C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•	học tập: đgt: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23A290-51AE-53B2-5B2B-F36743F4EFDB}"/>
              </a:ext>
            </a:extLst>
          </p:cNvPr>
          <p:cNvSpPr txBox="1"/>
          <p:nvPr/>
        </p:nvSpPr>
        <p:spPr>
          <a:xfrm>
            <a:off x="1087395" y="7552360"/>
            <a:ext cx="441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trôi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chảy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tt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1E6211-59FF-FBDC-FA92-7E4D1AB558F3}"/>
              </a:ext>
            </a:extLst>
          </p:cNvPr>
          <p:cNvSpPr txBox="1"/>
          <p:nvPr/>
        </p:nvSpPr>
        <p:spPr>
          <a:xfrm>
            <a:off x="3678195" y="6651793"/>
            <a:ext cx="14401800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1)</a:t>
            </a: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(công việc) được tiến hành thuận lợi, không bị vấp váp, trở ngại gì: </a:t>
            </a:r>
            <a:r>
              <a:rPr lang="vi-VN" sz="3200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mọi việc </a:t>
            </a:r>
            <a:endParaRPr lang="en-US" sz="3200" i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vi-VN" sz="3200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đều trôi chảy; công việc được tiến hành rất trôi chảy (Đồng nghĩa: suôn sẻ, trót lọt). </a:t>
            </a:r>
          </a:p>
          <a:p>
            <a:pPr lvl="0" algn="just">
              <a:lnSpc>
                <a:spcPct val="150000"/>
              </a:lnSpc>
            </a:pP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2)</a:t>
            </a: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(hoạt động nói năng) được tiến hành một cách dễ dàng, không có vấp váp:</a:t>
            </a:r>
            <a:endParaRPr lang="en-US" sz="320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vi-VN" sz="320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đọc rất trôi chảy; trả lời trôi chảy (Đồng nghĩa: lưu loát). </a:t>
            </a:r>
          </a:p>
        </p:txBody>
      </p:sp>
    </p:spTree>
    <p:extLst>
      <p:ext uri="{BB962C8B-B14F-4D97-AF65-F5344CB8AC3E}">
        <p14:creationId xmlns:p14="http://schemas.microsoft.com/office/powerpoint/2010/main" val="85681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  <p:bldP spid="10" grpId="0"/>
      <p:bldP spid="6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1D901E5-AF03-D4EC-F021-54BD3E79621B}"/>
              </a:ext>
            </a:extLst>
          </p:cNvPr>
          <p:cNvSpPr/>
          <p:nvPr/>
        </p:nvSpPr>
        <p:spPr>
          <a:xfrm>
            <a:off x="0" y="-114488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F18901-606C-FF21-08F5-7EA6DCA92536}"/>
              </a:ext>
            </a:extLst>
          </p:cNvPr>
          <p:cNvSpPr txBox="1"/>
          <p:nvPr/>
        </p:nvSpPr>
        <p:spPr>
          <a:xfrm>
            <a:off x="457200" y="1181100"/>
            <a:ext cx="1310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0" dirty="0">
                <a:solidFill>
                  <a:srgbClr val="20212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vi-VN" sz="4000" b="1" i="0" dirty="0">
                <a:solidFill>
                  <a:srgbClr val="20212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Đặt câu với 1 nghĩa chuyển của mỗi từ ở bài tập 3.</a:t>
            </a:r>
            <a:endParaRPr lang="en-US" sz="4000" b="1" i="0" dirty="0">
              <a:ln>
                <a:solidFill>
                  <a:sysClr val="windowText" lastClr="000000"/>
                </a:solidFill>
              </a:ln>
              <a:solidFill>
                <a:srgbClr val="202124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742C50-C2A1-0914-B9A1-3D3126FC8986}"/>
              </a:ext>
            </a:extLst>
          </p:cNvPr>
          <p:cNvSpPr txBox="1"/>
          <p:nvPr/>
        </p:nvSpPr>
        <p:spPr>
          <a:xfrm>
            <a:off x="439615" y="3914306"/>
            <a:ext cx="4741985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nl-NL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Học tập: </a:t>
            </a:r>
          </a:p>
          <a:p>
            <a:pPr algn="just">
              <a:lnSpc>
                <a:spcPct val="120000"/>
              </a:lnSpc>
            </a:pPr>
            <a:endParaRPr lang="nl-NL" sz="40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nl-NL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Tập trung:</a:t>
            </a:r>
          </a:p>
          <a:p>
            <a:pPr algn="just">
              <a:lnSpc>
                <a:spcPct val="120000"/>
              </a:lnSpc>
            </a:pPr>
            <a:r>
              <a:rPr lang="nl-NL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4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40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Trôi chảy</a:t>
            </a:r>
            <a:r>
              <a:rPr lang="nl-NL" sz="40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vi-VN" sz="40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i="0" dirty="0">
                <a:solidFill>
                  <a:srgbClr val="20212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4000" b="1" i="0" dirty="0">
              <a:ln>
                <a:solidFill>
                  <a:sysClr val="windowText" lastClr="000000"/>
                </a:solidFill>
              </a:ln>
              <a:solidFill>
                <a:srgbClr val="202124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730DE3D7-51CD-B85B-876D-A1205C801E08}"/>
              </a:ext>
            </a:extLst>
          </p:cNvPr>
          <p:cNvSpPr/>
          <p:nvPr/>
        </p:nvSpPr>
        <p:spPr>
          <a:xfrm>
            <a:off x="13877192" y="1143000"/>
            <a:ext cx="3977054" cy="1632214"/>
          </a:xfrm>
          <a:prstGeom prst="roundRect">
            <a:avLst/>
          </a:prstGeom>
          <a:solidFill>
            <a:schemeClr val="bg1"/>
          </a:solidFill>
          <a:ln w="44450">
            <a:solidFill>
              <a:srgbClr val="ED7F5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 NHÂN</a:t>
            </a:r>
            <a:endParaRPr kumimoji="0" lang="en-GB" sz="5400" b="1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858678-3694-629B-5273-CB07B9554DAA}"/>
              </a:ext>
            </a:extLst>
          </p:cNvPr>
          <p:cNvSpPr txBox="1"/>
          <p:nvPr/>
        </p:nvSpPr>
        <p:spPr>
          <a:xfrm>
            <a:off x="2790091" y="4056063"/>
            <a:ext cx="13944600" cy="766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nl-NL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 em học tập tấm gương hiếu học của anh Ngô Bảo Châu.</a:t>
            </a:r>
            <a:endParaRPr lang="en-US" sz="4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AF1A61-D606-08B6-1389-F7E69D2106A7}"/>
              </a:ext>
            </a:extLst>
          </p:cNvPr>
          <p:cNvSpPr txBox="1"/>
          <p:nvPr/>
        </p:nvSpPr>
        <p:spPr>
          <a:xfrm>
            <a:off x="3657600" y="5429982"/>
            <a:ext cx="13757029" cy="766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nl-NL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 thi giữa kỳ nên em tập trung ôn bài không đi chơi nữa.</a:t>
            </a:r>
            <a:endParaRPr lang="en-US" sz="4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8E4D4D-4D35-57FB-90B3-BB721DABB928}"/>
              </a:ext>
            </a:extLst>
          </p:cNvPr>
          <p:cNvSpPr txBox="1"/>
          <p:nvPr/>
        </p:nvSpPr>
        <p:spPr>
          <a:xfrm>
            <a:off x="3314700" y="6847940"/>
            <a:ext cx="7391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4000" b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 Mai đọc bài rất trôi chảy.</a:t>
            </a:r>
            <a:endParaRPr lang="vi-VN" sz="40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i="0" dirty="0">
                <a:solidFill>
                  <a:srgbClr val="20212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4000" b="1" i="0" dirty="0">
              <a:ln>
                <a:solidFill>
                  <a:sysClr val="windowText" lastClr="000000"/>
                </a:solidFill>
              </a:ln>
              <a:solidFill>
                <a:srgbClr val="202124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839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 animBg="1"/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9056264"/>
            <a:ext cx="18288000" cy="1230736"/>
            <a:chOff x="0" y="0"/>
            <a:chExt cx="4816593" cy="3241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324144"/>
            </a:xfrm>
            <a:custGeom>
              <a:avLst/>
              <a:gdLst/>
              <a:ahLst/>
              <a:cxnLst/>
              <a:rect l="l" t="t" r="r" b="b"/>
              <a:pathLst>
                <a:path w="4816592" h="324144">
                  <a:moveTo>
                    <a:pt x="0" y="0"/>
                  </a:moveTo>
                  <a:lnTo>
                    <a:pt x="4816592" y="0"/>
                  </a:lnTo>
                  <a:lnTo>
                    <a:pt x="4816592" y="324144"/>
                  </a:lnTo>
                  <a:lnTo>
                    <a:pt x="0" y="324144"/>
                  </a:lnTo>
                  <a:close/>
                </a:path>
              </a:pathLst>
            </a:custGeom>
            <a:solidFill>
              <a:srgbClr val="4B173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362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2518415" y="1504497"/>
            <a:ext cx="13251170" cy="7637492"/>
          </a:xfrm>
          <a:custGeom>
            <a:avLst/>
            <a:gdLst/>
            <a:ahLst/>
            <a:cxnLst/>
            <a:rect l="l" t="t" r="r" b="b"/>
            <a:pathLst>
              <a:path w="13251170" h="7637492">
                <a:moveTo>
                  <a:pt x="0" y="0"/>
                </a:moveTo>
                <a:lnTo>
                  <a:pt x="13251170" y="0"/>
                </a:lnTo>
                <a:lnTo>
                  <a:pt x="13251170" y="7637492"/>
                </a:lnTo>
                <a:lnTo>
                  <a:pt x="0" y="76374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2622420" y="5503251"/>
            <a:ext cx="3931372" cy="9567499"/>
          </a:xfrm>
          <a:custGeom>
            <a:avLst/>
            <a:gdLst/>
            <a:ahLst/>
            <a:cxnLst/>
            <a:rect l="l" t="t" r="r" b="b"/>
            <a:pathLst>
              <a:path w="3931372" h="9567499">
                <a:moveTo>
                  <a:pt x="0" y="0"/>
                </a:moveTo>
                <a:lnTo>
                  <a:pt x="3931372" y="0"/>
                </a:lnTo>
                <a:lnTo>
                  <a:pt x="3931372" y="9567498"/>
                </a:lnTo>
                <a:lnTo>
                  <a:pt x="0" y="95674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B81E3C2D-360D-E2CE-19B2-C8910EFC28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476500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224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4876232-6480-9F8F-0675-0F5A33FF7DC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571500" indent="-571500" algn="just">
              <a:lnSpc>
                <a:spcPct val="120000"/>
              </a:lnSpc>
              <a:buFontTx/>
              <a:buChar char="-"/>
            </a:pP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</a:rPr>
              <a:t>Em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hãy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nêu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cứu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điển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nl-N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nl-NL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1,</a:t>
            </a:r>
            <a:r>
              <a:rPr lang="nl-N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nl-NL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Chon từ điển phù hợp</a:t>
            </a:r>
            <a:endParaRPr lang="en-US" sz="4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nl-NL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2,</a:t>
            </a:r>
            <a:r>
              <a:rPr lang="nl-NL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Tìm mục từ bắt đầu bằng chữ Đ</a:t>
            </a:r>
            <a:endParaRPr lang="en-US" sz="4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nl-NL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3, </a:t>
            </a:r>
            <a:r>
              <a:rPr lang="nl-NL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 từ đọc</a:t>
            </a:r>
            <a:endParaRPr lang="en-US" sz="4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nl-NL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4,  Đọc nghĩa của từ đọc</a:t>
            </a:r>
            <a:endParaRPr lang="en-US" sz="4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nl-NL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5,</a:t>
            </a:r>
            <a:r>
              <a:rPr lang="nl-NL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Đọc ví dụ đẻ hiểu thêm nghĩa và cách dùng từ đọc.</a:t>
            </a:r>
            <a:endParaRPr lang="en-US" sz="4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</a:t>
            </a:r>
          </a:p>
          <a:p>
            <a:pPr algn="just">
              <a:lnSpc>
                <a:spcPct val="120000"/>
              </a:lnSpc>
            </a:pP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rình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cứu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điển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40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nl-NL" sz="4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1) Chon từ điển phù hợp</a:t>
            </a:r>
            <a:endParaRPr lang="en-US" sz="40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nl-NL" sz="4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2) Tìm mục từ bắt đầu bằng chữ cái đầu của từ </a:t>
            </a:r>
            <a:r>
              <a:rPr lang="nl-NL" sz="4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cần tìm </a:t>
            </a:r>
            <a:endParaRPr lang="en-US" sz="40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nl-NL" sz="4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3) Tìm từ cần tìm</a:t>
            </a:r>
            <a:endParaRPr lang="en-US" sz="40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nl-NL" sz="4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4) Đọc nghĩa của từ cần tìm</a:t>
            </a:r>
            <a:endParaRPr lang="en-US" sz="40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nl-NL" sz="4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5) Đọc ví dụ để hiểu thêm nghĩa và cách dùng từ của từ đó</a:t>
            </a:r>
            <a:endParaRPr lang="en-US" sz="40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998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021002F-B648-E3C8-3DC5-9A4D4F14F2BB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4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bảy</a:t>
            </a:r>
            <a:r>
              <a:rPr lang="en-US" sz="4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4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9 </a:t>
            </a:r>
            <a:r>
              <a:rPr lang="en-US" sz="40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4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11 </a:t>
            </a:r>
            <a:r>
              <a:rPr lang="en-US" sz="40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4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2024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u="sng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4000" b="1" u="sng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4000" b="1" u="sng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4000" b="1" u="sng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lang="en-US" sz="4000" b="1" u="sng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4000" b="1" u="sng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b="1" u="sng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điển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( </a:t>
            </a:r>
            <a:r>
              <a:rPr kumimoji="0" lang="en-US" sz="5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kumimoji="0" lang="en-US" sz="5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kumimoji="0" lang="en-US" sz="5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kumimoji="0" lang="en-US" sz="5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90 )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54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</a:t>
            </a:r>
            <a:r>
              <a:rPr lang="en-US" sz="5400" b="1" i="1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lang="en-US" sz="5400" b="1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lang="en-US" sz="5400" b="1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dựa</a:t>
            </a:r>
            <a:r>
              <a:rPr lang="en-US" sz="5400" b="1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lang="en-US" sz="5400" b="1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lang="en-US" sz="5400" b="1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điển</a:t>
            </a:r>
            <a:r>
              <a:rPr lang="en-US" sz="5400" b="1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5400" b="1" i="1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lang="en-US" sz="5400" b="1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lang="en-US" sz="5400" b="1" i="1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lang="en-US" sz="5400" b="1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</a:t>
            </a:r>
            <a:r>
              <a:rPr lang="en-US" sz="5400" b="1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lang="en-US" sz="5400" b="1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5400" b="1" i="1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5400" b="1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đặt</a:t>
            </a:r>
            <a:r>
              <a:rPr lang="en-US" sz="5400" b="1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lang="en-US" sz="5400" b="1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lang="en-US" sz="5400" b="1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lang="en-US" sz="5400" b="1" i="1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lang="en-US" sz="5400" b="1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chuyển</a:t>
            </a:r>
            <a:r>
              <a:rPr lang="en-US" sz="5400" b="1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sz="5400" b="1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lang="en-US" sz="5400" b="1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lang="en-US" sz="5400" b="1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lang="en-US" sz="5400" b="1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2510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7B9C6F-7F20-9AA9-20FE-C3A45D915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984" y="337811"/>
            <a:ext cx="16532033" cy="961137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7B811D-9F2B-F21D-E624-D8561E44D2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5829300"/>
            <a:ext cx="14808467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59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72299DC-C84D-E0C3-B842-CA14632314A6}"/>
              </a:ext>
            </a:extLst>
          </p:cNvPr>
          <p:cNvSpPr/>
          <p:nvPr/>
        </p:nvSpPr>
        <p:spPr>
          <a:xfrm>
            <a:off x="0" y="-627673"/>
            <a:ext cx="18288000" cy="11094448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2BB00D-FD94-4994-B923-A05BB7F3CD12}"/>
              </a:ext>
            </a:extLst>
          </p:cNvPr>
          <p:cNvSpPr txBox="1"/>
          <p:nvPr/>
        </p:nvSpPr>
        <p:spPr>
          <a:xfrm>
            <a:off x="5562600" y="2744651"/>
            <a:ext cx="98298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 tôi thân béo, gáy tròn</a:t>
            </a:r>
            <a:b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4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 tài nhờ có nghìn con tuyệt vời</a:t>
            </a:r>
            <a:b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vi-VN" sz="4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Mấy người muốn hiểu mẹ tôi</a:t>
            </a:r>
            <a:b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4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Quen biết cả đời mà dễ hiểu đâu</a:t>
            </a:r>
            <a:endParaRPr lang="en-US" sz="44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vi-VN" sz="4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 cái gì?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932CA23-F8C6-8A71-8BB1-8EA4617239D6}"/>
              </a:ext>
            </a:extLst>
          </p:cNvPr>
          <p:cNvSpPr/>
          <p:nvPr/>
        </p:nvSpPr>
        <p:spPr>
          <a:xfrm>
            <a:off x="9036162" y="7071696"/>
            <a:ext cx="6553200" cy="1828800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CuốnTừ</a:t>
            </a:r>
            <a:r>
              <a:rPr lang="en-US" sz="8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endParaRPr lang="en-US" sz="8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56626A3-AB10-947F-5323-398C19962C7B}"/>
              </a:ext>
            </a:extLst>
          </p:cNvPr>
          <p:cNvSpPr/>
          <p:nvPr/>
        </p:nvSpPr>
        <p:spPr>
          <a:xfrm>
            <a:off x="5715000" y="659911"/>
            <a:ext cx="8077200" cy="1828800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8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8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US" sz="8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8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DE133BB-AF08-10E7-028E-7A8B6A7C2E6E}"/>
              </a:ext>
            </a:extLst>
          </p:cNvPr>
          <p:cNvSpPr/>
          <p:nvPr/>
        </p:nvSpPr>
        <p:spPr>
          <a:xfrm>
            <a:off x="2614246" y="2667000"/>
            <a:ext cx="3360994" cy="7799775"/>
          </a:xfrm>
          <a:custGeom>
            <a:avLst/>
            <a:gdLst/>
            <a:ahLst/>
            <a:cxnLst/>
            <a:rect l="l" t="t" r="r" b="b"/>
            <a:pathLst>
              <a:path w="3360994" h="7799775">
                <a:moveTo>
                  <a:pt x="0" y="0"/>
                </a:moveTo>
                <a:lnTo>
                  <a:pt x="3360994" y="0"/>
                </a:lnTo>
                <a:lnTo>
                  <a:pt x="3360994" y="7799775"/>
                </a:lnTo>
                <a:lnTo>
                  <a:pt x="0" y="77997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306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44">
            <a:extLst>
              <a:ext uri="{FF2B5EF4-FFF2-40B4-BE49-F238E27FC236}">
                <a16:creationId xmlns:a16="http://schemas.microsoft.com/office/drawing/2014/main" id="{F9ECE305-31E9-AA4F-5633-2E08C0165B64}"/>
              </a:ext>
            </a:extLst>
          </p:cNvPr>
          <p:cNvSpPr/>
          <p:nvPr/>
        </p:nvSpPr>
        <p:spPr>
          <a:xfrm>
            <a:off x="2799000" y="1017442"/>
            <a:ext cx="12690000" cy="8252117"/>
          </a:xfrm>
          <a:custGeom>
            <a:avLst/>
            <a:gdLst>
              <a:gd name="connsiteX0" fmla="*/ 0 w 8460000"/>
              <a:gd name="connsiteY0" fmla="*/ 830658 h 5501411"/>
              <a:gd name="connsiteX1" fmla="*/ 830658 w 8460000"/>
              <a:gd name="connsiteY1" fmla="*/ 0 h 5501411"/>
              <a:gd name="connsiteX2" fmla="*/ 7629342 w 8460000"/>
              <a:gd name="connsiteY2" fmla="*/ 0 h 5501411"/>
              <a:gd name="connsiteX3" fmla="*/ 8460000 w 8460000"/>
              <a:gd name="connsiteY3" fmla="*/ 830658 h 5501411"/>
              <a:gd name="connsiteX4" fmla="*/ 8460000 w 8460000"/>
              <a:gd name="connsiteY4" fmla="*/ 4670753 h 5501411"/>
              <a:gd name="connsiteX5" fmla="*/ 7629342 w 8460000"/>
              <a:gd name="connsiteY5" fmla="*/ 5501411 h 5501411"/>
              <a:gd name="connsiteX6" fmla="*/ 830658 w 8460000"/>
              <a:gd name="connsiteY6" fmla="*/ 5501411 h 5501411"/>
              <a:gd name="connsiteX7" fmla="*/ 0 w 8460000"/>
              <a:gd name="connsiteY7" fmla="*/ 4670753 h 5501411"/>
              <a:gd name="connsiteX8" fmla="*/ 0 w 8460000"/>
              <a:gd name="connsiteY8" fmla="*/ 830658 h 5501411"/>
              <a:gd name="connsiteX0" fmla="*/ 0 w 8460000"/>
              <a:gd name="connsiteY0" fmla="*/ 830658 h 5501411"/>
              <a:gd name="connsiteX1" fmla="*/ 830658 w 8460000"/>
              <a:gd name="connsiteY1" fmla="*/ 0 h 5501411"/>
              <a:gd name="connsiteX2" fmla="*/ 7629342 w 8460000"/>
              <a:gd name="connsiteY2" fmla="*/ 0 h 5501411"/>
              <a:gd name="connsiteX3" fmla="*/ 8460000 w 8460000"/>
              <a:gd name="connsiteY3" fmla="*/ 830658 h 5501411"/>
              <a:gd name="connsiteX4" fmla="*/ 8460000 w 8460000"/>
              <a:gd name="connsiteY4" fmla="*/ 4670753 h 5501411"/>
              <a:gd name="connsiteX5" fmla="*/ 7629342 w 8460000"/>
              <a:gd name="connsiteY5" fmla="*/ 5501411 h 5501411"/>
              <a:gd name="connsiteX6" fmla="*/ 830658 w 8460000"/>
              <a:gd name="connsiteY6" fmla="*/ 5501411 h 5501411"/>
              <a:gd name="connsiteX7" fmla="*/ 0 w 8460000"/>
              <a:gd name="connsiteY7" fmla="*/ 4670753 h 5501411"/>
              <a:gd name="connsiteX8" fmla="*/ 0 w 8460000"/>
              <a:gd name="connsiteY8" fmla="*/ 830658 h 5501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0000" h="5501411" fill="none" extrusionOk="0">
                <a:moveTo>
                  <a:pt x="0" y="830658"/>
                </a:moveTo>
                <a:cubicBezTo>
                  <a:pt x="-44295" y="463092"/>
                  <a:pt x="383028" y="101701"/>
                  <a:pt x="830658" y="0"/>
                </a:cubicBezTo>
                <a:cubicBezTo>
                  <a:pt x="3183201" y="383574"/>
                  <a:pt x="6005489" y="256311"/>
                  <a:pt x="7629342" y="0"/>
                </a:cubicBezTo>
                <a:cubicBezTo>
                  <a:pt x="8121669" y="84886"/>
                  <a:pt x="8488788" y="409898"/>
                  <a:pt x="8460000" y="830658"/>
                </a:cubicBezTo>
                <a:cubicBezTo>
                  <a:pt x="8352199" y="2627842"/>
                  <a:pt x="8340052" y="3980907"/>
                  <a:pt x="8460000" y="4670753"/>
                </a:cubicBezTo>
                <a:cubicBezTo>
                  <a:pt x="8494489" y="5165597"/>
                  <a:pt x="7980262" y="5436833"/>
                  <a:pt x="7629342" y="5501411"/>
                </a:cubicBezTo>
                <a:cubicBezTo>
                  <a:pt x="7182359" y="5758641"/>
                  <a:pt x="3885899" y="5703550"/>
                  <a:pt x="830658" y="5501411"/>
                </a:cubicBezTo>
                <a:cubicBezTo>
                  <a:pt x="239588" y="5536671"/>
                  <a:pt x="1930" y="4988043"/>
                  <a:pt x="0" y="4670753"/>
                </a:cubicBezTo>
                <a:cubicBezTo>
                  <a:pt x="-17527" y="2915796"/>
                  <a:pt x="-3142" y="1554670"/>
                  <a:pt x="0" y="830658"/>
                </a:cubicBezTo>
                <a:close/>
              </a:path>
              <a:path w="8460000" h="5501411" stroke="0" extrusionOk="0">
                <a:moveTo>
                  <a:pt x="0" y="830658"/>
                </a:moveTo>
                <a:cubicBezTo>
                  <a:pt x="31077" y="468221"/>
                  <a:pt x="357372" y="90222"/>
                  <a:pt x="830658" y="0"/>
                </a:cubicBezTo>
                <a:cubicBezTo>
                  <a:pt x="1789950" y="97057"/>
                  <a:pt x="6430443" y="219926"/>
                  <a:pt x="7629342" y="0"/>
                </a:cubicBezTo>
                <a:cubicBezTo>
                  <a:pt x="8108640" y="-19221"/>
                  <a:pt x="8428126" y="384913"/>
                  <a:pt x="8460000" y="830658"/>
                </a:cubicBezTo>
                <a:cubicBezTo>
                  <a:pt x="8609137" y="2087009"/>
                  <a:pt x="8314265" y="4123792"/>
                  <a:pt x="8460000" y="4670753"/>
                </a:cubicBezTo>
                <a:cubicBezTo>
                  <a:pt x="8456082" y="5115208"/>
                  <a:pt x="8059748" y="5606199"/>
                  <a:pt x="7629342" y="5501411"/>
                </a:cubicBezTo>
                <a:cubicBezTo>
                  <a:pt x="4708568" y="5477514"/>
                  <a:pt x="3829344" y="5573989"/>
                  <a:pt x="830658" y="5501411"/>
                </a:cubicBezTo>
                <a:cubicBezTo>
                  <a:pt x="328578" y="5568841"/>
                  <a:pt x="-24920" y="5065605"/>
                  <a:pt x="0" y="4670753"/>
                </a:cubicBezTo>
                <a:cubicBezTo>
                  <a:pt x="-117768" y="3885467"/>
                  <a:pt x="26512" y="2014188"/>
                  <a:pt x="0" y="830658"/>
                </a:cubicBezTo>
                <a:close/>
              </a:path>
              <a:path w="8460000" h="5501411" fill="none" stroke="0" extrusionOk="0">
                <a:moveTo>
                  <a:pt x="0" y="830658"/>
                </a:moveTo>
                <a:cubicBezTo>
                  <a:pt x="19982" y="466413"/>
                  <a:pt x="377424" y="84281"/>
                  <a:pt x="830658" y="0"/>
                </a:cubicBezTo>
                <a:cubicBezTo>
                  <a:pt x="3421580" y="274921"/>
                  <a:pt x="6023356" y="123849"/>
                  <a:pt x="7629342" y="0"/>
                </a:cubicBezTo>
                <a:cubicBezTo>
                  <a:pt x="8108106" y="19065"/>
                  <a:pt x="8491849" y="309145"/>
                  <a:pt x="8460000" y="830658"/>
                </a:cubicBezTo>
                <a:cubicBezTo>
                  <a:pt x="8455208" y="2485242"/>
                  <a:pt x="8377250" y="3880600"/>
                  <a:pt x="8460000" y="4670753"/>
                </a:cubicBezTo>
                <a:cubicBezTo>
                  <a:pt x="8512184" y="5158142"/>
                  <a:pt x="7982769" y="5509047"/>
                  <a:pt x="7629342" y="5501411"/>
                </a:cubicBezTo>
                <a:cubicBezTo>
                  <a:pt x="6696902" y="5463633"/>
                  <a:pt x="3981419" y="5253096"/>
                  <a:pt x="830658" y="5501411"/>
                </a:cubicBezTo>
                <a:cubicBezTo>
                  <a:pt x="295629" y="5538383"/>
                  <a:pt x="-25317" y="5028448"/>
                  <a:pt x="0" y="4670753"/>
                </a:cubicBezTo>
                <a:cubicBezTo>
                  <a:pt x="44401" y="2941042"/>
                  <a:pt x="78677" y="1538094"/>
                  <a:pt x="0" y="83065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7D4C29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2600172374">
                  <a:custGeom>
                    <a:avLst/>
                    <a:gdLst>
                      <a:gd name="connsiteX0" fmla="*/ 0 w 12690000"/>
                      <a:gd name="connsiteY0" fmla="*/ 1245987 h 8252117"/>
                      <a:gd name="connsiteX1" fmla="*/ 1245987 w 12690000"/>
                      <a:gd name="connsiteY1" fmla="*/ 0 h 8252117"/>
                      <a:gd name="connsiteX2" fmla="*/ 11444013 w 12690000"/>
                      <a:gd name="connsiteY2" fmla="*/ 0 h 8252117"/>
                      <a:gd name="connsiteX3" fmla="*/ 12690000 w 12690000"/>
                      <a:gd name="connsiteY3" fmla="*/ 1245987 h 8252117"/>
                      <a:gd name="connsiteX4" fmla="*/ 12690000 w 12690000"/>
                      <a:gd name="connsiteY4" fmla="*/ 7006129 h 8252117"/>
                      <a:gd name="connsiteX5" fmla="*/ 11444013 w 12690000"/>
                      <a:gd name="connsiteY5" fmla="*/ 8252117 h 8252117"/>
                      <a:gd name="connsiteX6" fmla="*/ 1245987 w 12690000"/>
                      <a:gd name="connsiteY6" fmla="*/ 8252117 h 8252117"/>
                      <a:gd name="connsiteX7" fmla="*/ 0 w 12690000"/>
                      <a:gd name="connsiteY7" fmla="*/ 7006129 h 8252117"/>
                      <a:gd name="connsiteX8" fmla="*/ 0 w 12690000"/>
                      <a:gd name="connsiteY8" fmla="*/ 1245987 h 8252117"/>
                      <a:gd name="connsiteX0" fmla="*/ 0 w 12690000"/>
                      <a:gd name="connsiteY0" fmla="*/ 1245987 h 8252117"/>
                      <a:gd name="connsiteX1" fmla="*/ 1245987 w 12690000"/>
                      <a:gd name="connsiteY1" fmla="*/ 0 h 8252117"/>
                      <a:gd name="connsiteX2" fmla="*/ 11444013 w 12690000"/>
                      <a:gd name="connsiteY2" fmla="*/ 0 h 8252117"/>
                      <a:gd name="connsiteX3" fmla="*/ 12690000 w 12690000"/>
                      <a:gd name="connsiteY3" fmla="*/ 1245987 h 8252117"/>
                      <a:gd name="connsiteX4" fmla="*/ 12690000 w 12690000"/>
                      <a:gd name="connsiteY4" fmla="*/ 7006129 h 8252117"/>
                      <a:gd name="connsiteX5" fmla="*/ 11444013 w 12690000"/>
                      <a:gd name="connsiteY5" fmla="*/ 8252117 h 8252117"/>
                      <a:gd name="connsiteX6" fmla="*/ 1245987 w 12690000"/>
                      <a:gd name="connsiteY6" fmla="*/ 8252117 h 8252117"/>
                      <a:gd name="connsiteX7" fmla="*/ 0 w 12690000"/>
                      <a:gd name="connsiteY7" fmla="*/ 7006129 h 8252117"/>
                      <a:gd name="connsiteX8" fmla="*/ 0 w 12690000"/>
                      <a:gd name="connsiteY8" fmla="*/ 1245987 h 8252117"/>
                      <a:gd name="connsiteX0" fmla="*/ 0 w 12690000"/>
                      <a:gd name="connsiteY0" fmla="*/ 1245987 h 8252117"/>
                      <a:gd name="connsiteX1" fmla="*/ 1245987 w 12690000"/>
                      <a:gd name="connsiteY1" fmla="*/ 0 h 8252117"/>
                      <a:gd name="connsiteX2" fmla="*/ 11444013 w 12690000"/>
                      <a:gd name="connsiteY2" fmla="*/ 0 h 8252117"/>
                      <a:gd name="connsiteX3" fmla="*/ 12690000 w 12690000"/>
                      <a:gd name="connsiteY3" fmla="*/ 1245987 h 8252117"/>
                      <a:gd name="connsiteX4" fmla="*/ 12690000 w 12690000"/>
                      <a:gd name="connsiteY4" fmla="*/ 7006129 h 8252117"/>
                      <a:gd name="connsiteX5" fmla="*/ 11444013 w 12690000"/>
                      <a:gd name="connsiteY5" fmla="*/ 8252117 h 8252117"/>
                      <a:gd name="connsiteX6" fmla="*/ 1245987 w 12690000"/>
                      <a:gd name="connsiteY6" fmla="*/ 8252117 h 8252117"/>
                      <a:gd name="connsiteX7" fmla="*/ 0 w 12690000"/>
                      <a:gd name="connsiteY7" fmla="*/ 7006129 h 8252117"/>
                      <a:gd name="connsiteX8" fmla="*/ 0 w 12690000"/>
                      <a:gd name="connsiteY8" fmla="*/ 1245987 h 82521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690000" h="8252117" fill="none" extrusionOk="0">
                        <a:moveTo>
                          <a:pt x="0" y="1245987"/>
                        </a:moveTo>
                        <a:cubicBezTo>
                          <a:pt x="-91561" y="746351"/>
                          <a:pt x="580393" y="206022"/>
                          <a:pt x="1245987" y="0"/>
                        </a:cubicBezTo>
                        <a:cubicBezTo>
                          <a:pt x="4566989" y="826979"/>
                          <a:pt x="9119959" y="584234"/>
                          <a:pt x="11444013" y="0"/>
                        </a:cubicBezTo>
                        <a:cubicBezTo>
                          <a:pt x="12201526" y="175434"/>
                          <a:pt x="12743050" y="627872"/>
                          <a:pt x="12690000" y="1245987"/>
                        </a:cubicBezTo>
                        <a:cubicBezTo>
                          <a:pt x="12489971" y="4026161"/>
                          <a:pt x="12414803" y="5989909"/>
                          <a:pt x="12690000" y="7006129"/>
                        </a:cubicBezTo>
                        <a:cubicBezTo>
                          <a:pt x="12794555" y="7803661"/>
                          <a:pt x="11912439" y="8120544"/>
                          <a:pt x="11444013" y="8252117"/>
                        </a:cubicBezTo>
                        <a:cubicBezTo>
                          <a:pt x="10916263" y="8785885"/>
                          <a:pt x="5882262" y="8666296"/>
                          <a:pt x="1245987" y="8252117"/>
                        </a:cubicBezTo>
                        <a:cubicBezTo>
                          <a:pt x="287324" y="8324210"/>
                          <a:pt x="3792" y="7416349"/>
                          <a:pt x="0" y="7006129"/>
                        </a:cubicBezTo>
                        <a:cubicBezTo>
                          <a:pt x="-22923" y="4557237"/>
                          <a:pt x="1555" y="2381296"/>
                          <a:pt x="0" y="1245987"/>
                        </a:cubicBezTo>
                        <a:close/>
                      </a:path>
                      <a:path w="12690000" h="8252117" stroke="0" extrusionOk="0">
                        <a:moveTo>
                          <a:pt x="0" y="1245987"/>
                        </a:moveTo>
                        <a:cubicBezTo>
                          <a:pt x="35515" y="758160"/>
                          <a:pt x="439558" y="223338"/>
                          <a:pt x="1245987" y="0"/>
                        </a:cubicBezTo>
                        <a:cubicBezTo>
                          <a:pt x="2776951" y="153265"/>
                          <a:pt x="9914864" y="545563"/>
                          <a:pt x="11444013" y="0"/>
                        </a:cubicBezTo>
                        <a:cubicBezTo>
                          <a:pt x="12061765" y="-48259"/>
                          <a:pt x="12533334" y="648131"/>
                          <a:pt x="12690000" y="1245987"/>
                        </a:cubicBezTo>
                        <a:cubicBezTo>
                          <a:pt x="12981971" y="3076134"/>
                          <a:pt x="12421385" y="6252149"/>
                          <a:pt x="12690000" y="7006129"/>
                        </a:cubicBezTo>
                        <a:cubicBezTo>
                          <a:pt x="12567684" y="7627677"/>
                          <a:pt x="12102716" y="8450627"/>
                          <a:pt x="11444013" y="8252117"/>
                        </a:cubicBezTo>
                        <a:cubicBezTo>
                          <a:pt x="7037532" y="8391308"/>
                          <a:pt x="5522348" y="8441320"/>
                          <a:pt x="1245987" y="8252117"/>
                        </a:cubicBezTo>
                        <a:cubicBezTo>
                          <a:pt x="517400" y="8404545"/>
                          <a:pt x="-24060" y="7533688"/>
                          <a:pt x="0" y="7006129"/>
                        </a:cubicBezTo>
                        <a:cubicBezTo>
                          <a:pt x="-119325" y="5864997"/>
                          <a:pt x="-76113" y="3191011"/>
                          <a:pt x="0" y="1245987"/>
                        </a:cubicBezTo>
                        <a:close/>
                      </a:path>
                      <a:path w="12690000" h="8252117" fill="none" stroke="0" extrusionOk="0">
                        <a:moveTo>
                          <a:pt x="0" y="1245987"/>
                        </a:moveTo>
                        <a:cubicBezTo>
                          <a:pt x="100678" y="805034"/>
                          <a:pt x="611898" y="67671"/>
                          <a:pt x="1245987" y="0"/>
                        </a:cubicBezTo>
                        <a:cubicBezTo>
                          <a:pt x="5224356" y="98448"/>
                          <a:pt x="9394681" y="179430"/>
                          <a:pt x="11444013" y="0"/>
                        </a:cubicBezTo>
                        <a:cubicBezTo>
                          <a:pt x="12236927" y="113307"/>
                          <a:pt x="12661924" y="425467"/>
                          <a:pt x="12690000" y="1245987"/>
                        </a:cubicBezTo>
                        <a:cubicBezTo>
                          <a:pt x="12621459" y="3696315"/>
                          <a:pt x="12609917" y="5946445"/>
                          <a:pt x="12690000" y="7006129"/>
                        </a:cubicBezTo>
                        <a:cubicBezTo>
                          <a:pt x="12798981" y="7701451"/>
                          <a:pt x="12050104" y="8281212"/>
                          <a:pt x="11444013" y="8252117"/>
                        </a:cubicBezTo>
                        <a:cubicBezTo>
                          <a:pt x="9330776" y="8212650"/>
                          <a:pt x="5830035" y="7232590"/>
                          <a:pt x="1245987" y="8252117"/>
                        </a:cubicBezTo>
                        <a:cubicBezTo>
                          <a:pt x="422270" y="8321135"/>
                          <a:pt x="-52445" y="7500696"/>
                          <a:pt x="0" y="7006129"/>
                        </a:cubicBezTo>
                        <a:cubicBezTo>
                          <a:pt x="158078" y="4421490"/>
                          <a:pt x="37329" y="2372703"/>
                          <a:pt x="0" y="1245987"/>
                        </a:cubicBezTo>
                        <a:close/>
                      </a:path>
                      <a:path w="12690000" h="8252117" fill="none" stroke="0" extrusionOk="0">
                        <a:moveTo>
                          <a:pt x="0" y="1245987"/>
                        </a:moveTo>
                        <a:cubicBezTo>
                          <a:pt x="35331" y="735605"/>
                          <a:pt x="565050" y="284720"/>
                          <a:pt x="1245987" y="0"/>
                        </a:cubicBezTo>
                        <a:cubicBezTo>
                          <a:pt x="4832252" y="738343"/>
                          <a:pt x="9374253" y="360964"/>
                          <a:pt x="11444013" y="0"/>
                        </a:cubicBezTo>
                        <a:cubicBezTo>
                          <a:pt x="12254225" y="115380"/>
                          <a:pt x="12741743" y="577174"/>
                          <a:pt x="12690000" y="1245987"/>
                        </a:cubicBezTo>
                        <a:cubicBezTo>
                          <a:pt x="12640407" y="3814216"/>
                          <a:pt x="12495396" y="5885169"/>
                          <a:pt x="12690000" y="7006129"/>
                        </a:cubicBezTo>
                        <a:cubicBezTo>
                          <a:pt x="12784928" y="7756546"/>
                          <a:pt x="11903290" y="8237234"/>
                          <a:pt x="11444013" y="8252117"/>
                        </a:cubicBezTo>
                        <a:cubicBezTo>
                          <a:pt x="10513930" y="8920370"/>
                          <a:pt x="6197825" y="8119780"/>
                          <a:pt x="1245987" y="8252117"/>
                        </a:cubicBezTo>
                        <a:cubicBezTo>
                          <a:pt x="324157" y="8347270"/>
                          <a:pt x="-49041" y="7423846"/>
                          <a:pt x="0" y="7006129"/>
                        </a:cubicBezTo>
                        <a:cubicBezTo>
                          <a:pt x="10442" y="4424855"/>
                          <a:pt x="47004" y="2363817"/>
                          <a:pt x="0" y="124598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4CA360-7308-2400-E119-326FD3AC7005}"/>
              </a:ext>
            </a:extLst>
          </p:cNvPr>
          <p:cNvSpPr txBox="1"/>
          <p:nvPr/>
        </p:nvSpPr>
        <p:spPr>
          <a:xfrm>
            <a:off x="4665394" y="2765330"/>
            <a:ext cx="8929121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371600"/>
            <a:r>
              <a:rPr lang="vi-VN" sz="44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G</a:t>
            </a:r>
            <a:r>
              <a:rPr lang="en-US" sz="44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vi-VN" sz="44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chọn một số từ ngữ  gốc và yêu cầu chuyển thành nghĩa chuyển</a:t>
            </a:r>
          </a:p>
          <a:p>
            <a:pPr algn="just" defTabSz="1371600"/>
            <a:r>
              <a:rPr lang="vi-VN" sz="44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Chia lớp thành 2 nhóm, của một số đại diện tham gia (nhất là những em còn yếu)</a:t>
            </a:r>
          </a:p>
          <a:p>
            <a:pPr algn="just" defTabSz="1371600"/>
            <a:r>
              <a:rPr lang="vi-VN" sz="44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Yêu cầu các nhóm cùng nhau được nghĩa chuyển của từ đó.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54CAC3D-BB2C-C844-F50B-C12C70C483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318" y="4797519"/>
            <a:ext cx="4894656" cy="51953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A78C8CC-324A-3DF2-7200-C2CF1ED460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94514" y="4338084"/>
            <a:ext cx="4469331" cy="56547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F79E47B-1579-C974-E506-0F2269C81A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0" y="876300"/>
            <a:ext cx="8309568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86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984019" y="1474765"/>
            <a:ext cx="14983774" cy="7655346"/>
          </a:xfrm>
          <a:custGeom>
            <a:avLst/>
            <a:gdLst/>
            <a:ahLst/>
            <a:cxnLst/>
            <a:rect l="l" t="t" r="r" b="b"/>
            <a:pathLst>
              <a:path w="14983774" h="7655346">
                <a:moveTo>
                  <a:pt x="0" y="0"/>
                </a:moveTo>
                <a:lnTo>
                  <a:pt x="14983774" y="0"/>
                </a:lnTo>
                <a:lnTo>
                  <a:pt x="14983774" y="7655346"/>
                </a:lnTo>
                <a:lnTo>
                  <a:pt x="0" y="76553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32126" y="8396795"/>
            <a:ext cx="6751715" cy="4357925"/>
          </a:xfrm>
          <a:custGeom>
            <a:avLst/>
            <a:gdLst/>
            <a:ahLst/>
            <a:cxnLst/>
            <a:rect l="l" t="t" r="r" b="b"/>
            <a:pathLst>
              <a:path w="6751715" h="4357925">
                <a:moveTo>
                  <a:pt x="0" y="0"/>
                </a:moveTo>
                <a:lnTo>
                  <a:pt x="6751715" y="0"/>
                </a:lnTo>
                <a:lnTo>
                  <a:pt x="6751715" y="4357925"/>
                </a:lnTo>
                <a:lnTo>
                  <a:pt x="0" y="43579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97360" y="4017288"/>
            <a:ext cx="3513904" cy="10225646"/>
          </a:xfrm>
          <a:custGeom>
            <a:avLst/>
            <a:gdLst/>
            <a:ahLst/>
            <a:cxnLst/>
            <a:rect l="l" t="t" r="r" b="b"/>
            <a:pathLst>
              <a:path w="3513904" h="10225646">
                <a:moveTo>
                  <a:pt x="0" y="0"/>
                </a:moveTo>
                <a:lnTo>
                  <a:pt x="3513904" y="0"/>
                </a:lnTo>
                <a:lnTo>
                  <a:pt x="3513904" y="10225646"/>
                </a:lnTo>
                <a:lnTo>
                  <a:pt x="0" y="102256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7F42A2-426E-96BE-9BF2-23689863A2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81400" y="2324100"/>
            <a:ext cx="11962525" cy="55222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81000" y="342900"/>
            <a:ext cx="17678400" cy="9524999"/>
          </a:xfrm>
          <a:custGeom>
            <a:avLst/>
            <a:gdLst/>
            <a:ahLst/>
            <a:cxnLst/>
            <a:rect l="l" t="t" r="r" b="b"/>
            <a:pathLst>
              <a:path w="15681535" h="8011839">
                <a:moveTo>
                  <a:pt x="0" y="0"/>
                </a:moveTo>
                <a:lnTo>
                  <a:pt x="15681536" y="0"/>
                </a:lnTo>
                <a:lnTo>
                  <a:pt x="15681536" y="8011839"/>
                </a:lnTo>
                <a:lnTo>
                  <a:pt x="0" y="80118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9" name="Picture 8" descr="Từ Điển Anh Việt Dành Cho Học Sinh Lớp 6-7 Khoảng 177.000 Từ">
            <a:extLst>
              <a:ext uri="{FF2B5EF4-FFF2-40B4-BE49-F238E27FC236}">
                <a16:creationId xmlns:a16="http://schemas.microsoft.com/office/drawing/2014/main" id="{67F84CF2-F8FB-C62D-3B0C-EDD488914A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409700"/>
            <a:ext cx="3200400" cy="388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97B803-B25C-B76B-5AA6-237ACE9593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4999" y="1257300"/>
            <a:ext cx="2731957" cy="4114800"/>
          </a:xfrm>
          <a:prstGeom prst="rect">
            <a:avLst/>
          </a:prstGeom>
        </p:spPr>
      </p:pic>
      <p:pic>
        <p:nvPicPr>
          <p:cNvPr id="12" name="Picture 11" descr="Mua Từ Điển Tiếng Việt Thông Dụng (Dành Cho HS-SV) - Sách Bỏ Túi | Tiki">
            <a:extLst>
              <a:ext uri="{FF2B5EF4-FFF2-40B4-BE49-F238E27FC236}">
                <a16:creationId xmlns:a16="http://schemas.microsoft.com/office/drawing/2014/main" id="{0CD04E5C-DFE8-4E5F-2EEC-76C16FDC51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1333500"/>
            <a:ext cx="3581400" cy="403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Từ điển Anh - Việt (bìa xanh đậm) - Công ty cổ phần sách MCBooks">
            <a:extLst>
              <a:ext uri="{FF2B5EF4-FFF2-40B4-BE49-F238E27FC236}">
                <a16:creationId xmlns:a16="http://schemas.microsoft.com/office/drawing/2014/main" id="{BB9D0503-E028-D67A-87AC-409248A61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2600" y="1409700"/>
            <a:ext cx="2971800" cy="392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818F54-F829-AE25-0661-AF36285CF023}"/>
              </a:ext>
            </a:extLst>
          </p:cNvPr>
          <p:cNvSpPr txBox="1"/>
          <p:nvPr/>
        </p:nvSpPr>
        <p:spPr>
          <a:xfrm>
            <a:off x="1143000" y="0"/>
            <a:ext cx="12496800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4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bảy</a:t>
            </a:r>
            <a:r>
              <a:rPr lang="en-US" sz="4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4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9 </a:t>
            </a:r>
            <a:r>
              <a:rPr lang="en-US" sz="40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4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11 </a:t>
            </a:r>
            <a:r>
              <a:rPr lang="en-US" sz="40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4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2024</a:t>
            </a:r>
            <a:endParaRPr lang="vi-VN" sz="40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867727-C191-E5B9-76D4-F834A6A2A631}"/>
              </a:ext>
            </a:extLst>
          </p:cNvPr>
          <p:cNvSpPr txBox="1"/>
          <p:nvPr/>
        </p:nvSpPr>
        <p:spPr>
          <a:xfrm>
            <a:off x="1371600" y="1322504"/>
            <a:ext cx="3505200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4000" b="1" u="sng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vi-VN" sz="40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C5DDB2-1DAC-EA13-8002-C1813EF8D6A9}"/>
              </a:ext>
            </a:extLst>
          </p:cNvPr>
          <p:cNvSpPr txBox="1"/>
          <p:nvPr/>
        </p:nvSpPr>
        <p:spPr>
          <a:xfrm>
            <a:off x="4343400" y="1322504"/>
            <a:ext cx="8522677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lang="en-US" sz="4000" b="1" u="sng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4000" b="1" u="sng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b="1" u="sng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điển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9056264"/>
            <a:ext cx="18288000" cy="1230736"/>
            <a:chOff x="0" y="0"/>
            <a:chExt cx="4816593" cy="3241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324144"/>
            </a:xfrm>
            <a:custGeom>
              <a:avLst/>
              <a:gdLst/>
              <a:ahLst/>
              <a:cxnLst/>
              <a:rect l="l" t="t" r="r" b="b"/>
              <a:pathLst>
                <a:path w="4816592" h="324144">
                  <a:moveTo>
                    <a:pt x="0" y="0"/>
                  </a:moveTo>
                  <a:lnTo>
                    <a:pt x="4816592" y="0"/>
                  </a:lnTo>
                  <a:lnTo>
                    <a:pt x="4816592" y="324144"/>
                  </a:lnTo>
                  <a:lnTo>
                    <a:pt x="0" y="324144"/>
                  </a:lnTo>
                  <a:close/>
                </a:path>
              </a:pathLst>
            </a:custGeom>
            <a:solidFill>
              <a:srgbClr val="4B173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362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2518415" y="1504497"/>
            <a:ext cx="13251170" cy="7637492"/>
          </a:xfrm>
          <a:custGeom>
            <a:avLst/>
            <a:gdLst/>
            <a:ahLst/>
            <a:cxnLst/>
            <a:rect l="l" t="t" r="r" b="b"/>
            <a:pathLst>
              <a:path w="13251170" h="7637492">
                <a:moveTo>
                  <a:pt x="0" y="0"/>
                </a:moveTo>
                <a:lnTo>
                  <a:pt x="13251170" y="0"/>
                </a:lnTo>
                <a:lnTo>
                  <a:pt x="13251170" y="7637492"/>
                </a:lnTo>
                <a:lnTo>
                  <a:pt x="0" y="76374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2622420" y="5503251"/>
            <a:ext cx="3931372" cy="9567499"/>
          </a:xfrm>
          <a:custGeom>
            <a:avLst/>
            <a:gdLst/>
            <a:ahLst/>
            <a:cxnLst/>
            <a:rect l="l" t="t" r="r" b="b"/>
            <a:pathLst>
              <a:path w="3931372" h="9567499">
                <a:moveTo>
                  <a:pt x="0" y="0"/>
                </a:moveTo>
                <a:lnTo>
                  <a:pt x="3931372" y="0"/>
                </a:lnTo>
                <a:lnTo>
                  <a:pt x="3931372" y="9567498"/>
                </a:lnTo>
                <a:lnTo>
                  <a:pt x="0" y="95674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0187E990-72F9-DB4B-7B96-1EF33122EE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2705100"/>
            <a:ext cx="7456054" cy="55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64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Rounded Rectangle 1">
            <a:extLst>
              <a:ext uri="{FF2B5EF4-FFF2-40B4-BE49-F238E27FC236}">
                <a16:creationId xmlns:a16="http://schemas.microsoft.com/office/drawing/2014/main" id="{B7AB4D3F-92E5-D88B-AEE9-3893C1F3F69B}"/>
              </a:ext>
            </a:extLst>
          </p:cNvPr>
          <p:cNvSpPr/>
          <p:nvPr/>
        </p:nvSpPr>
        <p:spPr>
          <a:xfrm>
            <a:off x="1219200" y="190500"/>
            <a:ext cx="16383000" cy="1632214"/>
          </a:xfrm>
          <a:prstGeom prst="roundRect">
            <a:avLst/>
          </a:prstGeom>
          <a:solidFill>
            <a:schemeClr val="bg1"/>
          </a:solidFill>
          <a:ln w="44450">
            <a:solidFill>
              <a:srgbClr val="ED7F5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 1: 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Sắp xếp các bước ở bài tập 1 theo trình tự tra cứu nghĩa của từ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 từ điển.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2D41BE5-1A42-EA4A-0087-5CD8B5166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5200" y="3924300"/>
            <a:ext cx="6858000" cy="3200400"/>
          </a:xfrm>
          <a:prstGeom prst="rect">
            <a:avLst/>
          </a:prstGeom>
        </p:spPr>
      </p:pic>
      <p:sp>
        <p:nvSpPr>
          <p:cNvPr id="17" name="Freeform 3">
            <a:extLst>
              <a:ext uri="{FF2B5EF4-FFF2-40B4-BE49-F238E27FC236}">
                <a16:creationId xmlns:a16="http://schemas.microsoft.com/office/drawing/2014/main" id="{DEB495B8-122A-2EB8-E80A-946E0DA54F0E}"/>
              </a:ext>
            </a:extLst>
          </p:cNvPr>
          <p:cNvSpPr/>
          <p:nvPr/>
        </p:nvSpPr>
        <p:spPr>
          <a:xfrm>
            <a:off x="152400" y="2628900"/>
            <a:ext cx="10885714" cy="6400800"/>
          </a:xfrm>
          <a:custGeom>
            <a:avLst/>
            <a:gdLst/>
            <a:ahLst/>
            <a:cxnLst/>
            <a:rect l="l" t="t" r="r" b="b"/>
            <a:pathLst>
              <a:path w="14983774" h="7655346">
                <a:moveTo>
                  <a:pt x="0" y="0"/>
                </a:moveTo>
                <a:lnTo>
                  <a:pt x="14983774" y="0"/>
                </a:lnTo>
                <a:lnTo>
                  <a:pt x="14983774" y="7655346"/>
                </a:lnTo>
                <a:lnTo>
                  <a:pt x="0" y="76553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D07CF5-94DE-215E-494B-2A0D8A19FF05}"/>
              </a:ext>
            </a:extLst>
          </p:cNvPr>
          <p:cNvSpPr txBox="1"/>
          <p:nvPr/>
        </p:nvSpPr>
        <p:spPr>
          <a:xfrm>
            <a:off x="1242646" y="3262342"/>
            <a:ext cx="942535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4800" b="1" i="1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mục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4800" b="1" i="1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e.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4800" b="1" i="1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7D780B1-607B-1CA8-C879-305D4156668E}"/>
              </a:ext>
            </a:extLst>
          </p:cNvPr>
          <p:cNvSpPr/>
          <p:nvPr/>
        </p:nvSpPr>
        <p:spPr>
          <a:xfrm>
            <a:off x="-5862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F97C4A-2B6A-A7C0-3A04-F581202026F7}"/>
              </a:ext>
            </a:extLst>
          </p:cNvPr>
          <p:cNvSpPr txBox="1"/>
          <p:nvPr/>
        </p:nvSpPr>
        <p:spPr>
          <a:xfrm>
            <a:off x="704336" y="3115687"/>
            <a:ext cx="769208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i="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lang="en-US" sz="4000" i="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4000" i="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i="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4000" i="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r>
              <a:rPr lang="en-US" sz="4000" b="1" i="1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i="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000" i="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lang="en-US" sz="4000" i="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4000" i="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i="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mục</a:t>
            </a:r>
            <a:r>
              <a:rPr lang="en-US" sz="4000" i="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i="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4000" i="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i="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bắt</a:t>
            </a:r>
            <a:r>
              <a:rPr lang="en-US" sz="4000" i="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i="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đầu</a:t>
            </a:r>
            <a:r>
              <a:rPr lang="en-US" sz="4000" i="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i="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i="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i="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i="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</a:t>
            </a:r>
            <a:r>
              <a:rPr lang="en-US" sz="4000" i="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000" i="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</a:t>
            </a:r>
            <a:r>
              <a:rPr lang="en-US" sz="4000" i="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i="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i="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4000" i="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i="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điển</a:t>
            </a:r>
            <a:r>
              <a:rPr lang="en-US" sz="4000" i="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i="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phù</a:t>
            </a:r>
            <a:r>
              <a:rPr lang="en-US" sz="4000" i="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i="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i="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000" i="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d. </a:t>
            </a:r>
            <a:r>
              <a:rPr lang="en-US" sz="4000" i="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i="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i="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ví</a:t>
            </a:r>
            <a:r>
              <a:rPr lang="en-US" sz="4000" i="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i="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</a:t>
            </a:r>
            <a:r>
              <a:rPr lang="en-US" sz="4000" i="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i="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i="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i="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i="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i="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thêm</a:t>
            </a:r>
            <a:r>
              <a:rPr lang="en-US" sz="4000" i="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 </a:t>
            </a:r>
            <a:r>
              <a:rPr lang="en-US" sz="4000" i="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4000" i="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4000" i="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4000" i="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i="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i="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i="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i="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i="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4000" i="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r>
              <a:rPr lang="en-US" sz="4000" b="1" i="1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i="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000" i="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e. </a:t>
            </a:r>
            <a:r>
              <a:rPr lang="en-US" sz="4000" i="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i="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i="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4000" i="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i="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i="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i="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i="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r>
              <a:rPr lang="en-US" sz="4000" b="1" i="1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i="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A464BEDE-B930-08D1-3DE8-D8D9CA19173B}"/>
              </a:ext>
            </a:extLst>
          </p:cNvPr>
          <p:cNvSpPr/>
          <p:nvPr/>
        </p:nvSpPr>
        <p:spPr>
          <a:xfrm>
            <a:off x="733644" y="944805"/>
            <a:ext cx="16383000" cy="1632214"/>
          </a:xfrm>
          <a:prstGeom prst="roundRect">
            <a:avLst/>
          </a:prstGeom>
          <a:solidFill>
            <a:schemeClr val="bg1"/>
          </a:solidFill>
          <a:ln w="44450">
            <a:solidFill>
              <a:srgbClr val="ED7F5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 1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Sắp xếp các bước ở bài tập 1 theo trình tự tra cứu nghĩa của từ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 từ điển.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B6A811-877F-A665-3E37-4073AC2C4CB8}"/>
              </a:ext>
            </a:extLst>
          </p:cNvPr>
          <p:cNvSpPr txBox="1"/>
          <p:nvPr/>
        </p:nvSpPr>
        <p:spPr>
          <a:xfrm>
            <a:off x="9899822" y="3115687"/>
            <a:ext cx="743567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</a:t>
            </a:r>
            <a:r>
              <a:rPr lang="en-US" sz="400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400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điển</a:t>
            </a:r>
            <a:r>
              <a:rPr lang="en-US" sz="400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phù</a:t>
            </a:r>
            <a:r>
              <a:rPr lang="en-US" sz="400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mục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bắt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đầu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</a:t>
            </a:r>
          </a:p>
          <a:p>
            <a:pPr algn="just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e.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00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d. </a:t>
            </a:r>
            <a:r>
              <a:rPr lang="en-US" sz="400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ví</a:t>
            </a:r>
            <a:r>
              <a:rPr lang="en-US" sz="400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</a:t>
            </a:r>
            <a:r>
              <a:rPr lang="en-US" sz="400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thêm</a:t>
            </a:r>
            <a:r>
              <a:rPr lang="en-US" sz="400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 </a:t>
            </a:r>
            <a:r>
              <a:rPr lang="en-US" sz="400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400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400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400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r>
              <a:rPr lang="en-US" sz="40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C672810B-E873-2DEB-CCF4-674C542F64D4}"/>
              </a:ext>
            </a:extLst>
          </p:cNvPr>
          <p:cNvSpPr/>
          <p:nvPr/>
        </p:nvSpPr>
        <p:spPr>
          <a:xfrm>
            <a:off x="7805105" y="466350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4A31E0C1-4EC8-9806-4CF7-35EDFF99E6CD}"/>
              </a:ext>
            </a:extLst>
          </p:cNvPr>
          <p:cNvSpPr/>
          <p:nvPr/>
        </p:nvSpPr>
        <p:spPr>
          <a:xfrm>
            <a:off x="975946" y="7978676"/>
            <a:ext cx="11978054" cy="1632214"/>
          </a:xfrm>
          <a:prstGeom prst="roundRect">
            <a:avLst/>
          </a:prstGeom>
          <a:solidFill>
            <a:schemeClr val="bg1"/>
          </a:solidFill>
          <a:ln w="44450">
            <a:solidFill>
              <a:srgbClr val="ED7F5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Dựa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sắp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xếp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endParaRPr kumimoji="0" lang="en-GB" sz="4000" b="1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D5DD675B-0C50-162D-8FE0-4635F62BFC7D}"/>
              </a:ext>
            </a:extLst>
          </p:cNvPr>
          <p:cNvSpPr/>
          <p:nvPr/>
        </p:nvSpPr>
        <p:spPr>
          <a:xfrm>
            <a:off x="13629542" y="7440007"/>
            <a:ext cx="3977054" cy="1632214"/>
          </a:xfrm>
          <a:prstGeom prst="roundRect">
            <a:avLst/>
          </a:prstGeom>
          <a:solidFill>
            <a:schemeClr val="bg1"/>
          </a:solidFill>
          <a:ln w="44450">
            <a:solidFill>
              <a:srgbClr val="ED7F5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 4</a:t>
            </a:r>
            <a:endParaRPr kumimoji="0" lang="en-GB" sz="5400" b="1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884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10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6B1E24F-5007-2FD0-94E1-CC3D8981B394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67AF54-1B53-5A47-0626-F3FDB2DF23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129468"/>
            <a:ext cx="16904677" cy="6696808"/>
          </a:xfrm>
          <a:prstGeom prst="rect">
            <a:avLst/>
          </a:prstGeom>
        </p:spPr>
      </p:pic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DF0FCDFF-8CC6-E501-042E-86E686018E5D}"/>
              </a:ext>
            </a:extLst>
          </p:cNvPr>
          <p:cNvSpPr/>
          <p:nvPr/>
        </p:nvSpPr>
        <p:spPr>
          <a:xfrm>
            <a:off x="304800" y="190500"/>
            <a:ext cx="17297400" cy="990600"/>
          </a:xfrm>
          <a:prstGeom prst="roundRect">
            <a:avLst/>
          </a:prstGeom>
          <a:solidFill>
            <a:schemeClr val="bg1"/>
          </a:solidFill>
          <a:ln w="44450">
            <a:solidFill>
              <a:srgbClr val="ED7F5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các thông tin về từ đọc trong từ điển dưới đây và trả l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ời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câu hỏi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85E8FB-215F-2C7C-9387-3870EC35D111}"/>
              </a:ext>
            </a:extLst>
          </p:cNvPr>
          <p:cNvSpPr txBox="1"/>
          <p:nvPr/>
        </p:nvSpPr>
        <p:spPr>
          <a:xfrm>
            <a:off x="304800" y="7788176"/>
            <a:ext cx="12877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a,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danh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hay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gốc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c,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gốc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36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3FCA3123-0A38-C4C4-2AAB-4E9BB48BE424}"/>
              </a:ext>
            </a:extLst>
          </p:cNvPr>
          <p:cNvSpPr/>
          <p:nvPr/>
        </p:nvSpPr>
        <p:spPr>
          <a:xfrm>
            <a:off x="14310946" y="8484801"/>
            <a:ext cx="3977054" cy="1632214"/>
          </a:xfrm>
          <a:prstGeom prst="roundRect">
            <a:avLst/>
          </a:prstGeom>
          <a:solidFill>
            <a:schemeClr val="bg1"/>
          </a:solidFill>
          <a:ln w="44450">
            <a:solidFill>
              <a:srgbClr val="ED7F5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 ĐÔI</a:t>
            </a:r>
            <a:endParaRPr kumimoji="0" lang="en-GB" sz="5400" b="1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62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ounded Rectangle 1">
            <a:extLst>
              <a:ext uri="{FF2B5EF4-FFF2-40B4-BE49-F238E27FC236}">
                <a16:creationId xmlns:a16="http://schemas.microsoft.com/office/drawing/2014/main" id="{B7AB4D3F-92E5-D88B-AEE9-3893C1F3F69B}"/>
              </a:ext>
            </a:extLst>
          </p:cNvPr>
          <p:cNvSpPr/>
          <p:nvPr/>
        </p:nvSpPr>
        <p:spPr>
          <a:xfrm>
            <a:off x="1219200" y="190500"/>
            <a:ext cx="16383000" cy="1632214"/>
          </a:xfrm>
          <a:prstGeom prst="roundRect">
            <a:avLst/>
          </a:prstGeom>
          <a:solidFill>
            <a:schemeClr val="bg1"/>
          </a:solidFill>
          <a:ln w="44450">
            <a:solidFill>
              <a:srgbClr val="ED7F5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các thông tin về từ đọc trong từ điển dưới đây và trả l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ời</a:t>
            </a:r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câu hỏi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3ED2F7-4D8C-F7D5-04C9-8DA3CBDE3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867548"/>
            <a:ext cx="11049000" cy="66690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CA77B2-FEFD-E307-5A86-37544ECD92E1}"/>
              </a:ext>
            </a:extLst>
          </p:cNvPr>
          <p:cNvSpPr txBox="1"/>
          <p:nvPr/>
        </p:nvSpPr>
        <p:spPr>
          <a:xfrm>
            <a:off x="228600" y="8909836"/>
            <a:ext cx="14554200" cy="1021556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B8B58E58-BF2F-35B4-5876-3898D7541675}"/>
              </a:ext>
            </a:extLst>
          </p:cNvPr>
          <p:cNvSpPr/>
          <p:nvPr/>
        </p:nvSpPr>
        <p:spPr>
          <a:xfrm>
            <a:off x="10134600" y="5397791"/>
            <a:ext cx="5334000" cy="3124200"/>
          </a:xfrm>
          <a:prstGeom prst="wedgeEllipse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/>
              <a:t> </a:t>
            </a:r>
            <a:r>
              <a:rPr lang="en-US" sz="5400" dirty="0" err="1"/>
              <a:t>Từ</a:t>
            </a:r>
            <a:r>
              <a:rPr lang="en-US" sz="5400" dirty="0"/>
              <a:t> </a:t>
            </a:r>
            <a:r>
              <a:rPr lang="en-US" sz="5400" b="1" i="1" dirty="0" err="1"/>
              <a:t>đọc</a:t>
            </a:r>
            <a:r>
              <a:rPr lang="en-US" sz="5400" dirty="0"/>
              <a:t> </a:t>
            </a:r>
            <a:r>
              <a:rPr lang="en-US" sz="5400" dirty="0" err="1"/>
              <a:t>là</a:t>
            </a:r>
            <a:r>
              <a:rPr lang="en-US" sz="5400" dirty="0"/>
              <a:t> </a:t>
            </a:r>
            <a:r>
              <a:rPr lang="en-US" sz="5400" dirty="0" err="1"/>
              <a:t>động</a:t>
            </a:r>
            <a:r>
              <a:rPr lang="en-US" sz="5400" dirty="0"/>
              <a:t> </a:t>
            </a:r>
            <a:r>
              <a:rPr lang="en-US" sz="5400" dirty="0" err="1"/>
              <a:t>từ</a:t>
            </a:r>
            <a:r>
              <a:rPr lang="en-US" sz="5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77413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718</TotalTime>
  <Words>1085</Words>
  <Application>Microsoft Office PowerPoint</Application>
  <PresentationFormat>Custom</PresentationFormat>
  <Paragraphs>102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Cambria</vt:lpstr>
      <vt:lpstr>iCiel Altus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67</cp:revision>
  <dcterms:created xsi:type="dcterms:W3CDTF">2006-08-16T00:00:00Z</dcterms:created>
  <dcterms:modified xsi:type="dcterms:W3CDTF">2024-11-08T15:01:58Z</dcterms:modified>
  <dc:identifier>DAGGBMTwqNQ</dc:identifier>
</cp:coreProperties>
</file>