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67" r:id="rId3"/>
    <p:sldId id="268" r:id="rId4"/>
    <p:sldId id="303" r:id="rId5"/>
    <p:sldId id="274" r:id="rId6"/>
    <p:sldId id="275" r:id="rId7"/>
    <p:sldId id="287" r:id="rId8"/>
    <p:sldId id="288" r:id="rId9"/>
    <p:sldId id="289" r:id="rId10"/>
    <p:sldId id="284" r:id="rId11"/>
    <p:sldId id="301" r:id="rId12"/>
    <p:sldId id="293" r:id="rId13"/>
    <p:sldId id="298" r:id="rId14"/>
    <p:sldId id="299" r:id="rId15"/>
    <p:sldId id="294" r:id="rId16"/>
    <p:sldId id="304" r:id="rId17"/>
    <p:sldId id="305" r:id="rId18"/>
    <p:sldId id="306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64D32-B6B5-4634-93B9-FD2DF253DB8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05BA5-28E8-40A4-BB69-08E4FBF6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9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865FF4-1935-4D23-8E23-CD5F45B1C660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25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865FF4-1935-4D23-8E23-CD5F45B1C660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05BA5-28E8-40A4-BB69-08E4FBF6DA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1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3F8A13-4E00-4798-B7DA-914B9BDDCFE7}" type="slidenum">
              <a:rPr lang="vi-VN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vi-VN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94BDA3-F3FD-496B-A0DF-50528E846AE8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94BDA3-F3FD-496B-A0DF-50528E846AE8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94BDA3-F3FD-496B-A0DF-50528E846AE8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05BA5-28E8-40A4-BB69-08E4FBF6DA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19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7CB-7B76-496E-93B4-3C5E5E24CD3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828-BA2C-4BC0-B544-2390DCDA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4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7CB-7B76-496E-93B4-3C5E5E24CD3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828-BA2C-4BC0-B544-2390DCDA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7CB-7B76-496E-93B4-3C5E5E24CD3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828-BA2C-4BC0-B544-2390DCDA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54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5" y="-614320"/>
            <a:ext cx="5327394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3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144405" y="5138716"/>
            <a:ext cx="1189645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5158140" y="5338984"/>
            <a:ext cx="62272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8297843" y="965908"/>
            <a:ext cx="123044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91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7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8"/>
            <a:ext cx="419694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8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6760096" y="4165904"/>
            <a:ext cx="729807" cy="56036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8" y="3267535"/>
            <a:ext cx="930330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4" y="2995679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8226184" y="718700"/>
            <a:ext cx="990460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2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4931146" y="5284863"/>
            <a:ext cx="1381909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50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3"/>
          <p:cNvSpPr/>
          <p:nvPr/>
        </p:nvSpPr>
        <p:spPr>
          <a:xfrm>
            <a:off x="6414487" y="5577670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3"/>
          <p:cNvSpPr/>
          <p:nvPr/>
        </p:nvSpPr>
        <p:spPr>
          <a:xfrm>
            <a:off x="7377099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3"/>
          <p:cNvSpPr/>
          <p:nvPr/>
        </p:nvSpPr>
        <p:spPr>
          <a:xfrm>
            <a:off x="7237914" y="1632990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7037023" y="-84877"/>
            <a:ext cx="1121632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1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3"/>
          <p:cNvSpPr/>
          <p:nvPr/>
        </p:nvSpPr>
        <p:spPr>
          <a:xfrm>
            <a:off x="5668110" y="527118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6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4944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7CB-7B76-496E-93B4-3C5E5E24CD3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828-BA2C-4BC0-B544-2390DCDA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7CB-7B76-496E-93B4-3C5E5E24CD3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828-BA2C-4BC0-B544-2390DCDA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6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7CB-7B76-496E-93B4-3C5E5E24CD3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828-BA2C-4BC0-B544-2390DCDA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6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7CB-7B76-496E-93B4-3C5E5E24CD3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828-BA2C-4BC0-B544-2390DCDA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6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7CB-7B76-496E-93B4-3C5E5E24CD3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828-BA2C-4BC0-B544-2390DCDA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5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7CB-7B76-496E-93B4-3C5E5E24CD3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828-BA2C-4BC0-B544-2390DCDA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4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7CB-7B76-496E-93B4-3C5E5E24CD3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828-BA2C-4BC0-B544-2390DCDA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87CB-7B76-496E-93B4-3C5E5E24CD3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D828-BA2C-4BC0-B544-2390DCDA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2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387CB-7B76-496E-93B4-3C5E5E24CD3A}" type="datetimeFigureOut">
              <a:rPr lang="en-US" smtClean="0"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2D828-BA2C-4BC0-B544-2390DCDA0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8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NULL" TargetMode="External"/><Relationship Id="rId1" Type="http://schemas.openxmlformats.org/officeDocument/2006/relationships/video" Target="file:///D:\Luu\My%20Documents\GA%20Dientu\MVI_0347.avi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uu\My%20Documents\GA%20Dientu\MVI_0347.avi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uu\My%20Documents\GA%20Dientu\MVI_0347.avi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051050" y="476250"/>
            <a:ext cx="55911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PHÒNG GIÁO DỤC </a:t>
            </a:r>
            <a:r>
              <a:rPr lang="en-US" sz="2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-</a:t>
            </a:r>
            <a:r>
              <a:rPr lang="vi-VN" sz="2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lang="vi-VN" sz="2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ĐÀO TẠO ĐẠI LỘC</a:t>
            </a:r>
          </a:p>
          <a:p>
            <a:pPr algn="ctr"/>
            <a:r>
              <a:rPr lang="vi-VN" sz="2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Trường tiểu </a:t>
            </a:r>
            <a:r>
              <a:rPr lang="vi-VN" sz="2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học</a:t>
            </a:r>
            <a:r>
              <a:rPr lang="en-US" sz="2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Đại</a:t>
            </a:r>
            <a:r>
              <a:rPr lang="en-US" sz="2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Đồng</a:t>
            </a:r>
            <a:endParaRPr lang="en-US" sz="24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latin typeface="Times New Roman"/>
              <a:cs typeface="Times New Roman"/>
            </a:endParaRP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539750" y="1447800"/>
            <a:ext cx="7848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giáo về dự giờ thăm lớp </a:t>
            </a:r>
            <a:r>
              <a:rPr lang="en-US" sz="2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1C</a:t>
            </a:r>
            <a:r>
              <a:rPr lang="vi-VN" sz="2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2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00400" y="6080125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33CC"/>
                </a:solidFill>
                <a:latin typeface="Verdana" pitchFamily="34" charset="0"/>
              </a:rPr>
              <a:t>Người</a:t>
            </a:r>
            <a:r>
              <a:rPr lang="en-US" sz="2000" b="1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Verdana" pitchFamily="34" charset="0"/>
              </a:rPr>
              <a:t>thực</a:t>
            </a:r>
            <a:r>
              <a:rPr lang="en-US" sz="2000" b="1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Verdana" pitchFamily="34" charset="0"/>
              </a:rPr>
              <a:t>hiện</a:t>
            </a:r>
            <a:r>
              <a:rPr lang="en-US" sz="2000" b="1" dirty="0">
                <a:solidFill>
                  <a:srgbClr val="0033CC"/>
                </a:solidFill>
                <a:latin typeface="Verdana" pitchFamily="34" charset="0"/>
              </a:rPr>
              <a:t>: </a:t>
            </a:r>
            <a:r>
              <a:rPr lang="en-US" sz="2000" b="1" dirty="0" err="1" smtClean="0">
                <a:solidFill>
                  <a:srgbClr val="0033CC"/>
                </a:solidFill>
                <a:latin typeface="Verdana" pitchFamily="34" charset="0"/>
              </a:rPr>
              <a:t>Phạm</a:t>
            </a:r>
            <a:r>
              <a:rPr lang="en-US" sz="2000" b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Verdana" pitchFamily="34" charset="0"/>
              </a:rPr>
              <a:t>Thị</a:t>
            </a:r>
            <a:r>
              <a:rPr lang="en-US" sz="2000" b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Verdana" pitchFamily="34" charset="0"/>
              </a:rPr>
              <a:t>Hiền</a:t>
            </a:r>
            <a:r>
              <a:rPr lang="en-US" sz="2000" dirty="0" smtClean="0">
                <a:latin typeface="Verdana" pitchFamily="34" charset="0"/>
              </a:rPr>
              <a:t> 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0825" y="3519488"/>
            <a:ext cx="8528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779838" y="3500438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779838" y="3092450"/>
            <a:ext cx="1944687" cy="696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 Việt: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WordArt 11"/>
          <p:cNvSpPr>
            <a:spLocks noChangeArrowheads="1" noChangeShapeType="1" noTextEdit="1"/>
          </p:cNvSpPr>
          <p:nvPr/>
        </p:nvSpPr>
        <p:spPr bwMode="auto">
          <a:xfrm>
            <a:off x="838200" y="4149725"/>
            <a:ext cx="7272338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46: ac   ăc   âc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2791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ounded Rectangle 12"/>
          <p:cNvSpPr>
            <a:spLocks noChangeArrowheads="1"/>
          </p:cNvSpPr>
          <p:nvPr/>
        </p:nvSpPr>
        <p:spPr bwMode="auto">
          <a:xfrm>
            <a:off x="297873" y="2667000"/>
            <a:ext cx="2362200" cy="762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CC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ác</a:t>
            </a:r>
            <a:r>
              <a:rPr lang="en-US" sz="4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endParaRPr lang="vi-VN" sz="4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Rounded Rectangle 11"/>
          <p:cNvSpPr>
            <a:spLocks noChangeArrowheads="1"/>
          </p:cNvSpPr>
          <p:nvPr/>
        </p:nvSpPr>
        <p:spPr bwMode="auto">
          <a:xfrm>
            <a:off x="3422073" y="2743200"/>
            <a:ext cx="2514600" cy="762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CC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8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4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ắc áo</a:t>
            </a:r>
            <a:endParaRPr lang="vi-VN" sz="4800" b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8" name="Rounded Rectangle 13"/>
          <p:cNvSpPr>
            <a:spLocks noChangeArrowheads="1"/>
          </p:cNvSpPr>
          <p:nvPr/>
        </p:nvSpPr>
        <p:spPr bwMode="auto">
          <a:xfrm>
            <a:off x="6546273" y="2743200"/>
            <a:ext cx="2590800" cy="838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CC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8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4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uả gấc</a:t>
            </a:r>
            <a:endParaRPr lang="vi-VN" sz="4800" b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0" y="0"/>
            <a:ext cx="2332038" cy="838200"/>
            <a:chOff x="228600" y="228600"/>
            <a:chExt cx="2332704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0647" y="274637"/>
              <a:ext cx="1600657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661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41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6" grpId="0" animBg="1"/>
      <p:bldP spid="440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40"/>
          <p:cNvGrpSpPr>
            <a:grpSpLocks/>
          </p:cNvGrpSpPr>
          <p:nvPr/>
        </p:nvGrpSpPr>
        <p:grpSpPr bwMode="auto">
          <a:xfrm>
            <a:off x="228600" y="122238"/>
            <a:ext cx="2332038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0647" y="274637"/>
              <a:ext cx="1600657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661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 flipH="1">
            <a:off x="-457200" y="4274403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ạc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nhạc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mặc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gấc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giấc</a:t>
            </a: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2"/>
          <p:cNvSpPr>
            <a:spLocks noChangeArrowheads="1"/>
          </p:cNvSpPr>
          <p:nvPr/>
        </p:nvSpPr>
        <p:spPr bwMode="auto">
          <a:xfrm>
            <a:off x="152400" y="5410200"/>
            <a:ext cx="2362200" cy="762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CC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8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ác sĩ</a:t>
            </a:r>
            <a:endParaRPr lang="vi-VN" sz="4800" b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1"/>
          <p:cNvSpPr>
            <a:spLocks noChangeArrowheads="1"/>
          </p:cNvSpPr>
          <p:nvPr/>
        </p:nvSpPr>
        <p:spPr bwMode="auto">
          <a:xfrm>
            <a:off x="3276600" y="5486400"/>
            <a:ext cx="2514600" cy="762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CC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8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4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ắc áo</a:t>
            </a:r>
            <a:endParaRPr lang="vi-VN" sz="4800" b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3"/>
          <p:cNvSpPr>
            <a:spLocks noChangeArrowheads="1"/>
          </p:cNvSpPr>
          <p:nvPr/>
        </p:nvSpPr>
        <p:spPr bwMode="auto">
          <a:xfrm>
            <a:off x="6400800" y="5486400"/>
            <a:ext cx="2590800" cy="838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CC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8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4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uả gấc</a:t>
            </a:r>
            <a:endParaRPr lang="vi-VN" sz="4800" b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2438400" y="7620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343400" y="7620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6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204857" y="7620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</a:t>
            </a:r>
            <a:r>
              <a:rPr lang="en-US" sz="6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819400" y="2133600"/>
            <a:ext cx="3657600" cy="2193925"/>
            <a:chOff x="527421" y="1752600"/>
            <a:chExt cx="2582410" cy="2008910"/>
          </a:xfrm>
          <a:solidFill>
            <a:srgbClr val="FFCCFF"/>
          </a:solidFill>
        </p:grpSpPr>
        <p:sp>
          <p:nvSpPr>
            <p:cNvPr id="29" name="Rectangle 28"/>
            <p:cNvSpPr/>
            <p:nvPr/>
          </p:nvSpPr>
          <p:spPr bwMode="auto">
            <a:xfrm>
              <a:off x="527422" y="1752600"/>
              <a:ext cx="1202156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774103" y="1759526"/>
              <a:ext cx="1335728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27421" y="2770910"/>
              <a:ext cx="258241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202186" y="2133600"/>
            <a:ext cx="910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en-US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33109" y="2108589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57600" y="3200400"/>
            <a:ext cx="1766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thác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4188822" y="3200400"/>
            <a:ext cx="1733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2800" b="1">
              <a:solidFill>
                <a:srgbClr val="0000FF"/>
              </a:solidFill>
            </a:endParaRPr>
          </a:p>
          <a:p>
            <a:r>
              <a:rPr lang="en-US" sz="2800"/>
              <a:t>                               </a:t>
            </a:r>
            <a:endParaRPr lang="en-US" sz="2800" i="1" u="sng">
              <a:solidFill>
                <a:srgbClr val="FF0000"/>
              </a:solidFill>
            </a:endParaRPr>
          </a:p>
        </p:txBody>
      </p:sp>
      <p:pic>
        <p:nvPicPr>
          <p:cNvPr id="19462" name="MVI_0347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" y="2667000"/>
            <a:ext cx="3810000" cy="2286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Shape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92650" y="2133600"/>
            <a:ext cx="3155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hape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92650" y="4495800"/>
            <a:ext cx="3232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hape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692650" y="3352800"/>
            <a:ext cx="3232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95982" y="168274"/>
            <a:ext cx="2980619" cy="1127125"/>
            <a:chOff x="285899" y="274636"/>
            <a:chExt cx="2534595" cy="1127125"/>
          </a:xfrm>
        </p:grpSpPr>
        <p:sp>
          <p:nvSpPr>
            <p:cNvPr id="14" name="Rounded Rectangle 13"/>
            <p:cNvSpPr/>
            <p:nvPr/>
          </p:nvSpPr>
          <p:spPr>
            <a:xfrm>
              <a:off x="960647" y="274636"/>
              <a:ext cx="1859847" cy="1127125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chemeClr val="bg1"/>
                  </a:solidFill>
                </a:rPr>
                <a:t> </a:t>
              </a:r>
              <a:r>
                <a:rPr lang="en-US" sz="48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endParaRPr lang="vi-VN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5899" y="334962"/>
              <a:ext cx="914661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 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36953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6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2800" b="1">
              <a:solidFill>
                <a:srgbClr val="0000FF"/>
              </a:solidFill>
            </a:endParaRPr>
          </a:p>
          <a:p>
            <a:r>
              <a:rPr lang="en-US" sz="2800"/>
              <a:t>                               </a:t>
            </a:r>
            <a:endParaRPr lang="en-US" sz="2800" i="1" u="sng">
              <a:solidFill>
                <a:srgbClr val="FF0000"/>
              </a:solidFill>
            </a:endParaRPr>
          </a:p>
        </p:txBody>
      </p:sp>
      <p:pic>
        <p:nvPicPr>
          <p:cNvPr id="19462" name="MVI_0347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3029"/>
            <a:ext cx="3810000" cy="2286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95982" y="168274"/>
            <a:ext cx="2980619" cy="1127125"/>
            <a:chOff x="285899" y="274636"/>
            <a:chExt cx="2534595" cy="1127125"/>
          </a:xfrm>
        </p:grpSpPr>
        <p:sp>
          <p:nvSpPr>
            <p:cNvPr id="14" name="Rounded Rectangle 13"/>
            <p:cNvSpPr/>
            <p:nvPr/>
          </p:nvSpPr>
          <p:spPr>
            <a:xfrm>
              <a:off x="960647" y="274636"/>
              <a:ext cx="1859847" cy="1127125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chemeClr val="bg1"/>
                  </a:solidFill>
                </a:rPr>
                <a:t> </a:t>
              </a:r>
              <a:r>
                <a:rPr lang="en-US" sz="48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endParaRPr lang="vi-VN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5899" y="334962"/>
              <a:ext cx="914661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smtClean="0">
                  <a:solidFill>
                    <a:schemeClr val="bg2">
                      <a:lumMod val="10000"/>
                    </a:schemeClr>
                  </a:solidFill>
                </a:rPr>
                <a:t> 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026" name="Picture 2" descr="C:\Users\Administrator\Pictures\Cap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819400"/>
            <a:ext cx="90487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4370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6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2800" b="1">
              <a:solidFill>
                <a:srgbClr val="0000FF"/>
              </a:solidFill>
            </a:endParaRPr>
          </a:p>
          <a:p>
            <a:r>
              <a:rPr lang="en-US" sz="2800"/>
              <a:t>                               </a:t>
            </a:r>
            <a:endParaRPr lang="en-US" sz="2800" i="1" u="sng">
              <a:solidFill>
                <a:srgbClr val="FF0000"/>
              </a:solidFill>
            </a:endParaRPr>
          </a:p>
        </p:txBody>
      </p:sp>
      <p:pic>
        <p:nvPicPr>
          <p:cNvPr id="19462" name="MVI_0347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3029"/>
            <a:ext cx="3810000" cy="2286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95982" y="168274"/>
            <a:ext cx="2980619" cy="1127125"/>
            <a:chOff x="285899" y="274636"/>
            <a:chExt cx="2534595" cy="1127125"/>
          </a:xfrm>
        </p:grpSpPr>
        <p:sp>
          <p:nvSpPr>
            <p:cNvPr id="14" name="Rounded Rectangle 13"/>
            <p:cNvSpPr/>
            <p:nvPr/>
          </p:nvSpPr>
          <p:spPr>
            <a:xfrm>
              <a:off x="960647" y="274636"/>
              <a:ext cx="1859847" cy="1127125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chemeClr val="bg1"/>
                  </a:solidFill>
                </a:rPr>
                <a:t> </a:t>
              </a:r>
              <a:r>
                <a:rPr lang="en-US" sz="48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endParaRPr lang="vi-VN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5899" y="334962"/>
              <a:ext cx="914661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smtClean="0">
                  <a:solidFill>
                    <a:schemeClr val="bg2">
                      <a:lumMod val="10000"/>
                    </a:schemeClr>
                  </a:solidFill>
                </a:rPr>
                <a:t> 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050" name="Picture 2" descr="C:\Users\Administrator\Pictures\Cap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048000"/>
            <a:ext cx="71818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5185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6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6162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Chọn con vật mà em thích : 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362200" y="21478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295400" y="1295400"/>
            <a:ext cx="2438400" cy="1219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latin typeface="Times New Roman" pitchFamily="18" charset="0"/>
              </a:rPr>
              <a:t>b</a:t>
            </a:r>
            <a:r>
              <a:rPr lang="en-US" sz="4800" b="1" smtClean="0">
                <a:latin typeface="Times New Roman" pitchFamily="18" charset="0"/>
              </a:rPr>
              <a:t>ản nhạc</a:t>
            </a:r>
            <a:endParaRPr lang="en-US" sz="4800" b="1">
              <a:latin typeface="Times New Roman" pitchFamily="18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1447800" y="4267200"/>
            <a:ext cx="2362200" cy="1219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smtClean="0">
                <a:latin typeface="Times New Roman" pitchFamily="18" charset="0"/>
              </a:rPr>
              <a:t>ăn mặc</a:t>
            </a:r>
            <a:endParaRPr lang="en-US" sz="4800" b="1">
              <a:latin typeface="Times New Roman" pitchFamily="18" charset="0"/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5410200" y="4262438"/>
            <a:ext cx="2514600" cy="1219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800" b="1">
              <a:latin typeface="Times New Roman" pitchFamily="18" charset="0"/>
            </a:endParaRPr>
          </a:p>
          <a:p>
            <a:pPr algn="ctr"/>
            <a:r>
              <a:rPr lang="en-US" sz="4800" b="1">
                <a:latin typeface="Times New Roman" pitchFamily="18" charset="0"/>
              </a:rPr>
              <a:t>l</a:t>
            </a:r>
            <a:r>
              <a:rPr lang="en-US" sz="4800" b="1" smtClean="0">
                <a:latin typeface="Times New Roman" pitchFamily="18" charset="0"/>
              </a:rPr>
              <a:t>ác đác</a:t>
            </a:r>
            <a:endParaRPr lang="en-US" sz="4800" b="1">
              <a:latin typeface="Times New Roman" pitchFamily="18" charset="0"/>
            </a:endParaRPr>
          </a:p>
          <a:p>
            <a:pPr algn="ctr"/>
            <a:endParaRPr lang="en-US" sz="4800" b="1">
              <a:latin typeface="Times New Roman" pitchFamily="18" charset="0"/>
            </a:endParaRP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5410200" y="1319213"/>
            <a:ext cx="2514600" cy="1219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>
                <a:latin typeface="Times New Roman" pitchFamily="18" charset="0"/>
              </a:rPr>
              <a:t>g</a:t>
            </a:r>
            <a:r>
              <a:rPr lang="en-US" sz="4800" b="1" smtClean="0">
                <a:latin typeface="Times New Roman" pitchFamily="18" charset="0"/>
              </a:rPr>
              <a:t>iấc ngủ</a:t>
            </a:r>
            <a:endParaRPr lang="en-US" sz="4800" b="1">
              <a:latin typeface="Times New Roman" pitchFamily="18" charset="0"/>
            </a:endParaRPr>
          </a:p>
        </p:txBody>
      </p:sp>
      <p:pic>
        <p:nvPicPr>
          <p:cNvPr id="52234" name="Picture 10" descr="CH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01337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1" descr="THO79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06100"/>
            <a:ext cx="37671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13" descr="Kết quả hình ảnh cho con mè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81400"/>
            <a:ext cx="3733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45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7"/>
                  </p:tgtEl>
                </p:cond>
              </p:nextCondLst>
            </p:seq>
          </p:childTnLst>
        </p:cTn>
      </p:par>
    </p:tnLst>
    <p:bldLst>
      <p:bldP spid="522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670560" y="2026920"/>
            <a:ext cx="5029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buNone/>
            </a:pPr>
            <a:r>
              <a:rPr lang="en-US" sz="72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72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158240" y="2026920"/>
            <a:ext cx="1706880" cy="467532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741350" y="2042652"/>
            <a:ext cx="487680" cy="4675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73DA0-A78E-4D59-83A8-9D04DC65D056}"/>
              </a:ext>
            </a:extLst>
          </p:cNvPr>
          <p:cNvSpPr txBox="1"/>
          <p:nvPr/>
        </p:nvSpPr>
        <p:spPr>
          <a:xfrm>
            <a:off x="2499360" y="685800"/>
            <a:ext cx="318516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" b="1" u="sng" dirty="0"/>
              <a:t>TIẾNG VIỆT</a:t>
            </a:r>
          </a:p>
          <a:p>
            <a:pPr algn="ctr"/>
            <a:r>
              <a:rPr lang="en-US" sz="2240" b="1" dirty="0"/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8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B68A07-4C28-4DAB-9A83-08BCCFAA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10" y="2819401"/>
            <a:ext cx="7121580" cy="18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36556" y="3222927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7C430-D07A-41E8-AE29-3EF1690B7AAB}"/>
              </a:ext>
            </a:extLst>
          </p:cNvPr>
          <p:cNvSpPr txBox="1"/>
          <p:nvPr/>
        </p:nvSpPr>
        <p:spPr>
          <a:xfrm>
            <a:off x="2499360" y="685800"/>
            <a:ext cx="318516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" b="1" u="sng" dirty="0"/>
              <a:t>TIẾNG VIỆT</a:t>
            </a:r>
          </a:p>
          <a:p>
            <a:pPr algn="ctr"/>
            <a:r>
              <a:rPr lang="en-US" sz="2240" b="1" dirty="0"/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8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A8FFE-6C66-40EE-8A7E-4F244634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39240"/>
            <a:ext cx="8900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1" y="1871749"/>
            <a:ext cx="7985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Nếu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Bắc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 Pa.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hè,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ở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bốn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Sa Pa có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Thác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Bạc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có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có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Tả Van, Tả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Phìn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Sín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Chải</a:t>
            </a:r>
            <a:r>
              <a:rPr lang="en-US" sz="384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4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38200" y="4572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00200" y="533400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14600" y="1752600"/>
            <a:ext cx="6781800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eo  ây   âu</a:t>
            </a:r>
            <a:endParaRPr lang="en-US" sz="7200" b="1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200" b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7200" b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ây cau</a:t>
            </a:r>
            <a:endParaRPr lang="en-US" sz="7200" b="1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200" b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7200" b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hịu khó</a:t>
            </a:r>
            <a:endParaRPr lang="en-US" sz="7200" b="1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00" b="1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581400" y="533400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smtClean="0">
                <a:latin typeface="Arial" pitchFamily="34" charset="0"/>
                <a:cs typeface="Arial" pitchFamily="34" charset="0"/>
              </a:rPr>
              <a:t>Tiếng Việt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: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19075" y="990601"/>
            <a:ext cx="2295525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</a:t>
            </a:r>
            <a:r>
              <a:rPr lang="vi-VN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ởi động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721430" y="6210300"/>
            <a:ext cx="172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746500" y="1235074"/>
            <a:ext cx="189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1" grpId="0" animBg="1"/>
      <p:bldP spid="61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36556" y="3222927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78E90-63AC-4A2E-9179-DCAB77DB084B}"/>
              </a:ext>
            </a:extLst>
          </p:cNvPr>
          <p:cNvSpPr txBox="1"/>
          <p:nvPr/>
        </p:nvSpPr>
        <p:spPr>
          <a:xfrm>
            <a:off x="2499360" y="685800"/>
            <a:ext cx="318516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" b="1" u="sng" dirty="0"/>
              <a:t>TIẾNG VIỆT</a:t>
            </a:r>
          </a:p>
          <a:p>
            <a:pPr algn="ctr"/>
            <a:r>
              <a:rPr lang="en-US" sz="2240" b="1" dirty="0"/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8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4B81DC-E9E8-40BB-9F91-5CCDAE51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56" y="1614637"/>
            <a:ext cx="7132320" cy="454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21920" y="1417320"/>
            <a:ext cx="8839200" cy="223512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58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58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58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ac, </a:t>
            </a:r>
            <a:r>
              <a:rPr lang="en-SG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ăc</a:t>
            </a:r>
            <a:r>
              <a:rPr lang="en-SG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24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âc</a:t>
            </a:r>
            <a: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424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424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0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38200" y="4572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00200" y="533400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09762" y="1752600"/>
            <a:ext cx="7386638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7200" b="1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en-US" sz="72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7200" b="1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đẽo</a:t>
            </a:r>
            <a:r>
              <a:rPr lang="en-US" sz="72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7200" b="1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củi</a:t>
            </a:r>
            <a:r>
              <a:rPr lang="en-US" sz="72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7200" b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7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sao</a:t>
            </a:r>
            <a:endParaRPr lang="en-US" sz="72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7200" b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khâu</a:t>
            </a:r>
            <a:r>
              <a:rPr lang="en-US" sz="7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vá</a:t>
            </a:r>
            <a:endParaRPr lang="en-US" sz="72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0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581400" y="533400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smtClean="0">
                <a:latin typeface="Arial" pitchFamily="34" charset="0"/>
                <a:cs typeface="Arial" pitchFamily="34" charset="0"/>
              </a:rPr>
              <a:t>Tiếng Việt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: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152401" y="990601"/>
            <a:ext cx="22860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vi-VN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hởi động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438400" y="62103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746500" y="1235074"/>
            <a:ext cx="189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94691" y="838200"/>
            <a:ext cx="776350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zh-CN" sz="4800" b="1" dirty="0" err="1">
                <a:latin typeface=".VnAvant" pitchFamily="34" charset="0"/>
              </a:rPr>
              <a:t>Nh</a:t>
            </a:r>
            <a:r>
              <a:rPr lang="en-US" altLang="zh-CN" sz="4800" b="1" dirty="0">
                <a:latin typeface=".VnAvant" pitchFamily="34" charset="0"/>
              </a:rPr>
              <a:t>µ dì </a:t>
            </a:r>
            <a:r>
              <a:rPr lang="en-US" altLang="zh-CN" sz="4800" b="1" dirty="0" err="1">
                <a:latin typeface=".VnAvant" pitchFamily="34" charset="0"/>
              </a:rPr>
              <a:t>Tư</a:t>
            </a:r>
            <a:r>
              <a:rPr lang="en-US" altLang="zh-CN" sz="4800" b="1" dirty="0">
                <a:latin typeface=".VnAvant" pitchFamily="34" charset="0"/>
              </a:rPr>
              <a:t>­ ë </a:t>
            </a:r>
            <a:r>
              <a:rPr lang="en-US" altLang="zh-CN" sz="4800" b="1" dirty="0" err="1">
                <a:latin typeface=".VnAvant" pitchFamily="34" charset="0"/>
              </a:rPr>
              <a:t>qu</a:t>
            </a:r>
            <a:r>
              <a:rPr lang="en-US" altLang="zh-CN" sz="4800" b="1" dirty="0">
                <a:latin typeface=".VnAvant" pitchFamily="34" charset="0"/>
              </a:rPr>
              <a:t>ª </a:t>
            </a:r>
            <a:r>
              <a:rPr lang="en-US" altLang="zh-CN" sz="4800" b="1" dirty="0" err="1">
                <a:latin typeface=".VnAvant" pitchFamily="34" charset="0"/>
              </a:rPr>
              <a:t>cã</a:t>
            </a:r>
            <a:r>
              <a:rPr lang="en-US" altLang="zh-CN" sz="4800" b="1" dirty="0">
                <a:latin typeface=".VnAvant" pitchFamily="34" charset="0"/>
              </a:rPr>
              <a:t> </a:t>
            </a:r>
            <a:r>
              <a:rPr lang="en-US" altLang="zh-CN" sz="4800" b="1" dirty="0" err="1">
                <a:latin typeface=".VnAvant" pitchFamily="34" charset="0"/>
              </a:rPr>
              <a:t>c©y</a:t>
            </a:r>
            <a:r>
              <a:rPr lang="en-US" altLang="zh-CN" sz="4800" b="1" dirty="0">
                <a:latin typeface=".VnAvant" pitchFamily="34" charset="0"/>
              </a:rPr>
              <a:t> </a:t>
            </a:r>
            <a:r>
              <a:rPr lang="en-US" altLang="zh-CN" sz="4800" b="1" dirty="0" err="1">
                <a:latin typeface=".VnAvant" pitchFamily="34" charset="0"/>
              </a:rPr>
              <a:t>cau</a:t>
            </a:r>
            <a:r>
              <a:rPr lang="en-US" altLang="zh-CN" sz="4800" b="1" dirty="0">
                <a:latin typeface=".VnAvant" pitchFamily="34" charset="0"/>
              </a:rPr>
              <a:t>, </a:t>
            </a:r>
            <a:r>
              <a:rPr lang="en-US" altLang="zh-CN" sz="4800" b="1" dirty="0" err="1">
                <a:latin typeface=".VnAvant" pitchFamily="34" charset="0"/>
              </a:rPr>
              <a:t>giµn</a:t>
            </a:r>
            <a:r>
              <a:rPr lang="en-US" altLang="zh-CN" sz="4800" b="1" dirty="0">
                <a:latin typeface=".VnAvant" pitchFamily="34" charset="0"/>
              </a:rPr>
              <a:t> </a:t>
            </a:r>
            <a:r>
              <a:rPr lang="en-US" altLang="zh-CN" sz="4800" b="1" dirty="0" err="1">
                <a:latin typeface=".VnAvant" pitchFamily="34" charset="0"/>
              </a:rPr>
              <a:t>trÇu</a:t>
            </a:r>
            <a:r>
              <a:rPr lang="en-US" altLang="zh-CN" sz="4800" b="1" dirty="0">
                <a:latin typeface=".VnAvant" pitchFamily="34" charset="0"/>
              </a:rPr>
              <a:t>. </a:t>
            </a:r>
            <a:r>
              <a:rPr lang="en-US" altLang="zh-CN" sz="4800" b="1" dirty="0" err="1">
                <a:latin typeface=".VnAvant" pitchFamily="34" charset="0"/>
              </a:rPr>
              <a:t>Sau</a:t>
            </a:r>
            <a:r>
              <a:rPr lang="en-US" altLang="zh-CN" sz="4800" b="1" dirty="0">
                <a:latin typeface=".VnAvant" pitchFamily="34" charset="0"/>
              </a:rPr>
              <a:t> </a:t>
            </a:r>
            <a:r>
              <a:rPr lang="en-US" altLang="zh-CN" sz="4800" b="1" dirty="0" err="1">
                <a:latin typeface=".VnAvant" pitchFamily="34" charset="0"/>
              </a:rPr>
              <a:t>nh</a:t>
            </a:r>
            <a:r>
              <a:rPr lang="en-US" altLang="zh-CN" sz="4800" b="1" dirty="0">
                <a:latin typeface=".VnAvant" pitchFamily="34" charset="0"/>
              </a:rPr>
              <a:t>µ </a:t>
            </a:r>
            <a:r>
              <a:rPr lang="en-US" altLang="zh-CN" sz="4800" b="1" dirty="0" err="1">
                <a:latin typeface=".VnAvant" pitchFamily="34" charset="0"/>
              </a:rPr>
              <a:t>cã</a:t>
            </a:r>
            <a:r>
              <a:rPr lang="en-US" altLang="zh-CN" sz="4800" b="1" dirty="0">
                <a:latin typeface=".VnAvant" pitchFamily="34" charset="0"/>
              </a:rPr>
              <a:t> </a:t>
            </a:r>
            <a:r>
              <a:rPr lang="en-US" altLang="zh-CN" sz="4800" b="1" dirty="0" err="1">
                <a:latin typeface=".VnAvant" pitchFamily="34" charset="0"/>
              </a:rPr>
              <a:t>rau</a:t>
            </a:r>
            <a:r>
              <a:rPr lang="en-US" altLang="zh-CN" sz="4800" b="1" dirty="0">
                <a:latin typeface=".VnAvant" pitchFamily="34" charset="0"/>
              </a:rPr>
              <a:t> </a:t>
            </a:r>
            <a:r>
              <a:rPr lang="en-US" altLang="zh-CN" sz="4800" b="1" dirty="0" err="1">
                <a:latin typeface=".VnAvant" pitchFamily="34" charset="0"/>
              </a:rPr>
              <a:t>c¶i</a:t>
            </a:r>
            <a:r>
              <a:rPr lang="en-US" altLang="zh-CN" sz="4800" b="1" dirty="0">
                <a:latin typeface=".VnAvant" pitchFamily="34" charset="0"/>
              </a:rPr>
              <a:t>, </a:t>
            </a:r>
            <a:r>
              <a:rPr lang="en-US" altLang="zh-CN" sz="4800" b="1" dirty="0" err="1">
                <a:latin typeface=".VnAvant" pitchFamily="34" charset="0"/>
              </a:rPr>
              <a:t>rau</a:t>
            </a:r>
            <a:r>
              <a:rPr lang="en-US" altLang="zh-CN" sz="4800" b="1" dirty="0">
                <a:latin typeface=".VnAvant" pitchFamily="34" charset="0"/>
              </a:rPr>
              <a:t> </a:t>
            </a:r>
            <a:r>
              <a:rPr lang="en-US" altLang="zh-CN" sz="4800" b="1" dirty="0" err="1">
                <a:latin typeface=".VnAvant" pitchFamily="34" charset="0"/>
              </a:rPr>
              <a:t>d</a:t>
            </a:r>
            <a:r>
              <a:rPr lang="en-US" altLang="zh-CN" sz="4800" b="1" dirty="0" err="1" smtClean="0">
                <a:latin typeface=".VnAvant" pitchFamily="34" charset="0"/>
              </a:rPr>
              <a:t>Òn</a:t>
            </a:r>
            <a:r>
              <a:rPr lang="en-US" altLang="zh-CN" sz="4800" b="1" dirty="0" smtClean="0">
                <a:latin typeface=".VnAvant" pitchFamily="34" charset="0"/>
              </a:rPr>
              <a:t> </a:t>
            </a:r>
            <a:r>
              <a:rPr lang="en-US" altLang="zh-CN" sz="4800" b="1" dirty="0">
                <a:latin typeface=".VnAvant" pitchFamily="34" charset="0"/>
              </a:rPr>
              <a:t>vµ c¶ </a:t>
            </a:r>
            <a:r>
              <a:rPr lang="en-US" altLang="zh-CN" sz="4800" b="1" dirty="0" err="1">
                <a:latin typeface=".VnAvant" pitchFamily="34" charset="0"/>
              </a:rPr>
              <a:t>dư­a</a:t>
            </a:r>
            <a:r>
              <a:rPr lang="en-US" altLang="zh-CN" sz="4800" b="1" dirty="0">
                <a:latin typeface=".VnAvant" pitchFamily="34" charset="0"/>
              </a:rPr>
              <a:t> </a:t>
            </a:r>
            <a:r>
              <a:rPr lang="en-US" altLang="zh-CN" sz="4800" b="1" dirty="0" err="1">
                <a:latin typeface=".VnAvant" pitchFamily="34" charset="0"/>
              </a:rPr>
              <a:t>hÊu</a:t>
            </a:r>
            <a:r>
              <a:rPr lang="en-US" altLang="zh-CN" sz="4800" b="1" dirty="0">
                <a:latin typeface=".VnAvant" pitchFamily="34" charset="0"/>
              </a:rPr>
              <a:t>. </a:t>
            </a:r>
            <a:r>
              <a:rPr lang="en-US" altLang="zh-CN" sz="4800" b="1" dirty="0" err="1">
                <a:latin typeface=".VnAvant" pitchFamily="34" charset="0"/>
              </a:rPr>
              <a:t>GÇn</a:t>
            </a:r>
            <a:r>
              <a:rPr lang="en-US" altLang="zh-CN" sz="4800" b="1" dirty="0">
                <a:latin typeface=".VnAvant" pitchFamily="34" charset="0"/>
              </a:rPr>
              <a:t> </a:t>
            </a:r>
            <a:r>
              <a:rPr lang="en-US" altLang="zh-CN" sz="4800" b="1" dirty="0" err="1">
                <a:latin typeface=".VnAvant" pitchFamily="34" charset="0"/>
              </a:rPr>
              <a:t>nh</a:t>
            </a:r>
            <a:r>
              <a:rPr lang="en-US" altLang="zh-CN" sz="4800" b="1" dirty="0">
                <a:latin typeface=".VnAvant" pitchFamily="34" charset="0"/>
              </a:rPr>
              <a:t>µ dì </a:t>
            </a:r>
            <a:r>
              <a:rPr lang="en-US" altLang="zh-CN" sz="4800" b="1" dirty="0" err="1">
                <a:latin typeface=".VnAvant" pitchFamily="34" charset="0"/>
              </a:rPr>
              <a:t>cã</a:t>
            </a:r>
            <a:r>
              <a:rPr lang="en-US" altLang="zh-CN" sz="4800" b="1" dirty="0">
                <a:latin typeface=".VnAvant" pitchFamily="34" charset="0"/>
              </a:rPr>
              <a:t> </a:t>
            </a:r>
            <a:r>
              <a:rPr lang="en-US" altLang="zh-CN" sz="4800" b="1" smtClean="0">
                <a:latin typeface=".VnAvant" pitchFamily="34" charset="0"/>
              </a:rPr>
              <a:t>c©y </a:t>
            </a:r>
            <a:r>
              <a:rPr lang="en-US" altLang="zh-CN" sz="4800" b="1" dirty="0" err="1">
                <a:latin typeface=".VnAvant" pitchFamily="34" charset="0"/>
              </a:rPr>
              <a:t>cÇu</a:t>
            </a:r>
            <a:r>
              <a:rPr lang="en-US" altLang="zh-CN" sz="4800" b="1" dirty="0">
                <a:latin typeface=".VnAvant" pitchFamily="34" charset="0"/>
              </a:rPr>
              <a:t> </a:t>
            </a:r>
            <a:r>
              <a:rPr lang="en-US" altLang="zh-CN" sz="4800" b="1" dirty="0" err="1">
                <a:latin typeface=".VnAvant" pitchFamily="34" charset="0"/>
              </a:rPr>
              <a:t>tre</a:t>
            </a:r>
            <a:r>
              <a:rPr lang="en-US" altLang="zh-CN" sz="4800" b="1" dirty="0">
                <a:latin typeface=".VnAvant" pitchFamily="34" charset="0"/>
              </a:rPr>
              <a:t> </a:t>
            </a:r>
            <a:r>
              <a:rPr lang="en-US" altLang="zh-CN" sz="4800" b="1" dirty="0" err="1">
                <a:latin typeface=".VnAvant" pitchFamily="34" charset="0"/>
              </a:rPr>
              <a:t>nhá</a:t>
            </a:r>
            <a:r>
              <a:rPr lang="en-US" altLang="zh-CN" sz="4800" b="1" dirty="0">
                <a:latin typeface=".VnAvant" pitchFamily="34" charset="0"/>
              </a:rPr>
              <a:t>. </a:t>
            </a:r>
            <a:r>
              <a:rPr lang="en-US" altLang="zh-CN" sz="4800" b="1" dirty="0" err="1">
                <a:latin typeface=".VnAvant" pitchFamily="34" charset="0"/>
              </a:rPr>
              <a:t>Xa</a:t>
            </a:r>
            <a:r>
              <a:rPr lang="en-US" altLang="zh-CN" sz="4800" b="1" dirty="0">
                <a:latin typeface=".VnAvant" pitchFamily="34" charset="0"/>
              </a:rPr>
              <a:t> </a:t>
            </a:r>
            <a:r>
              <a:rPr lang="en-US" altLang="zh-CN" sz="4800" b="1" dirty="0" err="1">
                <a:latin typeface=".VnAvant" pitchFamily="34" charset="0"/>
              </a:rPr>
              <a:t>xa</a:t>
            </a:r>
            <a:r>
              <a:rPr lang="en-US" altLang="zh-CN" sz="4800" b="1" dirty="0">
                <a:latin typeface=".VnAvant" pitchFamily="34" charset="0"/>
              </a:rPr>
              <a:t> lµ </a:t>
            </a:r>
            <a:r>
              <a:rPr lang="en-US" altLang="zh-CN" sz="4800" b="1" dirty="0" err="1">
                <a:latin typeface=".VnAvant" pitchFamily="34" charset="0"/>
              </a:rPr>
              <a:t>d·y</a:t>
            </a:r>
            <a:r>
              <a:rPr lang="en-US" altLang="zh-CN" sz="4800" b="1" dirty="0">
                <a:latin typeface=".VnAvant" pitchFamily="34" charset="0"/>
              </a:rPr>
              <a:t> </a:t>
            </a:r>
            <a:r>
              <a:rPr lang="en-US" altLang="zh-CN" sz="4800" b="1" dirty="0" err="1">
                <a:latin typeface=".VnAvant" pitchFamily="34" charset="0"/>
              </a:rPr>
              <a:t>nói</a:t>
            </a:r>
            <a:r>
              <a:rPr lang="en-US" altLang="zh-CN" sz="4800" b="1" dirty="0">
                <a:latin typeface=".VnAvant" pitchFamily="34" charset="0"/>
              </a:rPr>
              <a:t> </a:t>
            </a:r>
            <a:r>
              <a:rPr lang="en-US" altLang="zh-CN" sz="4800" b="1" dirty="0" err="1">
                <a:latin typeface=".VnAvant" pitchFamily="34" charset="0"/>
              </a:rPr>
              <a:t>cao</a:t>
            </a:r>
            <a:r>
              <a:rPr lang="en-US" altLang="zh-CN" sz="4800" b="1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4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 l="2013" t="10001" r="1628" b="70000"/>
          <a:stretch>
            <a:fillRect/>
          </a:stretch>
        </p:blipFill>
        <p:spPr bwMode="auto">
          <a:xfrm>
            <a:off x="-14288" y="0"/>
            <a:ext cx="917257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181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Arial" pitchFamily="34" charset="0"/>
                <a:cs typeface="Arial" pitchFamily="34" charset="0"/>
              </a:rPr>
              <a:t>  Tây Bắc có ruộng bậc thang, có thác nước.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7326" y="5181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ăc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4559" y="5183105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âc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3926" y="5908767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771504" y="5371011"/>
            <a:ext cx="178526" cy="4985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39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447800" y="1066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en-US" sz="7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 flipH="1">
            <a:off x="3886200" y="1066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7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6204857" y="1066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</a:t>
            </a:r>
            <a:r>
              <a:rPr lang="en-US" sz="7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38400" y="2362200"/>
            <a:ext cx="3766458" cy="2819400"/>
            <a:chOff x="527421" y="1752600"/>
            <a:chExt cx="2582410" cy="2008910"/>
          </a:xfrm>
          <a:solidFill>
            <a:srgbClr val="FFCCFF"/>
          </a:solidFill>
        </p:grpSpPr>
        <p:sp>
          <p:nvSpPr>
            <p:cNvPr id="11" name="Rectangle 10"/>
            <p:cNvSpPr/>
            <p:nvPr/>
          </p:nvSpPr>
          <p:spPr bwMode="auto">
            <a:xfrm>
              <a:off x="527422" y="1752600"/>
              <a:ext cx="1202156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774103" y="1759526"/>
              <a:ext cx="1335728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27421" y="2770910"/>
              <a:ext cx="258241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124200" y="2590800"/>
            <a:ext cx="9845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en-US" sz="6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572000" y="25908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en-US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3962400"/>
            <a:ext cx="19271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thác</a:t>
            </a:r>
            <a:endParaRPr lang="en-US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267200" y="3962400"/>
            <a:ext cx="1733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en-US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-457200" y="5555159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lạc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nhạc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mặc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gấc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giấc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4" grpId="0"/>
      <p:bldP spid="15" grpId="0"/>
      <p:bldP spid="16" grpId="0"/>
      <p:bldP spid="1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20063" t="55556" r="61029" b="34444"/>
          <a:stretch/>
        </p:blipFill>
        <p:spPr>
          <a:xfrm>
            <a:off x="1562100" y="1066800"/>
            <a:ext cx="5181599" cy="38862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12"/>
          <p:cNvSpPr>
            <a:spLocks noChangeArrowheads="1"/>
          </p:cNvSpPr>
          <p:nvPr/>
        </p:nvSpPr>
        <p:spPr bwMode="auto">
          <a:xfrm>
            <a:off x="2362200" y="5342708"/>
            <a:ext cx="3886200" cy="121049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CC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66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 sĩ</a:t>
            </a:r>
            <a:endParaRPr lang="vi-VN" sz="6600" b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12"/>
          <p:cNvSpPr>
            <a:spLocks noChangeArrowheads="1"/>
          </p:cNvSpPr>
          <p:nvPr/>
        </p:nvSpPr>
        <p:spPr bwMode="auto">
          <a:xfrm>
            <a:off x="3378926" y="5347063"/>
            <a:ext cx="1409698" cy="1143000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prstDash val="sysDash"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6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vi-VN" sz="6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228600" y="122238"/>
            <a:ext cx="2332038" cy="838200"/>
            <a:chOff x="228600" y="228600"/>
            <a:chExt cx="2332704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0647" y="274637"/>
              <a:ext cx="1600657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661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86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42139" t="55848" r="38953" b="34152"/>
          <a:stretch/>
        </p:blipFill>
        <p:spPr>
          <a:xfrm>
            <a:off x="2133600" y="304800"/>
            <a:ext cx="5257800" cy="40386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11"/>
          <p:cNvSpPr>
            <a:spLocks noChangeArrowheads="1"/>
          </p:cNvSpPr>
          <p:nvPr/>
        </p:nvSpPr>
        <p:spPr bwMode="auto">
          <a:xfrm>
            <a:off x="2209800" y="4693920"/>
            <a:ext cx="5105400" cy="1371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CC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66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66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ắc áo</a:t>
            </a:r>
            <a:endParaRPr lang="vi-VN" sz="6600" b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11"/>
          <p:cNvSpPr>
            <a:spLocks noChangeArrowheads="1"/>
          </p:cNvSpPr>
          <p:nvPr/>
        </p:nvSpPr>
        <p:spPr bwMode="auto">
          <a:xfrm>
            <a:off x="3696789" y="4709160"/>
            <a:ext cx="1676400" cy="990600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prstDash val="sysDash"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6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ăc</a:t>
            </a:r>
            <a:endParaRPr lang="vi-VN" sz="6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228600" y="122238"/>
            <a:ext cx="2332038" cy="838200"/>
            <a:chOff x="228600" y="228600"/>
            <a:chExt cx="2332704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0647" y="274637"/>
              <a:ext cx="1600657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661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36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66656" t="55898" r="14436" b="34102"/>
          <a:stretch/>
        </p:blipFill>
        <p:spPr>
          <a:xfrm>
            <a:off x="1371600" y="304800"/>
            <a:ext cx="6248400" cy="40386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13"/>
          <p:cNvSpPr>
            <a:spLocks noChangeArrowheads="1"/>
          </p:cNvSpPr>
          <p:nvPr/>
        </p:nvSpPr>
        <p:spPr bwMode="auto">
          <a:xfrm>
            <a:off x="1943100" y="4648200"/>
            <a:ext cx="5105400" cy="1752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CC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66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66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uả gấc</a:t>
            </a:r>
            <a:endParaRPr lang="vi-VN" sz="6600" b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13"/>
          <p:cNvSpPr>
            <a:spLocks noChangeArrowheads="1"/>
          </p:cNvSpPr>
          <p:nvPr/>
        </p:nvSpPr>
        <p:spPr bwMode="auto">
          <a:xfrm>
            <a:off x="4700452" y="4687389"/>
            <a:ext cx="1828800" cy="990600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prstDash val="sysDash"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6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âc</a:t>
            </a:r>
            <a:endParaRPr lang="vi-VN" sz="6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228600" y="122238"/>
            <a:ext cx="2332038" cy="838200"/>
            <a:chOff x="228600" y="228600"/>
            <a:chExt cx="2332704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0647" y="274637"/>
              <a:ext cx="1600657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661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3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332</Words>
  <Application>Microsoft Office PowerPoint</Application>
  <PresentationFormat>On-screen Show (4:3)</PresentationFormat>
  <Paragraphs>99</Paragraphs>
  <Slides>21</Slides>
  <Notes>10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宋体</vt:lpstr>
      <vt:lpstr>.VnAvant</vt:lpstr>
      <vt:lpstr>Arial</vt:lpstr>
      <vt:lpstr>Calibri</vt:lpstr>
      <vt:lpstr>Chivo Light</vt:lpstr>
      <vt:lpstr>Tahoma</vt:lpstr>
      <vt:lpstr>Times New Roman</vt:lpstr>
      <vt:lpstr>Verdana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ac, ăc, âc.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71</cp:revision>
  <dcterms:created xsi:type="dcterms:W3CDTF">2020-11-04T14:11:18Z</dcterms:created>
  <dcterms:modified xsi:type="dcterms:W3CDTF">2024-11-21T22:59:19Z</dcterms:modified>
</cp:coreProperties>
</file>