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66" r:id="rId3"/>
    <p:sldId id="303" r:id="rId4"/>
    <p:sldId id="305" r:id="rId5"/>
    <p:sldId id="306" r:id="rId6"/>
    <p:sldId id="307" r:id="rId7"/>
    <p:sldId id="282" r:id="rId8"/>
    <p:sldId id="283" r:id="rId9"/>
    <p:sldId id="284" r:id="rId10"/>
    <p:sldId id="308" r:id="rId11"/>
    <p:sldId id="293" r:id="rId12"/>
    <p:sldId id="309" r:id="rId13"/>
    <p:sldId id="315" r:id="rId14"/>
    <p:sldId id="313" r:id="rId15"/>
    <p:sldId id="314" r:id="rId16"/>
    <p:sldId id="310" r:id="rId17"/>
    <p:sldId id="311" r:id="rId18"/>
    <p:sldId id="31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778" autoAdjust="0"/>
  </p:normalViewPr>
  <p:slideViewPr>
    <p:cSldViewPr snapToGrid="0">
      <p:cViewPr varScale="1">
        <p:scale>
          <a:sx n="57" d="100"/>
          <a:sy n="57" d="100"/>
        </p:scale>
        <p:origin x="139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844F0-42A4-4021-B940-A76D3B13B1A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677ED-BB0E-43AE-AE64-0D496AA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39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151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936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48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677ED-BB0E-43AE-AE64-0D496AA0C4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78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6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456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677ED-BB0E-43AE-AE64-0D496AA0C4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0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89675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59167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30125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2CF7FBC-0DCE-4430-927A-758913C29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2958" y="910849"/>
            <a:ext cx="2926082" cy="424732"/>
          </a:xfr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3014">
                <a:schemeClr val="bg1">
                  <a:alpha val="60000"/>
                </a:schemeClr>
              </a:gs>
              <a:gs pos="76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400">
                <a:solidFill>
                  <a:srgbClr val="FDA62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A539F30-AD45-4847-8EC6-C82D99AD72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0"/>
          <a:stretch/>
        </p:blipFill>
        <p:spPr>
          <a:xfrm flipH="1" flipV="1">
            <a:off x="0" y="0"/>
            <a:ext cx="5562600" cy="84392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4E9D4C1-C7E1-4D04-9C30-F34D7A7EB3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/>
        </p:blipFill>
        <p:spPr>
          <a:xfrm flipH="1" flipV="1">
            <a:off x="-1" y="6902"/>
            <a:ext cx="4048125" cy="841470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FFD8F7FC-445E-4EA9-B873-3FC2FDD4E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16" y="42851"/>
            <a:ext cx="1826141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F7CB8DE-0391-429D-A1BF-A006FBFA7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t="31839" r="221" b="-4104"/>
          <a:stretch/>
        </p:blipFill>
        <p:spPr>
          <a:xfrm>
            <a:off x="6798945" y="-4451"/>
            <a:ext cx="5286375" cy="16967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29446F-1AB2-4C36-BB71-1E297FDE9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46" y="5918828"/>
            <a:ext cx="4382254" cy="84392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949CB3D-4EC5-4D57-868D-6C9AB65EC24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734816"/>
            <a:ext cx="4495800" cy="112318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CC863CB-BF8B-487F-9143-3BC78541C1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20" y="6188442"/>
            <a:ext cx="5032479" cy="66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8" y="2958675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7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7"/>
            <a:ext cx="1754004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0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0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919755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3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3" y="6587926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2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28"/>
            <a:ext cx="148249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29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91396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951733" y="720000"/>
            <a:ext cx="10272000" cy="8912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689300" y="3336017"/>
            <a:ext cx="412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6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6380681" y="3336017"/>
            <a:ext cx="412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6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689300" y="4154717"/>
            <a:ext cx="4122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6380681" y="4154717"/>
            <a:ext cx="4122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91944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8" y="147200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4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1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1" y="2119592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8763767" y="5721665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5814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63077" y="91390"/>
            <a:ext cx="11878731" cy="6633533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961400" y="738567"/>
            <a:ext cx="10268800" cy="5380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497173" y="3592577"/>
            <a:ext cx="2390217" cy="2318351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9773835" y="3448597"/>
            <a:ext cx="1754004" cy="2655631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3352167" y="1742800"/>
            <a:ext cx="5487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53725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11159353" y="1994839"/>
            <a:ext cx="149268" cy="52672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9467"/>
            <a:ext cx="8768000" cy="2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2115267" y="4479317"/>
            <a:ext cx="7961600" cy="6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408690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36228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12463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63078" y="91390"/>
            <a:ext cx="11954777" cy="6665697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58596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63078" y="91390"/>
            <a:ext cx="11860749" cy="6623228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3181000" y="3854967"/>
            <a:ext cx="5830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3180867" y="2442967"/>
            <a:ext cx="5830000" cy="1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1926454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63078" y="91390"/>
            <a:ext cx="11860749" cy="6623228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937000" y="720000"/>
            <a:ext cx="10318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3937833" y="3490000"/>
            <a:ext cx="4316400" cy="10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3938167" y="2306400"/>
            <a:ext cx="4316000" cy="11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0126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63078" y="91390"/>
            <a:ext cx="11860749" cy="6623228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960000" y="717833"/>
            <a:ext cx="10272000" cy="5433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3385667" y="2436833"/>
            <a:ext cx="5420800" cy="19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768667" y="720000"/>
            <a:ext cx="66548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33906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961183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961183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7829981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7829981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961183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961183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7829981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7829981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3352167" y="720000"/>
            <a:ext cx="54876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378992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68"/>
            <a:ext cx="11860749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7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68"/>
            <a:ext cx="2105633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1" y="1024800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6" y="5510810"/>
            <a:ext cx="2715127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899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262622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7470650" y="2272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7" y="3093067"/>
            <a:ext cx="1157900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2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9568083" y="4064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9568083" y="1648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7780783" y="4976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2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552571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3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5"/>
            <a:ext cx="2462727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4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2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004117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455967" y="365100"/>
            <a:ext cx="11370800" cy="61488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3" name="Google Shape;553;p16"/>
          <p:cNvGrpSpPr/>
          <p:nvPr/>
        </p:nvGrpSpPr>
        <p:grpSpPr>
          <a:xfrm>
            <a:off x="581321" y="1047759"/>
            <a:ext cx="207200" cy="4718367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1125000" y="384833"/>
            <a:ext cx="0" cy="61180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1315200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6372633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65398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63270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67193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02772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14503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12207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42342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68470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B27AD4C-7A2F-6929-31B0-239BEBACD39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3E9FDAE6-80D3-44B1-BE00-003D1082C34F}" type="datetimeFigureOut">
              <a:rPr lang="zh-CN" altLang="en-US" smtClean="0"/>
              <a:pPr/>
              <a:t>2024/11/5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F5D1A602-03A2-4335-BCD6-5B4D1FEA57A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1D9D1B5-50D7-979E-AA30-D66A3ED28260}"/>
              </a:ext>
            </a:extLst>
          </p:cNvPr>
          <p:cNvGrpSpPr/>
          <p:nvPr userDrawn="1"/>
        </p:nvGrpSpPr>
        <p:grpSpPr>
          <a:xfrm>
            <a:off x="-3773121" y="0"/>
            <a:ext cx="4326052" cy="2928084"/>
            <a:chOff x="6278216" y="1917262"/>
            <a:chExt cx="4339742" cy="29280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152791-D5D9-9309-1C8F-15E1749213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3BB2B1-9F44-F864-F223-F4AFC9738E74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30AFB9-2C6B-0AFD-0FD4-5172DF5847DD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F0CE11-5A01-25DE-7CD1-C2DDFA262E87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451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1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88772F7-E767-FDB7-B989-9DB61B9657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00DBA-3BB9-CCA1-17E9-38AE75CBFF51}"/>
              </a:ext>
            </a:extLst>
          </p:cNvPr>
          <p:cNvGrpSpPr/>
          <p:nvPr userDrawn="1"/>
        </p:nvGrpSpPr>
        <p:grpSpPr>
          <a:xfrm>
            <a:off x="-3773121" y="0"/>
            <a:ext cx="4326052" cy="2928084"/>
            <a:chOff x="6278216" y="1917262"/>
            <a:chExt cx="4339742" cy="29280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AC297F-D414-3AB7-1A34-360B48ECFE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ED42E40-5E39-CAD8-D165-C5B9484E35E9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F49721-157A-C8D3-9672-26A75C0D7673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101E71-CBF2-9A8D-4ACC-552254F52E31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22241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847FD7-6983-A772-FC7C-BA65B0A5B5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5438" y="1978013"/>
            <a:ext cx="9528874" cy="320677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17CE371-209F-5C99-B048-A7F5C3918845}"/>
              </a:ext>
            </a:extLst>
          </p:cNvPr>
          <p:cNvGrpSpPr/>
          <p:nvPr/>
        </p:nvGrpSpPr>
        <p:grpSpPr>
          <a:xfrm>
            <a:off x="95031" y="190877"/>
            <a:ext cx="12011247" cy="1466473"/>
            <a:chOff x="247428" y="190877"/>
            <a:chExt cx="12011247" cy="1466473"/>
          </a:xfrm>
        </p:grpSpPr>
        <p:grpSp>
          <p:nvGrpSpPr>
            <p:cNvPr id="28" name="组合 19">
              <a:extLst>
                <a:ext uri="{FF2B5EF4-FFF2-40B4-BE49-F238E27FC236}">
                  <a16:creationId xmlns:a16="http://schemas.microsoft.com/office/drawing/2014/main" id="{2F217BFE-DBA5-129E-5DDB-46CA2AF4D5A9}"/>
                </a:ext>
              </a:extLst>
            </p:cNvPr>
            <p:cNvGrpSpPr/>
            <p:nvPr/>
          </p:nvGrpSpPr>
          <p:grpSpPr>
            <a:xfrm>
              <a:off x="247428" y="190877"/>
              <a:ext cx="12011247" cy="1466473"/>
              <a:chOff x="692006" y="116442"/>
              <a:chExt cx="11176173" cy="2919244"/>
            </a:xfrm>
          </p:grpSpPr>
          <p:sp>
            <p:nvSpPr>
              <p:cNvPr id="31" name="矩形 16">
                <a:extLst>
                  <a:ext uri="{FF2B5EF4-FFF2-40B4-BE49-F238E27FC236}">
                    <a16:creationId xmlns:a16="http://schemas.microsoft.com/office/drawing/2014/main" id="{70431CA8-6368-65F9-37CA-4FE51C91A85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矩形 16">
                <a:extLst>
                  <a:ext uri="{FF2B5EF4-FFF2-40B4-BE49-F238E27FC236}">
                    <a16:creationId xmlns:a16="http://schemas.microsoft.com/office/drawing/2014/main" id="{E10CDF9D-119F-0624-D520-44B8E4DC3E39}"/>
                  </a:ext>
                </a:extLst>
              </p:cNvPr>
              <p:cNvSpPr/>
              <p:nvPr/>
            </p:nvSpPr>
            <p:spPr>
              <a:xfrm>
                <a:off x="790642" y="256970"/>
                <a:ext cx="11077537" cy="2778716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Rectangle 70">
              <a:extLst>
                <a:ext uri="{FF2B5EF4-FFF2-40B4-BE49-F238E27FC236}">
                  <a16:creationId xmlns:a16="http://schemas.microsoft.com/office/drawing/2014/main" id="{B39973FB-D916-859E-D035-ADD13F4C7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86" y="326917"/>
              <a:ext cx="1144063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31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3600" b="1" noProof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Đọc thông tin và quan sát hình 6, 7 em hãy cho biết một số biện pháp bảo vệ thiên nhiên vùng Đồng bằng Bắc Bộ.</a:t>
              </a:r>
              <a:endParaRPr lang="vi-VN" altLang="zh-CN" sz="3600" b="1" noProof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7183D7F-8720-B1EF-EFC5-73CAD6E75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2195512"/>
            <a:ext cx="11683999" cy="451008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F9427-FE47-EC6E-2255-70E6C3A08F6E}"/>
              </a:ext>
            </a:extLst>
          </p:cNvPr>
          <p:cNvSpPr txBox="1"/>
          <p:nvPr/>
        </p:nvSpPr>
        <p:spPr>
          <a:xfrm>
            <a:off x="3676650" y="207645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pháp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A31A4C5-E6E2-6A5B-60A5-6A604A5BB36F}"/>
              </a:ext>
            </a:extLst>
          </p:cNvPr>
          <p:cNvSpPr/>
          <p:nvPr/>
        </p:nvSpPr>
        <p:spPr>
          <a:xfrm>
            <a:off x="5029200" y="200025"/>
            <a:ext cx="2381250" cy="187642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FAEA9784-3360-B7BE-2E67-0037E61B1773}"/>
              </a:ext>
            </a:extLst>
          </p:cNvPr>
          <p:cNvSpPr/>
          <p:nvPr/>
        </p:nvSpPr>
        <p:spPr>
          <a:xfrm>
            <a:off x="8791575" y="372534"/>
            <a:ext cx="2381250" cy="2132542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0FD8BF4D-C098-CB5E-6932-1A2EEA32EBB0}"/>
              </a:ext>
            </a:extLst>
          </p:cNvPr>
          <p:cNvSpPr/>
          <p:nvPr/>
        </p:nvSpPr>
        <p:spPr>
          <a:xfrm>
            <a:off x="8582024" y="3600450"/>
            <a:ext cx="2949576" cy="2533650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5170BBCD-F776-F420-CDE7-88EBEA88D7AE}"/>
              </a:ext>
            </a:extLst>
          </p:cNvPr>
          <p:cNvSpPr/>
          <p:nvPr/>
        </p:nvSpPr>
        <p:spPr>
          <a:xfrm>
            <a:off x="4981575" y="4148667"/>
            <a:ext cx="2381250" cy="2235200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2FD5CAF7-17A3-AEA6-E397-B4ECC40CD9F5}"/>
              </a:ext>
            </a:extLst>
          </p:cNvPr>
          <p:cNvSpPr/>
          <p:nvPr/>
        </p:nvSpPr>
        <p:spPr>
          <a:xfrm>
            <a:off x="1057274" y="3286125"/>
            <a:ext cx="2695575" cy="255587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C3F36BD5-6F08-B051-8206-C4C4B562292F}"/>
              </a:ext>
            </a:extLst>
          </p:cNvPr>
          <p:cNvSpPr/>
          <p:nvPr/>
        </p:nvSpPr>
        <p:spPr>
          <a:xfrm>
            <a:off x="829733" y="200025"/>
            <a:ext cx="3094567" cy="2409826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327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0933" y="372533"/>
            <a:ext cx="5334000" cy="1693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5095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7591543-9EAA-9AA8-52CF-778DEA953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331679"/>
              </p:ext>
            </p:extLst>
          </p:nvPr>
        </p:nvGraphicFramePr>
        <p:xfrm>
          <a:off x="0" y="1781781"/>
          <a:ext cx="11848006" cy="437679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902999">
                  <a:extLst>
                    <a:ext uri="{9D8B030D-6E8A-4147-A177-3AD203B41FA5}">
                      <a16:colId xmlns:a16="http://schemas.microsoft.com/office/drawing/2014/main" val="2413243596"/>
                    </a:ext>
                  </a:extLst>
                </a:gridCol>
                <a:gridCol w="6945007">
                  <a:extLst>
                    <a:ext uri="{9D8B030D-6E8A-4147-A177-3AD203B41FA5}">
                      <a16:colId xmlns:a16="http://schemas.microsoft.com/office/drawing/2014/main" val="377273574"/>
                    </a:ext>
                  </a:extLst>
                </a:gridCol>
              </a:tblGrid>
              <a:tr h="11389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Yếu tố tự nhiên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 điểm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104988"/>
                  </a:ext>
                </a:extLst>
              </a:tr>
              <a:tr h="10677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Địa hình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4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8713111"/>
                  </a:ext>
                </a:extLst>
              </a:tr>
              <a:tr h="11023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Khí hậu</a:t>
                      </a:r>
                      <a:endParaRPr lang="en-US" sz="44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4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4921337"/>
                  </a:ext>
                </a:extLst>
              </a:tr>
              <a:tr h="10677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 ngòi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782718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5D1B10E-C522-C42F-6C43-D2AF63572DB4}"/>
              </a:ext>
            </a:extLst>
          </p:cNvPr>
          <p:cNvSpPr txBox="1"/>
          <p:nvPr/>
        </p:nvSpPr>
        <p:spPr>
          <a:xfrm>
            <a:off x="105500" y="355736"/>
            <a:ext cx="11366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 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 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BẰNG BẮC 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A1A9CA-563A-E3D2-DF2A-8BDBA59C0EDF}"/>
              </a:ext>
            </a:extLst>
          </p:cNvPr>
          <p:cNvSpPr txBox="1"/>
          <p:nvPr/>
        </p:nvSpPr>
        <p:spPr>
          <a:xfrm>
            <a:off x="5465852" y="2872771"/>
            <a:ext cx="5743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 đối bằng phẳng, độ cao trung bình dưới 25m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32C47-47F2-AE7E-F4D2-64570CDB73F2}"/>
              </a:ext>
            </a:extLst>
          </p:cNvPr>
          <p:cNvSpPr txBox="1"/>
          <p:nvPr/>
        </p:nvSpPr>
        <p:spPr>
          <a:xfrm>
            <a:off x="5476126" y="3941284"/>
            <a:ext cx="5743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 hậu nhiệt đới gió mùa, có một mùa đông lạnh.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CF480-9F81-4035-8DDD-8DFF6C7A234F}"/>
              </a:ext>
            </a:extLst>
          </p:cNvPr>
          <p:cNvSpPr txBox="1"/>
          <p:nvPr/>
        </p:nvSpPr>
        <p:spPr>
          <a:xfrm>
            <a:off x="5445303" y="5143360"/>
            <a:ext cx="5743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 thống sông ngòi dày đặc, tỏa khắp vùng.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7591543-9EAA-9AA8-52CF-778DEA953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167229"/>
              </p:ext>
            </p:extLst>
          </p:nvPr>
        </p:nvGraphicFramePr>
        <p:xfrm>
          <a:off x="0" y="973566"/>
          <a:ext cx="12191999" cy="581064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53099">
                  <a:extLst>
                    <a:ext uri="{9D8B030D-6E8A-4147-A177-3AD203B41FA5}">
                      <a16:colId xmlns:a16="http://schemas.microsoft.com/office/drawing/2014/main" val="2413243596"/>
                    </a:ext>
                  </a:extLst>
                </a:gridCol>
                <a:gridCol w="9638900">
                  <a:extLst>
                    <a:ext uri="{9D8B030D-6E8A-4147-A177-3AD203B41FA5}">
                      <a16:colId xmlns:a16="http://schemas.microsoft.com/office/drawing/2014/main" val="377273574"/>
                    </a:ext>
                  </a:extLst>
                </a:gridCol>
              </a:tblGrid>
              <a:tr h="55409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Yếu</a:t>
                      </a:r>
                      <a:r>
                        <a:rPr lang="nl-NL" sz="2800" baseline="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tố tự nhiên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                       Ảnh</a:t>
                      </a:r>
                      <a:r>
                        <a:rPr lang="nl-NL" sz="2800" baseline="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hưởng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104988"/>
                  </a:ext>
                </a:extLst>
              </a:tr>
              <a:tr h="11690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Địa </a:t>
                      </a:r>
                      <a:r>
                        <a:rPr lang="nl-NL" sz="44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nl-NL" sz="44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8713111"/>
                  </a:ext>
                </a:extLst>
              </a:tr>
              <a:tr h="20763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44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Khí hậu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44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4921337"/>
                  </a:ext>
                </a:extLst>
              </a:tr>
              <a:tr h="20111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44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 </a:t>
                      </a:r>
                      <a:r>
                        <a:rPr lang="nl-NL" sz="4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ngòi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782718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5D1B10E-C522-C42F-6C43-D2AF63572DB4}"/>
              </a:ext>
            </a:extLst>
          </p:cNvPr>
          <p:cNvSpPr txBox="1"/>
          <p:nvPr/>
        </p:nvSpPr>
        <p:spPr>
          <a:xfrm>
            <a:off x="989173" y="59385"/>
            <a:ext cx="10376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ẢNH </a:t>
            </a:r>
            <a:r>
              <a:rPr lang="vi-VN" sz="2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HƯỞNG CỦA YẾU TỐ TỰ NHIÊN VÙNG ĐỒNG BẰNG BẮC BỘ ĐỐI VỚI ĐỜI SỐNG VÀ SẢN XUẤT</a:t>
            </a:r>
            <a:endParaRPr lang="en-US" sz="2800" b="1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A1A9CA-563A-E3D2-DF2A-8BDBA59C0EDF}"/>
              </a:ext>
            </a:extLst>
          </p:cNvPr>
          <p:cNvSpPr txBox="1"/>
          <p:nvPr/>
        </p:nvSpPr>
        <p:spPr>
          <a:xfrm>
            <a:off x="2849654" y="1648784"/>
            <a:ext cx="908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32C47-47F2-AE7E-F4D2-64570CDB73F2}"/>
              </a:ext>
            </a:extLst>
          </p:cNvPr>
          <p:cNvSpPr txBox="1"/>
          <p:nvPr/>
        </p:nvSpPr>
        <p:spPr>
          <a:xfrm>
            <a:off x="2698777" y="2564392"/>
            <a:ext cx="93852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CF480-9F81-4035-8DDD-8DFF6C7A234F}"/>
              </a:ext>
            </a:extLst>
          </p:cNvPr>
          <p:cNvSpPr txBox="1"/>
          <p:nvPr/>
        </p:nvSpPr>
        <p:spPr>
          <a:xfrm>
            <a:off x="2698778" y="4717177"/>
            <a:ext cx="92343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bồi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lũ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lụt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2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FFF3ED-2A4D-1236-3931-71BB726BB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8079" y="2193306"/>
            <a:ext cx="651109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77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A430EB-450E-D6EB-63E6-86FBC37CD68A}"/>
              </a:ext>
            </a:extLst>
          </p:cNvPr>
          <p:cNvGrpSpPr/>
          <p:nvPr/>
        </p:nvGrpSpPr>
        <p:grpSpPr>
          <a:xfrm>
            <a:off x="516105" y="1819275"/>
            <a:ext cx="5170320" cy="4716911"/>
            <a:chOff x="163680" y="2817206"/>
            <a:chExt cx="5024721" cy="4347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1AE629C-89AE-9B49-8BD0-FFA87E982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4" name="Picture 16">
              <a:extLst>
                <a:ext uri="{FF2B5EF4-FFF2-40B4-BE49-F238E27FC236}">
                  <a16:creationId xmlns:a16="http://schemas.microsoft.com/office/drawing/2014/main" id="{D7D7E0F1-0001-AE2B-CBE2-AB72D3D43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5" name="Picture 16">
              <a:extLst>
                <a:ext uri="{FF2B5EF4-FFF2-40B4-BE49-F238E27FC236}">
                  <a16:creationId xmlns:a16="http://schemas.microsoft.com/office/drawing/2014/main" id="{F34A5063-AA38-587A-A2BE-AC2654ACA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05E071-A2E7-63CA-C2CC-B9F7CDC5AC09}"/>
              </a:ext>
            </a:extLst>
          </p:cNvPr>
          <p:cNvGrpSpPr/>
          <p:nvPr/>
        </p:nvGrpSpPr>
        <p:grpSpPr>
          <a:xfrm>
            <a:off x="2838450" y="673101"/>
            <a:ext cx="8557843" cy="1822450"/>
            <a:chOff x="1062408" y="2540001"/>
            <a:chExt cx="10219585" cy="19493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A258B6-AD92-3A3C-33F1-6E1BC3B6772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7C55D9E-79A7-6E17-0B52-F0966DF30911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440ABCD7-DCC5-AA53-19C9-F9EC290A13B4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6B6B331C-C669-E5A4-475A-FD584610B475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17608278-E35B-9ACE-D265-89165F1A02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endParaRPr lang="zh-CN" alt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仓耳章鱼小丸子体 W01" panose="02020400000000000000" pitchFamily="18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495F30-78FB-9165-B66B-3D30BE66EADB}"/>
                </a:ext>
              </a:extLst>
            </p:cNvPr>
            <p:cNvSpPr/>
            <p:nvPr/>
          </p:nvSpPr>
          <p:spPr>
            <a:xfrm>
              <a:off x="1676633" y="2699144"/>
              <a:ext cx="9219965" cy="14156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trước</a:t>
              </a:r>
              <a:endPara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5888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05E071-A2E7-63CA-C2CC-B9F7CDC5AC09}"/>
              </a:ext>
            </a:extLst>
          </p:cNvPr>
          <p:cNvGrpSpPr/>
          <p:nvPr/>
        </p:nvGrpSpPr>
        <p:grpSpPr>
          <a:xfrm>
            <a:off x="4422775" y="321733"/>
            <a:ext cx="3057525" cy="917574"/>
            <a:chOff x="1062408" y="2540001"/>
            <a:chExt cx="10219585" cy="19493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A258B6-AD92-3A3C-33F1-6E1BC3B6772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7C55D9E-79A7-6E17-0B52-F0966DF30911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440ABCD7-DCC5-AA53-19C9-F9EC290A13B4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6B6B331C-C669-E5A4-475A-FD584610B475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17608278-E35B-9ACE-D265-89165F1A02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仓耳章鱼小丸子体 W01" panose="02020400000000000000" pitchFamily="18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495F30-78FB-9165-B66B-3D30BE66EADB}"/>
                </a:ext>
              </a:extLst>
            </p:cNvPr>
            <p:cNvSpPr/>
            <p:nvPr/>
          </p:nvSpPr>
          <p:spPr>
            <a:xfrm>
              <a:off x="1676634" y="2655001"/>
              <a:ext cx="9219966" cy="150388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Liên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hệ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椭圆 31">
            <a:extLst>
              <a:ext uri="{FF2B5EF4-FFF2-40B4-BE49-F238E27FC236}">
                <a16:creationId xmlns:a16="http://schemas.microsoft.com/office/drawing/2014/main" id="{38E0ACCD-7DC4-E03C-37F8-70488FD36256}"/>
              </a:ext>
            </a:extLst>
          </p:cNvPr>
          <p:cNvSpPr/>
          <p:nvPr/>
        </p:nvSpPr>
        <p:spPr>
          <a:xfrm rot="10800000" flipH="1">
            <a:off x="258505" y="2238837"/>
            <a:ext cx="5227906" cy="176971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Hộp Văn bản 23">
            <a:extLst>
              <a:ext uri="{FF2B5EF4-FFF2-40B4-BE49-F238E27FC236}">
                <a16:creationId xmlns:a16="http://schemas.microsoft.com/office/drawing/2014/main" id="{2DD4EB53-AB0D-48C4-E9E7-E6BF94364D12}"/>
              </a:ext>
            </a:extLst>
          </p:cNvPr>
          <p:cNvSpPr txBox="1"/>
          <p:nvPr/>
        </p:nvSpPr>
        <p:spPr>
          <a:xfrm>
            <a:off x="258505" y="2523529"/>
            <a:ext cx="5065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31">
            <a:extLst>
              <a:ext uri="{FF2B5EF4-FFF2-40B4-BE49-F238E27FC236}">
                <a16:creationId xmlns:a16="http://schemas.microsoft.com/office/drawing/2014/main" id="{D174879E-5803-AF4C-165D-3C3B5868B9A2}"/>
              </a:ext>
            </a:extLst>
          </p:cNvPr>
          <p:cNvSpPr/>
          <p:nvPr/>
        </p:nvSpPr>
        <p:spPr>
          <a:xfrm rot="10800000" flipH="1">
            <a:off x="6306869" y="1889492"/>
            <a:ext cx="5546464" cy="2119058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Hộp Văn bản 23">
            <a:extLst>
              <a:ext uri="{FF2B5EF4-FFF2-40B4-BE49-F238E27FC236}">
                <a16:creationId xmlns:a16="http://schemas.microsoft.com/office/drawing/2014/main" id="{D336FB90-94DD-B31F-CBD9-F8B67BDA3681}"/>
              </a:ext>
            </a:extLst>
          </p:cNvPr>
          <p:cNvSpPr txBox="1"/>
          <p:nvPr/>
        </p:nvSpPr>
        <p:spPr>
          <a:xfrm>
            <a:off x="6388077" y="1975117"/>
            <a:ext cx="50654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39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9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/>
        </p:nvGrpSpPr>
        <p:grpSpPr>
          <a:xfrm rot="20509557">
            <a:off x="546625" y="1327281"/>
            <a:ext cx="907843" cy="2701067"/>
            <a:chOff x="134279" y="1803002"/>
            <a:chExt cx="680882" cy="1811727"/>
          </a:xfrm>
        </p:grpSpPr>
        <p:sp>
          <p:nvSpPr>
            <p:cNvPr id="89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91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04" name="Google Shape;2904;p50"/>
          <p:cNvGrpSpPr/>
          <p:nvPr/>
        </p:nvGrpSpPr>
        <p:grpSpPr>
          <a:xfrm>
            <a:off x="9971018" y="5586833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856836" y="20553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6712" y="1091799"/>
            <a:ext cx="1132421" cy="756776"/>
            <a:chOff x="339056" y="264274"/>
            <a:chExt cx="849316" cy="567582"/>
          </a:xfrm>
        </p:grpSpPr>
        <p:sp>
          <p:nvSpPr>
            <p:cNvPr id="80" name="Flowchart: Connector 79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01</a:t>
              </a:r>
            </a:p>
          </p:txBody>
        </p:sp>
      </p:grpSp>
      <p:sp>
        <p:nvSpPr>
          <p:cNvPr id="82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124891" y="619126"/>
            <a:ext cx="10000919" cy="1209550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N</a:t>
            </a:r>
            <a:r>
              <a:rPr lang="vi-VN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hiệt độ trung bình năm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đồng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bằng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Bắc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Bộ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là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bao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nhiêu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733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6" name="圆角矩形 7"/>
          <p:cNvSpPr/>
          <p:nvPr/>
        </p:nvSpPr>
        <p:spPr>
          <a:xfrm>
            <a:off x="2003858" y="2643708"/>
            <a:ext cx="7268324" cy="1878621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T</a:t>
            </a:r>
            <a:r>
              <a:rPr lang="vi-VN" sz="4267" kern="0" dirty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rên 23 độ C </a:t>
            </a:r>
            <a:endParaRPr lang="en-US" sz="42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4067;p77"/>
          <p:cNvGrpSpPr/>
          <p:nvPr/>
        </p:nvGrpSpPr>
        <p:grpSpPr>
          <a:xfrm rot="-536064">
            <a:off x="-79433" y="4540878"/>
            <a:ext cx="1965180" cy="2217209"/>
            <a:chOff x="1917725" y="3910125"/>
            <a:chExt cx="1279950" cy="1444100"/>
          </a:xfrm>
        </p:grpSpPr>
        <p:sp>
          <p:nvSpPr>
            <p:cNvPr id="98" name="Google Shape;4068;p7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069;p7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070;p7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071;p7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072;p7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073;p7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074;p7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075;p7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076;p7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077;p7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078;p7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079;p7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080;p7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081;p7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082;p7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083;p7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084;p7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085;p7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086;p7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087;p7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088;p7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089;p7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090;p7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091;p7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092;p7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093;p7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094;p7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095;p7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096;p7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097;p7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098;p7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099;p7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100;p7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101;p7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102;p7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103;p7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104;p7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105;p7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322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9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 rot="20509557">
            <a:off x="908531" y="1770817"/>
            <a:ext cx="907843" cy="2701067"/>
            <a:chOff x="134279" y="1803002"/>
            <a:chExt cx="680882" cy="1811727"/>
          </a:xfrm>
        </p:grpSpPr>
        <p:sp>
          <p:nvSpPr>
            <p:cNvPr id="33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35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04" name="Google Shape;2904;p50"/>
          <p:cNvGrpSpPr/>
          <p:nvPr/>
        </p:nvGrpSpPr>
        <p:grpSpPr>
          <a:xfrm>
            <a:off x="10751375" y="5792316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52279" y="1394759"/>
            <a:ext cx="1132421" cy="756776"/>
            <a:chOff x="339056" y="264274"/>
            <a:chExt cx="849316" cy="567582"/>
          </a:xfrm>
        </p:grpSpPr>
        <p:sp>
          <p:nvSpPr>
            <p:cNvPr id="29" name="Flowchart: Connector 28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 smtClean="0">
                  <a:solidFill>
                    <a:srgbClr val="E87C84">
                      <a:lumMod val="75000"/>
                    </a:srgbClr>
                  </a:solidFill>
                </a:rPr>
                <a:t>0</a:t>
              </a:r>
              <a:r>
                <a:rPr lang="en-US" sz="4267" kern="0" dirty="0" smtClean="0">
                  <a:solidFill>
                    <a:srgbClr val="E87C84">
                      <a:lumMod val="75000"/>
                    </a:srgbClr>
                  </a:solidFill>
                </a:rPr>
                <a:t>2</a:t>
              </a:r>
              <a:endParaRPr lang="vi-VN" sz="4267" kern="0" dirty="0">
                <a:solidFill>
                  <a:srgbClr val="E87C84">
                    <a:lumMod val="75000"/>
                  </a:srgbClr>
                </a:solidFill>
              </a:endParaRPr>
            </a:p>
          </p:txBody>
        </p:sp>
      </p:grpSp>
      <p:sp>
        <p:nvSpPr>
          <p:cNvPr id="31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579565" y="1111690"/>
            <a:ext cx="9443977" cy="142021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vi-VN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Nêu đặc điểm về sông ngòi của vùng đồng bằng Bắc Bộ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733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0" name="圆角矩形 7"/>
          <p:cNvSpPr/>
          <p:nvPr/>
        </p:nvSpPr>
        <p:spPr>
          <a:xfrm>
            <a:off x="2365763" y="3449018"/>
            <a:ext cx="8026012" cy="1627807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Hệ thống sông ngòi dày đặc, tỏa khắp vùng.</a:t>
            </a:r>
            <a:endParaRPr lang="en-US" sz="64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191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3" name="Google Shape;2903;p50"/>
          <p:cNvSpPr/>
          <p:nvPr/>
        </p:nvSpPr>
        <p:spPr>
          <a:xfrm>
            <a:off x="463363" y="481149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904" name="Google Shape;2904;p50"/>
          <p:cNvGrpSpPr/>
          <p:nvPr/>
        </p:nvGrpSpPr>
        <p:grpSpPr>
          <a:xfrm>
            <a:off x="10337393" y="5821964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20509557">
            <a:off x="628936" y="1994799"/>
            <a:ext cx="907843" cy="2937603"/>
            <a:chOff x="134279" y="1803002"/>
            <a:chExt cx="680882" cy="1811727"/>
          </a:xfrm>
        </p:grpSpPr>
        <p:sp>
          <p:nvSpPr>
            <p:cNvPr id="29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31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358359" y="1532775"/>
            <a:ext cx="1132421" cy="756776"/>
            <a:chOff x="339056" y="264274"/>
            <a:chExt cx="849316" cy="567582"/>
          </a:xfrm>
        </p:grpSpPr>
        <p:sp>
          <p:nvSpPr>
            <p:cNvPr id="37" name="Flowchart: Connector 36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 smtClean="0">
                  <a:solidFill>
                    <a:srgbClr val="E87C84">
                      <a:lumMod val="75000"/>
                    </a:srgbClr>
                  </a:solidFill>
                </a:rPr>
                <a:t>0</a:t>
              </a:r>
              <a:r>
                <a:rPr lang="en-US" sz="4267" kern="0" dirty="0" smtClean="0">
                  <a:solidFill>
                    <a:srgbClr val="E87C84">
                      <a:lumMod val="75000"/>
                    </a:srgbClr>
                  </a:solidFill>
                </a:rPr>
                <a:t>3</a:t>
              </a:r>
              <a:endParaRPr lang="vi-VN" sz="4267" kern="0" dirty="0">
                <a:solidFill>
                  <a:srgbClr val="E87C84">
                    <a:lumMod val="75000"/>
                  </a:srgbClr>
                </a:solidFill>
              </a:endParaRPr>
            </a:p>
          </p:txBody>
        </p:sp>
      </p:grpSp>
      <p:sp>
        <p:nvSpPr>
          <p:cNvPr id="39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528514" y="1228725"/>
            <a:ext cx="9349808" cy="165576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vi-VN" sz="3467" b="1" kern="0" dirty="0">
                <a:solidFill>
                  <a:srgbClr val="002060"/>
                </a:solidFill>
                <a:cs typeface="Calibri" panose="020F0502020204030204" pitchFamily="34" charset="0"/>
              </a:rPr>
              <a:t>Vùng đồng bằng Bắc Bộ chủ yếu là đất </a:t>
            </a:r>
            <a:r>
              <a:rPr lang="en-US" sz="3467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gì</a:t>
            </a:r>
            <a:r>
              <a:rPr lang="en-US" sz="3467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467" b="1" kern="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40" name="圆角矩形 7"/>
          <p:cNvSpPr/>
          <p:nvPr/>
        </p:nvSpPr>
        <p:spPr>
          <a:xfrm>
            <a:off x="2161253" y="3322203"/>
            <a:ext cx="8879131" cy="2258964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Đất</a:t>
            </a:r>
            <a:r>
              <a:rPr lang="en-US" sz="72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phù</a:t>
            </a:r>
            <a:r>
              <a:rPr lang="en-US" sz="72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sa</a:t>
            </a:r>
            <a:endParaRPr lang="en-US" sz="72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3680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1CFD4-9E65-03A4-619D-FFF1013A0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8426" y="2175376"/>
            <a:ext cx="896189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4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30">
            <a:extLst>
              <a:ext uri="{FF2B5EF4-FFF2-40B4-BE49-F238E27FC236}">
                <a16:creationId xmlns:a16="http://schemas.microsoft.com/office/drawing/2014/main" id="{132E8DBF-318F-71FF-6C74-0F0C3EF6F364}"/>
              </a:ext>
            </a:extLst>
          </p:cNvPr>
          <p:cNvGrpSpPr/>
          <p:nvPr/>
        </p:nvGrpSpPr>
        <p:grpSpPr>
          <a:xfrm>
            <a:off x="372532" y="0"/>
            <a:ext cx="11819467" cy="6858000"/>
            <a:chOff x="1251662" y="1243647"/>
            <a:chExt cx="6556824" cy="4453996"/>
          </a:xfrm>
        </p:grpSpPr>
        <p:sp>
          <p:nvSpPr>
            <p:cNvPr id="21" name="任意多边形: 形状 27">
              <a:extLst>
                <a:ext uri="{FF2B5EF4-FFF2-40B4-BE49-F238E27FC236}">
                  <a16:creationId xmlns:a16="http://schemas.microsoft.com/office/drawing/2014/main" id="{AB5C1E36-2C5E-0EB3-03BB-755D7D140F4F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矩形: 圆角 29">
              <a:extLst>
                <a:ext uri="{FF2B5EF4-FFF2-40B4-BE49-F238E27FC236}">
                  <a16:creationId xmlns:a16="http://schemas.microsoft.com/office/drawing/2014/main" id="{588693AD-B7B1-5E5F-EDB2-E579CA5CF028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24" name="文本框 38">
            <a:extLst>
              <a:ext uri="{FF2B5EF4-FFF2-40B4-BE49-F238E27FC236}">
                <a16:creationId xmlns:a16="http://schemas.microsoft.com/office/drawing/2014/main" id="{2DA8036B-D600-7A71-11EC-8D408FC79D65}"/>
              </a:ext>
            </a:extLst>
          </p:cNvPr>
          <p:cNvSpPr txBox="1"/>
          <p:nvPr/>
        </p:nvSpPr>
        <p:spPr>
          <a:xfrm>
            <a:off x="930167" y="2193865"/>
            <a:ext cx="106601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lợi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zh-CN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2E1BECB6-A4BF-8D0E-09C1-02796175DD11}"/>
              </a:ext>
            </a:extLst>
          </p:cNvPr>
          <p:cNvGrpSpPr/>
          <p:nvPr/>
        </p:nvGrpSpPr>
        <p:grpSpPr>
          <a:xfrm>
            <a:off x="247428" y="190877"/>
            <a:ext cx="12011247" cy="1466473"/>
            <a:chOff x="247428" y="190877"/>
            <a:chExt cx="12011247" cy="1466473"/>
          </a:xfrm>
        </p:grpSpPr>
        <p:grpSp>
          <p:nvGrpSpPr>
            <p:cNvPr id="24" name="组合 19">
              <a:extLst>
                <a:ext uri="{FF2B5EF4-FFF2-40B4-BE49-F238E27FC236}">
                  <a16:creationId xmlns:a16="http://schemas.microsoft.com/office/drawing/2014/main" id="{67632C82-C6F7-F367-E3D3-2962DE3F772A}"/>
                </a:ext>
              </a:extLst>
            </p:cNvPr>
            <p:cNvGrpSpPr/>
            <p:nvPr/>
          </p:nvGrpSpPr>
          <p:grpSpPr>
            <a:xfrm>
              <a:off x="247428" y="190877"/>
              <a:ext cx="12011247" cy="1466473"/>
              <a:chOff x="692006" y="116442"/>
              <a:chExt cx="11176173" cy="2919244"/>
            </a:xfrm>
          </p:grpSpPr>
          <p:sp>
            <p:nvSpPr>
              <p:cNvPr id="41" name="矩形 16">
                <a:extLst>
                  <a:ext uri="{FF2B5EF4-FFF2-40B4-BE49-F238E27FC236}">
                    <a16:creationId xmlns:a16="http://schemas.microsoft.com/office/drawing/2014/main" id="{9EB7E2DF-DC42-974D-79EB-19909203EA1C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42" name="矩形 16">
                <a:extLst>
                  <a:ext uri="{FF2B5EF4-FFF2-40B4-BE49-F238E27FC236}">
                    <a16:creationId xmlns:a16="http://schemas.microsoft.com/office/drawing/2014/main" id="{745E57C1-92A6-E7B6-8F4E-B0D5AEA9D4C9}"/>
                  </a:ext>
                </a:extLst>
              </p:cNvPr>
              <p:cNvSpPr/>
              <p:nvPr/>
            </p:nvSpPr>
            <p:spPr>
              <a:xfrm>
                <a:off x="790642" y="256970"/>
                <a:ext cx="11077537" cy="2778716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</p:grpSp>
        <p:sp>
          <p:nvSpPr>
            <p:cNvPr id="43" name="Rectangle 70">
              <a:extLst>
                <a:ext uri="{FF2B5EF4-FFF2-40B4-BE49-F238E27FC236}">
                  <a16:creationId xmlns:a16="http://schemas.microsoft.com/office/drawing/2014/main" id="{5C84963F-AD2D-A652-8FB6-A9C1B7D47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86" y="326917"/>
              <a:ext cx="1144063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31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3600" b="1" noProof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Đọc thông </a:t>
              </a:r>
              <a:r>
                <a:rPr lang="en-US" altLang="zh-CN" sz="3600" b="1" noProof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tin, </a:t>
              </a:r>
              <a:r>
                <a:rPr lang="en-US" altLang="zh-CN" sz="3600" b="1" noProof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em hãy nêu những thuận lợi và khó khăn của vùng Đồng bằng Bắc Bộ.</a:t>
              </a:r>
              <a:endParaRPr lang="vi-VN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Explosion 1 1"/>
          <p:cNvSpPr/>
          <p:nvPr/>
        </p:nvSpPr>
        <p:spPr>
          <a:xfrm>
            <a:off x="353434" y="2472267"/>
            <a:ext cx="5234566" cy="257386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17170EB3-45CF-405D-8F5B-39C25C040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950646"/>
              </p:ext>
            </p:extLst>
          </p:nvPr>
        </p:nvGraphicFramePr>
        <p:xfrm>
          <a:off x="978536" y="1428929"/>
          <a:ext cx="9775190" cy="5208938"/>
        </p:xfrm>
        <a:graphic>
          <a:graphicData uri="http://schemas.openxmlformats.org/drawingml/2006/table">
            <a:tbl>
              <a:tblPr bandRow="1">
                <a:tableStyleId>{72833802-FEF1-4C79-8D5D-14CF1EAF98D9}</a:tableStyleId>
              </a:tblPr>
              <a:tblGrid>
                <a:gridCol w="4887595">
                  <a:extLst>
                    <a:ext uri="{9D8B030D-6E8A-4147-A177-3AD203B41FA5}">
                      <a16:colId xmlns:a16="http://schemas.microsoft.com/office/drawing/2014/main" val="899903463"/>
                    </a:ext>
                  </a:extLst>
                </a:gridCol>
                <a:gridCol w="4887595">
                  <a:extLst>
                    <a:ext uri="{9D8B030D-6E8A-4147-A177-3AD203B41FA5}">
                      <a16:colId xmlns:a16="http://schemas.microsoft.com/office/drawing/2014/main" val="3805193951"/>
                    </a:ext>
                  </a:extLst>
                </a:gridCol>
              </a:tblGrid>
              <a:tr h="8791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Thuận lợi</a:t>
                      </a:r>
                      <a:endParaRPr lang="en-US" sz="6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Khó khăn</a:t>
                      </a:r>
                      <a:endParaRPr lang="en-US" sz="6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740207"/>
                  </a:ext>
                </a:extLst>
              </a:tr>
              <a:tr h="4329799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29597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8AD7C0C3-5A70-93F0-D53C-F689AE8047B8}"/>
              </a:ext>
            </a:extLst>
          </p:cNvPr>
          <p:cNvSpPr txBox="1"/>
          <p:nvPr/>
        </p:nvSpPr>
        <p:spPr>
          <a:xfrm>
            <a:off x="1181100" y="228600"/>
            <a:ext cx="9620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Những thuận lợi và khó khăn của vùng Đồng bằng Bắc Bộ.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50E52E-34A7-4602-47D4-F57812ECD978}"/>
              </a:ext>
            </a:extLst>
          </p:cNvPr>
          <p:cNvSpPr txBox="1"/>
          <p:nvPr/>
        </p:nvSpPr>
        <p:spPr>
          <a:xfrm>
            <a:off x="866776" y="2267128"/>
            <a:ext cx="47434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Vị trí địa lí thuận lợi cho giao lưu, trao đổi hàng hóa với các vùng khác.</a:t>
            </a:r>
            <a:endParaRPr lang="en-US" sz="2800" b="1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63B0FC-2EB1-65B2-DC7B-C143BAB0FFD6}"/>
              </a:ext>
            </a:extLst>
          </p:cNvPr>
          <p:cNvSpPr txBox="1"/>
          <p:nvPr/>
        </p:nvSpPr>
        <p:spPr>
          <a:xfrm>
            <a:off x="895351" y="3610153"/>
            <a:ext cx="4743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Địa hình thuận lợi cho giao thông sinh hoạt và sản xuất. </a:t>
            </a:r>
            <a:endParaRPr lang="en-US" sz="2800" b="1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B129B1-282A-57A0-88A5-3AE53FE9A972}"/>
              </a:ext>
            </a:extLst>
          </p:cNvPr>
          <p:cNvSpPr txBox="1"/>
          <p:nvPr/>
        </p:nvSpPr>
        <p:spPr>
          <a:xfrm>
            <a:off x="866776" y="4543603"/>
            <a:ext cx="47434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Hệ thống sông cung cấp nước cho sinh hoạt sản xuất giúp phát triển giao thông đường thủy.</a:t>
            </a:r>
            <a:endParaRPr lang="en-US" sz="2800" b="1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3292B1-D0B8-2991-1AAF-6C19BBF436C5}"/>
              </a:ext>
            </a:extLst>
          </p:cNvPr>
          <p:cNvSpPr txBox="1"/>
          <p:nvPr/>
        </p:nvSpPr>
        <p:spPr>
          <a:xfrm>
            <a:off x="6000751" y="2305228"/>
            <a:ext cx="47434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Nhiệt độ xuống thấp vào mùa đông ảnh hưởng đến sự sinh trưởng của cây trồng, vật nuôi và sức khỏe của con người. </a:t>
            </a:r>
            <a:endParaRPr lang="en-US" sz="2800" b="1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6FE531-A6F6-303B-7556-001D8C6F927C}"/>
              </a:ext>
            </a:extLst>
          </p:cNvPr>
          <p:cNvSpPr txBox="1"/>
          <p:nvPr/>
        </p:nvSpPr>
        <p:spPr>
          <a:xfrm>
            <a:off x="6057901" y="4492799"/>
            <a:ext cx="4743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Mùa hạ nước sông dâng cao có thể gây ngập lụt</a:t>
            </a:r>
            <a:endParaRPr lang="en-US" sz="2800" b="1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30">
            <a:extLst>
              <a:ext uri="{FF2B5EF4-FFF2-40B4-BE49-F238E27FC236}">
                <a16:creationId xmlns:a16="http://schemas.microsoft.com/office/drawing/2014/main" id="{132E8DBF-318F-71FF-6C74-0F0C3EF6F364}"/>
              </a:ext>
            </a:extLst>
          </p:cNvPr>
          <p:cNvGrpSpPr/>
          <p:nvPr/>
        </p:nvGrpSpPr>
        <p:grpSpPr>
          <a:xfrm>
            <a:off x="135466" y="634184"/>
            <a:ext cx="11396133" cy="5885149"/>
            <a:chOff x="1251662" y="1243647"/>
            <a:chExt cx="6556824" cy="4453996"/>
          </a:xfrm>
        </p:grpSpPr>
        <p:sp>
          <p:nvSpPr>
            <p:cNvPr id="21" name="任意多边形: 形状 27">
              <a:extLst>
                <a:ext uri="{FF2B5EF4-FFF2-40B4-BE49-F238E27FC236}">
                  <a16:creationId xmlns:a16="http://schemas.microsoft.com/office/drawing/2014/main" id="{AB5C1E36-2C5E-0EB3-03BB-755D7D140F4F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矩形: 圆角 29">
              <a:extLst>
                <a:ext uri="{FF2B5EF4-FFF2-40B4-BE49-F238E27FC236}">
                  <a16:creationId xmlns:a16="http://schemas.microsoft.com/office/drawing/2014/main" id="{588693AD-B7B1-5E5F-EDB2-E579CA5CF028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文本框 38">
            <a:extLst>
              <a:ext uri="{FF2B5EF4-FFF2-40B4-BE49-F238E27FC236}">
                <a16:creationId xmlns:a16="http://schemas.microsoft.com/office/drawing/2014/main" id="{2DA8036B-D600-7A71-11EC-8D408FC79D65}"/>
              </a:ext>
            </a:extLst>
          </p:cNvPr>
          <p:cNvSpPr txBox="1"/>
          <p:nvPr/>
        </p:nvSpPr>
        <p:spPr>
          <a:xfrm>
            <a:off x="1270000" y="2193865"/>
            <a:ext cx="90931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262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673</TotalTime>
  <Words>532</Words>
  <Application>Microsoft Office PowerPoint</Application>
  <PresentationFormat>Widescreen</PresentationFormat>
  <Paragraphs>65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Amatic SC</vt:lpstr>
      <vt:lpstr>Arial</vt:lpstr>
      <vt:lpstr>Bebas Neue</vt:lpstr>
      <vt:lpstr>Calibri</vt:lpstr>
      <vt:lpstr>Cambria</vt:lpstr>
      <vt:lpstr>等线</vt:lpstr>
      <vt:lpstr>等线 Light</vt:lpstr>
      <vt:lpstr>Nunito</vt:lpstr>
      <vt:lpstr>Sansita</vt:lpstr>
      <vt:lpstr>Sansita ExtraBold</vt:lpstr>
      <vt:lpstr>Times New Roman</vt:lpstr>
      <vt:lpstr>Wingdings</vt:lpstr>
      <vt:lpstr>仓耳章鱼小丸子体 W01</vt:lpstr>
      <vt:lpstr>思源宋体 CN Light</vt:lpstr>
      <vt:lpstr>思源黑体 CN Medium</vt:lpstr>
      <vt:lpstr>Office 主题​​</vt:lpstr>
      <vt:lpstr>Children's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56</cp:revision>
  <dcterms:created xsi:type="dcterms:W3CDTF">2023-09-04T01:42:54Z</dcterms:created>
  <dcterms:modified xsi:type="dcterms:W3CDTF">2024-11-05T14:15:39Z</dcterms:modified>
  <cp:category>9Slide.vn</cp:category>
</cp:coreProperties>
</file>