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61" r:id="rId2"/>
    <p:sldId id="299" r:id="rId3"/>
    <p:sldId id="362" r:id="rId4"/>
    <p:sldId id="257" r:id="rId5"/>
    <p:sldId id="316" r:id="rId6"/>
    <p:sldId id="317" r:id="rId7"/>
    <p:sldId id="320" r:id="rId8"/>
    <p:sldId id="269" r:id="rId9"/>
    <p:sldId id="324" r:id="rId10"/>
    <p:sldId id="264" r:id="rId11"/>
    <p:sldId id="300" r:id="rId12"/>
    <p:sldId id="328" r:id="rId13"/>
    <p:sldId id="330" r:id="rId14"/>
    <p:sldId id="312" r:id="rId15"/>
    <p:sldId id="287" r:id="rId16"/>
    <p:sldId id="346" r:id="rId17"/>
    <p:sldId id="343" r:id="rId18"/>
    <p:sldId id="301" r:id="rId19"/>
    <p:sldId id="354" r:id="rId20"/>
    <p:sldId id="336" r:id="rId21"/>
    <p:sldId id="329" r:id="rId22"/>
    <p:sldId id="325" r:id="rId23"/>
    <p:sldId id="337" r:id="rId24"/>
    <p:sldId id="335" r:id="rId25"/>
    <p:sldId id="266" r:id="rId26"/>
    <p:sldId id="288" r:id="rId27"/>
    <p:sldId id="326" r:id="rId28"/>
    <p:sldId id="351" r:id="rId29"/>
    <p:sldId id="352" r:id="rId30"/>
    <p:sldId id="291" r:id="rId31"/>
    <p:sldId id="332" r:id="rId32"/>
    <p:sldId id="356" r:id="rId33"/>
    <p:sldId id="344" r:id="rId34"/>
    <p:sldId id="302" r:id="rId35"/>
    <p:sldId id="290" r:id="rId36"/>
    <p:sldId id="333" r:id="rId37"/>
    <p:sldId id="268" r:id="rId38"/>
    <p:sldId id="340" r:id="rId39"/>
    <p:sldId id="353" r:id="rId40"/>
    <p:sldId id="334" r:id="rId41"/>
    <p:sldId id="360" r:id="rId42"/>
    <p:sldId id="34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0"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227B"/>
    <a:srgbClr val="EEB4E6"/>
    <a:srgbClr val="FFE7A3"/>
    <a:srgbClr val="EEBCDD"/>
    <a:srgbClr val="E69ECE"/>
    <a:srgbClr val="B553A7"/>
    <a:srgbClr val="B553B0"/>
    <a:srgbClr val="CF39A8"/>
    <a:srgbClr val="F96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66" d="100"/>
          <a:sy n="66"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7BE16-7FD1-F897-7624-7C2E8FB852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89A663-A7A3-FDB0-CFE6-E99339A9F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D57D26-BD0E-0ECA-5C87-1FDC03A85360}"/>
              </a:ext>
            </a:extLst>
          </p:cNvPr>
          <p:cNvSpPr>
            <a:spLocks noGrp="1"/>
          </p:cNvSpPr>
          <p:nvPr>
            <p:ph type="dt" sz="half" idx="10"/>
          </p:nvPr>
        </p:nvSpPr>
        <p:spPr/>
        <p:txBody>
          <a:bodyPr/>
          <a:lstStyle/>
          <a:p>
            <a:fld id="{1C796B07-568E-4358-BB84-7A21157AF5C2}" type="datetimeFigureOut">
              <a:rPr lang="en-US" smtClean="0"/>
              <a:t>19/11/2024</a:t>
            </a:fld>
            <a:endParaRPr lang="en-US"/>
          </a:p>
        </p:txBody>
      </p:sp>
      <p:sp>
        <p:nvSpPr>
          <p:cNvPr id="5" name="Footer Placeholder 4">
            <a:extLst>
              <a:ext uri="{FF2B5EF4-FFF2-40B4-BE49-F238E27FC236}">
                <a16:creationId xmlns:a16="http://schemas.microsoft.com/office/drawing/2014/main" id="{2308A95C-CE17-99A4-53FE-8C5524C9F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F4C19-B22D-26DB-B972-B0D388EBF071}"/>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17348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01729-3B31-E4B0-B931-777ED8CB86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46F51B-22BD-E064-B9A3-C96E372F23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73B96-7B7B-0F66-B69B-E6C547985724}"/>
              </a:ext>
            </a:extLst>
          </p:cNvPr>
          <p:cNvSpPr>
            <a:spLocks noGrp="1"/>
          </p:cNvSpPr>
          <p:nvPr>
            <p:ph type="dt" sz="half" idx="10"/>
          </p:nvPr>
        </p:nvSpPr>
        <p:spPr/>
        <p:txBody>
          <a:bodyPr/>
          <a:lstStyle/>
          <a:p>
            <a:fld id="{1C796B07-568E-4358-BB84-7A21157AF5C2}" type="datetimeFigureOut">
              <a:rPr lang="en-US" smtClean="0"/>
              <a:t>19/11/2024</a:t>
            </a:fld>
            <a:endParaRPr lang="en-US"/>
          </a:p>
        </p:txBody>
      </p:sp>
      <p:sp>
        <p:nvSpPr>
          <p:cNvPr id="5" name="Footer Placeholder 4">
            <a:extLst>
              <a:ext uri="{FF2B5EF4-FFF2-40B4-BE49-F238E27FC236}">
                <a16:creationId xmlns:a16="http://schemas.microsoft.com/office/drawing/2014/main" id="{77ACA6E7-E425-1E92-5E4A-6910A087B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B0660F-E77B-A155-45DA-CD6E376FAE69}"/>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768023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A423FF-9E1D-62C9-6DF0-D4CDAE4115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5D1467-9954-FE46-AC2F-D15B601440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89A53C-2B07-F2DD-C817-5690B9031ECE}"/>
              </a:ext>
            </a:extLst>
          </p:cNvPr>
          <p:cNvSpPr>
            <a:spLocks noGrp="1"/>
          </p:cNvSpPr>
          <p:nvPr>
            <p:ph type="dt" sz="half" idx="10"/>
          </p:nvPr>
        </p:nvSpPr>
        <p:spPr/>
        <p:txBody>
          <a:bodyPr/>
          <a:lstStyle/>
          <a:p>
            <a:fld id="{1C796B07-568E-4358-BB84-7A21157AF5C2}" type="datetimeFigureOut">
              <a:rPr lang="en-US" smtClean="0"/>
              <a:t>19/11/2024</a:t>
            </a:fld>
            <a:endParaRPr lang="en-US"/>
          </a:p>
        </p:txBody>
      </p:sp>
      <p:sp>
        <p:nvSpPr>
          <p:cNvPr id="5" name="Footer Placeholder 4">
            <a:extLst>
              <a:ext uri="{FF2B5EF4-FFF2-40B4-BE49-F238E27FC236}">
                <a16:creationId xmlns:a16="http://schemas.microsoft.com/office/drawing/2014/main" id="{8B1ACD3A-5E98-11B1-D5A6-3DEB15344F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575F5C-62CA-C8B9-84E3-4B5CC89A3F72}"/>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179617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F18B-3EC8-1C3C-1036-B9F625F2C9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DC8FA3-F45A-5D84-A84A-C8F972F806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4A035F-5EE2-5D59-0DCC-4A891B104049}"/>
              </a:ext>
            </a:extLst>
          </p:cNvPr>
          <p:cNvSpPr>
            <a:spLocks noGrp="1"/>
          </p:cNvSpPr>
          <p:nvPr>
            <p:ph type="dt" sz="half" idx="10"/>
          </p:nvPr>
        </p:nvSpPr>
        <p:spPr/>
        <p:txBody>
          <a:bodyPr/>
          <a:lstStyle/>
          <a:p>
            <a:fld id="{1C796B07-568E-4358-BB84-7A21157AF5C2}" type="datetimeFigureOut">
              <a:rPr lang="en-US" smtClean="0"/>
              <a:t>19/11/2024</a:t>
            </a:fld>
            <a:endParaRPr lang="en-US"/>
          </a:p>
        </p:txBody>
      </p:sp>
      <p:sp>
        <p:nvSpPr>
          <p:cNvPr id="5" name="Footer Placeholder 4">
            <a:extLst>
              <a:ext uri="{FF2B5EF4-FFF2-40B4-BE49-F238E27FC236}">
                <a16:creationId xmlns:a16="http://schemas.microsoft.com/office/drawing/2014/main" id="{8F08F8C9-AB3C-3E71-8CF5-693E6E118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8A19E-1315-2CE2-CFB1-65D9B5B17C95}"/>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759698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A420-1F6B-8A8C-628B-23B6E54FE5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BC7B4E-5669-30EC-5500-08162D2BC2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048EE1-1288-3659-B503-D3FF4C049EB9}"/>
              </a:ext>
            </a:extLst>
          </p:cNvPr>
          <p:cNvSpPr>
            <a:spLocks noGrp="1"/>
          </p:cNvSpPr>
          <p:nvPr>
            <p:ph type="dt" sz="half" idx="10"/>
          </p:nvPr>
        </p:nvSpPr>
        <p:spPr/>
        <p:txBody>
          <a:bodyPr/>
          <a:lstStyle/>
          <a:p>
            <a:fld id="{1C796B07-568E-4358-BB84-7A21157AF5C2}" type="datetimeFigureOut">
              <a:rPr lang="en-US" smtClean="0"/>
              <a:t>19/11/2024</a:t>
            </a:fld>
            <a:endParaRPr lang="en-US"/>
          </a:p>
        </p:txBody>
      </p:sp>
      <p:sp>
        <p:nvSpPr>
          <p:cNvPr id="5" name="Footer Placeholder 4">
            <a:extLst>
              <a:ext uri="{FF2B5EF4-FFF2-40B4-BE49-F238E27FC236}">
                <a16:creationId xmlns:a16="http://schemas.microsoft.com/office/drawing/2014/main" id="{FF38675A-7BE0-A142-80CE-D8BD9FE556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350FC-98C6-CDC0-92C4-4BBFCCC2CBB9}"/>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633443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7C192-01AA-52F9-098F-FFB580926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F85BFE-7645-D452-1565-A225B12537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830265-C23D-434E-3E95-AA204B205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25DF89-0A70-D22B-5CC7-4301A2C3C31F}"/>
              </a:ext>
            </a:extLst>
          </p:cNvPr>
          <p:cNvSpPr>
            <a:spLocks noGrp="1"/>
          </p:cNvSpPr>
          <p:nvPr>
            <p:ph type="dt" sz="half" idx="10"/>
          </p:nvPr>
        </p:nvSpPr>
        <p:spPr/>
        <p:txBody>
          <a:bodyPr/>
          <a:lstStyle/>
          <a:p>
            <a:fld id="{1C796B07-568E-4358-BB84-7A21157AF5C2}" type="datetimeFigureOut">
              <a:rPr lang="en-US" smtClean="0"/>
              <a:t>19/11/2024</a:t>
            </a:fld>
            <a:endParaRPr lang="en-US"/>
          </a:p>
        </p:txBody>
      </p:sp>
      <p:sp>
        <p:nvSpPr>
          <p:cNvPr id="6" name="Footer Placeholder 5">
            <a:extLst>
              <a:ext uri="{FF2B5EF4-FFF2-40B4-BE49-F238E27FC236}">
                <a16:creationId xmlns:a16="http://schemas.microsoft.com/office/drawing/2014/main" id="{C58A2E8A-8E8B-3EA3-262C-90C432AAC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98660A-465B-12FD-E1FC-AF3F59810D5C}"/>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627059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134EA-0F07-DEAF-6BD7-679E91CB85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89DAD0-7E83-6ACF-53AA-C415CD2ED0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4AF7D3-0C1B-2F3C-F01E-9A4BD6A994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7DA590-2B52-C269-AB82-09FD4871F1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E03A7A-B540-CD5B-6E70-DFA3759B38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A32DB-3359-62BD-E01E-9CCB54868015}"/>
              </a:ext>
            </a:extLst>
          </p:cNvPr>
          <p:cNvSpPr>
            <a:spLocks noGrp="1"/>
          </p:cNvSpPr>
          <p:nvPr>
            <p:ph type="dt" sz="half" idx="10"/>
          </p:nvPr>
        </p:nvSpPr>
        <p:spPr/>
        <p:txBody>
          <a:bodyPr/>
          <a:lstStyle/>
          <a:p>
            <a:fld id="{1C796B07-568E-4358-BB84-7A21157AF5C2}" type="datetimeFigureOut">
              <a:rPr lang="en-US" smtClean="0"/>
              <a:t>19/11/2024</a:t>
            </a:fld>
            <a:endParaRPr lang="en-US"/>
          </a:p>
        </p:txBody>
      </p:sp>
      <p:sp>
        <p:nvSpPr>
          <p:cNvPr id="8" name="Footer Placeholder 7">
            <a:extLst>
              <a:ext uri="{FF2B5EF4-FFF2-40B4-BE49-F238E27FC236}">
                <a16:creationId xmlns:a16="http://schemas.microsoft.com/office/drawing/2014/main" id="{1E7F69E3-7FF0-8467-A4BF-CA6436DCB3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44C5A4-F6F7-E8FE-40D1-2005DFF06338}"/>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527564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EBC8B-F289-E19E-07B3-32F2C5F05D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3991FE-07EB-EFD4-14D7-B5886C9B6CBC}"/>
              </a:ext>
            </a:extLst>
          </p:cNvPr>
          <p:cNvSpPr>
            <a:spLocks noGrp="1"/>
          </p:cNvSpPr>
          <p:nvPr>
            <p:ph type="dt" sz="half" idx="10"/>
          </p:nvPr>
        </p:nvSpPr>
        <p:spPr/>
        <p:txBody>
          <a:bodyPr/>
          <a:lstStyle/>
          <a:p>
            <a:fld id="{1C796B07-568E-4358-BB84-7A21157AF5C2}" type="datetimeFigureOut">
              <a:rPr lang="en-US" smtClean="0"/>
              <a:t>19/11/2024</a:t>
            </a:fld>
            <a:endParaRPr lang="en-US"/>
          </a:p>
        </p:txBody>
      </p:sp>
      <p:sp>
        <p:nvSpPr>
          <p:cNvPr id="4" name="Footer Placeholder 3">
            <a:extLst>
              <a:ext uri="{FF2B5EF4-FFF2-40B4-BE49-F238E27FC236}">
                <a16:creationId xmlns:a16="http://schemas.microsoft.com/office/drawing/2014/main" id="{5CD9E0EE-DC98-1E96-6361-E45E4A0821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DB7BA-5CA3-0BC5-CF7D-7C5B2A787993}"/>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41108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C6840C-3872-21C1-B42F-0E17BD7B3528}"/>
              </a:ext>
            </a:extLst>
          </p:cNvPr>
          <p:cNvSpPr>
            <a:spLocks noGrp="1"/>
          </p:cNvSpPr>
          <p:nvPr>
            <p:ph type="dt" sz="half" idx="10"/>
          </p:nvPr>
        </p:nvSpPr>
        <p:spPr/>
        <p:txBody>
          <a:bodyPr/>
          <a:lstStyle/>
          <a:p>
            <a:fld id="{1C796B07-568E-4358-BB84-7A21157AF5C2}" type="datetimeFigureOut">
              <a:rPr lang="en-US" smtClean="0"/>
              <a:t>19/11/2024</a:t>
            </a:fld>
            <a:endParaRPr lang="en-US"/>
          </a:p>
        </p:txBody>
      </p:sp>
      <p:sp>
        <p:nvSpPr>
          <p:cNvPr id="3" name="Footer Placeholder 2">
            <a:extLst>
              <a:ext uri="{FF2B5EF4-FFF2-40B4-BE49-F238E27FC236}">
                <a16:creationId xmlns:a16="http://schemas.microsoft.com/office/drawing/2014/main" id="{807C2A70-EC3A-216C-221D-C089C150DC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9E9D70-547A-550E-07EA-8A824821FB50}"/>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28798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9AE8A-F342-071B-29C4-C3A3005451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65C3E-6FA7-FDDA-BC32-3714BB8F5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63ED89-1A44-D4CE-76BD-7BFF7CD9E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53D40A-F291-A050-B0D4-B64D3B3B4BEF}"/>
              </a:ext>
            </a:extLst>
          </p:cNvPr>
          <p:cNvSpPr>
            <a:spLocks noGrp="1"/>
          </p:cNvSpPr>
          <p:nvPr>
            <p:ph type="dt" sz="half" idx="10"/>
          </p:nvPr>
        </p:nvSpPr>
        <p:spPr/>
        <p:txBody>
          <a:bodyPr/>
          <a:lstStyle/>
          <a:p>
            <a:fld id="{1C796B07-568E-4358-BB84-7A21157AF5C2}" type="datetimeFigureOut">
              <a:rPr lang="en-US" smtClean="0"/>
              <a:t>19/11/2024</a:t>
            </a:fld>
            <a:endParaRPr lang="en-US"/>
          </a:p>
        </p:txBody>
      </p:sp>
      <p:sp>
        <p:nvSpPr>
          <p:cNvPr id="6" name="Footer Placeholder 5">
            <a:extLst>
              <a:ext uri="{FF2B5EF4-FFF2-40B4-BE49-F238E27FC236}">
                <a16:creationId xmlns:a16="http://schemas.microsoft.com/office/drawing/2014/main" id="{1F8A515D-AA8C-DA95-ACFF-4A1C9EF57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116AF2-3A50-D377-8E42-0AA767A967FC}"/>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766540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CC63-EFF0-FA5C-1244-1F205E134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FB0552-9C9F-D77F-FA38-2864B8D876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4FD7D4-DC22-5434-76FE-F222193C2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7A0FC5-5F6B-38B7-EA38-806A3A9B6CB3}"/>
              </a:ext>
            </a:extLst>
          </p:cNvPr>
          <p:cNvSpPr>
            <a:spLocks noGrp="1"/>
          </p:cNvSpPr>
          <p:nvPr>
            <p:ph type="dt" sz="half" idx="10"/>
          </p:nvPr>
        </p:nvSpPr>
        <p:spPr/>
        <p:txBody>
          <a:bodyPr/>
          <a:lstStyle/>
          <a:p>
            <a:fld id="{1C796B07-568E-4358-BB84-7A21157AF5C2}" type="datetimeFigureOut">
              <a:rPr lang="en-US" smtClean="0"/>
              <a:t>19/11/2024</a:t>
            </a:fld>
            <a:endParaRPr lang="en-US"/>
          </a:p>
        </p:txBody>
      </p:sp>
      <p:sp>
        <p:nvSpPr>
          <p:cNvPr id="6" name="Footer Placeholder 5">
            <a:extLst>
              <a:ext uri="{FF2B5EF4-FFF2-40B4-BE49-F238E27FC236}">
                <a16:creationId xmlns:a16="http://schemas.microsoft.com/office/drawing/2014/main" id="{E8221F79-FEB0-2534-B8E2-02F0B19E8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475480-A801-57EC-754D-D4359CD440F8}"/>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2666407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01FC77-7214-6637-5C70-81DE9FA871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FFABBF-CEA6-8C08-7E26-56418323B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C6207-3384-F291-32CF-3573210D4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96B07-568E-4358-BB84-7A21157AF5C2}" type="datetimeFigureOut">
              <a:rPr lang="en-US" smtClean="0"/>
              <a:t>19/11/2024</a:t>
            </a:fld>
            <a:endParaRPr lang="en-US"/>
          </a:p>
        </p:txBody>
      </p:sp>
      <p:sp>
        <p:nvSpPr>
          <p:cNvPr id="5" name="Footer Placeholder 4">
            <a:extLst>
              <a:ext uri="{FF2B5EF4-FFF2-40B4-BE49-F238E27FC236}">
                <a16:creationId xmlns:a16="http://schemas.microsoft.com/office/drawing/2014/main" id="{B0BC7F0A-F196-BBAE-CF7A-E76602990D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80B683-2EFE-05A8-A58A-86CEE939F0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AD0B7E-A977-40BB-9891-FB03482CE737}" type="slidenum">
              <a:rPr lang="en-US" smtClean="0"/>
              <a:t>‹#›</a:t>
            </a:fld>
            <a:endParaRPr lang="en-US"/>
          </a:p>
        </p:txBody>
      </p:sp>
    </p:spTree>
    <p:extLst>
      <p:ext uri="{BB962C8B-B14F-4D97-AF65-F5344CB8AC3E}">
        <p14:creationId xmlns:p14="http://schemas.microsoft.com/office/powerpoint/2010/main" val="1844802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jpe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49.GIF"/><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9.GIF"/></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3.jpe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5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3B1E5F0-5654-6640-044B-043532FCE31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B899A57-230E-DD3A-5D13-9313E4580C51}"/>
              </a:ext>
            </a:extLst>
          </p:cNvPr>
          <p:cNvSpPr txBox="1">
            <a:spLocks/>
          </p:cNvSpPr>
          <p:nvPr/>
        </p:nvSpPr>
        <p:spPr>
          <a:xfrm>
            <a:off x="3149600" y="1991227"/>
            <a:ext cx="7843520"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6600" b="1" noProof="0" dirty="0">
                <a:solidFill>
                  <a:srgbClr val="7030A0"/>
                </a:solidFill>
                <a:latin typeface="Times New Roman" panose="02020603050405020304" pitchFamily="18" charset="0"/>
                <a:cs typeface="Times New Roman" panose="02020603050405020304" pitchFamily="18" charset="0"/>
              </a:rPr>
              <a:t>ĐẠO ĐỨC:</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dirty="0">
                <a:ln>
                  <a:noFill/>
                </a:ln>
                <a:solidFill>
                  <a:srgbClr val="7030A0"/>
                </a:solidFill>
                <a:effectLst/>
                <a:uLnTx/>
                <a:uFillTx/>
                <a:latin typeface="Times New Roman" panose="02020603050405020304" pitchFamily="18" charset="0"/>
                <a:cs typeface="Times New Roman" panose="02020603050405020304" pitchFamily="18" charset="0"/>
              </a:rPr>
              <a:t>HAM</a:t>
            </a:r>
            <a:r>
              <a:rPr kumimoji="0" lang="en-US" sz="6600" b="1" i="0" u="none" strike="noStrike" kern="1200" cap="none" spc="0" normalizeH="0" dirty="0">
                <a:ln>
                  <a:noFill/>
                </a:ln>
                <a:solidFill>
                  <a:srgbClr val="7030A0"/>
                </a:solidFill>
                <a:effectLst/>
                <a:uLnTx/>
                <a:uFillTx/>
                <a:latin typeface="Times New Roman" panose="02020603050405020304" pitchFamily="18" charset="0"/>
                <a:cs typeface="Times New Roman" panose="02020603050405020304" pitchFamily="18" charset="0"/>
              </a:rPr>
              <a:t> HỌC HỎI </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6600" b="1" baseline="0" noProof="0" dirty="0">
                <a:solidFill>
                  <a:srgbClr val="7030A0"/>
                </a:solidFill>
                <a:latin typeface="Times New Roman" panose="02020603050405020304" pitchFamily="18" charset="0"/>
                <a:cs typeface="Times New Roman" panose="02020603050405020304" pitchFamily="18" charset="0"/>
              </a:rPr>
              <a:t>     (</a:t>
            </a:r>
            <a:r>
              <a:rPr lang="en-US" sz="6600" b="1" baseline="0" noProof="0" dirty="0" err="1">
                <a:solidFill>
                  <a:srgbClr val="7030A0"/>
                </a:solidFill>
                <a:latin typeface="Times New Roman" panose="02020603050405020304" pitchFamily="18" charset="0"/>
                <a:cs typeface="Times New Roman" panose="02020603050405020304" pitchFamily="18" charset="0"/>
              </a:rPr>
              <a:t>Tiết</a:t>
            </a:r>
            <a:r>
              <a:rPr lang="en-US" sz="6600" b="1" noProof="0" dirty="0">
                <a:solidFill>
                  <a:srgbClr val="7030A0"/>
                </a:solidFill>
                <a:latin typeface="Times New Roman" panose="02020603050405020304" pitchFamily="18" charset="0"/>
                <a:cs typeface="Times New Roman" panose="02020603050405020304" pitchFamily="18" charset="0"/>
              </a:rPr>
              <a:t> 1)</a:t>
            </a:r>
            <a:r>
              <a:rPr kumimoji="0" lang="en-US" sz="66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8582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5">
            <a:extLst>
              <a:ext uri="{FF2B5EF4-FFF2-40B4-BE49-F238E27FC236}">
                <a16:creationId xmlns:a16="http://schemas.microsoft.com/office/drawing/2014/main" id="{70B99495-1B04-C091-4818-62050EC5D9A9}"/>
              </a:ext>
            </a:extLst>
          </p:cNvPr>
          <p:cNvGrpSpPr>
            <a:grpSpLocks noChangeAspect="1"/>
          </p:cNvGrpSpPr>
          <p:nvPr/>
        </p:nvGrpSpPr>
        <p:grpSpPr>
          <a:xfrm>
            <a:off x="11175357" y="50891"/>
            <a:ext cx="961898" cy="961895"/>
            <a:chOff x="0" y="0"/>
            <a:chExt cx="6350000" cy="6349975"/>
          </a:xfrm>
        </p:grpSpPr>
        <p:sp>
          <p:nvSpPr>
            <p:cNvPr id="9" name="Freeform 6">
              <a:extLst>
                <a:ext uri="{FF2B5EF4-FFF2-40B4-BE49-F238E27FC236}">
                  <a16:creationId xmlns:a16="http://schemas.microsoft.com/office/drawing/2014/main" id="{AD8B83B6-4EEE-1073-E651-41E71111D2A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
        <p:nvSpPr>
          <p:cNvPr id="4" name="Rectangle: Rounded Corners 3">
            <a:extLst>
              <a:ext uri="{FF2B5EF4-FFF2-40B4-BE49-F238E27FC236}">
                <a16:creationId xmlns:a16="http://schemas.microsoft.com/office/drawing/2014/main" id="{E5DF4B5D-8174-55F1-205A-5C442790812D}"/>
              </a:ext>
            </a:extLst>
          </p:cNvPr>
          <p:cNvSpPr/>
          <p:nvPr/>
        </p:nvSpPr>
        <p:spPr>
          <a:xfrm>
            <a:off x="823112" y="999227"/>
            <a:ext cx="9426782" cy="4734289"/>
          </a:xfrm>
          <a:prstGeom prst="roundRect">
            <a:avLst/>
          </a:prstGeom>
          <a:solidFill>
            <a:schemeClr val="accent5">
              <a:lumMod val="20000"/>
              <a:lumOff val="80000"/>
            </a:schemeClr>
          </a:solidFill>
          <a:ln w="28575">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40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Biểu</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hiện</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của</a:t>
            </a:r>
            <a:r>
              <a:rPr lang="en-US" altLang="en-US" sz="4000" b="1" dirty="0">
                <a:solidFill>
                  <a:srgbClr val="E6227B"/>
                </a:solidFill>
                <a:latin typeface="Times New Roman" panose="02020603050405020304" pitchFamily="18" charset="0"/>
                <a:cs typeface="Times New Roman" panose="02020603050405020304" pitchFamily="18" charset="0"/>
              </a:rPr>
              <a:t> ham </a:t>
            </a:r>
            <a:r>
              <a:rPr lang="en-US" altLang="en-US" sz="4000" b="1" dirty="0" err="1">
                <a:solidFill>
                  <a:srgbClr val="E6227B"/>
                </a:solidFill>
                <a:latin typeface="Times New Roman" panose="02020603050405020304" pitchFamily="18" charset="0"/>
                <a:cs typeface="Times New Roman" panose="02020603050405020304" pitchFamily="18" charset="0"/>
              </a:rPr>
              <a:t>học</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hỏi</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Không</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giấu</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dốt</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sẵn</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sàng</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học</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hỏi</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người</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khác</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về</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những</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điều</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mình</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chưa</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biết</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chăm</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đọc</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sách</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để</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mở</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rộng</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sự</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hiểu</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biết</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tích</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cực</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tham</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gia</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hoạt</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động</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nhóm</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để</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học</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hỏi</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từ</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các</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bạn</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thích</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tìm</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hiểu</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và</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đặt</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câu</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hỏi</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về</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mọi</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thứ</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xung</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quanh</a:t>
            </a:r>
            <a:r>
              <a:rPr lang="en-US" altLang="en-US" sz="4000" b="1" dirty="0">
                <a:solidFill>
                  <a:srgbClr val="E6227B"/>
                </a:solidFill>
                <a:latin typeface="Times New Roman" panose="02020603050405020304" pitchFamily="18" charset="0"/>
                <a:cs typeface="Times New Roman" panose="02020603050405020304" pitchFamily="18" charset="0"/>
              </a:rPr>
              <a:t>,…</a:t>
            </a:r>
          </a:p>
        </p:txBody>
      </p:sp>
      <p:pic>
        <p:nvPicPr>
          <p:cNvPr id="7" name="Picture 17">
            <a:extLst>
              <a:ext uri="{FF2B5EF4-FFF2-40B4-BE49-F238E27FC236}">
                <a16:creationId xmlns:a16="http://schemas.microsoft.com/office/drawing/2014/main" id="{069729CD-C6CC-4508-FE36-0EE67CADD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112" y="168300"/>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03E0FDC-ED2B-6828-45EF-59078F883AEF}"/>
              </a:ext>
            </a:extLst>
          </p:cNvPr>
          <p:cNvPicPr>
            <a:picLocks noChangeAspect="1"/>
          </p:cNvPicPr>
          <p:nvPr/>
        </p:nvPicPr>
        <p:blipFill>
          <a:blip r:embed="rId5"/>
          <a:stretch>
            <a:fillRect/>
          </a:stretch>
        </p:blipFill>
        <p:spPr>
          <a:xfrm>
            <a:off x="2377371" y="220837"/>
            <a:ext cx="5887272" cy="571580"/>
          </a:xfrm>
          <a:prstGeom prst="rect">
            <a:avLst/>
          </a:prstGeom>
        </p:spPr>
      </p:pic>
      <p:pic>
        <p:nvPicPr>
          <p:cNvPr id="12" name="Picture 4">
            <a:extLst>
              <a:ext uri="{FF2B5EF4-FFF2-40B4-BE49-F238E27FC236}">
                <a16:creationId xmlns:a16="http://schemas.microsoft.com/office/drawing/2014/main" id="{8FD52A93-A7D0-D9BC-21CF-CE3AC19B58B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9467357" y="3366372"/>
            <a:ext cx="2873230" cy="377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55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6A34E3-FEC3-C6B1-B12F-C9F678D8B0DA}"/>
              </a:ext>
            </a:extLst>
          </p:cNvPr>
          <p:cNvSpPr txBox="1">
            <a:spLocks noChangeArrowheads="1"/>
          </p:cNvSpPr>
          <p:nvPr/>
        </p:nvSpPr>
        <p:spPr bwMode="auto">
          <a:xfrm>
            <a:off x="3374207" y="2458938"/>
            <a:ext cx="73331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600" b="1">
                <a:solidFill>
                  <a:srgbClr val="7030A0"/>
                </a:solidFill>
                <a:latin typeface="Gluten" pitchFamily="2" charset="0"/>
              </a:rPr>
              <a:t>Khám phá</a:t>
            </a:r>
          </a:p>
        </p:txBody>
      </p:sp>
    </p:spTree>
    <p:extLst>
      <p:ext uri="{BB962C8B-B14F-4D97-AF65-F5344CB8AC3E}">
        <p14:creationId xmlns:p14="http://schemas.microsoft.com/office/powerpoint/2010/main" val="2396232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520FB7B2-C0CB-9155-4878-CD9485867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03" y="66734"/>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4B1C590-8596-0A4A-EDB8-86A3E658C684}"/>
              </a:ext>
            </a:extLst>
          </p:cNvPr>
          <p:cNvPicPr>
            <a:picLocks noChangeAspect="1"/>
          </p:cNvPicPr>
          <p:nvPr/>
        </p:nvPicPr>
        <p:blipFill>
          <a:blip r:embed="rId4"/>
          <a:stretch>
            <a:fillRect/>
          </a:stretch>
        </p:blipFill>
        <p:spPr>
          <a:xfrm>
            <a:off x="1851130" y="93232"/>
            <a:ext cx="5163271" cy="609685"/>
          </a:xfrm>
          <a:prstGeom prst="rect">
            <a:avLst/>
          </a:prstGeom>
        </p:spPr>
      </p:pic>
      <p:sp>
        <p:nvSpPr>
          <p:cNvPr id="6" name="TextBox 5">
            <a:extLst>
              <a:ext uri="{FF2B5EF4-FFF2-40B4-BE49-F238E27FC236}">
                <a16:creationId xmlns:a16="http://schemas.microsoft.com/office/drawing/2014/main" id="{4DFAFA6A-7B83-5171-762F-E4668E4E52E2}"/>
              </a:ext>
            </a:extLst>
          </p:cNvPr>
          <p:cNvSpPr txBox="1"/>
          <p:nvPr/>
        </p:nvSpPr>
        <p:spPr>
          <a:xfrm>
            <a:off x="248291" y="647228"/>
            <a:ext cx="6066845" cy="523220"/>
          </a:xfrm>
          <a:prstGeom prst="rect">
            <a:avLst/>
          </a:prstGeom>
          <a:noFill/>
        </p:spPr>
        <p:txBody>
          <a:bodyPr wrap="square" rtlCol="0">
            <a:spAutoFit/>
          </a:bodyPr>
          <a:lstStyle/>
          <a:p>
            <a:r>
              <a:rPr lang="en-US" sz="2800" b="1" i="1">
                <a:solidFill>
                  <a:srgbClr val="002060"/>
                </a:solidFill>
              </a:rPr>
              <a:t>Đọc truyện và trả lời câu hỏi:</a:t>
            </a:r>
          </a:p>
        </p:txBody>
      </p:sp>
      <p:sp>
        <p:nvSpPr>
          <p:cNvPr id="7" name="TextBox 6">
            <a:extLst>
              <a:ext uri="{FF2B5EF4-FFF2-40B4-BE49-F238E27FC236}">
                <a16:creationId xmlns:a16="http://schemas.microsoft.com/office/drawing/2014/main" id="{08332CC5-89A2-8F2E-9CC7-0B40A708C02E}"/>
              </a:ext>
            </a:extLst>
          </p:cNvPr>
          <p:cNvSpPr txBox="1"/>
          <p:nvPr/>
        </p:nvSpPr>
        <p:spPr>
          <a:xfrm>
            <a:off x="2895820" y="1009411"/>
            <a:ext cx="6856608" cy="584775"/>
          </a:xfrm>
          <a:prstGeom prst="rect">
            <a:avLst/>
          </a:prstGeom>
          <a:noFill/>
        </p:spPr>
        <p:txBody>
          <a:bodyPr wrap="square" rtlCol="0">
            <a:spAutoFit/>
          </a:bodyPr>
          <a:lstStyle/>
          <a:p>
            <a:r>
              <a:rPr lang="en-US" sz="3200" b="1" dirty="0" err="1">
                <a:solidFill>
                  <a:srgbClr val="E6227B"/>
                </a:solidFill>
                <a:latin typeface="Nunito Black" pitchFamily="2" charset="0"/>
              </a:rPr>
              <a:t>Cậu</a:t>
            </a:r>
            <a:r>
              <a:rPr lang="en-US" sz="3200" b="1" dirty="0">
                <a:solidFill>
                  <a:srgbClr val="E6227B"/>
                </a:solidFill>
                <a:latin typeface="Nunito Black" pitchFamily="2" charset="0"/>
              </a:rPr>
              <a:t> </a:t>
            </a:r>
            <a:r>
              <a:rPr lang="en-US" sz="3200" b="1" dirty="0" err="1">
                <a:solidFill>
                  <a:srgbClr val="E6227B"/>
                </a:solidFill>
                <a:latin typeface="Nunito Black" pitchFamily="2" charset="0"/>
              </a:rPr>
              <a:t>học</a:t>
            </a:r>
            <a:r>
              <a:rPr lang="en-US" sz="3200" b="1" dirty="0">
                <a:solidFill>
                  <a:srgbClr val="E6227B"/>
                </a:solidFill>
                <a:latin typeface="Nunito Black" pitchFamily="2" charset="0"/>
              </a:rPr>
              <a:t> </a:t>
            </a:r>
            <a:r>
              <a:rPr lang="en-US" sz="3200" b="1" dirty="0" err="1">
                <a:solidFill>
                  <a:srgbClr val="E6227B"/>
                </a:solidFill>
                <a:latin typeface="Nunito Black" pitchFamily="2" charset="0"/>
              </a:rPr>
              <a:t>trò</a:t>
            </a:r>
            <a:r>
              <a:rPr lang="en-US" sz="3200" b="1" dirty="0">
                <a:solidFill>
                  <a:srgbClr val="E6227B"/>
                </a:solidFill>
                <a:latin typeface="Nunito Black" pitchFamily="2" charset="0"/>
              </a:rPr>
              <a:t> </a:t>
            </a:r>
            <a:r>
              <a:rPr lang="en-US" sz="3200" b="1" dirty="0" err="1">
                <a:solidFill>
                  <a:srgbClr val="E6227B"/>
                </a:solidFill>
                <a:latin typeface="Nunito Black" pitchFamily="2" charset="0"/>
              </a:rPr>
              <a:t>nghèo</a:t>
            </a:r>
            <a:r>
              <a:rPr lang="en-US" sz="3200" b="1" dirty="0">
                <a:solidFill>
                  <a:srgbClr val="E6227B"/>
                </a:solidFill>
                <a:latin typeface="Nunito Black" pitchFamily="2" charset="0"/>
              </a:rPr>
              <a:t> ham </a:t>
            </a:r>
            <a:r>
              <a:rPr lang="en-US" sz="3200" b="1" dirty="0" err="1">
                <a:solidFill>
                  <a:srgbClr val="E6227B"/>
                </a:solidFill>
                <a:latin typeface="Nunito Black" pitchFamily="2" charset="0"/>
              </a:rPr>
              <a:t>học</a:t>
            </a:r>
            <a:r>
              <a:rPr lang="en-US" sz="3200" b="1" dirty="0">
                <a:solidFill>
                  <a:srgbClr val="E6227B"/>
                </a:solidFill>
                <a:latin typeface="Nunito Black" pitchFamily="2" charset="0"/>
              </a:rPr>
              <a:t> </a:t>
            </a:r>
            <a:r>
              <a:rPr lang="en-US" sz="3200" b="1" dirty="0" err="1">
                <a:solidFill>
                  <a:srgbClr val="E6227B"/>
                </a:solidFill>
                <a:latin typeface="Nunito Black" pitchFamily="2" charset="0"/>
              </a:rPr>
              <a:t>hỏi</a:t>
            </a:r>
            <a:endParaRPr lang="en-US" sz="3200" b="1" dirty="0">
              <a:solidFill>
                <a:srgbClr val="E6227B"/>
              </a:solidFill>
              <a:latin typeface="Nunito Black" pitchFamily="2" charset="0"/>
            </a:endParaRPr>
          </a:p>
        </p:txBody>
      </p:sp>
      <p:pic>
        <p:nvPicPr>
          <p:cNvPr id="9" name="Picture 8">
            <a:extLst>
              <a:ext uri="{FF2B5EF4-FFF2-40B4-BE49-F238E27FC236}">
                <a16:creationId xmlns:a16="http://schemas.microsoft.com/office/drawing/2014/main" id="{EBCF0A13-3BA1-A351-A7F4-D650B473C8F3}"/>
              </a:ext>
            </a:extLst>
          </p:cNvPr>
          <p:cNvPicPr>
            <a:picLocks noChangeAspect="1"/>
          </p:cNvPicPr>
          <p:nvPr/>
        </p:nvPicPr>
        <p:blipFill>
          <a:blip r:embed="rId5"/>
          <a:stretch>
            <a:fillRect/>
          </a:stretch>
        </p:blipFill>
        <p:spPr>
          <a:xfrm>
            <a:off x="410509" y="1661866"/>
            <a:ext cx="11182051" cy="4247403"/>
          </a:xfrm>
          <a:prstGeom prst="rect">
            <a:avLst/>
          </a:prstGeom>
        </p:spPr>
      </p:pic>
    </p:spTree>
    <p:extLst>
      <p:ext uri="{BB962C8B-B14F-4D97-AF65-F5344CB8AC3E}">
        <p14:creationId xmlns:p14="http://schemas.microsoft.com/office/powerpoint/2010/main" val="280180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17">
            <a:extLst>
              <a:ext uri="{FF2B5EF4-FFF2-40B4-BE49-F238E27FC236}">
                <a16:creationId xmlns:a16="http://schemas.microsoft.com/office/drawing/2014/main" id="{87071A31-5B67-5CAF-7294-F7C9B302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83" y="117534"/>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7D055B8-4DC8-8529-6244-9429D7A20126}"/>
              </a:ext>
            </a:extLst>
          </p:cNvPr>
          <p:cNvPicPr>
            <a:picLocks noChangeAspect="1"/>
          </p:cNvPicPr>
          <p:nvPr/>
        </p:nvPicPr>
        <p:blipFill>
          <a:blip r:embed="rId4"/>
          <a:stretch>
            <a:fillRect/>
          </a:stretch>
        </p:blipFill>
        <p:spPr>
          <a:xfrm>
            <a:off x="1717583" y="176228"/>
            <a:ext cx="5628097" cy="609685"/>
          </a:xfrm>
          <a:prstGeom prst="rect">
            <a:avLst/>
          </a:prstGeom>
        </p:spPr>
      </p:pic>
      <p:sp>
        <p:nvSpPr>
          <p:cNvPr id="8" name="Speech Bubble: Oval 7">
            <a:extLst>
              <a:ext uri="{FF2B5EF4-FFF2-40B4-BE49-F238E27FC236}">
                <a16:creationId xmlns:a16="http://schemas.microsoft.com/office/drawing/2014/main" id="{9D88C9AE-CA0D-6119-6B68-1FD70CD96EFD}"/>
              </a:ext>
            </a:extLst>
          </p:cNvPr>
          <p:cNvSpPr/>
          <p:nvPr/>
        </p:nvSpPr>
        <p:spPr>
          <a:xfrm>
            <a:off x="218983" y="880677"/>
            <a:ext cx="642113" cy="477242"/>
          </a:xfrm>
          <a:prstGeom prst="wedgeEllipseCallout">
            <a:avLst>
              <a:gd name="adj1" fmla="val 66178"/>
              <a:gd name="adj2" fmla="val 36500"/>
            </a:avLst>
          </a:prstGeom>
          <a:solidFill>
            <a:srgbClr val="E622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Gluten Black" pitchFamily="2" charset="0"/>
                <a:ea typeface="Tahoma" panose="020B0604030504040204" pitchFamily="34" charset="0"/>
                <a:cs typeface="Tahoma" panose="020B0604030504040204" pitchFamily="34" charset="0"/>
              </a:rPr>
              <a:t>?</a:t>
            </a:r>
          </a:p>
        </p:txBody>
      </p:sp>
      <p:sp>
        <p:nvSpPr>
          <p:cNvPr id="9" name="TextBox 8">
            <a:extLst>
              <a:ext uri="{FF2B5EF4-FFF2-40B4-BE49-F238E27FC236}">
                <a16:creationId xmlns:a16="http://schemas.microsoft.com/office/drawing/2014/main" id="{AE059FC1-E275-97D6-A2BF-B30A17109A05}"/>
              </a:ext>
            </a:extLst>
          </p:cNvPr>
          <p:cNvSpPr txBox="1"/>
          <p:nvPr/>
        </p:nvSpPr>
        <p:spPr>
          <a:xfrm>
            <a:off x="861096" y="820739"/>
            <a:ext cx="10481815" cy="1015663"/>
          </a:xfrm>
          <a:prstGeom prst="rect">
            <a:avLst/>
          </a:prstGeom>
          <a:noFill/>
        </p:spPr>
        <p:txBody>
          <a:bodyPr wrap="square">
            <a:spAutoFit/>
          </a:bodyPr>
          <a:lstStyle/>
          <a:p>
            <a:pPr eaLnBrk="1" fontAlgn="auto" hangingPunct="1">
              <a:spcBef>
                <a:spcPts val="0"/>
              </a:spcBef>
              <a:spcAft>
                <a:spcPts val="0"/>
              </a:spcAft>
              <a:defRPr/>
            </a:pPr>
            <a:r>
              <a:rPr lang="vi-VN" sz="3000" b="1" dirty="0">
                <a:solidFill>
                  <a:srgbClr val="002060"/>
                </a:solidFill>
                <a:latin typeface="+mj-lt"/>
              </a:rPr>
              <a:t>-</a:t>
            </a:r>
            <a:r>
              <a:rPr lang="vi-VN" sz="3000" b="1" dirty="0">
                <a:solidFill>
                  <a:srgbClr val="FFC000"/>
                </a:solidFill>
                <a:latin typeface="+mj-lt"/>
              </a:rPr>
              <a:t> </a:t>
            </a:r>
            <a:r>
              <a:rPr lang="en-US" sz="3000" b="1" dirty="0" err="1">
                <a:solidFill>
                  <a:srgbClr val="002060"/>
                </a:solidFill>
                <a:latin typeface="Times New Roman" panose="02020603050405020304" pitchFamily="18" charset="0"/>
                <a:cs typeface="Times New Roman" panose="02020603050405020304" pitchFamily="18" charset="0"/>
              </a:rPr>
              <a:t>Tinh</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thần</a:t>
            </a:r>
            <a:r>
              <a:rPr lang="en-US" sz="3000" b="1" dirty="0">
                <a:solidFill>
                  <a:srgbClr val="002060"/>
                </a:solidFill>
                <a:latin typeface="Times New Roman" panose="02020603050405020304" pitchFamily="18" charset="0"/>
                <a:cs typeface="Times New Roman" panose="02020603050405020304" pitchFamily="18" charset="0"/>
              </a:rPr>
              <a:t> ham </a:t>
            </a:r>
            <a:r>
              <a:rPr lang="en-US" sz="3000" b="1" dirty="0" err="1">
                <a:solidFill>
                  <a:srgbClr val="002060"/>
                </a:solidFill>
                <a:latin typeface="Times New Roman" panose="02020603050405020304" pitchFamily="18" charset="0"/>
                <a:cs typeface="Times New Roman" panose="02020603050405020304" pitchFamily="18" charset="0"/>
              </a:rPr>
              <a:t>học</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của</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cậu</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bé</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Nguyễn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Hiền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được</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thể</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hiện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như</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thế</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nào</a:t>
            </a:r>
            <a:r>
              <a:rPr lang="en-US" sz="3000" b="1" dirty="0">
                <a:solidFill>
                  <a:srgbClr val="00206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8212E856-9CA8-73B2-C53B-B80870986D42}"/>
              </a:ext>
            </a:extLst>
          </p:cNvPr>
          <p:cNvSpPr txBox="1"/>
          <p:nvPr/>
        </p:nvSpPr>
        <p:spPr>
          <a:xfrm>
            <a:off x="720757" y="1713382"/>
            <a:ext cx="10931204" cy="1938992"/>
          </a:xfrm>
          <a:prstGeom prst="rect">
            <a:avLst/>
          </a:prstGeom>
          <a:noFill/>
        </p:spPr>
        <p:txBody>
          <a:bodyPr wrap="square">
            <a:spAutoFit/>
          </a:bodyPr>
          <a:lstStyle/>
          <a:p>
            <a:pPr>
              <a:defRPr/>
            </a:pPr>
            <a:r>
              <a:rPr lang="en-US" sz="3000" b="1" dirty="0">
                <a:solidFill>
                  <a:srgbClr val="FF0000"/>
                </a:solidFill>
                <a:latin typeface="Times New Roman" panose="02020603050405020304" pitchFamily="18" charset="0"/>
                <a:cs typeface="Times New Roman" panose="02020603050405020304" pitchFamily="18" charset="0"/>
              </a:rPr>
              <a:t>- </a:t>
            </a:r>
            <a:r>
              <a:rPr lang="vi-VN" sz="3000" b="1" dirty="0">
                <a:solidFill>
                  <a:srgbClr val="FF0000"/>
                </a:solidFill>
                <a:latin typeface="Times New Roman" panose="02020603050405020304" pitchFamily="18" charset="0"/>
                <a:cs typeface="Times New Roman" panose="02020603050405020304" pitchFamily="18" charset="0"/>
              </a:rPr>
              <a:t>Tinh thần ham học hỏi của cậu bé Nguyễn Hi</a:t>
            </a:r>
            <a:r>
              <a:rPr lang="en-US" sz="3000" b="1" dirty="0" err="1">
                <a:solidFill>
                  <a:srgbClr val="FF0000"/>
                </a:solidFill>
                <a:latin typeface="Times New Roman" panose="02020603050405020304" pitchFamily="18" charset="0"/>
                <a:cs typeface="Times New Roman" panose="02020603050405020304" pitchFamily="18" charset="0"/>
              </a:rPr>
              <a:t>ền</a:t>
            </a:r>
            <a:r>
              <a:rPr lang="vi-VN" sz="3000" b="1" dirty="0">
                <a:solidFill>
                  <a:srgbClr val="FF0000"/>
                </a:solidFill>
                <a:latin typeface="Times New Roman" panose="02020603050405020304" pitchFamily="18" charset="0"/>
                <a:cs typeface="Times New Roman" panose="02020603050405020304" pitchFamily="18" charset="0"/>
              </a:rPr>
              <a:t> được thể hiện qua việc: ban ngày khi đi chăn trâu, dù mưa gió thế nào cậu cũng đứng ngoài nghe giảng nhờ. Tối đến, đợi bạn học xong bài, cậu mượn vở về học, làm bài thi vào lá chuối khô, nhờ thầy chấm hộ.</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E1B3928-804B-06CA-75DA-37113C0E3346}"/>
              </a:ext>
            </a:extLst>
          </p:cNvPr>
          <p:cNvSpPr txBox="1"/>
          <p:nvPr/>
        </p:nvSpPr>
        <p:spPr>
          <a:xfrm>
            <a:off x="630398" y="3730838"/>
            <a:ext cx="11111922" cy="553998"/>
          </a:xfrm>
          <a:prstGeom prst="rect">
            <a:avLst/>
          </a:prstGeom>
          <a:noFill/>
        </p:spPr>
        <p:txBody>
          <a:bodyPr wrap="square">
            <a:spAutoFit/>
          </a:bodyPr>
          <a:lstStyle/>
          <a:p>
            <a:pPr eaLnBrk="1" fontAlgn="auto" hangingPunct="1">
              <a:spcBef>
                <a:spcPts val="0"/>
              </a:spcBef>
              <a:spcAft>
                <a:spcPts val="0"/>
              </a:spcAft>
              <a:defRPr/>
            </a:pPr>
            <a:r>
              <a:rPr lang="vi-VN" sz="3000" b="1" dirty="0">
                <a:solidFill>
                  <a:srgbClr val="002060"/>
                </a:solidFill>
                <a:latin typeface="+mj-lt"/>
              </a:rPr>
              <a:t>-</a:t>
            </a:r>
            <a:r>
              <a:rPr lang="vi-VN" sz="3000" b="1" dirty="0">
                <a:solidFill>
                  <a:srgbClr val="FFC000"/>
                </a:solidFill>
                <a:latin typeface="+mj-lt"/>
              </a:rPr>
              <a:t> </a:t>
            </a:r>
            <a:r>
              <a:rPr lang="en-US" sz="3000" b="1" dirty="0">
                <a:solidFill>
                  <a:srgbClr val="002060"/>
                </a:solidFill>
                <a:latin typeface="Times New Roman" panose="02020603050405020304" pitchFamily="18" charset="0"/>
                <a:cs typeface="Times New Roman" panose="02020603050405020304" pitchFamily="18" charset="0"/>
              </a:rPr>
              <a:t>Qua </a:t>
            </a:r>
            <a:r>
              <a:rPr lang="en-US" sz="3000" b="1" dirty="0" err="1">
                <a:solidFill>
                  <a:srgbClr val="002060"/>
                </a:solidFill>
                <a:latin typeface="Times New Roman" panose="02020603050405020304" pitchFamily="18" charset="0"/>
                <a:cs typeface="Times New Roman" panose="02020603050405020304" pitchFamily="18" charset="0"/>
              </a:rPr>
              <a:t>câu</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chuyện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trên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em</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thấy</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việc</a:t>
            </a:r>
            <a:r>
              <a:rPr lang="en-US" sz="3000" b="1" dirty="0">
                <a:solidFill>
                  <a:srgbClr val="002060"/>
                </a:solidFill>
                <a:latin typeface="Times New Roman" panose="02020603050405020304" pitchFamily="18" charset="0"/>
                <a:cs typeface="Times New Roman" panose="02020603050405020304" pitchFamily="18" charset="0"/>
              </a:rPr>
              <a:t> ham </a:t>
            </a:r>
            <a:r>
              <a:rPr lang="en-US" sz="3000" b="1" dirty="0" err="1">
                <a:solidFill>
                  <a:srgbClr val="002060"/>
                </a:solidFill>
                <a:latin typeface="Times New Roman" panose="02020603050405020304" pitchFamily="18" charset="0"/>
                <a:cs typeface="Times New Roman" panose="02020603050405020304" pitchFamily="18" charset="0"/>
              </a:rPr>
              <a:t>học</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hỏi</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có</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lợi</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ích</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gì</a:t>
            </a:r>
            <a:r>
              <a:rPr lang="en-US" sz="3000" b="1" dirty="0">
                <a:solidFill>
                  <a:srgbClr val="00206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6F57E734-8B59-1052-FE8A-C02168A2A1E5}"/>
              </a:ext>
            </a:extLst>
          </p:cNvPr>
          <p:cNvSpPr txBox="1"/>
          <p:nvPr/>
        </p:nvSpPr>
        <p:spPr>
          <a:xfrm>
            <a:off x="720757" y="4472366"/>
            <a:ext cx="10481815" cy="1015663"/>
          </a:xfrm>
          <a:prstGeom prst="rect">
            <a:avLst/>
          </a:prstGeom>
          <a:noFill/>
        </p:spPr>
        <p:txBody>
          <a:bodyPr wrap="square">
            <a:spAutoFit/>
          </a:bodyPr>
          <a:lstStyle/>
          <a:p>
            <a:pPr>
              <a:defRPr/>
            </a:pPr>
            <a:r>
              <a:rPr lang="vi-VN" sz="3000" b="1" dirty="0">
                <a:solidFill>
                  <a:srgbClr val="FF0000"/>
                </a:solidFill>
                <a:latin typeface="+mj-lt"/>
              </a:rPr>
              <a:t>-</a:t>
            </a:r>
            <a:r>
              <a:rPr lang="en-US" sz="3000" b="1" dirty="0">
                <a:solidFill>
                  <a:srgbClr val="FF0000"/>
                </a:solidFill>
                <a:latin typeface="+mj-lt"/>
              </a:rPr>
              <a:t> </a:t>
            </a:r>
            <a:r>
              <a:rPr lang="vi-VN" sz="3000" b="1" dirty="0">
                <a:solidFill>
                  <a:srgbClr val="FF0000"/>
                </a:solidFill>
                <a:latin typeface="+mj-lt"/>
              </a:rPr>
              <a:t>Qua câu chuyện trên, em thấy việc ham học hỏi giúp chúng ta mở mang kiến thức và đạt được kết quả cao trong học tập.</a:t>
            </a:r>
            <a:endParaRPr lang="en-US" sz="3000" b="1" dirty="0">
              <a:solidFill>
                <a:srgbClr val="FF0000"/>
              </a:solidFill>
              <a:latin typeface="+mj-lt"/>
            </a:endParaRPr>
          </a:p>
        </p:txBody>
      </p:sp>
    </p:spTree>
    <p:extLst>
      <p:ext uri="{BB962C8B-B14F-4D97-AF65-F5344CB8AC3E}">
        <p14:creationId xmlns:p14="http://schemas.microsoft.com/office/powerpoint/2010/main" val="356670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4557E88-F193-EBF5-E0F3-530717D430CB}"/>
              </a:ext>
            </a:extLst>
          </p:cNvPr>
          <p:cNvSpPr/>
          <p:nvPr/>
        </p:nvSpPr>
        <p:spPr>
          <a:xfrm>
            <a:off x="286268" y="1011989"/>
            <a:ext cx="9426782" cy="4448285"/>
          </a:xfrm>
          <a:prstGeom prst="roundRect">
            <a:avLst/>
          </a:prstGeom>
          <a:solidFill>
            <a:schemeClr val="accent4">
              <a:lumMod val="20000"/>
              <a:lumOff val="80000"/>
            </a:schemeClr>
          </a:solidFill>
          <a:ln w="28575">
            <a:solidFill>
              <a:schemeClr val="accent1">
                <a:lumMod val="60000"/>
                <a:lumOff val="4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dirty="0">
                <a:solidFill>
                  <a:schemeClr val="accent5">
                    <a:lumMod val="50000"/>
                  </a:schemeClr>
                </a:solidFill>
                <a:latin typeface="Nunito Black" pitchFamily="2"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Tinh</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thần</a:t>
            </a:r>
            <a:r>
              <a:rPr lang="en-US" altLang="en-US" sz="3000" b="1" dirty="0">
                <a:solidFill>
                  <a:srgbClr val="7030A0"/>
                </a:solidFill>
                <a:latin typeface="Times New Roman" panose="02020603050405020304" pitchFamily="18" charset="0"/>
                <a:cs typeface="Times New Roman" panose="02020603050405020304" pitchFamily="18" charset="0"/>
              </a:rPr>
              <a:t> ham </a:t>
            </a:r>
            <a:r>
              <a:rPr lang="en-US" altLang="en-US" sz="3000" b="1" dirty="0" err="1">
                <a:solidFill>
                  <a:srgbClr val="7030A0"/>
                </a:solidFill>
                <a:latin typeface="Times New Roman" panose="02020603050405020304" pitchFamily="18" charset="0"/>
                <a:cs typeface="Times New Roman" panose="02020603050405020304" pitchFamily="18" charset="0"/>
              </a:rPr>
              <a:t>học</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hỏi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của</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Nguyễn</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Hiền</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được</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thể</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hiện</a:t>
            </a:r>
            <a:r>
              <a:rPr lang="en-US" altLang="en-US" sz="3000" b="1" dirty="0">
                <a:solidFill>
                  <a:srgbClr val="7030A0"/>
                </a:solidFill>
                <a:latin typeface="Times New Roman" panose="02020603050405020304" pitchFamily="18" charset="0"/>
                <a:cs typeface="Times New Roman" panose="02020603050405020304" pitchFamily="18" charset="0"/>
              </a:rPr>
              <a:t> qua </a:t>
            </a:r>
            <a:r>
              <a:rPr lang="en-US" altLang="en-US" sz="3000" b="1" dirty="0" err="1">
                <a:solidFill>
                  <a:srgbClr val="7030A0"/>
                </a:solidFill>
                <a:latin typeface="Times New Roman" panose="02020603050405020304" pitchFamily="18" charset="0"/>
                <a:cs typeface="Times New Roman" panose="02020603050405020304" pitchFamily="18" charset="0"/>
              </a:rPr>
              <a:t>việc</a:t>
            </a:r>
            <a:r>
              <a:rPr lang="en-US" altLang="en-US" sz="3000" b="1" dirty="0">
                <a:solidFill>
                  <a:srgbClr val="7030A0"/>
                </a:solidFill>
                <a:latin typeface="Times New Roman" panose="02020603050405020304" pitchFamily="18" charset="0"/>
                <a:cs typeface="Times New Roman" panose="02020603050405020304" pitchFamily="18" charset="0"/>
              </a:rPr>
              <a:t>: ban </a:t>
            </a:r>
            <a:r>
              <a:rPr lang="en-US" altLang="en-US" sz="3000" b="1" dirty="0" err="1">
                <a:solidFill>
                  <a:srgbClr val="7030A0"/>
                </a:solidFill>
                <a:latin typeface="Times New Roman" panose="02020603050405020304" pitchFamily="18" charset="0"/>
                <a:cs typeface="Times New Roman" panose="02020603050405020304" pitchFamily="18" charset="0"/>
              </a:rPr>
              <a:t>ngày</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khi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đi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chăn</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trâu</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dù</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mưa</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gió</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thế</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nào</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cậu</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cũng</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đứng</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ngoài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nghe</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giảng</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nhờ</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tối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đến</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đợi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bạn</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học</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xong</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bài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cậu</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mượn</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vở</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về</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học</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làm</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bài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thi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vào</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lá</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chuối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khô</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nhờ</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thầy</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chấm</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hộ</a:t>
            </a:r>
            <a:r>
              <a:rPr lang="en-US" altLang="en-US" sz="3000" b="1" dirty="0">
                <a:solidFill>
                  <a:srgbClr val="7030A0"/>
                </a:solidFill>
                <a:latin typeface="Times New Roman" panose="02020603050405020304" pitchFamily="18" charset="0"/>
                <a:cs typeface="Times New Roman" panose="02020603050405020304" pitchFamily="18" charset="0"/>
              </a:rPr>
              <a:t>. Ham </a:t>
            </a:r>
            <a:r>
              <a:rPr lang="en-US" altLang="en-US" sz="3000" b="1" dirty="0" err="1">
                <a:solidFill>
                  <a:srgbClr val="7030A0"/>
                </a:solidFill>
                <a:latin typeface="Times New Roman" panose="02020603050405020304" pitchFamily="18" charset="0"/>
                <a:cs typeface="Times New Roman" panose="02020603050405020304" pitchFamily="18" charset="0"/>
              </a:rPr>
              <a:t>học</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hỏi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sẽ</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giúp</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chúng</a:t>
            </a:r>
            <a:r>
              <a:rPr lang="en-US" altLang="en-US" sz="3000" b="1" dirty="0">
                <a:solidFill>
                  <a:srgbClr val="7030A0"/>
                </a:solidFill>
                <a:latin typeface="Times New Roman" panose="02020603050405020304" pitchFamily="18" charset="0"/>
                <a:cs typeface="Times New Roman" panose="02020603050405020304" pitchFamily="18" charset="0"/>
              </a:rPr>
              <a:t> ta </a:t>
            </a:r>
            <a:r>
              <a:rPr lang="en-US" altLang="en-US" sz="3000" b="1" dirty="0" err="1">
                <a:solidFill>
                  <a:srgbClr val="7030A0"/>
                </a:solidFill>
                <a:latin typeface="Times New Roman" panose="02020603050405020304" pitchFamily="18" charset="0"/>
                <a:cs typeface="Times New Roman" panose="02020603050405020304" pitchFamily="18" charset="0"/>
              </a:rPr>
              <a:t>thêm</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hiểu</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biết</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và</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đạt</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được</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kết</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quả</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tốt</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trong</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học</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tập</a:t>
            </a:r>
            <a:r>
              <a:rPr lang="en-US" altLang="en-US" sz="3000" b="1" dirty="0">
                <a:solidFill>
                  <a:srgbClr val="7030A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BAE30BB7-3333-9434-9A19-AA507F3C81B0}"/>
              </a:ext>
            </a:extLst>
          </p:cNvPr>
          <p:cNvPicPr>
            <a:picLocks noChangeAspect="1"/>
          </p:cNvPicPr>
          <p:nvPr/>
        </p:nvPicPr>
        <p:blipFill>
          <a:blip r:embed="rId3"/>
          <a:stretch>
            <a:fillRect/>
          </a:stretch>
        </p:blipFill>
        <p:spPr>
          <a:xfrm>
            <a:off x="1598314" y="0"/>
            <a:ext cx="5628097" cy="609685"/>
          </a:xfrm>
          <a:prstGeom prst="rect">
            <a:avLst/>
          </a:prstGeom>
        </p:spPr>
      </p:pic>
      <p:pic>
        <p:nvPicPr>
          <p:cNvPr id="4" name="Picture 17">
            <a:extLst>
              <a:ext uri="{FF2B5EF4-FFF2-40B4-BE49-F238E27FC236}">
                <a16:creationId xmlns:a16="http://schemas.microsoft.com/office/drawing/2014/main" id="{E84501FB-92E3-3B2A-CF53-A70129B7A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14" y="0"/>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B09BB6A-0696-70A9-BFFF-59CABFC9D43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8725809" y="3029448"/>
            <a:ext cx="3217050" cy="406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93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46A090-03BB-3F45-18ED-231DD51232D2}"/>
              </a:ext>
            </a:extLst>
          </p:cNvPr>
          <p:cNvSpPr txBox="1">
            <a:spLocks/>
          </p:cNvSpPr>
          <p:nvPr/>
        </p:nvSpPr>
        <p:spPr>
          <a:xfrm>
            <a:off x="1815736" y="1641077"/>
            <a:ext cx="9518469" cy="26174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US" sz="6600" b="1" dirty="0">
              <a:solidFill>
                <a:srgbClr val="C00000"/>
              </a:solidFill>
              <a:latin typeface="Gluten" pitchFamily="2" charset="0"/>
            </a:endParaRPr>
          </a:p>
        </p:txBody>
      </p:sp>
      <p:pic>
        <p:nvPicPr>
          <p:cNvPr id="6" name="图片 5">
            <a:extLst>
              <a:ext uri="{FF2B5EF4-FFF2-40B4-BE49-F238E27FC236}">
                <a16:creationId xmlns:a16="http://schemas.microsoft.com/office/drawing/2014/main" id="{7FD5612A-8CDD-2C6F-6AF2-D49A2F465F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3" r="4333" b="1429"/>
          <a:stretch>
            <a:fillRect/>
          </a:stretch>
        </p:blipFill>
        <p:spPr>
          <a:xfrm>
            <a:off x="1357313" y="649410"/>
            <a:ext cx="8729662" cy="5271797"/>
          </a:xfrm>
          <a:prstGeom prst="rect">
            <a:avLst/>
          </a:prstGeom>
        </p:spPr>
      </p:pic>
      <p:sp>
        <p:nvSpPr>
          <p:cNvPr id="9" name="TextBox 8"/>
          <p:cNvSpPr txBox="1"/>
          <p:nvPr/>
        </p:nvSpPr>
        <p:spPr>
          <a:xfrm>
            <a:off x="3929061" y="2823643"/>
            <a:ext cx="4086225" cy="923330"/>
          </a:xfrm>
          <a:prstGeom prst="rect">
            <a:avLst/>
          </a:prstGeom>
          <a:noFill/>
        </p:spPr>
        <p:txBody>
          <a:bodyPr wrap="square" rtlCol="0">
            <a:spAutoFit/>
          </a:bodyPr>
          <a:lstStyle/>
          <a:p>
            <a:r>
              <a:rPr lang="en-US" sz="5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Phóng</a:t>
            </a: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5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viên</a:t>
            </a: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95183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533F04-E7AD-30CF-2E20-4EB3AC54B022}"/>
              </a:ext>
            </a:extLst>
          </p:cNvPr>
          <p:cNvSpPr txBox="1">
            <a:spLocks/>
          </p:cNvSpPr>
          <p:nvPr/>
        </p:nvSpPr>
        <p:spPr>
          <a:xfrm>
            <a:off x="3084767" y="1457068"/>
            <a:ext cx="616646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000" b="1">
                <a:solidFill>
                  <a:srgbClr val="00B050"/>
                </a:solidFill>
                <a:latin typeface="Gluten" pitchFamily="2" charset="0"/>
              </a:rPr>
              <a:t>Hẹn gặp  lại</a:t>
            </a:r>
          </a:p>
          <a:p>
            <a:pPr>
              <a:defRPr/>
            </a:pPr>
            <a:r>
              <a:rPr lang="en-US" sz="6000" b="1">
                <a:solidFill>
                  <a:srgbClr val="00B050"/>
                </a:solidFill>
                <a:latin typeface="Gluten" pitchFamily="2" charset="0"/>
              </a:rPr>
              <a:t>     các em</a:t>
            </a:r>
            <a:endParaRPr lang="en-US" sz="4800" b="1">
              <a:solidFill>
                <a:srgbClr val="00B050"/>
              </a:solidFill>
              <a:latin typeface="Gluten" pitchFamily="2" charset="0"/>
            </a:endParaRPr>
          </a:p>
        </p:txBody>
      </p:sp>
    </p:spTree>
    <p:extLst>
      <p:ext uri="{BB962C8B-B14F-4D97-AF65-F5344CB8AC3E}">
        <p14:creationId xmlns:p14="http://schemas.microsoft.com/office/powerpoint/2010/main" val="391394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449694-E893-7668-217E-60513779C1DA}"/>
              </a:ext>
            </a:extLst>
          </p:cNvPr>
          <p:cNvSpPr txBox="1">
            <a:spLocks/>
          </p:cNvSpPr>
          <p:nvPr/>
        </p:nvSpPr>
        <p:spPr>
          <a:xfrm>
            <a:off x="3048655" y="1737227"/>
            <a:ext cx="5017729"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dirty="0" err="1">
                <a:solidFill>
                  <a:srgbClr val="FF0000"/>
                </a:solidFill>
                <a:latin typeface="Gluten" pitchFamily="2" charset="0"/>
              </a:rPr>
              <a:t>Tiết</a:t>
            </a:r>
            <a:r>
              <a:rPr lang="en-US" sz="11500" b="1" dirty="0">
                <a:solidFill>
                  <a:srgbClr val="FF0000"/>
                </a:solidFill>
                <a:latin typeface="Gluten" pitchFamily="2" charset="0"/>
              </a:rPr>
              <a:t> 2</a:t>
            </a:r>
            <a:r>
              <a:rPr lang="en-US" sz="8800" b="1" dirty="0">
                <a:solidFill>
                  <a:srgbClr val="FF0000"/>
                </a:solidFill>
                <a:latin typeface="Gluten" pitchFamily="2" charset="0"/>
              </a:rPr>
              <a:t> </a:t>
            </a:r>
          </a:p>
        </p:txBody>
      </p:sp>
      <p:pic>
        <p:nvPicPr>
          <p:cNvPr id="3" name="Picture 11">
            <a:extLst>
              <a:ext uri="{FF2B5EF4-FFF2-40B4-BE49-F238E27FC236}">
                <a16:creationId xmlns:a16="http://schemas.microsoft.com/office/drawing/2014/main" id="{37A9BC02-51E5-4566-2D0E-C61CB56032B5}"/>
              </a:ext>
            </a:extLst>
          </p:cNvPr>
          <p:cNvPicPr>
            <a:picLocks noChangeAspect="1"/>
          </p:cNvPicPr>
          <p:nvPr/>
        </p:nvPicPr>
        <p:blipFill>
          <a:blip r:embed="rId3"/>
          <a:srcRect/>
          <a:stretch>
            <a:fillRect/>
          </a:stretch>
        </p:blipFill>
        <p:spPr>
          <a:xfrm>
            <a:off x="216146" y="5228467"/>
            <a:ext cx="2240280" cy="2034117"/>
          </a:xfrm>
          <a:prstGeom prst="rect">
            <a:avLst/>
          </a:prstGeom>
        </p:spPr>
      </p:pic>
    </p:spTree>
    <p:extLst>
      <p:ext uri="{BB962C8B-B14F-4D97-AF65-F5344CB8AC3E}">
        <p14:creationId xmlns:p14="http://schemas.microsoft.com/office/powerpoint/2010/main" val="345783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9DEB4D-E583-E381-F5FD-73AF727BB427}"/>
              </a:ext>
            </a:extLst>
          </p:cNvPr>
          <p:cNvSpPr txBox="1"/>
          <p:nvPr/>
        </p:nvSpPr>
        <p:spPr>
          <a:xfrm>
            <a:off x="2972754" y="2270544"/>
            <a:ext cx="7641770" cy="1569660"/>
          </a:xfrm>
          <a:prstGeom prst="rect">
            <a:avLst/>
          </a:prstGeom>
          <a:noFill/>
        </p:spPr>
        <p:txBody>
          <a:bodyPr wrap="square">
            <a:spAutoFit/>
          </a:bodyPr>
          <a:lstStyle/>
          <a:p>
            <a:pPr eaLnBrk="1" hangingPunct="1">
              <a:lnSpc>
                <a:spcPct val="100000"/>
              </a:lnSpc>
              <a:spcBef>
                <a:spcPct val="0"/>
              </a:spcBef>
              <a:buFontTx/>
              <a:buNone/>
            </a:pPr>
            <a:r>
              <a:rPr lang="en-US" altLang="en-US" sz="9600" b="1">
                <a:solidFill>
                  <a:srgbClr val="7030A0"/>
                </a:solidFill>
                <a:latin typeface="Gluten" pitchFamily="2" charset="0"/>
              </a:rPr>
              <a:t>Luyện tập </a:t>
            </a:r>
          </a:p>
        </p:txBody>
      </p:sp>
    </p:spTree>
    <p:extLst>
      <p:ext uri="{BB962C8B-B14F-4D97-AF65-F5344CB8AC3E}">
        <p14:creationId xmlns:p14="http://schemas.microsoft.com/office/powerpoint/2010/main" val="2018109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860B58-4DD7-0CB3-6967-D4A574ABE36F}"/>
              </a:ext>
            </a:extLst>
          </p:cNvPr>
          <p:cNvSpPr txBox="1">
            <a:spLocks/>
          </p:cNvSpPr>
          <p:nvPr/>
        </p:nvSpPr>
        <p:spPr>
          <a:xfrm>
            <a:off x="2570152" y="1352130"/>
            <a:ext cx="7518400"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800" b="1">
                <a:solidFill>
                  <a:srgbClr val="7030A0"/>
                </a:solidFill>
                <a:latin typeface="Gluten" pitchFamily="2" charset="0"/>
              </a:rPr>
              <a:t>Khởi động </a:t>
            </a:r>
          </a:p>
        </p:txBody>
      </p:sp>
      <p:pic>
        <p:nvPicPr>
          <p:cNvPr id="6" name="Picture 4" descr="Bộ trò chơi khởi động phá băng - BTN HTTL An Trung">
            <a:extLst>
              <a:ext uri="{FF2B5EF4-FFF2-40B4-BE49-F238E27FC236}">
                <a16:creationId xmlns:a16="http://schemas.microsoft.com/office/drawing/2014/main" id="{9EC96DF7-B679-C5F4-AB63-4CCDE8E5076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07" b="91803" l="6000" r="96000">
                        <a14:foregroundMark x1="23111" y1="39344" x2="34000" y2="73770"/>
                        <a14:foregroundMark x1="9333" y1="26557" x2="25556" y2="66230"/>
                        <a14:foregroundMark x1="6000" y1="48852" x2="10667" y2="55738"/>
                        <a14:foregroundMark x1="34667" y1="75410" x2="41556" y2="73770"/>
                        <a14:foregroundMark x1="39556" y1="60328" x2="39556" y2="60328"/>
                        <a14:foregroundMark x1="39556" y1="59016" x2="40000" y2="58033"/>
                        <a14:foregroundMark x1="52000" y1="62951" x2="53111" y2="65246"/>
                        <a14:foregroundMark x1="47333" y1="18033" x2="50000" y2="11475"/>
                        <a14:foregroundMark x1="33778" y1="20984" x2="37333" y2="6230"/>
                        <a14:foregroundMark x1="36667" y1="4262" x2="36222" y2="6885"/>
                        <a14:foregroundMark x1="18000" y1="90820" x2="19778" y2="90820"/>
                        <a14:foregroundMark x1="17111" y1="80984" x2="19333" y2="85246"/>
                        <a14:foregroundMark x1="28444" y1="73770" x2="35333" y2="84918"/>
                        <a14:foregroundMark x1="82889" y1="42951" x2="88000" y2="59016"/>
                        <a14:foregroundMark x1="81333" y1="50820" x2="83778" y2="63934"/>
                        <a14:foregroundMark x1="84000" y1="65902" x2="85111" y2="86885"/>
                        <a14:foregroundMark x1="92428" y1="65951" x2="94889" y2="66230"/>
                        <a14:foregroundMark x1="89111" y1="65574" x2="91325" y2="65825"/>
                        <a14:foregroundMark x1="95556" y1="67213" x2="95778" y2="67213"/>
                        <a14:foregroundMark x1="93544" y1="70148" x2="96000" y2="68197"/>
                        <a14:foregroundMark x1="92637" y1="70868" x2="93106" y2="70496"/>
                        <a14:foregroundMark x1="90222" y1="72787" x2="92517" y2="70964"/>
                        <a14:foregroundMark x1="90540" y1="71616" x2="90889" y2="72131"/>
                        <a14:foregroundMark x1="87556" y1="67213" x2="90091" y2="70953"/>
                        <a14:foregroundMark x1="66889" y1="41311" x2="67778" y2="48852"/>
                        <a14:foregroundMark x1="53111" y1="61311" x2="53111" y2="64918"/>
                        <a14:foregroundMark x1="83556" y1="89508" x2="82667" y2="89180"/>
                        <a14:foregroundMark x1="82444" y1="90492" x2="82000" y2="88852"/>
                        <a14:foregroundMark x1="82000" y1="90164" x2="82000" y2="90164"/>
                        <a14:foregroundMark x1="81333" y1="89180" x2="81333" y2="91803"/>
                        <a14:foregroundMark x1="40222" y1="56066" x2="39778" y2="55738"/>
                        <a14:foregroundMark x1="30000" y1="50820" x2="37111" y2="44262"/>
                        <a14:backgroundMark x1="92222" y1="66557" x2="91778" y2="65246"/>
                        <a14:backgroundMark x1="92222" y1="66557" x2="91111" y2="64262"/>
                        <a14:backgroundMark x1="91778" y1="67541" x2="91778" y2="66885"/>
                        <a14:backgroundMark x1="91556" y1="65574" x2="90667" y2="63279"/>
                        <a14:backgroundMark x1="92444" y1="66557" x2="91556" y2="65574"/>
                        <a14:backgroundMark x1="91556" y1="66557" x2="92444" y2="65902"/>
                      </a14:backgroundRemoval>
                    </a14:imgEffect>
                  </a14:imgLayer>
                </a14:imgProps>
              </a:ext>
              <a:ext uri="{28A0092B-C50C-407E-A947-70E740481C1C}">
                <a14:useLocalDpi xmlns:a14="http://schemas.microsoft.com/office/drawing/2010/main" val="0"/>
              </a:ext>
            </a:extLst>
          </a:blip>
          <a:srcRect/>
          <a:stretch>
            <a:fillRect/>
          </a:stretch>
        </p:blipFill>
        <p:spPr bwMode="auto">
          <a:xfrm>
            <a:off x="1757680" y="3616961"/>
            <a:ext cx="5913120" cy="333248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bóng bay">
            <a:extLst>
              <a:ext uri="{FF2B5EF4-FFF2-40B4-BE49-F238E27FC236}">
                <a16:creationId xmlns:a16="http://schemas.microsoft.com/office/drawing/2014/main" id="{9C9F84BA-16A6-BCE8-D373-437CA824A2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73" y="122690"/>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13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F5661A-BCDD-EFF8-2DED-774B17D943F8}"/>
              </a:ext>
            </a:extLst>
          </p:cNvPr>
          <p:cNvSpPr txBox="1">
            <a:spLocks/>
          </p:cNvSpPr>
          <p:nvPr/>
        </p:nvSpPr>
        <p:spPr>
          <a:xfrm>
            <a:off x="3474720" y="1991227"/>
            <a:ext cx="7518400"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800" b="1">
                <a:solidFill>
                  <a:srgbClr val="7030A0"/>
                </a:solidFill>
                <a:latin typeface="Gluten" pitchFamily="2" charset="0"/>
              </a:rPr>
              <a:t>Khởi động </a:t>
            </a:r>
          </a:p>
        </p:txBody>
      </p:sp>
    </p:spTree>
    <p:extLst>
      <p:ext uri="{BB962C8B-B14F-4D97-AF65-F5344CB8AC3E}">
        <p14:creationId xmlns:p14="http://schemas.microsoft.com/office/powerpoint/2010/main" val="182027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组合 4">
            <a:extLst>
              <a:ext uri="{FF2B5EF4-FFF2-40B4-BE49-F238E27FC236}">
                <a16:creationId xmlns:a16="http://schemas.microsoft.com/office/drawing/2014/main" id="{8F77B053-5EFE-14DC-227A-88310A803A78}"/>
              </a:ext>
            </a:extLst>
          </p:cNvPr>
          <p:cNvGrpSpPr/>
          <p:nvPr/>
        </p:nvGrpSpPr>
        <p:grpSpPr>
          <a:xfrm>
            <a:off x="1898261" y="793101"/>
            <a:ext cx="7585788" cy="5271797"/>
            <a:chOff x="1001374" y="-370703"/>
            <a:chExt cx="6695744" cy="6175701"/>
          </a:xfrm>
        </p:grpSpPr>
        <p:pic>
          <p:nvPicPr>
            <p:cNvPr id="9" name="图片 5">
              <a:extLst>
                <a:ext uri="{FF2B5EF4-FFF2-40B4-BE49-F238E27FC236}">
                  <a16:creationId xmlns:a16="http://schemas.microsoft.com/office/drawing/2014/main" id="{7FD5612A-8CDD-2C6F-6AF2-D49A2F465F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0" name="椭圆 6">
              <a:extLst>
                <a:ext uri="{FF2B5EF4-FFF2-40B4-BE49-F238E27FC236}">
                  <a16:creationId xmlns:a16="http://schemas.microsoft.com/office/drawing/2014/main" id="{1618BE2A-815C-D2C2-466B-2451E3A450EB}"/>
                </a:ext>
              </a:extLst>
            </p:cNvPr>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a:extLst>
              <a:ext uri="{FF2B5EF4-FFF2-40B4-BE49-F238E27FC236}">
                <a16:creationId xmlns:a16="http://schemas.microsoft.com/office/drawing/2014/main" id="{92BE3E89-AD6F-26EC-D570-69982D0DF0FF}"/>
              </a:ext>
            </a:extLst>
          </p:cNvPr>
          <p:cNvSpPr txBox="1"/>
          <p:nvPr/>
        </p:nvSpPr>
        <p:spPr>
          <a:xfrm>
            <a:off x="3814129" y="2171314"/>
            <a:ext cx="4049910" cy="2308324"/>
          </a:xfrm>
          <a:prstGeom prst="rect">
            <a:avLst/>
          </a:prstGeom>
          <a:noFill/>
        </p:spPr>
        <p:txBody>
          <a:bodyPr wrap="square">
            <a:spAutoFit/>
          </a:bodyPr>
          <a:lstStyle/>
          <a:p>
            <a:pPr eaLnBrk="1" hangingPunct="1">
              <a:lnSpc>
                <a:spcPct val="100000"/>
              </a:lnSpc>
              <a:spcBef>
                <a:spcPct val="0"/>
              </a:spcBef>
              <a:buFontTx/>
              <a:buNone/>
            </a:pPr>
            <a:r>
              <a:rPr lang="en-US" altLang="en-US" sz="7200" b="1" dirty="0" err="1">
                <a:solidFill>
                  <a:srgbClr val="FF0000"/>
                </a:solidFill>
                <a:latin typeface="Gluten" pitchFamily="2" charset="0"/>
              </a:rPr>
              <a:t>Bày</a:t>
            </a:r>
            <a:r>
              <a:rPr lang="en-US" altLang="en-US" sz="7200" b="1" dirty="0">
                <a:solidFill>
                  <a:srgbClr val="FF0000"/>
                </a:solidFill>
                <a:latin typeface="Gluten" pitchFamily="2" charset="0"/>
              </a:rPr>
              <a:t> </a:t>
            </a:r>
            <a:r>
              <a:rPr lang="en-US" altLang="en-US" sz="7200" b="1" dirty="0" err="1">
                <a:solidFill>
                  <a:srgbClr val="FF0000"/>
                </a:solidFill>
                <a:latin typeface="Gluten" pitchFamily="2" charset="0"/>
              </a:rPr>
              <a:t>tỏ</a:t>
            </a:r>
            <a:endParaRPr lang="en-US" altLang="en-US" sz="7200" b="1" dirty="0">
              <a:solidFill>
                <a:srgbClr val="FF0000"/>
              </a:solidFill>
              <a:latin typeface="Gluten" pitchFamily="2" charset="0"/>
            </a:endParaRPr>
          </a:p>
          <a:p>
            <a:pPr eaLnBrk="1" hangingPunct="1">
              <a:lnSpc>
                <a:spcPct val="100000"/>
              </a:lnSpc>
              <a:spcBef>
                <a:spcPct val="0"/>
              </a:spcBef>
              <a:buFontTx/>
              <a:buNone/>
            </a:pPr>
            <a:r>
              <a:rPr lang="en-US" altLang="en-US" sz="7200" b="1" dirty="0">
                <a:solidFill>
                  <a:srgbClr val="FF0000"/>
                </a:solidFill>
                <a:latin typeface="Gluten" pitchFamily="2" charset="0"/>
              </a:rPr>
              <a:t> ý </a:t>
            </a:r>
            <a:r>
              <a:rPr lang="en-US" altLang="en-US" sz="7200" b="1" dirty="0" err="1">
                <a:solidFill>
                  <a:srgbClr val="FF0000"/>
                </a:solidFill>
                <a:latin typeface="Gluten" pitchFamily="2" charset="0"/>
              </a:rPr>
              <a:t>kiến</a:t>
            </a:r>
            <a:endParaRPr lang="en-US" altLang="en-US" sz="6000" b="1" dirty="0">
              <a:solidFill>
                <a:srgbClr val="FF0000"/>
              </a:solidFill>
              <a:latin typeface="Gluten" pitchFamily="2" charset="0"/>
            </a:endParaRPr>
          </a:p>
        </p:txBody>
      </p:sp>
    </p:spTree>
    <p:extLst>
      <p:ext uri="{BB962C8B-B14F-4D97-AF65-F5344CB8AC3E}">
        <p14:creationId xmlns:p14="http://schemas.microsoft.com/office/powerpoint/2010/main" val="75838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A7EF11-09E5-74EF-F340-B1F15D2B16FA}"/>
              </a:ext>
            </a:extLst>
          </p:cNvPr>
          <p:cNvPicPr>
            <a:picLocks noChangeAspect="1"/>
          </p:cNvPicPr>
          <p:nvPr/>
        </p:nvPicPr>
        <p:blipFill>
          <a:blip r:embed="rId3"/>
          <a:stretch>
            <a:fillRect/>
          </a:stretch>
        </p:blipFill>
        <p:spPr>
          <a:xfrm>
            <a:off x="223432" y="188412"/>
            <a:ext cx="2350975" cy="789714"/>
          </a:xfrm>
          <a:prstGeom prst="rect">
            <a:avLst/>
          </a:prstGeom>
        </p:spPr>
      </p:pic>
      <p:pic>
        <p:nvPicPr>
          <p:cNvPr id="7" name="Picture 6">
            <a:extLst>
              <a:ext uri="{FF2B5EF4-FFF2-40B4-BE49-F238E27FC236}">
                <a16:creationId xmlns:a16="http://schemas.microsoft.com/office/drawing/2014/main" id="{A1B0BD57-4A41-9D51-12ED-C5007DE99159}"/>
              </a:ext>
            </a:extLst>
          </p:cNvPr>
          <p:cNvPicPr>
            <a:picLocks noChangeAspect="1"/>
          </p:cNvPicPr>
          <p:nvPr/>
        </p:nvPicPr>
        <p:blipFill>
          <a:blip r:embed="rId4"/>
          <a:stretch>
            <a:fillRect/>
          </a:stretch>
        </p:blipFill>
        <p:spPr>
          <a:xfrm>
            <a:off x="235798" y="944057"/>
            <a:ext cx="10726647" cy="581106"/>
          </a:xfrm>
          <a:prstGeom prst="rect">
            <a:avLst/>
          </a:prstGeom>
        </p:spPr>
      </p:pic>
      <p:pic>
        <p:nvPicPr>
          <p:cNvPr id="11" name="Picture 10">
            <a:extLst>
              <a:ext uri="{FF2B5EF4-FFF2-40B4-BE49-F238E27FC236}">
                <a16:creationId xmlns:a16="http://schemas.microsoft.com/office/drawing/2014/main" id="{DFD39EC6-300F-2007-FC7F-0BBAE207C09D}"/>
              </a:ext>
            </a:extLst>
          </p:cNvPr>
          <p:cNvPicPr>
            <a:picLocks noChangeAspect="1"/>
          </p:cNvPicPr>
          <p:nvPr/>
        </p:nvPicPr>
        <p:blipFill>
          <a:blip r:embed="rId5"/>
          <a:stretch>
            <a:fillRect/>
          </a:stretch>
        </p:blipFill>
        <p:spPr>
          <a:xfrm>
            <a:off x="1967877" y="1748544"/>
            <a:ext cx="7399641" cy="381715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042286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2AE9293-AD59-79B7-9419-4EA3710D31FE}"/>
              </a:ext>
            </a:extLst>
          </p:cNvPr>
          <p:cNvSpPr/>
          <p:nvPr/>
        </p:nvSpPr>
        <p:spPr>
          <a:xfrm>
            <a:off x="1698730" y="484582"/>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pic>
        <p:nvPicPr>
          <p:cNvPr id="11" name="Picture 10">
            <a:extLst>
              <a:ext uri="{FF2B5EF4-FFF2-40B4-BE49-F238E27FC236}">
                <a16:creationId xmlns:a16="http://schemas.microsoft.com/office/drawing/2014/main" id="{C1E5E134-07E2-0426-9E94-A4B0685BD05B}"/>
              </a:ext>
            </a:extLst>
          </p:cNvPr>
          <p:cNvPicPr>
            <a:picLocks noChangeAspect="1"/>
          </p:cNvPicPr>
          <p:nvPr/>
        </p:nvPicPr>
        <p:blipFill>
          <a:blip r:embed="rId3"/>
          <a:stretch>
            <a:fillRect/>
          </a:stretch>
        </p:blipFill>
        <p:spPr>
          <a:xfrm>
            <a:off x="1698730" y="2228671"/>
            <a:ext cx="8513501" cy="390859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2" name="Picture 11">
            <a:extLst>
              <a:ext uri="{FF2B5EF4-FFF2-40B4-BE49-F238E27FC236}">
                <a16:creationId xmlns:a16="http://schemas.microsoft.com/office/drawing/2014/main" id="{42DF349B-928C-3DE3-344B-540EFD5187D4}"/>
              </a:ext>
            </a:extLst>
          </p:cNvPr>
          <p:cNvPicPr>
            <a:picLocks noChangeAspect="1"/>
          </p:cNvPicPr>
          <p:nvPr/>
        </p:nvPicPr>
        <p:blipFill>
          <a:blip r:embed="rId4"/>
          <a:stretch>
            <a:fillRect/>
          </a:stretch>
        </p:blipFill>
        <p:spPr>
          <a:xfrm>
            <a:off x="186109" y="288073"/>
            <a:ext cx="2350975" cy="789714"/>
          </a:xfrm>
          <a:prstGeom prst="rect">
            <a:avLst/>
          </a:prstGeom>
        </p:spPr>
      </p:pic>
      <p:sp>
        <p:nvSpPr>
          <p:cNvPr id="16" name="Oval 15">
            <a:extLst>
              <a:ext uri="{FF2B5EF4-FFF2-40B4-BE49-F238E27FC236}">
                <a16:creationId xmlns:a16="http://schemas.microsoft.com/office/drawing/2014/main" id="{B191D648-A955-BDF7-440F-C3DCC4B4EF65}"/>
              </a:ext>
            </a:extLst>
          </p:cNvPr>
          <p:cNvSpPr/>
          <p:nvPr/>
        </p:nvSpPr>
        <p:spPr>
          <a:xfrm>
            <a:off x="272556" y="1100236"/>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7" name="TextBox 16">
            <a:extLst>
              <a:ext uri="{FF2B5EF4-FFF2-40B4-BE49-F238E27FC236}">
                <a16:creationId xmlns:a16="http://schemas.microsoft.com/office/drawing/2014/main" id="{77D444AC-A14F-4DF2-3493-0BD409F3553F}"/>
              </a:ext>
            </a:extLst>
          </p:cNvPr>
          <p:cNvSpPr txBox="1"/>
          <p:nvPr/>
        </p:nvSpPr>
        <p:spPr>
          <a:xfrm>
            <a:off x="840898" y="1087780"/>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Tree>
    <p:extLst>
      <p:ext uri="{BB962C8B-B14F-4D97-AF65-F5344CB8AC3E}">
        <p14:creationId xmlns:p14="http://schemas.microsoft.com/office/powerpoint/2010/main" val="2222008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C5C407C-7C78-2804-6E66-1CD2A43E0EC8}"/>
              </a:ext>
            </a:extLst>
          </p:cNvPr>
          <p:cNvSpPr/>
          <p:nvPr/>
        </p:nvSpPr>
        <p:spPr>
          <a:xfrm>
            <a:off x="313379" y="2052320"/>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Không tán thành vì học hỏi từ người khác không phải thiếu tự tin mà là mở rộng sự hiểu biết cho bản thân.</a:t>
            </a:r>
          </a:p>
        </p:txBody>
      </p:sp>
      <p:pic>
        <p:nvPicPr>
          <p:cNvPr id="3" name="Picture 2">
            <a:extLst>
              <a:ext uri="{FF2B5EF4-FFF2-40B4-BE49-F238E27FC236}">
                <a16:creationId xmlns:a16="http://schemas.microsoft.com/office/drawing/2014/main" id="{C1E0D86B-247A-2D4E-9FDE-E3C1CA9CCD84}"/>
              </a:ext>
            </a:extLst>
          </p:cNvPr>
          <p:cNvPicPr>
            <a:picLocks noChangeAspect="1"/>
          </p:cNvPicPr>
          <p:nvPr/>
        </p:nvPicPr>
        <p:blipFill>
          <a:blip r:embed="rId3"/>
          <a:stretch>
            <a:fillRect/>
          </a:stretch>
        </p:blipFill>
        <p:spPr>
          <a:xfrm>
            <a:off x="5334764" y="2049839"/>
            <a:ext cx="3629532" cy="35914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Text Box 4">
            <a:extLst>
              <a:ext uri="{FF2B5EF4-FFF2-40B4-BE49-F238E27FC236}">
                <a16:creationId xmlns:a16="http://schemas.microsoft.com/office/drawing/2014/main" id="{875E25CA-8F60-396A-A0D6-2FB2E12051B9}"/>
              </a:ext>
            </a:extLst>
          </p:cNvPr>
          <p:cNvSpPr txBox="1"/>
          <p:nvPr/>
        </p:nvSpPr>
        <p:spPr>
          <a:xfrm>
            <a:off x="8573629" y="1590254"/>
            <a:ext cx="1008609" cy="1200329"/>
          </a:xfrm>
          <a:prstGeom prst="rect">
            <a:avLst/>
          </a:prstGeom>
          <a:noFill/>
        </p:spPr>
        <p:txBody>
          <a:bodyPr wrap="none" rtlCol="0" anchor="t">
            <a:spAutoFit/>
          </a:bodyPr>
          <a:lstStyle/>
          <a:p>
            <a:r>
              <a:rPr lang="en-US" sz="7200">
                <a:solidFill>
                  <a:srgbClr val="FF0000"/>
                </a:solidFill>
                <a:sym typeface="Wingdings" panose="05000000000000000000" charset="0"/>
              </a:rPr>
              <a:t></a:t>
            </a:r>
          </a:p>
        </p:txBody>
      </p:sp>
      <p:pic>
        <p:nvPicPr>
          <p:cNvPr id="5" name="Picture 4">
            <a:extLst>
              <a:ext uri="{FF2B5EF4-FFF2-40B4-BE49-F238E27FC236}">
                <a16:creationId xmlns:a16="http://schemas.microsoft.com/office/drawing/2014/main" id="{84D1AA8A-7D58-B116-3EAF-C58C89457505}"/>
              </a:ext>
            </a:extLst>
          </p:cNvPr>
          <p:cNvPicPr>
            <a:picLocks noChangeAspect="1"/>
          </p:cNvPicPr>
          <p:nvPr/>
        </p:nvPicPr>
        <p:blipFill>
          <a:blip r:embed="rId4"/>
          <a:stretch>
            <a:fillRect/>
          </a:stretch>
        </p:blipFill>
        <p:spPr>
          <a:xfrm>
            <a:off x="232762" y="110791"/>
            <a:ext cx="2350975" cy="789714"/>
          </a:xfrm>
          <a:prstGeom prst="rect">
            <a:avLst/>
          </a:prstGeom>
        </p:spPr>
      </p:pic>
      <p:sp>
        <p:nvSpPr>
          <p:cNvPr id="6" name="TextBox 5">
            <a:extLst>
              <a:ext uri="{FF2B5EF4-FFF2-40B4-BE49-F238E27FC236}">
                <a16:creationId xmlns:a16="http://schemas.microsoft.com/office/drawing/2014/main" id="{58B9EA6A-357D-DDEF-7460-582A53715C7D}"/>
              </a:ext>
            </a:extLst>
          </p:cNvPr>
          <p:cNvSpPr txBox="1"/>
          <p:nvPr/>
        </p:nvSpPr>
        <p:spPr>
          <a:xfrm>
            <a:off x="843802" y="1052280"/>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8" name="Oval 7">
            <a:extLst>
              <a:ext uri="{FF2B5EF4-FFF2-40B4-BE49-F238E27FC236}">
                <a16:creationId xmlns:a16="http://schemas.microsoft.com/office/drawing/2014/main" id="{C9D4AEB9-168B-D404-A1EB-2C4FF987E5A3}"/>
              </a:ext>
            </a:extLst>
          </p:cNvPr>
          <p:cNvSpPr/>
          <p:nvPr/>
        </p:nvSpPr>
        <p:spPr>
          <a:xfrm>
            <a:off x="153540" y="94643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Tree>
    <p:extLst>
      <p:ext uri="{BB962C8B-B14F-4D97-AF65-F5344CB8AC3E}">
        <p14:creationId xmlns:p14="http://schemas.microsoft.com/office/powerpoint/2010/main" val="303521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5CB0AA-F864-F2E1-0369-7CE98F520B5F}"/>
              </a:ext>
            </a:extLst>
          </p:cNvPr>
          <p:cNvPicPr>
            <a:picLocks noChangeAspect="1"/>
          </p:cNvPicPr>
          <p:nvPr/>
        </p:nvPicPr>
        <p:blipFill>
          <a:blip r:embed="rId3"/>
          <a:stretch>
            <a:fillRect/>
          </a:stretch>
        </p:blipFill>
        <p:spPr>
          <a:xfrm>
            <a:off x="1600204" y="1860647"/>
            <a:ext cx="3486637" cy="375337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Rounded Corners 4">
            <a:extLst>
              <a:ext uri="{FF2B5EF4-FFF2-40B4-BE49-F238E27FC236}">
                <a16:creationId xmlns:a16="http://schemas.microsoft.com/office/drawing/2014/main" id="{1222ED40-6F07-DDA3-2828-1A8B0BF9C5D4}"/>
              </a:ext>
            </a:extLst>
          </p:cNvPr>
          <p:cNvSpPr/>
          <p:nvPr/>
        </p:nvSpPr>
        <p:spPr>
          <a:xfrm>
            <a:off x="5615889" y="2036417"/>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Tán thành vì ham học hỏi sẽ giúp chúng ta hiểu thêm nhiều kiến thức mới, nhờ đó sẽ tiến bộ hơn trong học tập.</a:t>
            </a:r>
          </a:p>
        </p:txBody>
      </p:sp>
      <p:sp>
        <p:nvSpPr>
          <p:cNvPr id="6" name="Text Box 3">
            <a:extLst>
              <a:ext uri="{FF2B5EF4-FFF2-40B4-BE49-F238E27FC236}">
                <a16:creationId xmlns:a16="http://schemas.microsoft.com/office/drawing/2014/main" id="{233B5340-F902-C69C-401C-0B6A85B1FC4F}"/>
              </a:ext>
            </a:extLst>
          </p:cNvPr>
          <p:cNvSpPr txBox="1"/>
          <p:nvPr/>
        </p:nvSpPr>
        <p:spPr>
          <a:xfrm>
            <a:off x="4399328" y="1370253"/>
            <a:ext cx="1158771" cy="1569660"/>
          </a:xfrm>
          <a:prstGeom prst="rect">
            <a:avLst/>
          </a:prstGeom>
          <a:noFill/>
          <a:ln>
            <a:noFill/>
          </a:ln>
        </p:spPr>
        <p:txBody>
          <a:bodyPr wrap="square" rtlCol="0" anchor="t">
            <a:spAutoFit/>
          </a:bodyPr>
          <a:lstStyle/>
          <a:p>
            <a:r>
              <a:rPr lang="en-US" sz="9600">
                <a:solidFill>
                  <a:srgbClr val="FF0000"/>
                </a:solidFill>
                <a:sym typeface="Wingdings" panose="05000000000000000000" charset="0"/>
              </a:rPr>
              <a:t></a:t>
            </a:r>
          </a:p>
        </p:txBody>
      </p:sp>
      <p:pic>
        <p:nvPicPr>
          <p:cNvPr id="7" name="Picture 6">
            <a:extLst>
              <a:ext uri="{FF2B5EF4-FFF2-40B4-BE49-F238E27FC236}">
                <a16:creationId xmlns:a16="http://schemas.microsoft.com/office/drawing/2014/main" id="{2F0E036A-682D-EEB5-FDB3-1F648A58CCD7}"/>
              </a:ext>
            </a:extLst>
          </p:cNvPr>
          <p:cNvPicPr>
            <a:picLocks noChangeAspect="1"/>
          </p:cNvPicPr>
          <p:nvPr/>
        </p:nvPicPr>
        <p:blipFill>
          <a:blip r:embed="rId4"/>
          <a:stretch>
            <a:fillRect/>
          </a:stretch>
        </p:blipFill>
        <p:spPr>
          <a:xfrm>
            <a:off x="92803" y="185436"/>
            <a:ext cx="2350975" cy="789714"/>
          </a:xfrm>
          <a:prstGeom prst="rect">
            <a:avLst/>
          </a:prstGeom>
        </p:spPr>
      </p:pic>
      <p:sp>
        <p:nvSpPr>
          <p:cNvPr id="8" name="TextBox 7">
            <a:extLst>
              <a:ext uri="{FF2B5EF4-FFF2-40B4-BE49-F238E27FC236}">
                <a16:creationId xmlns:a16="http://schemas.microsoft.com/office/drawing/2014/main" id="{C4D5E5F9-867B-F8F6-3AE6-80AC9533FC87}"/>
              </a:ext>
            </a:extLst>
          </p:cNvPr>
          <p:cNvSpPr txBox="1"/>
          <p:nvPr/>
        </p:nvSpPr>
        <p:spPr>
          <a:xfrm>
            <a:off x="1008008" y="1056482"/>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10" name="Oval 9">
            <a:extLst>
              <a:ext uri="{FF2B5EF4-FFF2-40B4-BE49-F238E27FC236}">
                <a16:creationId xmlns:a16="http://schemas.microsoft.com/office/drawing/2014/main" id="{CC5B0833-C48C-7847-0A00-93A66BF45C82}"/>
              </a:ext>
            </a:extLst>
          </p:cNvPr>
          <p:cNvSpPr/>
          <p:nvPr/>
        </p:nvSpPr>
        <p:spPr>
          <a:xfrm>
            <a:off x="468500" y="1059540"/>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Tree>
    <p:extLst>
      <p:ext uri="{BB962C8B-B14F-4D97-AF65-F5344CB8AC3E}">
        <p14:creationId xmlns:p14="http://schemas.microsoft.com/office/powerpoint/2010/main" val="247627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1"/>
      <p:bldP spid="6"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8D1E3-174B-998C-4152-63F594CFB0C9}"/>
              </a:ext>
            </a:extLst>
          </p:cNvPr>
          <p:cNvSpPr>
            <a:spLocks noGrp="1"/>
          </p:cNvSpPr>
          <p:nvPr>
            <p:ph type="title"/>
          </p:nvPr>
        </p:nvSpPr>
        <p:spPr/>
        <p:txBody>
          <a:bodyPr/>
          <a:lstStyle/>
          <a:p>
            <a:endParaRPr lang="en-US"/>
          </a:p>
        </p:txBody>
      </p:sp>
      <p:pic>
        <p:nvPicPr>
          <p:cNvPr id="7" name="Content Placeholder 6" descr="A picture containing text&#10;&#10;Description automatically generated">
            <a:extLst>
              <a:ext uri="{FF2B5EF4-FFF2-40B4-BE49-F238E27FC236}">
                <a16:creationId xmlns:a16="http://schemas.microsoft.com/office/drawing/2014/main" id="{564C0A74-8D4A-8FD2-6964-40DD47E243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0"/>
            <a:ext cx="12232063" cy="6858000"/>
          </a:xfrm>
        </p:spPr>
      </p:pic>
      <p:pic>
        <p:nvPicPr>
          <p:cNvPr id="4" name="Picture 3">
            <a:extLst>
              <a:ext uri="{FF2B5EF4-FFF2-40B4-BE49-F238E27FC236}">
                <a16:creationId xmlns:a16="http://schemas.microsoft.com/office/drawing/2014/main" id="{8B1903D5-71F7-E772-875C-E0A1D2C29F48}"/>
              </a:ext>
            </a:extLst>
          </p:cNvPr>
          <p:cNvPicPr>
            <a:picLocks noChangeAspect="1"/>
          </p:cNvPicPr>
          <p:nvPr/>
        </p:nvPicPr>
        <p:blipFill>
          <a:blip r:embed="rId3"/>
          <a:stretch>
            <a:fillRect/>
          </a:stretch>
        </p:blipFill>
        <p:spPr>
          <a:xfrm>
            <a:off x="332077" y="1890049"/>
            <a:ext cx="4944165" cy="371526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id="{36BB4CC7-FAEF-448A-AE84-C64FB41837AA}"/>
              </a:ext>
            </a:extLst>
          </p:cNvPr>
          <p:cNvPicPr>
            <a:picLocks noChangeAspect="1"/>
          </p:cNvPicPr>
          <p:nvPr/>
        </p:nvPicPr>
        <p:blipFill>
          <a:blip r:embed="rId4"/>
          <a:stretch>
            <a:fillRect/>
          </a:stretch>
        </p:blipFill>
        <p:spPr>
          <a:xfrm>
            <a:off x="232762" y="110791"/>
            <a:ext cx="2350975" cy="789714"/>
          </a:xfrm>
          <a:prstGeom prst="rect">
            <a:avLst/>
          </a:prstGeom>
        </p:spPr>
      </p:pic>
      <p:sp>
        <p:nvSpPr>
          <p:cNvPr id="6" name="TextBox 5">
            <a:extLst>
              <a:ext uri="{FF2B5EF4-FFF2-40B4-BE49-F238E27FC236}">
                <a16:creationId xmlns:a16="http://schemas.microsoft.com/office/drawing/2014/main" id="{A9A63974-50CC-1CB0-E49E-08523397FE90}"/>
              </a:ext>
            </a:extLst>
          </p:cNvPr>
          <p:cNvSpPr txBox="1"/>
          <p:nvPr/>
        </p:nvSpPr>
        <p:spPr>
          <a:xfrm>
            <a:off x="650259" y="900505"/>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8" name="Oval 7">
            <a:extLst>
              <a:ext uri="{FF2B5EF4-FFF2-40B4-BE49-F238E27FC236}">
                <a16:creationId xmlns:a16="http://schemas.microsoft.com/office/drawing/2014/main" id="{31CCA393-7122-C5C1-7FBB-2036C5219C39}"/>
              </a:ext>
            </a:extLst>
          </p:cNvPr>
          <p:cNvSpPr/>
          <p:nvPr/>
        </p:nvSpPr>
        <p:spPr>
          <a:xfrm>
            <a:off x="152700" y="86506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9" name="Text Box 3">
            <a:extLst>
              <a:ext uri="{FF2B5EF4-FFF2-40B4-BE49-F238E27FC236}">
                <a16:creationId xmlns:a16="http://schemas.microsoft.com/office/drawing/2014/main" id="{9710EF08-AF1A-16B4-A04C-D74C3C2DBE2C}"/>
              </a:ext>
            </a:extLst>
          </p:cNvPr>
          <p:cNvSpPr txBox="1"/>
          <p:nvPr/>
        </p:nvSpPr>
        <p:spPr>
          <a:xfrm>
            <a:off x="4480402" y="1690688"/>
            <a:ext cx="1158771" cy="1569660"/>
          </a:xfrm>
          <a:prstGeom prst="rect">
            <a:avLst/>
          </a:prstGeom>
          <a:noFill/>
          <a:ln>
            <a:noFill/>
          </a:ln>
        </p:spPr>
        <p:txBody>
          <a:bodyPr wrap="square" rtlCol="0" anchor="t">
            <a:spAutoFit/>
          </a:bodyPr>
          <a:lstStyle/>
          <a:p>
            <a:r>
              <a:rPr lang="en-US" sz="9600">
                <a:solidFill>
                  <a:srgbClr val="FF0000"/>
                </a:solidFill>
                <a:sym typeface="Wingdings" panose="05000000000000000000" charset="0"/>
              </a:rPr>
              <a:t></a:t>
            </a:r>
          </a:p>
        </p:txBody>
      </p:sp>
      <p:sp>
        <p:nvSpPr>
          <p:cNvPr id="10" name="Rectangle: Rounded Corners 9">
            <a:extLst>
              <a:ext uri="{FF2B5EF4-FFF2-40B4-BE49-F238E27FC236}">
                <a16:creationId xmlns:a16="http://schemas.microsoft.com/office/drawing/2014/main" id="{6F3EEA7A-B9A3-7462-7CFE-EA0472051CDF}"/>
              </a:ext>
            </a:extLst>
          </p:cNvPr>
          <p:cNvSpPr/>
          <p:nvPr/>
        </p:nvSpPr>
        <p:spPr>
          <a:xfrm>
            <a:off x="6005321" y="2055813"/>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Tán thành vì: Nếu chịu khó quan sát và tìm hiểu, chúng ta sẽ học hỏi được rất nhiều kiến thức bổ ích về thế giới xung quanh mình.</a:t>
            </a:r>
          </a:p>
        </p:txBody>
      </p:sp>
    </p:spTree>
    <p:extLst>
      <p:ext uri="{BB962C8B-B14F-4D97-AF65-F5344CB8AC3E}">
        <p14:creationId xmlns:p14="http://schemas.microsoft.com/office/powerpoint/2010/main" val="329617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9" grpId="2"/>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0ED864-F4C7-782C-7FF5-C57CE44E9F42}"/>
              </a:ext>
            </a:extLst>
          </p:cNvPr>
          <p:cNvPicPr>
            <a:picLocks noChangeAspect="1"/>
          </p:cNvPicPr>
          <p:nvPr/>
        </p:nvPicPr>
        <p:blipFill>
          <a:blip r:embed="rId3"/>
          <a:stretch>
            <a:fillRect/>
          </a:stretch>
        </p:blipFill>
        <p:spPr>
          <a:xfrm>
            <a:off x="5398916" y="2116531"/>
            <a:ext cx="3801005" cy="34580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ext Box 4">
            <a:extLst>
              <a:ext uri="{FF2B5EF4-FFF2-40B4-BE49-F238E27FC236}">
                <a16:creationId xmlns:a16="http://schemas.microsoft.com/office/drawing/2014/main" id="{26610412-89D9-84B6-545A-7F97751F3A7F}"/>
              </a:ext>
            </a:extLst>
          </p:cNvPr>
          <p:cNvSpPr txBox="1"/>
          <p:nvPr/>
        </p:nvSpPr>
        <p:spPr>
          <a:xfrm>
            <a:off x="5273040" y="1736635"/>
            <a:ext cx="1008609" cy="1200329"/>
          </a:xfrm>
          <a:prstGeom prst="rect">
            <a:avLst/>
          </a:prstGeom>
          <a:noFill/>
        </p:spPr>
        <p:txBody>
          <a:bodyPr wrap="none" rtlCol="0" anchor="t">
            <a:spAutoFit/>
          </a:bodyPr>
          <a:lstStyle/>
          <a:p>
            <a:r>
              <a:rPr lang="en-US" sz="7200">
                <a:solidFill>
                  <a:srgbClr val="FF0000"/>
                </a:solidFill>
                <a:sym typeface="Wingdings" panose="05000000000000000000" charset="0"/>
              </a:rPr>
              <a:t></a:t>
            </a:r>
          </a:p>
        </p:txBody>
      </p:sp>
      <p:sp>
        <p:nvSpPr>
          <p:cNvPr id="7" name="Rectangle: Rounded Corners 6">
            <a:extLst>
              <a:ext uri="{FF2B5EF4-FFF2-40B4-BE49-F238E27FC236}">
                <a16:creationId xmlns:a16="http://schemas.microsoft.com/office/drawing/2014/main" id="{827D689E-0F6C-83E5-2C30-E30333E394A0}"/>
              </a:ext>
            </a:extLst>
          </p:cNvPr>
          <p:cNvSpPr/>
          <p:nvPr/>
        </p:nvSpPr>
        <p:spPr>
          <a:xfrm>
            <a:off x="625929" y="2336800"/>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tán thành vì: Chúng ta nên học hỏi từ bất kì ai, miễn là ở họ có những điều đáng để cho chúng ta học hỏi.</a:t>
            </a:r>
          </a:p>
        </p:txBody>
      </p:sp>
      <p:pic>
        <p:nvPicPr>
          <p:cNvPr id="10" name="Picture 9">
            <a:extLst>
              <a:ext uri="{FF2B5EF4-FFF2-40B4-BE49-F238E27FC236}">
                <a16:creationId xmlns:a16="http://schemas.microsoft.com/office/drawing/2014/main" id="{1EA3E627-43C3-31E8-A6C6-5DB5391592DF}"/>
              </a:ext>
            </a:extLst>
          </p:cNvPr>
          <p:cNvPicPr>
            <a:picLocks noChangeAspect="1"/>
          </p:cNvPicPr>
          <p:nvPr/>
        </p:nvPicPr>
        <p:blipFill>
          <a:blip r:embed="rId4"/>
          <a:stretch>
            <a:fillRect/>
          </a:stretch>
        </p:blipFill>
        <p:spPr>
          <a:xfrm>
            <a:off x="232762" y="110791"/>
            <a:ext cx="2350975" cy="789714"/>
          </a:xfrm>
          <a:prstGeom prst="rect">
            <a:avLst/>
          </a:prstGeom>
        </p:spPr>
      </p:pic>
      <p:sp>
        <p:nvSpPr>
          <p:cNvPr id="11" name="Oval 10">
            <a:extLst>
              <a:ext uri="{FF2B5EF4-FFF2-40B4-BE49-F238E27FC236}">
                <a16:creationId xmlns:a16="http://schemas.microsoft.com/office/drawing/2014/main" id="{A2B7A4B2-5DF4-EE95-FCE3-40949E18CCBD}"/>
              </a:ext>
            </a:extLst>
          </p:cNvPr>
          <p:cNvSpPr/>
          <p:nvPr/>
        </p:nvSpPr>
        <p:spPr>
          <a:xfrm>
            <a:off x="442288" y="1002797"/>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2" name="TextBox 11">
            <a:extLst>
              <a:ext uri="{FF2B5EF4-FFF2-40B4-BE49-F238E27FC236}">
                <a16:creationId xmlns:a16="http://schemas.microsoft.com/office/drawing/2014/main" id="{E77BF58C-6763-5430-F8AE-14A30F8E2A4E}"/>
              </a:ext>
            </a:extLst>
          </p:cNvPr>
          <p:cNvSpPr txBox="1"/>
          <p:nvPr/>
        </p:nvSpPr>
        <p:spPr>
          <a:xfrm>
            <a:off x="1019959" y="1002797"/>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Tree>
    <p:extLst>
      <p:ext uri="{BB962C8B-B14F-4D97-AF65-F5344CB8AC3E}">
        <p14:creationId xmlns:p14="http://schemas.microsoft.com/office/powerpoint/2010/main" val="183845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30B591-FACE-F743-BD89-16B54DF444D9}"/>
              </a:ext>
            </a:extLst>
          </p:cNvPr>
          <p:cNvPicPr>
            <a:picLocks noChangeAspect="1"/>
          </p:cNvPicPr>
          <p:nvPr/>
        </p:nvPicPr>
        <p:blipFill>
          <a:blip r:embed="rId3"/>
          <a:stretch>
            <a:fillRect/>
          </a:stretch>
        </p:blipFill>
        <p:spPr>
          <a:xfrm>
            <a:off x="186109" y="288073"/>
            <a:ext cx="2350975" cy="654319"/>
          </a:xfrm>
          <a:prstGeom prst="rect">
            <a:avLst/>
          </a:prstGeom>
        </p:spPr>
      </p:pic>
      <p:sp>
        <p:nvSpPr>
          <p:cNvPr id="7" name="Oval 6">
            <a:extLst>
              <a:ext uri="{FF2B5EF4-FFF2-40B4-BE49-F238E27FC236}">
                <a16:creationId xmlns:a16="http://schemas.microsoft.com/office/drawing/2014/main" id="{DD5D632C-80C8-C504-EF4E-44F206431764}"/>
              </a:ext>
            </a:extLst>
          </p:cNvPr>
          <p:cNvSpPr/>
          <p:nvPr/>
        </p:nvSpPr>
        <p:spPr>
          <a:xfrm>
            <a:off x="377583" y="1051634"/>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8" name="TextBox 7">
            <a:extLst>
              <a:ext uri="{FF2B5EF4-FFF2-40B4-BE49-F238E27FC236}">
                <a16:creationId xmlns:a16="http://schemas.microsoft.com/office/drawing/2014/main" id="{4164E057-C8E4-F5F1-35FE-5D148BCDFF14}"/>
              </a:ext>
            </a:extLst>
          </p:cNvPr>
          <p:cNvSpPr txBox="1"/>
          <p:nvPr/>
        </p:nvSpPr>
        <p:spPr>
          <a:xfrm>
            <a:off x="945925" y="920535"/>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pic>
        <p:nvPicPr>
          <p:cNvPr id="11" name="Picture 10">
            <a:extLst>
              <a:ext uri="{FF2B5EF4-FFF2-40B4-BE49-F238E27FC236}">
                <a16:creationId xmlns:a16="http://schemas.microsoft.com/office/drawing/2014/main" id="{737F7B94-1A24-6339-553F-C143A45F4A16}"/>
              </a:ext>
            </a:extLst>
          </p:cNvPr>
          <p:cNvPicPr>
            <a:picLocks noChangeAspect="1"/>
          </p:cNvPicPr>
          <p:nvPr/>
        </p:nvPicPr>
        <p:blipFill>
          <a:blip r:embed="rId4"/>
          <a:stretch>
            <a:fillRect/>
          </a:stretch>
        </p:blipFill>
        <p:spPr>
          <a:xfrm>
            <a:off x="3438153" y="1807100"/>
            <a:ext cx="5315692" cy="366763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Picture 12">
            <a:extLst>
              <a:ext uri="{FF2B5EF4-FFF2-40B4-BE49-F238E27FC236}">
                <a16:creationId xmlns:a16="http://schemas.microsoft.com/office/drawing/2014/main" id="{0B88895B-6AB9-307E-EBA9-0E38A5CFF8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4422" y="2761207"/>
            <a:ext cx="1569496" cy="1633511"/>
          </a:xfrm>
          <a:prstGeom prst="rect">
            <a:avLst/>
          </a:prstGeom>
        </p:spPr>
      </p:pic>
      <p:sp>
        <p:nvSpPr>
          <p:cNvPr id="14" name="Rectangle: Rounded Corners 13">
            <a:extLst>
              <a:ext uri="{FF2B5EF4-FFF2-40B4-BE49-F238E27FC236}">
                <a16:creationId xmlns:a16="http://schemas.microsoft.com/office/drawing/2014/main" id="{DDDD367A-0044-8818-D21F-4E07584E0909}"/>
              </a:ext>
            </a:extLst>
          </p:cNvPr>
          <p:cNvSpPr/>
          <p:nvPr/>
        </p:nvSpPr>
        <p:spPr>
          <a:xfrm>
            <a:off x="660400" y="5706982"/>
            <a:ext cx="10033543" cy="115101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đồng tình vì bạn chưa ham học hỏi , ngại khó và không chịu quan sát cách làm từ mẹ để học hỏi và làm theo.</a:t>
            </a:r>
          </a:p>
        </p:txBody>
      </p:sp>
    </p:spTree>
    <p:extLst>
      <p:ext uri="{BB962C8B-B14F-4D97-AF65-F5344CB8AC3E}">
        <p14:creationId xmlns:p14="http://schemas.microsoft.com/office/powerpoint/2010/main" val="287517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4AB87E-EAF2-7856-26CC-80EFD740BC46}"/>
              </a:ext>
            </a:extLst>
          </p:cNvPr>
          <p:cNvPicPr>
            <a:picLocks noChangeAspect="1"/>
          </p:cNvPicPr>
          <p:nvPr/>
        </p:nvPicPr>
        <p:blipFill>
          <a:blip r:embed="rId3"/>
          <a:stretch>
            <a:fillRect/>
          </a:stretch>
        </p:blipFill>
        <p:spPr>
          <a:xfrm>
            <a:off x="744733" y="1971497"/>
            <a:ext cx="4640461" cy="385886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5">
            <a:extLst>
              <a:ext uri="{FF2B5EF4-FFF2-40B4-BE49-F238E27FC236}">
                <a16:creationId xmlns:a16="http://schemas.microsoft.com/office/drawing/2014/main" id="{40C14AF2-1D6E-9D9C-F05D-40EA3DF7D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948" y="1743821"/>
            <a:ext cx="1637656" cy="1531223"/>
          </a:xfrm>
          <a:prstGeom prst="rect">
            <a:avLst/>
          </a:prstGeom>
        </p:spPr>
      </p:pic>
      <p:pic>
        <p:nvPicPr>
          <p:cNvPr id="7" name="Picture 6">
            <a:extLst>
              <a:ext uri="{FF2B5EF4-FFF2-40B4-BE49-F238E27FC236}">
                <a16:creationId xmlns:a16="http://schemas.microsoft.com/office/drawing/2014/main" id="{4302C648-89FD-C78E-7112-2A9B3C771782}"/>
              </a:ext>
            </a:extLst>
          </p:cNvPr>
          <p:cNvPicPr>
            <a:picLocks noChangeAspect="1"/>
          </p:cNvPicPr>
          <p:nvPr/>
        </p:nvPicPr>
        <p:blipFill>
          <a:blip r:embed="rId5"/>
          <a:stretch>
            <a:fillRect/>
          </a:stretch>
        </p:blipFill>
        <p:spPr>
          <a:xfrm>
            <a:off x="297869" y="0"/>
            <a:ext cx="2350975" cy="789714"/>
          </a:xfrm>
          <a:prstGeom prst="rect">
            <a:avLst/>
          </a:prstGeom>
        </p:spPr>
      </p:pic>
      <p:sp>
        <p:nvSpPr>
          <p:cNvPr id="8" name="TextBox 7">
            <a:extLst>
              <a:ext uri="{FF2B5EF4-FFF2-40B4-BE49-F238E27FC236}">
                <a16:creationId xmlns:a16="http://schemas.microsoft.com/office/drawing/2014/main" id="{50D1C21C-5210-B7C0-3E0D-D84DDB2EC9C2}"/>
              </a:ext>
            </a:extLst>
          </p:cNvPr>
          <p:cNvSpPr txBox="1"/>
          <p:nvPr/>
        </p:nvSpPr>
        <p:spPr>
          <a:xfrm>
            <a:off x="1028904" y="789714"/>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9" name="Oval 8">
            <a:extLst>
              <a:ext uri="{FF2B5EF4-FFF2-40B4-BE49-F238E27FC236}">
                <a16:creationId xmlns:a16="http://schemas.microsoft.com/office/drawing/2014/main" id="{AA58EC0B-BEB2-0157-8903-86FD6472ACB2}"/>
              </a:ext>
            </a:extLst>
          </p:cNvPr>
          <p:cNvSpPr/>
          <p:nvPr/>
        </p:nvSpPr>
        <p:spPr>
          <a:xfrm>
            <a:off x="460562" y="789714"/>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10" name="Rectangle: Rounded Corners 9">
            <a:extLst>
              <a:ext uri="{FF2B5EF4-FFF2-40B4-BE49-F238E27FC236}">
                <a16:creationId xmlns:a16="http://schemas.microsoft.com/office/drawing/2014/main" id="{E014B456-1178-0377-A5CF-848AD422ACFF}"/>
              </a:ext>
            </a:extLst>
          </p:cNvPr>
          <p:cNvSpPr/>
          <p:nvPr/>
        </p:nvSpPr>
        <p:spPr>
          <a:xfrm>
            <a:off x="5874178" y="208279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đồng tình: Bạn chưa ham học hỏi vì ngại hỏi người khác về những điều mình chưa biết, như vậy sẽ khó có thể tiến bộ được.</a:t>
            </a:r>
          </a:p>
        </p:txBody>
      </p:sp>
    </p:spTree>
    <p:extLst>
      <p:ext uri="{BB962C8B-B14F-4D97-AF65-F5344CB8AC3E}">
        <p14:creationId xmlns:p14="http://schemas.microsoft.com/office/powerpoint/2010/main" val="318265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D3AB65-2C5D-338D-2BF7-0F790FCA0271}"/>
              </a:ext>
            </a:extLst>
          </p:cNvPr>
          <p:cNvPicPr>
            <a:picLocks noChangeAspect="1"/>
          </p:cNvPicPr>
          <p:nvPr/>
        </p:nvPicPr>
        <p:blipFill>
          <a:blip r:embed="rId3"/>
          <a:stretch>
            <a:fillRect/>
          </a:stretch>
        </p:blipFill>
        <p:spPr>
          <a:xfrm>
            <a:off x="848621" y="2054219"/>
            <a:ext cx="4190739" cy="363147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id="{6D49D1CA-C3CC-813F-6DE1-75114B30C19E}"/>
              </a:ext>
            </a:extLst>
          </p:cNvPr>
          <p:cNvPicPr>
            <a:picLocks noChangeAspect="1"/>
          </p:cNvPicPr>
          <p:nvPr/>
        </p:nvPicPr>
        <p:blipFill>
          <a:blip r:embed="rId4"/>
          <a:stretch>
            <a:fillRect/>
          </a:stretch>
        </p:blipFill>
        <p:spPr>
          <a:xfrm>
            <a:off x="399469" y="152400"/>
            <a:ext cx="2350975" cy="789714"/>
          </a:xfrm>
          <a:prstGeom prst="rect">
            <a:avLst/>
          </a:prstGeom>
        </p:spPr>
      </p:pic>
      <p:sp>
        <p:nvSpPr>
          <p:cNvPr id="6" name="Oval 5">
            <a:extLst>
              <a:ext uri="{FF2B5EF4-FFF2-40B4-BE49-F238E27FC236}">
                <a16:creationId xmlns:a16="http://schemas.microsoft.com/office/drawing/2014/main" id="{41C26295-0E51-6A06-0EB9-DA13B6A65E9C}"/>
              </a:ext>
            </a:extLst>
          </p:cNvPr>
          <p:cNvSpPr/>
          <p:nvPr/>
        </p:nvSpPr>
        <p:spPr>
          <a:xfrm>
            <a:off x="399469" y="92918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7" name="TextBox 6">
            <a:extLst>
              <a:ext uri="{FF2B5EF4-FFF2-40B4-BE49-F238E27FC236}">
                <a16:creationId xmlns:a16="http://schemas.microsoft.com/office/drawing/2014/main" id="{220A05F5-61B0-A16A-5785-555229D9ADFD}"/>
              </a:ext>
            </a:extLst>
          </p:cNvPr>
          <p:cNvSpPr txBox="1"/>
          <p:nvPr/>
        </p:nvSpPr>
        <p:spPr>
          <a:xfrm>
            <a:off x="967811" y="929188"/>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10" name="Rectangle: Rounded Corners 9">
            <a:extLst>
              <a:ext uri="{FF2B5EF4-FFF2-40B4-BE49-F238E27FC236}">
                <a16:creationId xmlns:a16="http://schemas.microsoft.com/office/drawing/2014/main" id="{86D83988-AD3C-5D2F-3695-2E7B44544319}"/>
              </a:ext>
            </a:extLst>
          </p:cNvPr>
          <p:cNvSpPr/>
          <p:nvPr/>
        </p:nvSpPr>
        <p:spPr>
          <a:xfrm>
            <a:off x="5874178" y="208279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a:solidFill>
                  <a:schemeClr val="accent5">
                    <a:lumMod val="50000"/>
                  </a:schemeClr>
                </a:solidFill>
                <a:latin typeface="Nunito Black" pitchFamily="2" charset="0"/>
              </a:rPr>
              <a:t>   Đồng tình, bạn nhỏ ham học hỏi vì đã dùng tiền lì xì để mua sách đọc và khám phá thế giới xung quanh.</a:t>
            </a:r>
          </a:p>
        </p:txBody>
      </p:sp>
      <p:pic>
        <p:nvPicPr>
          <p:cNvPr id="11" name="Content Placeholder 4">
            <a:extLst>
              <a:ext uri="{FF2B5EF4-FFF2-40B4-BE49-F238E27FC236}">
                <a16:creationId xmlns:a16="http://schemas.microsoft.com/office/drawing/2014/main" id="{D7D044CE-5F3F-7E30-F473-EAF838F4D3CA}"/>
              </a:ext>
            </a:extLst>
          </p:cNvPr>
          <p:cNvPicPr>
            <a:picLocks noChangeAspect="1"/>
          </p:cNvPicPr>
          <p:nvPr/>
        </p:nvPicPr>
        <p:blipFill>
          <a:blip r:embed="rId5"/>
          <a:stretch>
            <a:fillRect/>
          </a:stretch>
        </p:blipFill>
        <p:spPr>
          <a:xfrm>
            <a:off x="967811" y="1883295"/>
            <a:ext cx="1356620" cy="1534890"/>
          </a:xfrm>
          <a:prstGeom prst="rect">
            <a:avLst/>
          </a:prstGeom>
        </p:spPr>
      </p:pic>
    </p:spTree>
    <p:extLst>
      <p:ext uri="{BB962C8B-B14F-4D97-AF65-F5344CB8AC3E}">
        <p14:creationId xmlns:p14="http://schemas.microsoft.com/office/powerpoint/2010/main" val="172281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42B62-09E1-4388-29CE-7398A4B3C963}"/>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5148CA3-D9E3-C515-F4BB-90623ED6834F}"/>
              </a:ext>
            </a:extLst>
          </p:cNvPr>
          <p:cNvPicPr>
            <a:picLocks noChangeAspect="1"/>
          </p:cNvPicPr>
          <p:nvPr/>
        </p:nvPicPr>
        <p:blipFill>
          <a:blip r:embed="rId4"/>
          <a:stretch>
            <a:fillRect/>
          </a:stretch>
        </p:blipFill>
        <p:spPr>
          <a:xfrm>
            <a:off x="203468" y="163249"/>
            <a:ext cx="3486637" cy="828791"/>
          </a:xfrm>
          <a:prstGeom prst="rect">
            <a:avLst/>
          </a:prstGeom>
        </p:spPr>
      </p:pic>
      <p:sp>
        <p:nvSpPr>
          <p:cNvPr id="13" name="Title 1">
            <a:extLst>
              <a:ext uri="{FF2B5EF4-FFF2-40B4-BE49-F238E27FC236}">
                <a16:creationId xmlns:a16="http://schemas.microsoft.com/office/drawing/2014/main" id="{0AD2DA4E-598B-4F4E-5C9C-86BCB3E59C01}"/>
              </a:ext>
            </a:extLst>
          </p:cNvPr>
          <p:cNvSpPr>
            <a:spLocks noGrp="1"/>
          </p:cNvSpPr>
          <p:nvPr>
            <p:ph type="title"/>
          </p:nvPr>
        </p:nvSpPr>
        <p:spPr>
          <a:xfrm>
            <a:off x="744577" y="1280775"/>
            <a:ext cx="10993125" cy="593391"/>
          </a:xfrm>
        </p:spPr>
        <p:txBody>
          <a:bodyPr>
            <a:noAutofit/>
          </a:bodyPr>
          <a:lstStyle/>
          <a:p>
            <a:pPr eaLnBrk="1" fontAlgn="auto" hangingPunct="1">
              <a:spcAft>
                <a:spcPts val="0"/>
              </a:spcAft>
              <a:defRPr/>
            </a:pP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Nghe</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bài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hát</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Vì</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sao</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lại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thế</a:t>
            </a:r>
            <a:r>
              <a:rPr lang="en-US" b="1" dirty="0">
                <a:solidFill>
                  <a:srgbClr val="7030A0"/>
                </a:solidFill>
                <a:latin typeface="Times New Roman" panose="02020603050405020304" pitchFamily="18" charset="0"/>
                <a:cs typeface="Times New Roman" panose="02020603050405020304" pitchFamily="18" charset="0"/>
              </a:rPr>
              <a:t> ( </a:t>
            </a:r>
            <a:r>
              <a:rPr lang="en-US" b="1" i="1" dirty="0" err="1">
                <a:solidFill>
                  <a:srgbClr val="7030A0"/>
                </a:solidFill>
                <a:latin typeface="Times New Roman" panose="02020603050405020304" pitchFamily="18" charset="0"/>
                <a:cs typeface="Times New Roman" panose="02020603050405020304" pitchFamily="18" charset="0"/>
              </a:rPr>
              <a:t>Lưu</a:t>
            </a:r>
            <a:r>
              <a:rPr lang="en-US" b="1" i="1" dirty="0">
                <a:solidFill>
                  <a:srgbClr val="7030A0"/>
                </a:solidFill>
                <a:latin typeface="Times New Roman" panose="02020603050405020304" pitchFamily="18" charset="0"/>
                <a:cs typeface="Times New Roman" panose="02020603050405020304" pitchFamily="18" charset="0"/>
              </a:rPr>
              <a:t> </a:t>
            </a:r>
            <a:r>
              <a:rPr lang="en-US" b="1" i="1" dirty="0" err="1">
                <a:solidFill>
                  <a:srgbClr val="7030A0"/>
                </a:solidFill>
                <a:latin typeface="Times New Roman" panose="02020603050405020304" pitchFamily="18" charset="0"/>
                <a:cs typeface="Times New Roman" panose="02020603050405020304" pitchFamily="18" charset="0"/>
              </a:rPr>
              <a:t>Hà</a:t>
            </a:r>
            <a:r>
              <a:rPr lang="en-US" b="1" i="1" dirty="0">
                <a:solidFill>
                  <a:srgbClr val="7030A0"/>
                </a:solidFill>
                <a:latin typeface="Times New Roman" panose="02020603050405020304" pitchFamily="18" charset="0"/>
                <a:cs typeface="Times New Roman" panose="02020603050405020304" pitchFamily="18" charset="0"/>
              </a:rPr>
              <a:t> An</a:t>
            </a:r>
            <a:r>
              <a:rPr lang="en-US" b="1" dirty="0">
                <a:solidFill>
                  <a:srgbClr val="7030A0"/>
                </a:solidFill>
                <a:latin typeface="Times New Roman" panose="02020603050405020304" pitchFamily="18" charset="0"/>
                <a:cs typeface="Times New Roman" panose="02020603050405020304" pitchFamily="18" charset="0"/>
              </a:rPr>
              <a:t>)</a:t>
            </a:r>
          </a:p>
        </p:txBody>
      </p:sp>
      <p:pic>
        <p:nvPicPr>
          <p:cNvPr id="2" name="Bài hát Vì sao lại thế">
            <a:hlinkClick r:id="" action="ppaction://media"/>
            <a:extLst>
              <a:ext uri="{FF2B5EF4-FFF2-40B4-BE49-F238E27FC236}">
                <a16:creationId xmlns:a16="http://schemas.microsoft.com/office/drawing/2014/main" id="{05C88F4C-014D-77A9-1713-AD822DE7B7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73964" y="2122751"/>
            <a:ext cx="8134350" cy="4572000"/>
          </a:xfrm>
          <a:prstGeom prst="rect">
            <a:avLst/>
          </a:prstGeom>
        </p:spPr>
      </p:pic>
    </p:spTree>
    <p:extLst>
      <p:ext uri="{BB962C8B-B14F-4D97-AF65-F5344CB8AC3E}">
        <p14:creationId xmlns:p14="http://schemas.microsoft.com/office/powerpoint/2010/main" val="111538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4905A1-7E3D-6578-0811-2EAA59D79655}"/>
              </a:ext>
            </a:extLst>
          </p:cNvPr>
          <p:cNvPicPr>
            <a:picLocks noChangeAspect="1"/>
          </p:cNvPicPr>
          <p:nvPr/>
        </p:nvPicPr>
        <p:blipFill>
          <a:blip r:embed="rId3"/>
          <a:stretch>
            <a:fillRect/>
          </a:stretch>
        </p:blipFill>
        <p:spPr>
          <a:xfrm>
            <a:off x="5659120" y="1518962"/>
            <a:ext cx="5189978" cy="38200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Rectangle: Rounded Corners 5">
            <a:extLst>
              <a:ext uri="{FF2B5EF4-FFF2-40B4-BE49-F238E27FC236}">
                <a16:creationId xmlns:a16="http://schemas.microsoft.com/office/drawing/2014/main" id="{4AC1ABAC-98A4-2002-AADD-3FBF72A72FAE}"/>
              </a:ext>
            </a:extLst>
          </p:cNvPr>
          <p:cNvSpPr/>
          <p:nvPr/>
        </p:nvSpPr>
        <p:spPr>
          <a:xfrm>
            <a:off x="1472380" y="182954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a:solidFill>
                  <a:schemeClr val="accent5">
                    <a:lumMod val="50000"/>
                  </a:schemeClr>
                </a:solidFill>
                <a:latin typeface="Nunito Black" pitchFamily="2" charset="0"/>
              </a:rPr>
              <a:t>   Đồng tình, bạn nhỏ ham học hỏi vì luôn chủ động giao lưu, học hỏi từ các bạn khác.</a:t>
            </a:r>
          </a:p>
        </p:txBody>
      </p:sp>
      <p:pic>
        <p:nvPicPr>
          <p:cNvPr id="9" name="Content Placeholder 4">
            <a:extLst>
              <a:ext uri="{FF2B5EF4-FFF2-40B4-BE49-F238E27FC236}">
                <a16:creationId xmlns:a16="http://schemas.microsoft.com/office/drawing/2014/main" id="{8F2D75E0-041F-FD4A-1A7D-2C94317E7F1C}"/>
              </a:ext>
            </a:extLst>
          </p:cNvPr>
          <p:cNvPicPr>
            <a:picLocks noChangeAspect="1"/>
          </p:cNvPicPr>
          <p:nvPr/>
        </p:nvPicPr>
        <p:blipFill>
          <a:blip r:embed="rId4"/>
          <a:stretch>
            <a:fillRect/>
          </a:stretch>
        </p:blipFill>
        <p:spPr>
          <a:xfrm>
            <a:off x="5414459" y="2473069"/>
            <a:ext cx="1434210" cy="1313298"/>
          </a:xfrm>
          <a:prstGeom prst="rect">
            <a:avLst/>
          </a:prstGeom>
        </p:spPr>
      </p:pic>
      <p:pic>
        <p:nvPicPr>
          <p:cNvPr id="10" name="Picture 9">
            <a:extLst>
              <a:ext uri="{FF2B5EF4-FFF2-40B4-BE49-F238E27FC236}">
                <a16:creationId xmlns:a16="http://schemas.microsoft.com/office/drawing/2014/main" id="{E2832E98-0258-D1C8-4C48-408D3FD7A890}"/>
              </a:ext>
            </a:extLst>
          </p:cNvPr>
          <p:cNvPicPr>
            <a:picLocks noChangeAspect="1"/>
          </p:cNvPicPr>
          <p:nvPr/>
        </p:nvPicPr>
        <p:blipFill>
          <a:blip r:embed="rId5"/>
          <a:stretch>
            <a:fillRect/>
          </a:stretch>
        </p:blipFill>
        <p:spPr>
          <a:xfrm>
            <a:off x="399469" y="152400"/>
            <a:ext cx="2350975" cy="789714"/>
          </a:xfrm>
          <a:prstGeom prst="rect">
            <a:avLst/>
          </a:prstGeom>
        </p:spPr>
      </p:pic>
      <p:sp>
        <p:nvSpPr>
          <p:cNvPr id="11" name="TextBox 10">
            <a:extLst>
              <a:ext uri="{FF2B5EF4-FFF2-40B4-BE49-F238E27FC236}">
                <a16:creationId xmlns:a16="http://schemas.microsoft.com/office/drawing/2014/main" id="{0F073A70-3C52-0DDE-C305-E88029987237}"/>
              </a:ext>
            </a:extLst>
          </p:cNvPr>
          <p:cNvSpPr txBox="1"/>
          <p:nvPr/>
        </p:nvSpPr>
        <p:spPr>
          <a:xfrm>
            <a:off x="1252291" y="919028"/>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12" name="Oval 11">
            <a:extLst>
              <a:ext uri="{FF2B5EF4-FFF2-40B4-BE49-F238E27FC236}">
                <a16:creationId xmlns:a16="http://schemas.microsoft.com/office/drawing/2014/main" id="{9083BD89-7B7B-939E-E247-662FC39D9DFF}"/>
              </a:ext>
            </a:extLst>
          </p:cNvPr>
          <p:cNvSpPr/>
          <p:nvPr/>
        </p:nvSpPr>
        <p:spPr>
          <a:xfrm>
            <a:off x="639560" y="995742"/>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Tree>
    <p:extLst>
      <p:ext uri="{BB962C8B-B14F-4D97-AF65-F5344CB8AC3E}">
        <p14:creationId xmlns:p14="http://schemas.microsoft.com/office/powerpoint/2010/main" val="169411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BB60049-C6F8-385A-104E-E351D616BEBC}"/>
              </a:ext>
            </a:extLst>
          </p:cNvPr>
          <p:cNvSpPr/>
          <p:nvPr/>
        </p:nvSpPr>
        <p:spPr>
          <a:xfrm>
            <a:off x="649720" y="743226"/>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3</a:t>
            </a:r>
          </a:p>
        </p:txBody>
      </p:sp>
      <p:sp>
        <p:nvSpPr>
          <p:cNvPr id="7" name="TextBox 6">
            <a:extLst>
              <a:ext uri="{FF2B5EF4-FFF2-40B4-BE49-F238E27FC236}">
                <a16:creationId xmlns:a16="http://schemas.microsoft.com/office/drawing/2014/main" id="{B525D712-5FEA-C3AF-E6AE-05833CE5A0D1}"/>
              </a:ext>
            </a:extLst>
          </p:cNvPr>
          <p:cNvSpPr txBox="1"/>
          <p:nvPr/>
        </p:nvSpPr>
        <p:spPr>
          <a:xfrm>
            <a:off x="1218062" y="765218"/>
            <a:ext cx="10300149" cy="523220"/>
          </a:xfrm>
          <a:prstGeom prst="rect">
            <a:avLst/>
          </a:prstGeom>
          <a:noFill/>
        </p:spPr>
        <p:txBody>
          <a:bodyPr wrap="square" rtlCol="0">
            <a:spAutoFit/>
          </a:bodyPr>
          <a:lstStyle/>
          <a:p>
            <a:r>
              <a:rPr lang="en-US" sz="2800" b="1">
                <a:solidFill>
                  <a:srgbClr val="00B050"/>
                </a:solidFill>
                <a:latin typeface="Nunito Black" pitchFamily="2" charset="0"/>
              </a:rPr>
              <a:t>Em sẽ làm gì trong các tình huống sau?</a:t>
            </a:r>
          </a:p>
        </p:txBody>
      </p:sp>
      <p:sp>
        <p:nvSpPr>
          <p:cNvPr id="11" name="Flowchart: Data 10">
            <a:extLst>
              <a:ext uri="{FF2B5EF4-FFF2-40B4-BE49-F238E27FC236}">
                <a16:creationId xmlns:a16="http://schemas.microsoft.com/office/drawing/2014/main" id="{6F3D7E41-8FFC-BDF2-A267-7D65CEA872BD}"/>
              </a:ext>
            </a:extLst>
          </p:cNvPr>
          <p:cNvSpPr/>
          <p:nvPr/>
        </p:nvSpPr>
        <p:spPr>
          <a:xfrm>
            <a:off x="399487" y="1901032"/>
            <a:ext cx="6136641" cy="2509520"/>
          </a:xfrm>
          <a:prstGeom prst="flowChartInputOutpu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accent1">
                    <a:lumMod val="50000"/>
                  </a:schemeClr>
                </a:solidFill>
                <a:latin typeface="Nunito Black" pitchFamily="2" charset="0"/>
              </a:rPr>
              <a:t>   </a:t>
            </a:r>
            <a:r>
              <a:rPr lang="en-US" sz="2800">
                <a:solidFill>
                  <a:schemeClr val="accent1">
                    <a:lumMod val="50000"/>
                  </a:schemeClr>
                </a:solidFill>
                <a:latin typeface="Nunito Black" pitchFamily="2" charset="0"/>
              </a:rPr>
              <a:t>Trong giờ học, em có điều thắc mắc muốn hỏi cô giáo nhưng đã hết giờ</a:t>
            </a:r>
            <a:endParaRPr lang="en-US" sz="2400">
              <a:solidFill>
                <a:schemeClr val="accent1">
                  <a:lumMod val="50000"/>
                </a:schemeClr>
              </a:solidFill>
              <a:latin typeface="Nunito Black" pitchFamily="2" charset="0"/>
            </a:endParaRPr>
          </a:p>
        </p:txBody>
      </p:sp>
      <p:sp>
        <p:nvSpPr>
          <p:cNvPr id="12" name="Diamond 11">
            <a:extLst>
              <a:ext uri="{FF2B5EF4-FFF2-40B4-BE49-F238E27FC236}">
                <a16:creationId xmlns:a16="http://schemas.microsoft.com/office/drawing/2014/main" id="{B187269D-A0FA-321A-F837-FD47C976D53B}"/>
              </a:ext>
            </a:extLst>
          </p:cNvPr>
          <p:cNvSpPr/>
          <p:nvPr/>
        </p:nvSpPr>
        <p:spPr>
          <a:xfrm>
            <a:off x="1340260" y="2176577"/>
            <a:ext cx="596829" cy="594360"/>
          </a:xfrm>
          <a:prstGeom prst="diamon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1">
                    <a:lumMod val="50000"/>
                  </a:schemeClr>
                </a:solidFill>
              </a:rPr>
              <a:t>1</a:t>
            </a:r>
          </a:p>
        </p:txBody>
      </p:sp>
      <p:sp>
        <p:nvSpPr>
          <p:cNvPr id="19" name="Rectangle: Rounded Corners 18">
            <a:extLst>
              <a:ext uri="{FF2B5EF4-FFF2-40B4-BE49-F238E27FC236}">
                <a16:creationId xmlns:a16="http://schemas.microsoft.com/office/drawing/2014/main" id="{5F130EE1-C666-079F-6137-E62F4DC1C3DF}"/>
              </a:ext>
            </a:extLst>
          </p:cNvPr>
          <p:cNvSpPr/>
          <p:nvPr/>
        </p:nvSpPr>
        <p:spPr>
          <a:xfrm>
            <a:off x="6184193" y="3283910"/>
            <a:ext cx="5408367" cy="225328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Em sẽ chọn thời gian khác để hỏi cô giáo, có thể là giờ ra chơi hoặc cuối buổi học.</a:t>
            </a:r>
          </a:p>
        </p:txBody>
      </p:sp>
      <p:pic>
        <p:nvPicPr>
          <p:cNvPr id="10" name="Picture 9">
            <a:extLst>
              <a:ext uri="{FF2B5EF4-FFF2-40B4-BE49-F238E27FC236}">
                <a16:creationId xmlns:a16="http://schemas.microsoft.com/office/drawing/2014/main" id="{84CB2DC5-B2C0-9A5C-2DDB-83D10DF9ACDD}"/>
              </a:ext>
            </a:extLst>
          </p:cNvPr>
          <p:cNvPicPr>
            <a:picLocks noChangeAspect="1"/>
          </p:cNvPicPr>
          <p:nvPr/>
        </p:nvPicPr>
        <p:blipFill>
          <a:blip r:embed="rId3"/>
          <a:stretch>
            <a:fillRect/>
          </a:stretch>
        </p:blipFill>
        <p:spPr>
          <a:xfrm>
            <a:off x="148787" y="180724"/>
            <a:ext cx="2350975" cy="561116"/>
          </a:xfrm>
          <a:prstGeom prst="rect">
            <a:avLst/>
          </a:prstGeom>
        </p:spPr>
      </p:pic>
      <p:grpSp>
        <p:nvGrpSpPr>
          <p:cNvPr id="14" name="Group 13">
            <a:extLst>
              <a:ext uri="{FF2B5EF4-FFF2-40B4-BE49-F238E27FC236}">
                <a16:creationId xmlns:a16="http://schemas.microsoft.com/office/drawing/2014/main" id="{135E783D-5A7E-4032-414E-E6AB33C28A13}"/>
              </a:ext>
            </a:extLst>
          </p:cNvPr>
          <p:cNvGrpSpPr/>
          <p:nvPr/>
        </p:nvGrpSpPr>
        <p:grpSpPr>
          <a:xfrm>
            <a:off x="7920580" y="801248"/>
            <a:ext cx="2931160" cy="1661700"/>
            <a:chOff x="3085998" y="3304328"/>
            <a:chExt cx="2918012" cy="1828800"/>
          </a:xfrm>
          <a:solidFill>
            <a:srgbClr val="0DA33B"/>
          </a:solidFill>
        </p:grpSpPr>
        <p:sp>
          <p:nvSpPr>
            <p:cNvPr id="15" name="Cloud 14">
              <a:extLst>
                <a:ext uri="{FF2B5EF4-FFF2-40B4-BE49-F238E27FC236}">
                  <a16:creationId xmlns:a16="http://schemas.microsoft.com/office/drawing/2014/main" id="{AC6DABB9-64F9-25F5-CA83-2E8CC76E3E43}"/>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461F788-8960-D356-C628-B1A5B637043E}"/>
                </a:ext>
              </a:extLst>
            </p:cNvPr>
            <p:cNvSpPr txBox="1"/>
            <p:nvPr/>
          </p:nvSpPr>
          <p:spPr>
            <a:xfrm>
              <a:off x="3451559" y="3585092"/>
              <a:ext cx="2186890" cy="1011855"/>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8" name="TextBox 17">
            <a:extLst>
              <a:ext uri="{FF2B5EF4-FFF2-40B4-BE49-F238E27FC236}">
                <a16:creationId xmlns:a16="http://schemas.microsoft.com/office/drawing/2014/main" id="{663F0CDC-4224-89E9-748A-1A23B4C42370}"/>
              </a:ext>
            </a:extLst>
          </p:cNvPr>
          <p:cNvSpPr txBox="1"/>
          <p:nvPr/>
        </p:nvSpPr>
        <p:spPr>
          <a:xfrm>
            <a:off x="1218062" y="1238482"/>
            <a:ext cx="6561250" cy="646331"/>
          </a:xfrm>
          <a:prstGeom prst="rect">
            <a:avLst/>
          </a:prstGeom>
          <a:noFill/>
        </p:spPr>
        <p:txBody>
          <a:bodyPr wrap="square" rtlCol="0">
            <a:spAutoFit/>
          </a:bodyPr>
          <a:lstStyle/>
          <a:p>
            <a:r>
              <a:rPr lang="en-US" sz="3600" b="1">
                <a:solidFill>
                  <a:srgbClr val="FF0000"/>
                </a:solidFill>
                <a:latin typeface="Nunito Black" pitchFamily="2" charset="0"/>
              </a:rPr>
              <a:t>Đưa ra lời khuyên cho bạn </a:t>
            </a:r>
          </a:p>
        </p:txBody>
      </p:sp>
      <p:sp>
        <p:nvSpPr>
          <p:cNvPr id="20" name="Arrow: Right 19">
            <a:extLst>
              <a:ext uri="{FF2B5EF4-FFF2-40B4-BE49-F238E27FC236}">
                <a16:creationId xmlns:a16="http://schemas.microsoft.com/office/drawing/2014/main" id="{5413227A-2952-58B3-9E05-58884AD63A65}"/>
              </a:ext>
            </a:extLst>
          </p:cNvPr>
          <p:cNvSpPr/>
          <p:nvPr/>
        </p:nvSpPr>
        <p:spPr>
          <a:xfrm>
            <a:off x="5420685" y="4137652"/>
            <a:ext cx="763508" cy="545799"/>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5794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4DFCFC-C33B-E2E0-A753-75CD4F983758}"/>
              </a:ext>
            </a:extLst>
          </p:cNvPr>
          <p:cNvPicPr>
            <a:picLocks noChangeAspect="1"/>
          </p:cNvPicPr>
          <p:nvPr/>
        </p:nvPicPr>
        <p:blipFill>
          <a:blip r:embed="rId3"/>
          <a:stretch>
            <a:fillRect/>
          </a:stretch>
        </p:blipFill>
        <p:spPr>
          <a:xfrm>
            <a:off x="382467" y="180724"/>
            <a:ext cx="2350975" cy="561116"/>
          </a:xfrm>
          <a:prstGeom prst="rect">
            <a:avLst/>
          </a:prstGeom>
        </p:spPr>
      </p:pic>
      <p:sp>
        <p:nvSpPr>
          <p:cNvPr id="5" name="TextBox 4">
            <a:extLst>
              <a:ext uri="{FF2B5EF4-FFF2-40B4-BE49-F238E27FC236}">
                <a16:creationId xmlns:a16="http://schemas.microsoft.com/office/drawing/2014/main" id="{4D8F5C63-E431-439E-1D68-76ECF0A9D1E8}"/>
              </a:ext>
            </a:extLst>
          </p:cNvPr>
          <p:cNvSpPr txBox="1"/>
          <p:nvPr/>
        </p:nvSpPr>
        <p:spPr>
          <a:xfrm>
            <a:off x="1242131" y="713250"/>
            <a:ext cx="10300149" cy="523220"/>
          </a:xfrm>
          <a:prstGeom prst="rect">
            <a:avLst/>
          </a:prstGeom>
          <a:noFill/>
        </p:spPr>
        <p:txBody>
          <a:bodyPr wrap="square" rtlCol="0">
            <a:spAutoFit/>
          </a:bodyPr>
          <a:lstStyle/>
          <a:p>
            <a:r>
              <a:rPr lang="en-US" sz="2800" b="1">
                <a:solidFill>
                  <a:srgbClr val="00B050"/>
                </a:solidFill>
                <a:latin typeface="Nunito Black" pitchFamily="2" charset="0"/>
              </a:rPr>
              <a:t>Em sẽ làm gì trong các tình huống sau?</a:t>
            </a:r>
          </a:p>
        </p:txBody>
      </p:sp>
      <p:sp>
        <p:nvSpPr>
          <p:cNvPr id="6" name="Oval 5">
            <a:extLst>
              <a:ext uri="{FF2B5EF4-FFF2-40B4-BE49-F238E27FC236}">
                <a16:creationId xmlns:a16="http://schemas.microsoft.com/office/drawing/2014/main" id="{E3A6E1A1-EA71-AF12-E6F1-B252657EFDFA}"/>
              </a:ext>
            </a:extLst>
          </p:cNvPr>
          <p:cNvSpPr/>
          <p:nvPr/>
        </p:nvSpPr>
        <p:spPr>
          <a:xfrm>
            <a:off x="673789" y="689880"/>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3</a:t>
            </a:r>
          </a:p>
        </p:txBody>
      </p:sp>
      <p:pic>
        <p:nvPicPr>
          <p:cNvPr id="10" name="Picture 9">
            <a:extLst>
              <a:ext uri="{FF2B5EF4-FFF2-40B4-BE49-F238E27FC236}">
                <a16:creationId xmlns:a16="http://schemas.microsoft.com/office/drawing/2014/main" id="{4283BA01-A0DD-3645-7E34-12D9B490C369}"/>
              </a:ext>
            </a:extLst>
          </p:cNvPr>
          <p:cNvPicPr>
            <a:picLocks noChangeAspect="1"/>
          </p:cNvPicPr>
          <p:nvPr/>
        </p:nvPicPr>
        <p:blipFill>
          <a:blip r:embed="rId4"/>
          <a:stretch>
            <a:fillRect/>
          </a:stretch>
        </p:blipFill>
        <p:spPr>
          <a:xfrm>
            <a:off x="465122" y="2191522"/>
            <a:ext cx="4926035" cy="3082404"/>
          </a:xfrm>
          <a:prstGeom prst="rect">
            <a:avLst/>
          </a:prstGeom>
        </p:spPr>
      </p:pic>
      <p:sp>
        <p:nvSpPr>
          <p:cNvPr id="11" name="Rectangle: Rounded Corners 10">
            <a:extLst>
              <a:ext uri="{FF2B5EF4-FFF2-40B4-BE49-F238E27FC236}">
                <a16:creationId xmlns:a16="http://schemas.microsoft.com/office/drawing/2014/main" id="{2A9D26D4-7D12-837C-3F8E-DDFDD393233D}"/>
              </a:ext>
            </a:extLst>
          </p:cNvPr>
          <p:cNvSpPr/>
          <p:nvPr/>
        </p:nvSpPr>
        <p:spPr>
          <a:xfrm>
            <a:off x="6392205" y="2851348"/>
            <a:ext cx="5054083" cy="298443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Em sẽ học hỏi từ các bạn trong lớp có cùng sở thích học toán như mình và em sẽ hỏi mượn các bạn trong lớp sách tham khảo môn toán để học hỏi thêm.</a:t>
            </a:r>
          </a:p>
        </p:txBody>
      </p:sp>
      <p:sp>
        <p:nvSpPr>
          <p:cNvPr id="7" name="Arrow: Right 6">
            <a:extLst>
              <a:ext uri="{FF2B5EF4-FFF2-40B4-BE49-F238E27FC236}">
                <a16:creationId xmlns:a16="http://schemas.microsoft.com/office/drawing/2014/main" id="{D664F11E-1575-A51D-DC50-59BD45B29B30}"/>
              </a:ext>
            </a:extLst>
          </p:cNvPr>
          <p:cNvSpPr/>
          <p:nvPr/>
        </p:nvSpPr>
        <p:spPr>
          <a:xfrm>
            <a:off x="5458012" y="3361019"/>
            <a:ext cx="867337" cy="523220"/>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78792FA-A7CD-92CF-43FF-300001426F9C}"/>
              </a:ext>
            </a:extLst>
          </p:cNvPr>
          <p:cNvGrpSpPr/>
          <p:nvPr/>
        </p:nvGrpSpPr>
        <p:grpSpPr>
          <a:xfrm>
            <a:off x="8018709" y="1017012"/>
            <a:ext cx="2931160" cy="1661700"/>
            <a:chOff x="3085998" y="3304328"/>
            <a:chExt cx="2918012" cy="1828800"/>
          </a:xfrm>
          <a:solidFill>
            <a:srgbClr val="0DA33B"/>
          </a:solidFill>
        </p:grpSpPr>
        <p:sp>
          <p:nvSpPr>
            <p:cNvPr id="9" name="Cloud 8">
              <a:extLst>
                <a:ext uri="{FF2B5EF4-FFF2-40B4-BE49-F238E27FC236}">
                  <a16:creationId xmlns:a16="http://schemas.microsoft.com/office/drawing/2014/main" id="{4C5197C1-79D6-E086-F7BC-6931AA498050}"/>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667BD2D-418E-8B73-3437-D646DCEC2534}"/>
                </a:ext>
              </a:extLst>
            </p:cNvPr>
            <p:cNvSpPr txBox="1"/>
            <p:nvPr/>
          </p:nvSpPr>
          <p:spPr>
            <a:xfrm>
              <a:off x="3451559" y="3585092"/>
              <a:ext cx="2186890" cy="1011855"/>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3" name="TextBox 12">
            <a:extLst>
              <a:ext uri="{FF2B5EF4-FFF2-40B4-BE49-F238E27FC236}">
                <a16:creationId xmlns:a16="http://schemas.microsoft.com/office/drawing/2014/main" id="{C189B828-5467-5287-393D-1772FBA78478}"/>
              </a:ext>
            </a:extLst>
          </p:cNvPr>
          <p:cNvSpPr txBox="1"/>
          <p:nvPr/>
        </p:nvSpPr>
        <p:spPr>
          <a:xfrm>
            <a:off x="1090251" y="1246495"/>
            <a:ext cx="6561250" cy="646331"/>
          </a:xfrm>
          <a:prstGeom prst="rect">
            <a:avLst/>
          </a:prstGeom>
          <a:noFill/>
        </p:spPr>
        <p:txBody>
          <a:bodyPr wrap="square" rtlCol="0">
            <a:spAutoFit/>
          </a:bodyPr>
          <a:lstStyle/>
          <a:p>
            <a:r>
              <a:rPr lang="en-US" sz="3600" b="1">
                <a:solidFill>
                  <a:srgbClr val="FF0000"/>
                </a:solidFill>
                <a:latin typeface="Nunito Black" pitchFamily="2" charset="0"/>
              </a:rPr>
              <a:t>Đưa ra lời khuyên cho bạn </a:t>
            </a:r>
          </a:p>
        </p:txBody>
      </p:sp>
    </p:spTree>
    <p:extLst>
      <p:ext uri="{BB962C8B-B14F-4D97-AF65-F5344CB8AC3E}">
        <p14:creationId xmlns:p14="http://schemas.microsoft.com/office/powerpoint/2010/main" val="116862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5AC4E8-2D97-B5DC-7B04-D2B152C320AA}"/>
              </a:ext>
            </a:extLst>
          </p:cNvPr>
          <p:cNvSpPr txBox="1"/>
          <p:nvPr/>
        </p:nvSpPr>
        <p:spPr>
          <a:xfrm>
            <a:off x="2875280" y="2298730"/>
            <a:ext cx="6096000" cy="1569660"/>
          </a:xfrm>
          <a:prstGeom prst="rect">
            <a:avLst/>
          </a:prstGeom>
          <a:noFill/>
        </p:spPr>
        <p:txBody>
          <a:bodyPr wrap="square">
            <a:spAutoFit/>
          </a:bodyPr>
          <a:lstStyle/>
          <a:p>
            <a:r>
              <a:rPr lang="en-US" sz="9600" b="1">
                <a:solidFill>
                  <a:srgbClr val="FF0000"/>
                </a:solidFill>
                <a:latin typeface="Gluten" pitchFamily="2" charset="0"/>
              </a:rPr>
              <a:t>Tiết 3</a:t>
            </a:r>
            <a:endParaRPr lang="en-US"/>
          </a:p>
        </p:txBody>
      </p:sp>
      <p:pic>
        <p:nvPicPr>
          <p:cNvPr id="3" name="Picture 11">
            <a:extLst>
              <a:ext uri="{FF2B5EF4-FFF2-40B4-BE49-F238E27FC236}">
                <a16:creationId xmlns:a16="http://schemas.microsoft.com/office/drawing/2014/main" id="{BEB24048-5431-6433-7076-1CA4F2F7E596}"/>
              </a:ext>
            </a:extLst>
          </p:cNvPr>
          <p:cNvPicPr>
            <a:picLocks noChangeAspect="1"/>
          </p:cNvPicPr>
          <p:nvPr/>
        </p:nvPicPr>
        <p:blipFill>
          <a:blip r:embed="rId3"/>
          <a:srcRect/>
          <a:stretch>
            <a:fillRect/>
          </a:stretch>
        </p:blipFill>
        <p:spPr>
          <a:xfrm>
            <a:off x="245642" y="5316957"/>
            <a:ext cx="2240280" cy="2034117"/>
          </a:xfrm>
          <a:prstGeom prst="rect">
            <a:avLst/>
          </a:prstGeom>
        </p:spPr>
      </p:pic>
    </p:spTree>
    <p:extLst>
      <p:ext uri="{BB962C8B-B14F-4D97-AF65-F5344CB8AC3E}">
        <p14:creationId xmlns:p14="http://schemas.microsoft.com/office/powerpoint/2010/main" val="527042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6F5C51-5EDC-9C0C-0A14-62614BB77C3C}"/>
              </a:ext>
            </a:extLst>
          </p:cNvPr>
          <p:cNvSpPr txBox="1"/>
          <p:nvPr/>
        </p:nvSpPr>
        <p:spPr>
          <a:xfrm>
            <a:off x="2804160" y="2400330"/>
            <a:ext cx="8636000" cy="1862048"/>
          </a:xfrm>
          <a:prstGeom prst="rect">
            <a:avLst/>
          </a:prstGeom>
          <a:noFill/>
        </p:spPr>
        <p:txBody>
          <a:bodyPr wrap="square">
            <a:spAutoFit/>
          </a:bodyPr>
          <a:lstStyle/>
          <a:p>
            <a:r>
              <a:rPr lang="en-US" sz="11500" b="1">
                <a:solidFill>
                  <a:srgbClr val="7030A0"/>
                </a:solidFill>
                <a:latin typeface="Gluten" pitchFamily="2" charset="0"/>
              </a:rPr>
              <a:t>Vận dụng</a:t>
            </a:r>
            <a:endParaRPr lang="en-US" sz="2000">
              <a:solidFill>
                <a:srgbClr val="7030A0"/>
              </a:solidFill>
            </a:endParaRPr>
          </a:p>
        </p:txBody>
      </p:sp>
    </p:spTree>
    <p:extLst>
      <p:ext uri="{BB962C8B-B14F-4D97-AF65-F5344CB8AC3E}">
        <p14:creationId xmlns:p14="http://schemas.microsoft.com/office/powerpoint/2010/main" val="1880665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13A32A-F296-2753-DE92-6D0FC2094424}"/>
              </a:ext>
            </a:extLst>
          </p:cNvPr>
          <p:cNvSpPr txBox="1">
            <a:spLocks/>
          </p:cNvSpPr>
          <p:nvPr/>
        </p:nvSpPr>
        <p:spPr>
          <a:xfrm>
            <a:off x="2515346" y="1512882"/>
            <a:ext cx="9247367"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Khởi động</a:t>
            </a:r>
            <a:r>
              <a:rPr lang="en-US" sz="8800" b="1">
                <a:solidFill>
                  <a:srgbClr val="FF0000"/>
                </a:solidFill>
                <a:latin typeface="Gluten" pitchFamily="2" charset="0"/>
              </a:rPr>
              <a:t> </a:t>
            </a:r>
          </a:p>
        </p:txBody>
      </p:sp>
      <p:pic>
        <p:nvPicPr>
          <p:cNvPr id="3" name="Picture 4" descr="Bộ trò chơi khởi động phá băng - BTN HTTL An Trung">
            <a:extLst>
              <a:ext uri="{FF2B5EF4-FFF2-40B4-BE49-F238E27FC236}">
                <a16:creationId xmlns:a16="http://schemas.microsoft.com/office/drawing/2014/main" id="{BB5EDB25-412B-474A-239F-1A2FB0D24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07" b="91803" l="6000" r="96000">
                        <a14:foregroundMark x1="23111" y1="39344" x2="34000" y2="73770"/>
                        <a14:foregroundMark x1="9333" y1="26557" x2="25556" y2="66230"/>
                        <a14:foregroundMark x1="6000" y1="48852" x2="10667" y2="55738"/>
                        <a14:foregroundMark x1="34667" y1="75410" x2="41556" y2="73770"/>
                        <a14:foregroundMark x1="39556" y1="60328" x2="39556" y2="60328"/>
                        <a14:foregroundMark x1="39556" y1="59016" x2="40000" y2="58033"/>
                        <a14:foregroundMark x1="52000" y1="62951" x2="53111" y2="65246"/>
                        <a14:foregroundMark x1="47333" y1="18033" x2="50000" y2="11475"/>
                        <a14:foregroundMark x1="33778" y1="20984" x2="37333" y2="6230"/>
                        <a14:foregroundMark x1="36667" y1="4262" x2="36222" y2="6885"/>
                        <a14:foregroundMark x1="18000" y1="90820" x2="19778" y2="90820"/>
                        <a14:foregroundMark x1="17111" y1="80984" x2="19333" y2="85246"/>
                        <a14:foregroundMark x1="28444" y1="73770" x2="35333" y2="84918"/>
                        <a14:foregroundMark x1="82889" y1="42951" x2="88000" y2="59016"/>
                        <a14:foregroundMark x1="81333" y1="50820" x2="83778" y2="63934"/>
                        <a14:foregroundMark x1="84000" y1="65902" x2="85111" y2="86885"/>
                        <a14:foregroundMark x1="92428" y1="65951" x2="94889" y2="66230"/>
                        <a14:foregroundMark x1="89111" y1="65574" x2="91325" y2="65825"/>
                        <a14:foregroundMark x1="95556" y1="67213" x2="95778" y2="67213"/>
                        <a14:foregroundMark x1="93544" y1="70148" x2="96000" y2="68197"/>
                        <a14:foregroundMark x1="92637" y1="70868" x2="93106" y2="70496"/>
                        <a14:foregroundMark x1="90222" y1="72787" x2="92517" y2="70964"/>
                        <a14:foregroundMark x1="90540" y1="71616" x2="90889" y2="72131"/>
                        <a14:foregroundMark x1="87556" y1="67213" x2="90091" y2="70953"/>
                        <a14:foregroundMark x1="66889" y1="41311" x2="67778" y2="48852"/>
                        <a14:foregroundMark x1="53111" y1="61311" x2="53111" y2="64918"/>
                        <a14:foregroundMark x1="83556" y1="89508" x2="82667" y2="89180"/>
                        <a14:foregroundMark x1="82444" y1="90492" x2="82000" y2="88852"/>
                        <a14:foregroundMark x1="82000" y1="90164" x2="82000" y2="90164"/>
                        <a14:foregroundMark x1="81333" y1="89180" x2="81333" y2="91803"/>
                        <a14:foregroundMark x1="40222" y1="56066" x2="39778" y2="55738"/>
                        <a14:foregroundMark x1="30000" y1="50820" x2="37111" y2="44262"/>
                        <a14:backgroundMark x1="92222" y1="66557" x2="91778" y2="65246"/>
                        <a14:backgroundMark x1="92222" y1="66557" x2="91111" y2="64262"/>
                        <a14:backgroundMark x1="91778" y1="67541" x2="91778" y2="66885"/>
                        <a14:backgroundMark x1="91556" y1="65574" x2="90667" y2="63279"/>
                        <a14:backgroundMark x1="92444" y1="66557" x2="91556" y2="65574"/>
                        <a14:backgroundMark x1="91556" y1="66557" x2="92444" y2="65902"/>
                      </a14:backgroundRemoval>
                    </a14:imgEffect>
                  </a14:imgLayer>
                </a14:imgProps>
              </a:ext>
              <a:ext uri="{28A0092B-C50C-407E-A947-70E740481C1C}">
                <a14:useLocalDpi xmlns:a14="http://schemas.microsoft.com/office/drawing/2010/main" val="0"/>
              </a:ext>
            </a:extLst>
          </a:blip>
          <a:srcRect/>
          <a:stretch>
            <a:fillRect/>
          </a:stretch>
        </p:blipFill>
        <p:spPr bwMode="auto">
          <a:xfrm>
            <a:off x="2424521" y="3892555"/>
            <a:ext cx="428625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óng bay">
            <a:extLst>
              <a:ext uri="{FF2B5EF4-FFF2-40B4-BE49-F238E27FC236}">
                <a16:creationId xmlns:a16="http://schemas.microsoft.com/office/drawing/2014/main" id="{C885C978-CDD1-89E0-968E-3265304A7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287" y="270230"/>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7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7C22B9-CD66-8B67-47FA-5D61ACA13728}"/>
              </a:ext>
            </a:extLst>
          </p:cNvPr>
          <p:cNvPicPr>
            <a:picLocks noChangeAspect="1"/>
          </p:cNvPicPr>
          <p:nvPr/>
        </p:nvPicPr>
        <p:blipFill>
          <a:blip r:embed="rId3"/>
          <a:stretch>
            <a:fillRect/>
          </a:stretch>
        </p:blipFill>
        <p:spPr>
          <a:xfrm>
            <a:off x="174372" y="233104"/>
            <a:ext cx="2838846" cy="998069"/>
          </a:xfrm>
          <a:prstGeom prst="rect">
            <a:avLst/>
          </a:prstGeom>
        </p:spPr>
      </p:pic>
      <p:sp>
        <p:nvSpPr>
          <p:cNvPr id="8" name="TextBox 7">
            <a:extLst>
              <a:ext uri="{FF2B5EF4-FFF2-40B4-BE49-F238E27FC236}">
                <a16:creationId xmlns:a16="http://schemas.microsoft.com/office/drawing/2014/main" id="{F6148B8F-DE1C-8F3B-CA41-AF80E6BDB9D4}"/>
              </a:ext>
            </a:extLst>
          </p:cNvPr>
          <p:cNvSpPr txBox="1"/>
          <p:nvPr/>
        </p:nvSpPr>
        <p:spPr>
          <a:xfrm>
            <a:off x="1077129" y="1424435"/>
            <a:ext cx="10300149" cy="1384995"/>
          </a:xfrm>
          <a:prstGeom prst="rect">
            <a:avLst/>
          </a:prstGeom>
          <a:noFill/>
        </p:spPr>
        <p:txBody>
          <a:bodyPr wrap="square" rtlCol="0">
            <a:spAutoFit/>
          </a:bodyPr>
          <a:lstStyle/>
          <a:p>
            <a:r>
              <a:rPr lang="en-US" sz="2800" b="1">
                <a:solidFill>
                  <a:srgbClr val="00B050"/>
                </a:solidFill>
                <a:latin typeface="Nunito Black" pitchFamily="2" charset="0"/>
              </a:rPr>
              <a:t>Chia sẻ với các bạn những điều thú vị mà em đã học được từ một người bạn, một cuốn sách hoặc một chương trình truyền hình.</a:t>
            </a:r>
          </a:p>
        </p:txBody>
      </p:sp>
      <p:sp>
        <p:nvSpPr>
          <p:cNvPr id="9" name="Oval 8">
            <a:extLst>
              <a:ext uri="{FF2B5EF4-FFF2-40B4-BE49-F238E27FC236}">
                <a16:creationId xmlns:a16="http://schemas.microsoft.com/office/drawing/2014/main" id="{143D1741-0A8C-D93E-98FA-1DB06F08D78E}"/>
              </a:ext>
            </a:extLst>
          </p:cNvPr>
          <p:cNvSpPr/>
          <p:nvPr/>
        </p:nvSpPr>
        <p:spPr>
          <a:xfrm>
            <a:off x="418960" y="1470799"/>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2" name="Oval 11">
            <a:extLst>
              <a:ext uri="{FF2B5EF4-FFF2-40B4-BE49-F238E27FC236}">
                <a16:creationId xmlns:a16="http://schemas.microsoft.com/office/drawing/2014/main" id="{79DE5D44-A631-8B98-8B4C-48AA7BB24D31}"/>
              </a:ext>
            </a:extLst>
          </p:cNvPr>
          <p:cNvSpPr/>
          <p:nvPr/>
        </p:nvSpPr>
        <p:spPr>
          <a:xfrm>
            <a:off x="496587" y="3247055"/>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13" name="TextBox 12">
            <a:extLst>
              <a:ext uri="{FF2B5EF4-FFF2-40B4-BE49-F238E27FC236}">
                <a16:creationId xmlns:a16="http://schemas.microsoft.com/office/drawing/2014/main" id="{C039E0D1-D1C4-78ED-8B94-AEC0080B8127}"/>
              </a:ext>
            </a:extLst>
          </p:cNvPr>
          <p:cNvSpPr txBox="1"/>
          <p:nvPr/>
        </p:nvSpPr>
        <p:spPr>
          <a:xfrm>
            <a:off x="987302" y="3247055"/>
            <a:ext cx="8238287" cy="523220"/>
          </a:xfrm>
          <a:prstGeom prst="rect">
            <a:avLst/>
          </a:prstGeom>
          <a:noFill/>
        </p:spPr>
        <p:txBody>
          <a:bodyPr wrap="square" rtlCol="0">
            <a:spAutoFit/>
          </a:bodyPr>
          <a:lstStyle/>
          <a:p>
            <a:r>
              <a:rPr lang="en-US" sz="2800" b="1">
                <a:solidFill>
                  <a:srgbClr val="00B050"/>
                </a:solidFill>
                <a:latin typeface="Nunito Black" pitchFamily="2" charset="0"/>
              </a:rPr>
              <a:t>Kể về một tấm gương ham học hỏi mà em biết.</a:t>
            </a:r>
          </a:p>
        </p:txBody>
      </p:sp>
    </p:spTree>
    <p:extLst>
      <p:ext uri="{BB962C8B-B14F-4D97-AF65-F5344CB8AC3E}">
        <p14:creationId xmlns:p14="http://schemas.microsoft.com/office/powerpoint/2010/main" val="2183123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Tấm gương vượt khó học giỏi của cô bé mồ côi Phạm Ngọc Tiểu Vy | Báo Dân  tộc và Phát triển">
            <a:extLst>
              <a:ext uri="{FF2B5EF4-FFF2-40B4-BE49-F238E27FC236}">
                <a16:creationId xmlns:a16="http://schemas.microsoft.com/office/drawing/2014/main" id="{AE86FB10-547B-757E-EE58-B06416487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933" y="2436002"/>
            <a:ext cx="4402456" cy="35131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28" name="Picture 4" descr="Bài văn mẫu lớp 6: Kể một tấm gương kiên trì vượt khó trong học tập mà em  biết">
            <a:extLst>
              <a:ext uri="{FF2B5EF4-FFF2-40B4-BE49-F238E27FC236}">
                <a16:creationId xmlns:a16="http://schemas.microsoft.com/office/drawing/2014/main" id="{08152874-AF71-C8D6-59DE-15476BA76D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3340" y="2525696"/>
            <a:ext cx="4402457" cy="33337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678E559-C467-B442-CAE4-6924F4BE5241}"/>
              </a:ext>
            </a:extLst>
          </p:cNvPr>
          <p:cNvPicPr>
            <a:picLocks noChangeAspect="1"/>
          </p:cNvPicPr>
          <p:nvPr/>
        </p:nvPicPr>
        <p:blipFill>
          <a:blip r:embed="rId5"/>
          <a:stretch>
            <a:fillRect/>
          </a:stretch>
        </p:blipFill>
        <p:spPr>
          <a:xfrm>
            <a:off x="370315" y="167790"/>
            <a:ext cx="2838846" cy="998069"/>
          </a:xfrm>
          <a:prstGeom prst="rect">
            <a:avLst/>
          </a:prstGeom>
        </p:spPr>
      </p:pic>
      <p:sp>
        <p:nvSpPr>
          <p:cNvPr id="5" name="Oval 4">
            <a:extLst>
              <a:ext uri="{FF2B5EF4-FFF2-40B4-BE49-F238E27FC236}">
                <a16:creationId xmlns:a16="http://schemas.microsoft.com/office/drawing/2014/main" id="{7249DE93-CAE6-96FC-31E5-FDD79FEB44EB}"/>
              </a:ext>
            </a:extLst>
          </p:cNvPr>
          <p:cNvSpPr/>
          <p:nvPr/>
        </p:nvSpPr>
        <p:spPr>
          <a:xfrm>
            <a:off x="459600" y="1064398"/>
            <a:ext cx="688480" cy="68312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6" name="TextBox 5">
            <a:extLst>
              <a:ext uri="{FF2B5EF4-FFF2-40B4-BE49-F238E27FC236}">
                <a16:creationId xmlns:a16="http://schemas.microsoft.com/office/drawing/2014/main" id="{129EAF8B-7E66-3833-F497-9FC67F99B489}"/>
              </a:ext>
            </a:extLst>
          </p:cNvPr>
          <p:cNvSpPr txBox="1"/>
          <p:nvPr/>
        </p:nvSpPr>
        <p:spPr>
          <a:xfrm>
            <a:off x="1148080" y="1051007"/>
            <a:ext cx="10300149" cy="1384995"/>
          </a:xfrm>
          <a:prstGeom prst="rect">
            <a:avLst/>
          </a:prstGeom>
          <a:noFill/>
        </p:spPr>
        <p:txBody>
          <a:bodyPr wrap="square" rtlCol="0">
            <a:spAutoFit/>
          </a:bodyPr>
          <a:lstStyle/>
          <a:p>
            <a:r>
              <a:rPr lang="en-US" sz="2800" b="1">
                <a:solidFill>
                  <a:srgbClr val="00B050"/>
                </a:solidFill>
                <a:latin typeface="Nunito Black" pitchFamily="2" charset="0"/>
              </a:rPr>
              <a:t>Chia sẻ với các bạn những điều thú vị mà em đã học được từ một người bạn, một cuốn sách hoặc một chương trình truyền hình.</a:t>
            </a:r>
          </a:p>
        </p:txBody>
      </p:sp>
    </p:spTree>
    <p:extLst>
      <p:ext uri="{BB962C8B-B14F-4D97-AF65-F5344CB8AC3E}">
        <p14:creationId xmlns:p14="http://schemas.microsoft.com/office/powerpoint/2010/main" val="329105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p:cTn id="15" dur="1000" fill="hold"/>
                                        <p:tgtEl>
                                          <p:spTgt spid="1028"/>
                                        </p:tgtEl>
                                        <p:attrNameLst>
                                          <p:attrName>ppt_w</p:attrName>
                                        </p:attrNameLst>
                                      </p:cBhvr>
                                      <p:tavLst>
                                        <p:tav tm="0">
                                          <p:val>
                                            <p:fltVal val="0"/>
                                          </p:val>
                                        </p:tav>
                                        <p:tav tm="100000">
                                          <p:val>
                                            <p:strVal val="#ppt_w"/>
                                          </p:val>
                                        </p:tav>
                                      </p:tavLst>
                                    </p:anim>
                                    <p:anim calcmode="lin" valueType="num">
                                      <p:cBhvr>
                                        <p:cTn id="16" dur="1000" fill="hold"/>
                                        <p:tgtEl>
                                          <p:spTgt spid="1028"/>
                                        </p:tgtEl>
                                        <p:attrNameLst>
                                          <p:attrName>ppt_h</p:attrName>
                                        </p:attrNameLst>
                                      </p:cBhvr>
                                      <p:tavLst>
                                        <p:tav tm="0">
                                          <p:val>
                                            <p:fltVal val="0"/>
                                          </p:val>
                                        </p:tav>
                                        <p:tav tm="100000">
                                          <p:val>
                                            <p:strVal val="#ppt_h"/>
                                          </p:val>
                                        </p:tav>
                                      </p:tavLst>
                                    </p:anim>
                                    <p:anim calcmode="lin" valueType="num">
                                      <p:cBhvr>
                                        <p:cTn id="17" dur="1000" fill="hold"/>
                                        <p:tgtEl>
                                          <p:spTgt spid="1028"/>
                                        </p:tgtEl>
                                        <p:attrNameLst>
                                          <p:attrName>style.rotation</p:attrName>
                                        </p:attrNameLst>
                                      </p:cBhvr>
                                      <p:tavLst>
                                        <p:tav tm="0">
                                          <p:val>
                                            <p:fltVal val="90"/>
                                          </p:val>
                                        </p:tav>
                                        <p:tav tm="100000">
                                          <p:val>
                                            <p:fltVal val="0"/>
                                          </p:val>
                                        </p:tav>
                                      </p:tavLst>
                                    </p:anim>
                                    <p:animEffect transition="in" filter="fade">
                                      <p:cBhvr>
                                        <p:cTn id="18"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72E1F1-EACF-E35A-A0FB-363B17DD5CFF}"/>
              </a:ext>
            </a:extLst>
          </p:cNvPr>
          <p:cNvPicPr>
            <a:picLocks noChangeAspect="1"/>
          </p:cNvPicPr>
          <p:nvPr/>
        </p:nvPicPr>
        <p:blipFill>
          <a:blip r:embed="rId3"/>
          <a:stretch>
            <a:fillRect/>
          </a:stretch>
        </p:blipFill>
        <p:spPr>
          <a:xfrm>
            <a:off x="317250" y="1769807"/>
            <a:ext cx="11015267" cy="3923070"/>
          </a:xfrm>
          <a:prstGeom prst="rect">
            <a:avLst/>
          </a:prstGeom>
        </p:spPr>
      </p:pic>
      <p:sp>
        <p:nvSpPr>
          <p:cNvPr id="7" name="TextBox 6">
            <a:extLst>
              <a:ext uri="{FF2B5EF4-FFF2-40B4-BE49-F238E27FC236}">
                <a16:creationId xmlns:a16="http://schemas.microsoft.com/office/drawing/2014/main" id="{752E470A-E6C5-F0CB-74FD-EA23ACC33A5E}"/>
              </a:ext>
            </a:extLst>
          </p:cNvPr>
          <p:cNvSpPr txBox="1"/>
          <p:nvPr/>
        </p:nvSpPr>
        <p:spPr>
          <a:xfrm>
            <a:off x="859483" y="1246587"/>
            <a:ext cx="8238287" cy="523220"/>
          </a:xfrm>
          <a:prstGeom prst="rect">
            <a:avLst/>
          </a:prstGeom>
          <a:noFill/>
        </p:spPr>
        <p:txBody>
          <a:bodyPr wrap="square" rtlCol="0">
            <a:spAutoFit/>
          </a:bodyPr>
          <a:lstStyle/>
          <a:p>
            <a:r>
              <a:rPr lang="en-US" sz="2800" b="1">
                <a:solidFill>
                  <a:srgbClr val="00B050"/>
                </a:solidFill>
                <a:latin typeface="Nunito Black" pitchFamily="2" charset="0"/>
              </a:rPr>
              <a:t>Kể về một tấm gương ham học hỏi mà em biết.</a:t>
            </a:r>
          </a:p>
        </p:txBody>
      </p:sp>
      <p:sp>
        <p:nvSpPr>
          <p:cNvPr id="8" name="Oval 7">
            <a:extLst>
              <a:ext uri="{FF2B5EF4-FFF2-40B4-BE49-F238E27FC236}">
                <a16:creationId xmlns:a16="http://schemas.microsoft.com/office/drawing/2014/main" id="{3E2D144D-2DCF-5FD6-E677-BE8B5DBD4CB6}"/>
              </a:ext>
            </a:extLst>
          </p:cNvPr>
          <p:cNvSpPr/>
          <p:nvPr/>
        </p:nvSpPr>
        <p:spPr>
          <a:xfrm>
            <a:off x="345563" y="1165123"/>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pic>
        <p:nvPicPr>
          <p:cNvPr id="9" name="Picture 8">
            <a:extLst>
              <a:ext uri="{FF2B5EF4-FFF2-40B4-BE49-F238E27FC236}">
                <a16:creationId xmlns:a16="http://schemas.microsoft.com/office/drawing/2014/main" id="{4D00FAFA-9D7A-AA1C-1FB3-3FB1FC3D7A9A}"/>
              </a:ext>
            </a:extLst>
          </p:cNvPr>
          <p:cNvPicPr>
            <a:picLocks noChangeAspect="1"/>
          </p:cNvPicPr>
          <p:nvPr/>
        </p:nvPicPr>
        <p:blipFill>
          <a:blip r:embed="rId4"/>
          <a:stretch>
            <a:fillRect/>
          </a:stretch>
        </p:blipFill>
        <p:spPr>
          <a:xfrm>
            <a:off x="154178" y="167054"/>
            <a:ext cx="2838846" cy="998069"/>
          </a:xfrm>
          <a:prstGeom prst="rect">
            <a:avLst/>
          </a:prstGeom>
        </p:spPr>
      </p:pic>
    </p:spTree>
    <p:extLst>
      <p:ext uri="{BB962C8B-B14F-4D97-AF65-F5344CB8AC3E}">
        <p14:creationId xmlns:p14="http://schemas.microsoft.com/office/powerpoint/2010/main" val="40963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07CE013-C40F-A544-8BD8-9D44A7E05174}"/>
              </a:ext>
            </a:extLst>
          </p:cNvPr>
          <p:cNvSpPr/>
          <p:nvPr/>
        </p:nvSpPr>
        <p:spPr>
          <a:xfrm>
            <a:off x="854410" y="1770893"/>
            <a:ext cx="9981352" cy="2512547"/>
          </a:xfrm>
          <a:prstGeom prst="roundRect">
            <a:avLst/>
          </a:prstGeom>
          <a:solidFill>
            <a:schemeClr val="accent6">
              <a:lumMod val="60000"/>
              <a:lumOff val="4000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3600" dirty="0" err="1">
                <a:solidFill>
                  <a:schemeClr val="accent5">
                    <a:lumMod val="50000"/>
                  </a:schemeClr>
                </a:solidFill>
                <a:latin typeface="Nunito Black" pitchFamily="2" charset="0"/>
              </a:rPr>
              <a:t>Hãy</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luôn</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là</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người</a:t>
            </a:r>
            <a:r>
              <a:rPr lang="en-US" altLang="en-US" sz="3600" dirty="0">
                <a:solidFill>
                  <a:schemeClr val="accent5">
                    <a:lumMod val="50000"/>
                  </a:schemeClr>
                </a:solidFill>
                <a:latin typeface="Nunito Black" pitchFamily="2" charset="0"/>
              </a:rPr>
              <a:t> ham </a:t>
            </a:r>
            <a:r>
              <a:rPr lang="en-US" altLang="en-US" sz="3600" dirty="0" err="1">
                <a:solidFill>
                  <a:schemeClr val="accent5">
                    <a:lumMod val="50000"/>
                  </a:schemeClr>
                </a:solidFill>
                <a:latin typeface="Nunito Black" pitchFamily="2" charset="0"/>
              </a:rPr>
              <a:t>học</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hỏi</a:t>
            </a:r>
            <a:r>
              <a:rPr lang="en-US" altLang="en-US" sz="3600" dirty="0">
                <a:solidFill>
                  <a:schemeClr val="accent5">
                    <a:lumMod val="50000"/>
                  </a:schemeClr>
                </a:solidFill>
                <a:latin typeface="Nunito Black" pitchFamily="2" charset="0"/>
              </a:rPr>
              <a:t>. Ham </a:t>
            </a:r>
            <a:r>
              <a:rPr lang="en-US" altLang="en-US" sz="3600" dirty="0" err="1">
                <a:solidFill>
                  <a:schemeClr val="accent5">
                    <a:lumMod val="50000"/>
                  </a:schemeClr>
                </a:solidFill>
                <a:latin typeface="Nunito Black" pitchFamily="2" charset="0"/>
              </a:rPr>
              <a:t>học</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hỏi</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sẽ</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giúp</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em</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thêm</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hiểu</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biết</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có</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thêm</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đam</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mê</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và</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niềm</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vui</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về</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những</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điều</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mà</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em</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yêu</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thích</a:t>
            </a:r>
            <a:r>
              <a:rPr lang="en-US" altLang="en-US" sz="3600" dirty="0">
                <a:solidFill>
                  <a:schemeClr val="accent5">
                    <a:lumMod val="50000"/>
                  </a:schemeClr>
                </a:solidFill>
                <a:latin typeface="Nunito Black" pitchFamily="2" charset="0"/>
              </a:rPr>
              <a:t>.</a:t>
            </a:r>
          </a:p>
        </p:txBody>
      </p:sp>
      <p:pic>
        <p:nvPicPr>
          <p:cNvPr id="3" name="Picture 4">
            <a:extLst>
              <a:ext uri="{FF2B5EF4-FFF2-40B4-BE49-F238E27FC236}">
                <a16:creationId xmlns:a16="http://schemas.microsoft.com/office/drawing/2014/main" id="{7B9FBDF1-FE5E-01B0-3A47-B8DB60BE01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8528180" y="3219062"/>
            <a:ext cx="3480318" cy="39838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8A7F504-5030-CFF1-4134-7E553E1A0F47}"/>
              </a:ext>
            </a:extLst>
          </p:cNvPr>
          <p:cNvPicPr>
            <a:picLocks noChangeAspect="1"/>
          </p:cNvPicPr>
          <p:nvPr/>
        </p:nvPicPr>
        <p:blipFill>
          <a:blip r:embed="rId5"/>
          <a:stretch>
            <a:fillRect/>
          </a:stretch>
        </p:blipFill>
        <p:spPr>
          <a:xfrm>
            <a:off x="0" y="0"/>
            <a:ext cx="2838846" cy="998069"/>
          </a:xfrm>
          <a:prstGeom prst="rect">
            <a:avLst/>
          </a:prstGeom>
        </p:spPr>
      </p:pic>
    </p:spTree>
    <p:extLst>
      <p:ext uri="{BB962C8B-B14F-4D97-AF65-F5344CB8AC3E}">
        <p14:creationId xmlns:p14="http://schemas.microsoft.com/office/powerpoint/2010/main" val="248102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807DB0-6BDC-DB76-DF34-226BCFF66506}"/>
              </a:ext>
            </a:extLst>
          </p:cNvPr>
          <p:cNvPicPr>
            <a:picLocks noChangeAspect="1"/>
          </p:cNvPicPr>
          <p:nvPr/>
        </p:nvPicPr>
        <p:blipFill>
          <a:blip r:embed="rId3"/>
          <a:stretch>
            <a:fillRect/>
          </a:stretch>
        </p:blipFill>
        <p:spPr>
          <a:xfrm>
            <a:off x="203468" y="163249"/>
            <a:ext cx="3486637" cy="828791"/>
          </a:xfrm>
          <a:prstGeom prst="rect">
            <a:avLst/>
          </a:prstGeom>
        </p:spPr>
      </p:pic>
      <p:sp>
        <p:nvSpPr>
          <p:cNvPr id="13" name="Title 1">
            <a:extLst>
              <a:ext uri="{FF2B5EF4-FFF2-40B4-BE49-F238E27FC236}">
                <a16:creationId xmlns:a16="http://schemas.microsoft.com/office/drawing/2014/main" id="{00B8BFE1-601B-DBA8-4C48-9BC2414F00E7}"/>
              </a:ext>
            </a:extLst>
          </p:cNvPr>
          <p:cNvSpPr>
            <a:spLocks noGrp="1"/>
          </p:cNvSpPr>
          <p:nvPr>
            <p:ph type="title"/>
          </p:nvPr>
        </p:nvSpPr>
        <p:spPr>
          <a:xfrm>
            <a:off x="410749" y="1527518"/>
            <a:ext cx="10993125" cy="593391"/>
          </a:xfrm>
        </p:spPr>
        <p:txBody>
          <a:bodyPr>
            <a:noAutofit/>
          </a:bodyPr>
          <a:lstStyle/>
          <a:p>
            <a:pPr eaLnBrk="1" fontAlgn="auto" hangingPunct="1">
              <a:spcAft>
                <a:spcPts val="0"/>
              </a:spcAft>
              <a:defRPr/>
            </a:pP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Nghe</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bài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hát</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Vì</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sao</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lại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thế</a:t>
            </a:r>
            <a:r>
              <a:rPr lang="en-US" b="1" dirty="0">
                <a:solidFill>
                  <a:srgbClr val="7030A0"/>
                </a:solidFill>
                <a:latin typeface="Times New Roman" panose="02020603050405020304" pitchFamily="18" charset="0"/>
                <a:cs typeface="Times New Roman" panose="02020603050405020304" pitchFamily="18" charset="0"/>
              </a:rPr>
              <a:t> ( </a:t>
            </a:r>
            <a:r>
              <a:rPr lang="en-US" b="1" i="1" dirty="0" err="1">
                <a:solidFill>
                  <a:srgbClr val="7030A0"/>
                </a:solidFill>
                <a:latin typeface="Times New Roman" panose="02020603050405020304" pitchFamily="18" charset="0"/>
                <a:cs typeface="Times New Roman" panose="02020603050405020304" pitchFamily="18" charset="0"/>
              </a:rPr>
              <a:t>Lưu</a:t>
            </a:r>
            <a:r>
              <a:rPr lang="en-US" b="1" i="1" dirty="0">
                <a:solidFill>
                  <a:srgbClr val="7030A0"/>
                </a:solidFill>
                <a:latin typeface="Times New Roman" panose="02020603050405020304" pitchFamily="18" charset="0"/>
                <a:cs typeface="Times New Roman" panose="02020603050405020304" pitchFamily="18" charset="0"/>
              </a:rPr>
              <a:t> </a:t>
            </a:r>
            <a:r>
              <a:rPr lang="en-US" b="1" i="1" dirty="0" err="1">
                <a:solidFill>
                  <a:srgbClr val="7030A0"/>
                </a:solidFill>
                <a:latin typeface="Times New Roman" panose="02020603050405020304" pitchFamily="18" charset="0"/>
                <a:cs typeface="Times New Roman" panose="02020603050405020304" pitchFamily="18" charset="0"/>
              </a:rPr>
              <a:t>Hà</a:t>
            </a:r>
            <a:r>
              <a:rPr lang="en-US" b="1" i="1" dirty="0">
                <a:solidFill>
                  <a:srgbClr val="7030A0"/>
                </a:solidFill>
                <a:latin typeface="Times New Roman" panose="02020603050405020304" pitchFamily="18" charset="0"/>
                <a:cs typeface="Times New Roman" panose="02020603050405020304" pitchFamily="18" charset="0"/>
              </a:rPr>
              <a:t> An</a:t>
            </a:r>
            <a:r>
              <a:rPr lang="en-US" b="1" dirty="0">
                <a:solidFill>
                  <a:srgbClr val="7030A0"/>
                </a:solidFill>
                <a:latin typeface="Times New Roman" panose="02020603050405020304" pitchFamily="18" charset="0"/>
                <a:cs typeface="Times New Roman" panose="02020603050405020304" pitchFamily="18" charset="0"/>
              </a:rPr>
              <a:t>)</a:t>
            </a:r>
          </a:p>
        </p:txBody>
      </p:sp>
      <p:sp>
        <p:nvSpPr>
          <p:cNvPr id="5" name="Title 1">
            <a:extLst>
              <a:ext uri="{FF2B5EF4-FFF2-40B4-BE49-F238E27FC236}">
                <a16:creationId xmlns:a16="http://schemas.microsoft.com/office/drawing/2014/main" id="{05B275FC-00C7-D4AA-9DA1-38A3FD9A69D8}"/>
              </a:ext>
            </a:extLst>
          </p:cNvPr>
          <p:cNvSpPr txBox="1">
            <a:spLocks/>
          </p:cNvSpPr>
          <p:nvPr/>
        </p:nvSpPr>
        <p:spPr>
          <a:xfrm>
            <a:off x="995769" y="2656387"/>
            <a:ext cx="10196965" cy="478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i="1" dirty="0">
                <a:solidFill>
                  <a:srgbClr val="00B050"/>
                </a:solidFill>
                <a:latin typeface="Times New Roman" panose="02020603050405020304" pitchFamily="18" charset="0"/>
                <a:cs typeface="Times New Roman" panose="02020603050405020304" pitchFamily="18" charset="0"/>
              </a:rPr>
              <a:t>+ </a:t>
            </a:r>
            <a:r>
              <a:rPr lang="en-US" b="1" i="1" dirty="0" err="1">
                <a:solidFill>
                  <a:srgbClr val="00B050"/>
                </a:solidFill>
                <a:latin typeface="Times New Roman" panose="02020603050405020304" pitchFamily="18" charset="0"/>
                <a:cs typeface="Times New Roman" panose="02020603050405020304" pitchFamily="18" charset="0"/>
              </a:rPr>
              <a:t>Bài</a:t>
            </a:r>
            <a:r>
              <a:rPr lang="en-US" b="1" i="1" dirty="0">
                <a:solidFill>
                  <a:srgbClr val="00B050"/>
                </a:solidFill>
                <a:latin typeface="Times New Roman" panose="02020603050405020304" pitchFamily="18" charset="0"/>
                <a:cs typeface="Times New Roman" panose="02020603050405020304" pitchFamily="18" charset="0"/>
              </a:rPr>
              <a:t> </a:t>
            </a:r>
            <a:r>
              <a:rPr lang="en-US" b="1" i="1" dirty="0" err="1">
                <a:solidFill>
                  <a:srgbClr val="00B050"/>
                </a:solidFill>
                <a:latin typeface="Times New Roman" panose="02020603050405020304" pitchFamily="18" charset="0"/>
                <a:cs typeface="Times New Roman" panose="02020603050405020304" pitchFamily="18" charset="0"/>
              </a:rPr>
              <a:t>hát</a:t>
            </a:r>
            <a:r>
              <a:rPr lang="en-US" b="1" i="1" dirty="0">
                <a:solidFill>
                  <a:srgbClr val="00B050"/>
                </a:solidFill>
                <a:latin typeface="Times New Roman" panose="02020603050405020304" pitchFamily="18" charset="0"/>
                <a:cs typeface="Times New Roman" panose="02020603050405020304" pitchFamily="18" charset="0"/>
              </a:rPr>
              <a:t> </a:t>
            </a:r>
            <a:r>
              <a:rPr lang="en-US" b="1" i="1" dirty="0" err="1">
                <a:solidFill>
                  <a:srgbClr val="00B050"/>
                </a:solidFill>
                <a:latin typeface="Times New Roman" panose="02020603050405020304" pitchFamily="18" charset="0"/>
                <a:cs typeface="Times New Roman" panose="02020603050405020304" pitchFamily="18" charset="0"/>
              </a:rPr>
              <a:t>nhắn</a:t>
            </a:r>
            <a:r>
              <a:rPr lang="en-US" b="1" i="1" dirty="0">
                <a:solidFill>
                  <a:srgbClr val="00B050"/>
                </a:solidFill>
                <a:latin typeface="Times New Roman" panose="02020603050405020304" pitchFamily="18" charset="0"/>
                <a:cs typeface="Times New Roman" panose="02020603050405020304" pitchFamily="18" charset="0"/>
              </a:rPr>
              <a:t> </a:t>
            </a:r>
            <a:r>
              <a:rPr lang="en-US" b="1" i="1" dirty="0" err="1">
                <a:solidFill>
                  <a:srgbClr val="00B050"/>
                </a:solidFill>
                <a:latin typeface="Times New Roman" panose="02020603050405020304" pitchFamily="18" charset="0"/>
                <a:cs typeface="Times New Roman" panose="02020603050405020304" pitchFamily="18" charset="0"/>
              </a:rPr>
              <a:t>nhủ</a:t>
            </a:r>
            <a:r>
              <a:rPr lang="en-US" b="1" i="1" dirty="0">
                <a:solidFill>
                  <a:srgbClr val="00B050"/>
                </a:solidFill>
                <a:latin typeface="Times New Roman" panose="02020603050405020304" pitchFamily="18" charset="0"/>
                <a:cs typeface="Times New Roman" panose="02020603050405020304" pitchFamily="18" charset="0"/>
              </a:rPr>
              <a:t> </a:t>
            </a:r>
            <a:r>
              <a:rPr lang="en-US" b="1" i="1" dirty="0" err="1">
                <a:solidFill>
                  <a:srgbClr val="00B050"/>
                </a:solidFill>
                <a:latin typeface="Times New Roman" panose="02020603050405020304" pitchFamily="18" charset="0"/>
                <a:cs typeface="Times New Roman" panose="02020603050405020304" pitchFamily="18" charset="0"/>
              </a:rPr>
              <a:t>chúng</a:t>
            </a:r>
            <a:r>
              <a:rPr lang="en-US" b="1" i="1" dirty="0">
                <a:solidFill>
                  <a:srgbClr val="00B050"/>
                </a:solidFill>
                <a:latin typeface="Times New Roman" panose="02020603050405020304" pitchFamily="18" charset="0"/>
                <a:cs typeface="Times New Roman" panose="02020603050405020304" pitchFamily="18" charset="0"/>
              </a:rPr>
              <a:t> ta </a:t>
            </a:r>
            <a:r>
              <a:rPr lang="en-US" b="1" i="1" dirty="0" err="1">
                <a:solidFill>
                  <a:srgbClr val="00B050"/>
                </a:solidFill>
                <a:latin typeface="Times New Roman" panose="02020603050405020304" pitchFamily="18" charset="0"/>
                <a:cs typeface="Times New Roman" panose="02020603050405020304" pitchFamily="18" charset="0"/>
              </a:rPr>
              <a:t>điều</a:t>
            </a:r>
            <a:r>
              <a:rPr lang="en-US" b="1" i="1" dirty="0">
                <a:solidFill>
                  <a:srgbClr val="00B050"/>
                </a:solidFill>
                <a:latin typeface="Times New Roman" panose="02020603050405020304" pitchFamily="18" charset="0"/>
                <a:cs typeface="Times New Roman" panose="02020603050405020304" pitchFamily="18" charset="0"/>
              </a:rPr>
              <a:t> </a:t>
            </a:r>
            <a:r>
              <a:rPr lang="en-US" b="1" i="1" dirty="0" err="1">
                <a:solidFill>
                  <a:srgbClr val="00B050"/>
                </a:solidFill>
                <a:latin typeface="Times New Roman" panose="02020603050405020304" pitchFamily="18" charset="0"/>
                <a:cs typeface="Times New Roman" panose="02020603050405020304" pitchFamily="18" charset="0"/>
              </a:rPr>
              <a:t>gì</a:t>
            </a:r>
            <a:r>
              <a:rPr lang="en-US" b="1" i="1" dirty="0">
                <a:solidFill>
                  <a:srgbClr val="00B05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A1F66D9B-2A45-66B5-72BF-D4D9B2F20071}"/>
              </a:ext>
            </a:extLst>
          </p:cNvPr>
          <p:cNvSpPr txBox="1"/>
          <p:nvPr/>
        </p:nvSpPr>
        <p:spPr>
          <a:xfrm>
            <a:off x="721449" y="3424971"/>
            <a:ext cx="10839179" cy="1938992"/>
          </a:xfrm>
          <a:prstGeom prst="rect">
            <a:avLst/>
          </a:prstGeom>
          <a:noFill/>
        </p:spPr>
        <p:txBody>
          <a:bodyPr wrap="square">
            <a:spAutoFit/>
          </a:bodyPr>
          <a:lstStyle/>
          <a:p>
            <a:pPr>
              <a:defRPr/>
            </a:pPr>
            <a:r>
              <a:rPr lang="en-US" sz="4000" b="1" i="1" dirty="0">
                <a:solidFill>
                  <a:srgbClr val="FF0000"/>
                </a:solidFill>
                <a:latin typeface="Times New Roman" panose="02020603050405020304" pitchFamily="18" charset="0"/>
                <a:cs typeface="Times New Roman" panose="02020603050405020304" pitchFamily="18" charset="0"/>
              </a:rPr>
              <a:t>- </a:t>
            </a:r>
            <a:r>
              <a:rPr lang="vi-VN" sz="4000" b="1" i="1" dirty="0">
                <a:solidFill>
                  <a:srgbClr val="FF0000"/>
                </a:solidFill>
                <a:effectLst/>
                <a:latin typeface="Times New Roman" panose="02020603050405020304" pitchFamily="18" charset="0"/>
                <a:cs typeface="Times New Roman" panose="02020603050405020304" pitchFamily="18" charset="0"/>
              </a:rPr>
              <a:t>Bài hát nhắn nhủ chúng ta nên học hỏi, tìm hiểu nhiều hơn để khám phá những điều kì diệu, thú vị trong cuộc sống.</a:t>
            </a:r>
            <a:endParaRPr lang="en-US" sz="40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68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5"/>
                                        </p:tgtEl>
                                        <p:attrNameLst>
                                          <p:attrName>ppt_w</p:attrName>
                                        </p:attrNameLst>
                                      </p:cBhvr>
                                      <p:tavLst>
                                        <p:tav tm="0">
                                          <p:val>
                                            <p:strVal val="ppt_w"/>
                                          </p:val>
                                        </p:tav>
                                        <p:tav tm="100000">
                                          <p:val>
                                            <p:fltVal val="0"/>
                                          </p:val>
                                        </p:tav>
                                      </p:tavLst>
                                    </p:anim>
                                    <p:anim calcmode="lin" valueType="num">
                                      <p:cBhvr>
                                        <p:cTn id="23" dur="1000"/>
                                        <p:tgtEl>
                                          <p:spTgt spid="5"/>
                                        </p:tgtEl>
                                        <p:attrNameLst>
                                          <p:attrName>ppt_h</p:attrName>
                                        </p:attrNameLst>
                                      </p:cBhvr>
                                      <p:tavLst>
                                        <p:tav tm="0">
                                          <p:val>
                                            <p:strVal val="ppt_h"/>
                                          </p:val>
                                        </p:tav>
                                        <p:tav tm="100000">
                                          <p:val>
                                            <p:fltVal val="0"/>
                                          </p:val>
                                        </p:tav>
                                      </p:tavLst>
                                    </p:anim>
                                    <p:anim calcmode="lin" valueType="num">
                                      <p:cBhvr>
                                        <p:cTn id="24" dur="1000"/>
                                        <p:tgtEl>
                                          <p:spTgt spid="5"/>
                                        </p:tgtEl>
                                        <p:attrNameLst>
                                          <p:attrName>style.rotation</p:attrName>
                                        </p:attrNameLst>
                                      </p:cBhvr>
                                      <p:tavLst>
                                        <p:tav tm="0">
                                          <p:val>
                                            <p:fltVal val="0"/>
                                          </p:val>
                                        </p:tav>
                                        <p:tav tm="100000">
                                          <p:val>
                                            <p:fltVal val="90"/>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5" grpId="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A1662C-3619-8939-D498-A8F9977BD95B}"/>
              </a:ext>
            </a:extLst>
          </p:cNvPr>
          <p:cNvSpPr/>
          <p:nvPr/>
        </p:nvSpPr>
        <p:spPr>
          <a:xfrm>
            <a:off x="3118765" y="1390261"/>
            <a:ext cx="6102220" cy="3060440"/>
          </a:xfrm>
          <a:prstGeom prst="roundRect">
            <a:avLst>
              <a:gd name="adj" fmla="val 16667"/>
            </a:avLst>
          </a:prstGeom>
          <a:solidFill>
            <a:schemeClr val="accent4">
              <a:lumMod val="40000"/>
              <a:lumOff val="60000"/>
            </a:schemeClr>
          </a:solidFill>
          <a:ln w="28575">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rgbClr val="0070C0"/>
                </a:solidFill>
                <a:latin typeface="Nunito Black" pitchFamily="2" charset="0"/>
                <a:ea typeface="Tahoma" panose="020B0604030504040204" pitchFamily="34" charset="0"/>
                <a:cs typeface="Tahoma" panose="020B0604030504040204" pitchFamily="34" charset="0"/>
              </a:rPr>
              <a:t>Muốn biết phải hỏi</a:t>
            </a:r>
          </a:p>
          <a:p>
            <a:r>
              <a:rPr lang="en-US" sz="4400">
                <a:solidFill>
                  <a:srgbClr val="0070C0"/>
                </a:solidFill>
                <a:latin typeface="Nunito Black" pitchFamily="2" charset="0"/>
                <a:ea typeface="Tahoma" panose="020B0604030504040204" pitchFamily="34" charset="0"/>
                <a:cs typeface="Tahoma" panose="020B0604030504040204" pitchFamily="34" charset="0"/>
              </a:rPr>
              <a:t>Muốn giỏi phải học.</a:t>
            </a:r>
          </a:p>
          <a:p>
            <a:r>
              <a:rPr lang="en-US" sz="4400" i="1">
                <a:solidFill>
                  <a:srgbClr val="0070C0"/>
                </a:solidFill>
                <a:latin typeface="Nunito Black" pitchFamily="2" charset="0"/>
                <a:ea typeface="Tahoma" panose="020B0604030504040204" pitchFamily="34" charset="0"/>
                <a:cs typeface="Tahoma" panose="020B0604030504040204" pitchFamily="34" charset="0"/>
              </a:rPr>
              <a:t>                ( Tục ngữ)</a:t>
            </a:r>
          </a:p>
        </p:txBody>
      </p:sp>
      <p:pic>
        <p:nvPicPr>
          <p:cNvPr id="6" name="Picture 5">
            <a:extLst>
              <a:ext uri="{FF2B5EF4-FFF2-40B4-BE49-F238E27FC236}">
                <a16:creationId xmlns:a16="http://schemas.microsoft.com/office/drawing/2014/main" id="{33F955E8-6785-6E47-6BBB-32FC870A0640}"/>
              </a:ext>
            </a:extLst>
          </p:cNvPr>
          <p:cNvPicPr>
            <a:picLocks noChangeAspect="1"/>
          </p:cNvPicPr>
          <p:nvPr/>
        </p:nvPicPr>
        <p:blipFill>
          <a:blip r:embed="rId3"/>
          <a:stretch>
            <a:fillRect/>
          </a:stretch>
        </p:blipFill>
        <p:spPr>
          <a:xfrm>
            <a:off x="279919" y="195943"/>
            <a:ext cx="2838846" cy="998069"/>
          </a:xfrm>
          <a:prstGeom prst="rect">
            <a:avLst/>
          </a:prstGeom>
        </p:spPr>
      </p:pic>
      <p:pic>
        <p:nvPicPr>
          <p:cNvPr id="7" name="Picture 2" descr="bóng bay">
            <a:extLst>
              <a:ext uri="{FF2B5EF4-FFF2-40B4-BE49-F238E27FC236}">
                <a16:creationId xmlns:a16="http://schemas.microsoft.com/office/drawing/2014/main" id="{36C3F654-31DE-6E2E-D608-4B0216A6CE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602" y="2276312"/>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48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D82824-6B9B-0417-65A2-CAC3C4759FB4}"/>
              </a:ext>
            </a:extLst>
          </p:cNvPr>
          <p:cNvSpPr txBox="1"/>
          <p:nvPr/>
        </p:nvSpPr>
        <p:spPr>
          <a:xfrm>
            <a:off x="1615440" y="2105561"/>
            <a:ext cx="9865360" cy="1323439"/>
          </a:xfrm>
          <a:prstGeom prst="rect">
            <a:avLst/>
          </a:prstGeom>
          <a:noFill/>
        </p:spPr>
        <p:txBody>
          <a:bodyPr wrap="square">
            <a:spAutoFit/>
          </a:bodyPr>
          <a:lstStyle/>
          <a:p>
            <a:r>
              <a:rPr lang="en-US" sz="8000" b="1">
                <a:solidFill>
                  <a:srgbClr val="00B050"/>
                </a:solidFill>
                <a:latin typeface="Gluten" pitchFamily="2" charset="0"/>
              </a:rPr>
              <a:t>Củng cố- dặn dò</a:t>
            </a:r>
            <a:endParaRPr lang="en-US" sz="1400">
              <a:solidFill>
                <a:srgbClr val="00B050"/>
              </a:solidFill>
            </a:endParaRPr>
          </a:p>
        </p:txBody>
      </p:sp>
    </p:spTree>
    <p:extLst>
      <p:ext uri="{BB962C8B-B14F-4D97-AF65-F5344CB8AC3E}">
        <p14:creationId xmlns:p14="http://schemas.microsoft.com/office/powerpoint/2010/main" val="836279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7D7C-171B-9F51-7A4D-555DA28A4B29}"/>
              </a:ext>
            </a:extLst>
          </p:cNvPr>
          <p:cNvSpPr txBox="1">
            <a:spLocks/>
          </p:cNvSpPr>
          <p:nvPr/>
        </p:nvSpPr>
        <p:spPr>
          <a:xfrm>
            <a:off x="2707967" y="948485"/>
            <a:ext cx="616646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600" b="1">
                <a:solidFill>
                  <a:srgbClr val="00B050"/>
                </a:solidFill>
                <a:latin typeface="Gluten" pitchFamily="2" charset="0"/>
              </a:rPr>
              <a:t>Hẹn gặp  lại</a:t>
            </a:r>
          </a:p>
          <a:p>
            <a:pPr>
              <a:defRPr/>
            </a:pPr>
            <a:r>
              <a:rPr lang="en-US" sz="6600" b="1">
                <a:solidFill>
                  <a:srgbClr val="00B050"/>
                </a:solidFill>
                <a:latin typeface="Gluten" pitchFamily="2" charset="0"/>
              </a:rPr>
              <a:t>    các em </a:t>
            </a:r>
            <a:endParaRPr lang="en-US" sz="5400" b="1">
              <a:solidFill>
                <a:srgbClr val="00B050"/>
              </a:solidFill>
              <a:latin typeface="Gluten" pitchFamily="2" charset="0"/>
            </a:endParaRPr>
          </a:p>
        </p:txBody>
      </p:sp>
    </p:spTree>
    <p:extLst>
      <p:ext uri="{BB962C8B-B14F-4D97-AF65-F5344CB8AC3E}">
        <p14:creationId xmlns:p14="http://schemas.microsoft.com/office/powerpoint/2010/main" val="17026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BFED91-1BC0-926E-8215-138CEF51C17C}"/>
              </a:ext>
            </a:extLst>
          </p:cNvPr>
          <p:cNvPicPr>
            <a:picLocks noChangeAspect="1"/>
          </p:cNvPicPr>
          <p:nvPr/>
        </p:nvPicPr>
        <p:blipFill>
          <a:blip r:embed="rId3"/>
          <a:stretch>
            <a:fillRect/>
          </a:stretch>
        </p:blipFill>
        <p:spPr>
          <a:xfrm>
            <a:off x="568275" y="1412791"/>
            <a:ext cx="5597394" cy="3903793"/>
          </a:xfrm>
          <a:prstGeom prst="rect">
            <a:avLst/>
          </a:prstGeom>
          <a:ln w="19050">
            <a:solidFill>
              <a:srgbClr val="E6227B"/>
            </a:solidFill>
            <a:prstDash val="lgDashDot"/>
          </a:ln>
        </p:spPr>
      </p:pic>
      <p:pic>
        <p:nvPicPr>
          <p:cNvPr id="7" name="Picture 6">
            <a:extLst>
              <a:ext uri="{FF2B5EF4-FFF2-40B4-BE49-F238E27FC236}">
                <a16:creationId xmlns:a16="http://schemas.microsoft.com/office/drawing/2014/main" id="{DFD08E35-4936-97C6-3D35-185AC1E7A2A3}"/>
              </a:ext>
            </a:extLst>
          </p:cNvPr>
          <p:cNvPicPr>
            <a:picLocks noChangeAspect="1"/>
          </p:cNvPicPr>
          <p:nvPr/>
        </p:nvPicPr>
        <p:blipFill>
          <a:blip r:embed="rId4"/>
          <a:stretch>
            <a:fillRect/>
          </a:stretch>
        </p:blipFill>
        <p:spPr>
          <a:xfrm>
            <a:off x="6501771" y="1412790"/>
            <a:ext cx="5085184" cy="3903793"/>
          </a:xfrm>
          <a:prstGeom prst="rect">
            <a:avLst/>
          </a:prstGeom>
          <a:ln w="19050">
            <a:solidFill>
              <a:srgbClr val="00B050"/>
            </a:solidFill>
            <a:prstDash val="lgDashDot"/>
          </a:ln>
        </p:spPr>
      </p:pic>
      <p:pic>
        <p:nvPicPr>
          <p:cNvPr id="8" name="Picture 7">
            <a:extLst>
              <a:ext uri="{FF2B5EF4-FFF2-40B4-BE49-F238E27FC236}">
                <a16:creationId xmlns:a16="http://schemas.microsoft.com/office/drawing/2014/main" id="{6DF2564B-E280-6F10-1E13-BF7CA1F55C6C}"/>
              </a:ext>
            </a:extLst>
          </p:cNvPr>
          <p:cNvPicPr>
            <a:picLocks noChangeAspect="1"/>
          </p:cNvPicPr>
          <p:nvPr/>
        </p:nvPicPr>
        <p:blipFill>
          <a:blip r:embed="rId5"/>
          <a:stretch>
            <a:fillRect/>
          </a:stretch>
        </p:blipFill>
        <p:spPr>
          <a:xfrm>
            <a:off x="1826648" y="171427"/>
            <a:ext cx="5887272" cy="571580"/>
          </a:xfrm>
          <a:prstGeom prst="rect">
            <a:avLst/>
          </a:prstGeom>
        </p:spPr>
      </p:pic>
      <p:pic>
        <p:nvPicPr>
          <p:cNvPr id="9" name="Picture 17">
            <a:extLst>
              <a:ext uri="{FF2B5EF4-FFF2-40B4-BE49-F238E27FC236}">
                <a16:creationId xmlns:a16="http://schemas.microsoft.com/office/drawing/2014/main" id="{450CD2C1-9E29-B6FE-3890-16259AD39D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487" y="17765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94F21A9-CB1D-7941-D414-466FC9CB2478}"/>
              </a:ext>
            </a:extLst>
          </p:cNvPr>
          <p:cNvSpPr txBox="1"/>
          <p:nvPr/>
        </p:nvSpPr>
        <p:spPr>
          <a:xfrm>
            <a:off x="568275" y="685716"/>
            <a:ext cx="6953659" cy="584775"/>
          </a:xfrm>
          <a:prstGeom prst="rect">
            <a:avLst/>
          </a:prstGeom>
          <a:noFill/>
        </p:spPr>
        <p:txBody>
          <a:bodyPr wrap="square">
            <a:spAutoFit/>
          </a:bodyPr>
          <a:lstStyle/>
          <a:p>
            <a:pPr eaLnBrk="1" fontAlgn="auto" hangingPunct="1">
              <a:spcBef>
                <a:spcPts val="0"/>
              </a:spcBef>
              <a:spcAft>
                <a:spcPts val="0"/>
              </a:spcAft>
              <a:defRPr/>
            </a:pPr>
            <a:r>
              <a:rPr lang="en-US" sz="3200">
                <a:solidFill>
                  <a:schemeClr val="accent2">
                    <a:lumMod val="75000"/>
                  </a:schemeClr>
                </a:solidFill>
                <a:latin typeface="Nunito Black" pitchFamily="2" charset="0"/>
              </a:rPr>
              <a:t> </a:t>
            </a:r>
            <a:r>
              <a:rPr lang="en-US" sz="3200">
                <a:solidFill>
                  <a:srgbClr val="0070C0"/>
                </a:solidFill>
                <a:latin typeface="Nunito Black" pitchFamily="2" charset="0"/>
              </a:rPr>
              <a:t>Quan sát tranh và trả lời câu hỏi:</a:t>
            </a:r>
          </a:p>
        </p:txBody>
      </p:sp>
    </p:spTree>
    <p:extLst>
      <p:ext uri="{BB962C8B-B14F-4D97-AF65-F5344CB8AC3E}">
        <p14:creationId xmlns:p14="http://schemas.microsoft.com/office/powerpoint/2010/main" val="371349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EBEEE1-A398-42E4-01B8-CB30E0A687F0}"/>
              </a:ext>
            </a:extLst>
          </p:cNvPr>
          <p:cNvPicPr>
            <a:picLocks noChangeAspect="1"/>
          </p:cNvPicPr>
          <p:nvPr/>
        </p:nvPicPr>
        <p:blipFill>
          <a:blip r:embed="rId3"/>
          <a:stretch>
            <a:fillRect/>
          </a:stretch>
        </p:blipFill>
        <p:spPr>
          <a:xfrm>
            <a:off x="1968888" y="232205"/>
            <a:ext cx="5887272" cy="571580"/>
          </a:xfrm>
          <a:prstGeom prst="rect">
            <a:avLst/>
          </a:prstGeom>
        </p:spPr>
      </p:pic>
      <p:pic>
        <p:nvPicPr>
          <p:cNvPr id="8" name="Picture 17">
            <a:extLst>
              <a:ext uri="{FF2B5EF4-FFF2-40B4-BE49-F238E27FC236}">
                <a16:creationId xmlns:a16="http://schemas.microsoft.com/office/drawing/2014/main" id="{78C52129-AADD-8F4E-05B1-C889D56F6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50" y="17477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07DA14B-80AD-1612-1823-4FF1036B262A}"/>
              </a:ext>
            </a:extLst>
          </p:cNvPr>
          <p:cNvPicPr>
            <a:picLocks noChangeAspect="1"/>
          </p:cNvPicPr>
          <p:nvPr/>
        </p:nvPicPr>
        <p:blipFill>
          <a:blip r:embed="rId5"/>
          <a:stretch>
            <a:fillRect/>
          </a:stretch>
        </p:blipFill>
        <p:spPr>
          <a:xfrm>
            <a:off x="466887" y="1022586"/>
            <a:ext cx="5248076" cy="4189493"/>
          </a:xfrm>
          <a:prstGeom prst="rect">
            <a:avLst/>
          </a:prstGeom>
          <a:ln w="19050">
            <a:solidFill>
              <a:srgbClr val="B553B0"/>
            </a:solidFill>
            <a:prstDash val="lgDashDot"/>
          </a:ln>
        </p:spPr>
      </p:pic>
      <p:pic>
        <p:nvPicPr>
          <p:cNvPr id="16" name="Picture 15">
            <a:extLst>
              <a:ext uri="{FF2B5EF4-FFF2-40B4-BE49-F238E27FC236}">
                <a16:creationId xmlns:a16="http://schemas.microsoft.com/office/drawing/2014/main" id="{8DC1AA51-9996-F674-57D6-179A917A899A}"/>
              </a:ext>
            </a:extLst>
          </p:cNvPr>
          <p:cNvPicPr>
            <a:picLocks noChangeAspect="1"/>
          </p:cNvPicPr>
          <p:nvPr/>
        </p:nvPicPr>
        <p:blipFill>
          <a:blip r:embed="rId6"/>
          <a:stretch>
            <a:fillRect/>
          </a:stretch>
        </p:blipFill>
        <p:spPr>
          <a:xfrm>
            <a:off x="6051753" y="1022586"/>
            <a:ext cx="4922913" cy="4189493"/>
          </a:xfrm>
          <a:prstGeom prst="rect">
            <a:avLst/>
          </a:prstGeom>
          <a:solidFill>
            <a:srgbClr val="FFC000"/>
          </a:solidFill>
          <a:ln w="28575">
            <a:solidFill>
              <a:srgbClr val="CF39A8"/>
            </a:solidFill>
            <a:prstDash val="lgDashDot"/>
          </a:ln>
        </p:spPr>
      </p:pic>
    </p:spTree>
    <p:extLst>
      <p:ext uri="{BB962C8B-B14F-4D97-AF65-F5344CB8AC3E}">
        <p14:creationId xmlns:p14="http://schemas.microsoft.com/office/powerpoint/2010/main" val="157432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17">
            <a:extLst>
              <a:ext uri="{FF2B5EF4-FFF2-40B4-BE49-F238E27FC236}">
                <a16:creationId xmlns:a16="http://schemas.microsoft.com/office/drawing/2014/main" id="{1FCC6AE8-1CAF-532D-17AD-A1B9A4C62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0" y="17477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2FD5F30-5014-7377-CF83-8E37707AE751}"/>
              </a:ext>
            </a:extLst>
          </p:cNvPr>
          <p:cNvPicPr>
            <a:picLocks noChangeAspect="1"/>
          </p:cNvPicPr>
          <p:nvPr/>
        </p:nvPicPr>
        <p:blipFill>
          <a:blip r:embed="rId4"/>
          <a:stretch>
            <a:fillRect/>
          </a:stretch>
        </p:blipFill>
        <p:spPr>
          <a:xfrm>
            <a:off x="1672050" y="332705"/>
            <a:ext cx="5887272" cy="571580"/>
          </a:xfrm>
          <a:prstGeom prst="rect">
            <a:avLst/>
          </a:prstGeom>
        </p:spPr>
      </p:pic>
      <p:sp>
        <p:nvSpPr>
          <p:cNvPr id="6" name="TextBox 5">
            <a:extLst>
              <a:ext uri="{FF2B5EF4-FFF2-40B4-BE49-F238E27FC236}">
                <a16:creationId xmlns:a16="http://schemas.microsoft.com/office/drawing/2014/main" id="{10D72049-35B7-B6B3-D14C-0BBE905AD850}"/>
              </a:ext>
            </a:extLst>
          </p:cNvPr>
          <p:cNvSpPr txBox="1"/>
          <p:nvPr/>
        </p:nvSpPr>
        <p:spPr>
          <a:xfrm>
            <a:off x="173448" y="3057814"/>
            <a:ext cx="12018552" cy="1077218"/>
          </a:xfrm>
          <a:prstGeom prst="rect">
            <a:avLst/>
          </a:prstGeom>
          <a:noFill/>
        </p:spPr>
        <p:txBody>
          <a:bodyPr wrap="square">
            <a:spAutoFit/>
          </a:bodyPr>
          <a:lstStyle/>
          <a:p>
            <a:pPr eaLnBrk="1" fontAlgn="auto" hangingPunct="1">
              <a:spcBef>
                <a:spcPts val="0"/>
              </a:spcBef>
              <a:spcAft>
                <a:spcPts val="0"/>
              </a:spcAft>
              <a:defRPr/>
            </a:pPr>
            <a:r>
              <a:rPr lang="en-US" sz="3200" dirty="0">
                <a:solidFill>
                  <a:srgbClr val="002060"/>
                </a:solidFill>
                <a:latin typeface="Times New Roman" panose="02020603050405020304" pitchFamily="18" charset="0"/>
                <a:cs typeface="Times New Roman" panose="02020603050405020304" pitchFamily="18" charset="0"/>
              </a:rPr>
              <a: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Hãy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nêu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biểu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hiện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ham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hỏi</a:t>
            </a:r>
            <a:r>
              <a:rPr lang="en-US" sz="3200" b="1" dirty="0">
                <a:solidFill>
                  <a:srgbClr val="002060"/>
                </a:solidFill>
                <a:latin typeface="Times New Roman" panose="02020603050405020304" pitchFamily="18" charset="0"/>
                <a:cs typeface="Times New Roman" panose="02020603050405020304" pitchFamily="18" charset="0"/>
              </a:rPr>
              <a:t> qua </a:t>
            </a: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bức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tranh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trên</a:t>
            </a:r>
            <a:r>
              <a:rPr lang="vi-VN" sz="3200" b="1" dirty="0">
                <a:solidFill>
                  <a:srgbClr val="002060"/>
                </a:solidFill>
                <a:latin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cs typeface="Times New Roman" panose="02020603050405020304" pitchFamily="18" charset="0"/>
            </a:endParaRPr>
          </a:p>
          <a:p>
            <a:pPr marL="457200" indent="-457200" eaLnBrk="1" fontAlgn="auto" hangingPunct="1">
              <a:spcBef>
                <a:spcPts val="0"/>
              </a:spcBef>
              <a:spcAft>
                <a:spcPts val="0"/>
              </a:spcAft>
              <a:buFontTx/>
              <a:buChar char="-"/>
              <a:defRPr/>
            </a:pP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6CD2F5D-72C8-E4F4-D14A-ED19A04F81A3}"/>
              </a:ext>
            </a:extLst>
          </p:cNvPr>
          <p:cNvSpPr txBox="1"/>
          <p:nvPr/>
        </p:nvSpPr>
        <p:spPr>
          <a:xfrm>
            <a:off x="134809" y="3980459"/>
            <a:ext cx="12135023" cy="584775"/>
          </a:xfrm>
          <a:prstGeom prst="rect">
            <a:avLst/>
          </a:prstGeom>
          <a:noFill/>
        </p:spPr>
        <p:txBody>
          <a:bodyPr wrap="square">
            <a:spAutoFit/>
          </a:bodyPr>
          <a:lstStyle/>
          <a:p>
            <a:pPr eaLnBrk="1" fontAlgn="auto" hangingPunct="1">
              <a:spcBef>
                <a:spcPts val="0"/>
              </a:spcBef>
              <a:spcAft>
                <a:spcPts val="0"/>
              </a:spcAft>
              <a:defRPr/>
            </a:pPr>
            <a:r>
              <a:rPr lang="vi-VN" sz="3200" dirty="0">
                <a:solidFill>
                  <a:srgbClr val="002060"/>
                </a:solidFill>
                <a:latin typeface="Times New Roman" panose="02020603050405020304" pitchFamily="18" charset="0"/>
                <a:cs typeface="Times New Roman" panose="02020603050405020304" pitchFamily="18" charset="0"/>
              </a:rPr>
              <a:t>-</a:t>
            </a:r>
            <a:r>
              <a:rPr lang="vi-VN" sz="3200" b="1" dirty="0">
                <a:solidFill>
                  <a:schemeClr val="accent2">
                    <a:lumMod val="50000"/>
                  </a:schemeClr>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còn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biểu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hiện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nào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việc</a:t>
            </a:r>
            <a:r>
              <a:rPr lang="en-US" sz="3200" b="1" dirty="0">
                <a:solidFill>
                  <a:srgbClr val="002060"/>
                </a:solidFill>
                <a:latin typeface="Times New Roman" panose="02020603050405020304" pitchFamily="18" charset="0"/>
                <a:cs typeface="Times New Roman" panose="02020603050405020304" pitchFamily="18" charset="0"/>
              </a:rPr>
              <a:t> ham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hỏi</a:t>
            </a:r>
            <a:r>
              <a:rPr lang="en-US" sz="3200" b="1" dirty="0">
                <a:solidFill>
                  <a:srgbClr val="002060"/>
                </a:solidFill>
                <a:latin typeface="Times New Roman" panose="02020603050405020304" pitchFamily="18" charset="0"/>
                <a:cs typeface="Times New Roman" panose="02020603050405020304" pitchFamily="18" charset="0"/>
              </a:rPr>
              <a:t> </a:t>
            </a:r>
            <a:r>
              <a:rPr lang="vi-VN" sz="3200" b="1" dirty="0">
                <a:solidFill>
                  <a:srgbClr val="002060"/>
                </a:solidFill>
                <a:latin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135E783D-5A7E-4032-414E-E6AB33C28A13}"/>
              </a:ext>
            </a:extLst>
          </p:cNvPr>
          <p:cNvGrpSpPr/>
          <p:nvPr/>
        </p:nvGrpSpPr>
        <p:grpSpPr>
          <a:xfrm>
            <a:off x="7264840" y="806957"/>
            <a:ext cx="3586163" cy="2056527"/>
            <a:chOff x="3085998" y="3304328"/>
            <a:chExt cx="2918012" cy="2090502"/>
          </a:xfrm>
          <a:solidFill>
            <a:srgbClr val="0DA33B"/>
          </a:solidFill>
        </p:grpSpPr>
        <p:sp>
          <p:nvSpPr>
            <p:cNvPr id="11" name="Cloud 10">
              <a:extLst>
                <a:ext uri="{FF2B5EF4-FFF2-40B4-BE49-F238E27FC236}">
                  <a16:creationId xmlns:a16="http://schemas.microsoft.com/office/drawing/2014/main" id="{AC6DABB9-64F9-25F5-CA83-2E8CC76E3E43}"/>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461F788-8960-D356-C628-B1A5B637043E}"/>
                </a:ext>
              </a:extLst>
            </p:cNvPr>
            <p:cNvSpPr txBox="1"/>
            <p:nvPr/>
          </p:nvSpPr>
          <p:spPr>
            <a:xfrm>
              <a:off x="3208729" y="3421807"/>
              <a:ext cx="2795281" cy="1973023"/>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3600" b="1" dirty="0" err="1">
                  <a:latin typeface="Nunito Black" panose="020B0604020202020204" charset="0"/>
                </a:rPr>
                <a:t>Thảo</a:t>
              </a:r>
              <a:r>
                <a:rPr lang="en-US" sz="3600" b="1" dirty="0">
                  <a:latin typeface="Nunito Black" panose="020B0604020202020204" charset="0"/>
                </a:rPr>
                <a:t> </a:t>
              </a:r>
              <a:r>
                <a:rPr lang="en-US" sz="3600" b="1" dirty="0" err="1">
                  <a:latin typeface="Nunito Black" panose="020B0604020202020204" charset="0"/>
                </a:rPr>
                <a:t>luận</a:t>
              </a:r>
              <a:r>
                <a:rPr lang="en-US" sz="3600" b="1" dirty="0">
                  <a:latin typeface="Nunito Black" panose="020B0604020202020204" charset="0"/>
                </a:rPr>
                <a:t> </a:t>
              </a:r>
              <a:r>
                <a:rPr lang="en-US" sz="3600" b="1" dirty="0" err="1">
                  <a:latin typeface="Nunito Black" panose="020B0604020202020204" charset="0"/>
                </a:rPr>
                <a:t>nhóm</a:t>
              </a:r>
              <a:r>
                <a:rPr lang="en-US" sz="3600" b="1" dirty="0">
                  <a:latin typeface="Nunito Black" panose="020B0604020202020204" charset="0"/>
                </a:rPr>
                <a:t> 4</a:t>
              </a:r>
              <a:endParaRPr kumimoji="0" lang="en-US" sz="36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107895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57FC40A9-BADC-4EB4-E53C-FD88EB781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61" y="0"/>
            <a:ext cx="1498600" cy="86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0CC86DA-6787-F12A-A7A6-FC0A67C2BBA2}"/>
              </a:ext>
            </a:extLst>
          </p:cNvPr>
          <p:cNvPicPr>
            <a:picLocks noChangeAspect="1"/>
          </p:cNvPicPr>
          <p:nvPr/>
        </p:nvPicPr>
        <p:blipFill>
          <a:blip r:embed="rId4"/>
          <a:stretch>
            <a:fillRect/>
          </a:stretch>
        </p:blipFill>
        <p:spPr>
          <a:xfrm>
            <a:off x="1968888" y="146369"/>
            <a:ext cx="5887272" cy="571580"/>
          </a:xfrm>
          <a:prstGeom prst="rect">
            <a:avLst/>
          </a:prstGeom>
        </p:spPr>
      </p:pic>
      <p:pic>
        <p:nvPicPr>
          <p:cNvPr id="9" name="Picture 8">
            <a:extLst>
              <a:ext uri="{FF2B5EF4-FFF2-40B4-BE49-F238E27FC236}">
                <a16:creationId xmlns:a16="http://schemas.microsoft.com/office/drawing/2014/main" id="{81E8D982-16D4-00B2-5A73-6BD2EE1F52A7}"/>
              </a:ext>
            </a:extLst>
          </p:cNvPr>
          <p:cNvPicPr>
            <a:picLocks noChangeAspect="1"/>
          </p:cNvPicPr>
          <p:nvPr/>
        </p:nvPicPr>
        <p:blipFill>
          <a:blip r:embed="rId5"/>
          <a:stretch>
            <a:fillRect/>
          </a:stretch>
        </p:blipFill>
        <p:spPr>
          <a:xfrm>
            <a:off x="462454" y="864317"/>
            <a:ext cx="5324392" cy="1602719"/>
          </a:xfrm>
          <a:prstGeom prst="rect">
            <a:avLst/>
          </a:prstGeom>
          <a:ln w="19050">
            <a:solidFill>
              <a:srgbClr val="E6227B"/>
            </a:solidFill>
            <a:prstDash val="lgDashDot"/>
          </a:ln>
        </p:spPr>
      </p:pic>
      <p:sp>
        <p:nvSpPr>
          <p:cNvPr id="10" name="Rectangle: Rounded Corners 9">
            <a:extLst>
              <a:ext uri="{FF2B5EF4-FFF2-40B4-BE49-F238E27FC236}">
                <a16:creationId xmlns:a16="http://schemas.microsoft.com/office/drawing/2014/main" id="{6FAA2FB4-EC61-3518-22B7-912F97E57D4A}"/>
              </a:ext>
            </a:extLst>
          </p:cNvPr>
          <p:cNvSpPr/>
          <p:nvPr/>
        </p:nvSpPr>
        <p:spPr>
          <a:xfrm>
            <a:off x="1095000" y="2490586"/>
            <a:ext cx="3817524" cy="689774"/>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vi-VN" sz="2000" b="1" dirty="0">
                <a:solidFill>
                  <a:srgbClr val="002060"/>
                </a:solidFill>
                <a:latin typeface="+mj-lt"/>
              </a:rPr>
              <a:t>Sẵn sàng hỏi người khác về những điều mình chưa biết.</a:t>
            </a:r>
            <a:endParaRPr lang="en-US" altLang="en-US" sz="2000" b="1" dirty="0">
              <a:solidFill>
                <a:srgbClr val="002060"/>
              </a:solidFill>
              <a:latin typeface="+mj-lt"/>
            </a:endParaRPr>
          </a:p>
        </p:txBody>
      </p:sp>
      <p:pic>
        <p:nvPicPr>
          <p:cNvPr id="11" name="Picture 10">
            <a:extLst>
              <a:ext uri="{FF2B5EF4-FFF2-40B4-BE49-F238E27FC236}">
                <a16:creationId xmlns:a16="http://schemas.microsoft.com/office/drawing/2014/main" id="{E874D00E-B7E1-7C65-0CE2-0B29CE95E889}"/>
              </a:ext>
            </a:extLst>
          </p:cNvPr>
          <p:cNvPicPr>
            <a:picLocks noChangeAspect="1"/>
          </p:cNvPicPr>
          <p:nvPr/>
        </p:nvPicPr>
        <p:blipFill>
          <a:blip r:embed="rId6"/>
          <a:stretch>
            <a:fillRect/>
          </a:stretch>
        </p:blipFill>
        <p:spPr>
          <a:xfrm>
            <a:off x="6357258" y="814985"/>
            <a:ext cx="5155474" cy="1692488"/>
          </a:xfrm>
          <a:prstGeom prst="rect">
            <a:avLst/>
          </a:prstGeom>
          <a:ln w="19050">
            <a:solidFill>
              <a:srgbClr val="00B050"/>
            </a:solidFill>
            <a:prstDash val="lgDashDot"/>
          </a:ln>
        </p:spPr>
      </p:pic>
      <p:sp>
        <p:nvSpPr>
          <p:cNvPr id="13" name="Rectangle: Rounded Corners 9">
            <a:extLst>
              <a:ext uri="{FF2B5EF4-FFF2-40B4-BE49-F238E27FC236}">
                <a16:creationId xmlns:a16="http://schemas.microsoft.com/office/drawing/2014/main" id="{A2B3A078-7087-54AE-6EC7-35394845A7A3}"/>
              </a:ext>
            </a:extLst>
          </p:cNvPr>
          <p:cNvSpPr/>
          <p:nvPr/>
        </p:nvSpPr>
        <p:spPr>
          <a:xfrm>
            <a:off x="6828765" y="2490586"/>
            <a:ext cx="3982312" cy="712904"/>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2000" b="1" dirty="0" err="1">
                <a:solidFill>
                  <a:srgbClr val="002060"/>
                </a:solidFill>
                <a:latin typeface="Times New Roman" panose="02020603050405020304" pitchFamily="18" charset="0"/>
                <a:cs typeface="Times New Roman" panose="02020603050405020304" pitchFamily="18" charset="0"/>
              </a:rPr>
              <a:t>Chăm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chỉ</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đọc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sách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để</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mở</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rộng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vốn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hiểu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biết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của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mình</a:t>
            </a:r>
            <a:r>
              <a:rPr lang="vi-VN" sz="2000" b="1" dirty="0">
                <a:solidFill>
                  <a:srgbClr val="002060"/>
                </a:solidFill>
                <a:latin typeface="Times New Roman" panose="02020603050405020304" pitchFamily="18" charset="0"/>
                <a:cs typeface="Times New Roman" panose="02020603050405020304" pitchFamily="18" charset="0"/>
              </a:rPr>
              <a:t>.</a:t>
            </a:r>
            <a:endParaRPr lang="en-US" altLang="en-US" sz="2000" b="1" dirty="0">
              <a:solidFill>
                <a:srgbClr val="00206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50CD4C7D-6DF1-3BE1-DF17-BFA7C12F54A8}"/>
              </a:ext>
            </a:extLst>
          </p:cNvPr>
          <p:cNvPicPr>
            <a:picLocks noChangeAspect="1"/>
          </p:cNvPicPr>
          <p:nvPr/>
        </p:nvPicPr>
        <p:blipFill>
          <a:blip r:embed="rId7"/>
          <a:stretch>
            <a:fillRect/>
          </a:stretch>
        </p:blipFill>
        <p:spPr>
          <a:xfrm>
            <a:off x="462455" y="3396344"/>
            <a:ext cx="5324392" cy="1850482"/>
          </a:xfrm>
          <a:prstGeom prst="rect">
            <a:avLst/>
          </a:prstGeom>
          <a:ln w="19050">
            <a:solidFill>
              <a:srgbClr val="B553B0"/>
            </a:solidFill>
            <a:prstDash val="lgDashDot"/>
          </a:ln>
        </p:spPr>
      </p:pic>
      <p:sp>
        <p:nvSpPr>
          <p:cNvPr id="15" name="Rectangle: Rounded Corners 9">
            <a:extLst>
              <a:ext uri="{FF2B5EF4-FFF2-40B4-BE49-F238E27FC236}">
                <a16:creationId xmlns:a16="http://schemas.microsoft.com/office/drawing/2014/main" id="{C5CC8B63-702A-F837-44F7-572BC7D19E18}"/>
              </a:ext>
            </a:extLst>
          </p:cNvPr>
          <p:cNvSpPr/>
          <p:nvPr/>
        </p:nvSpPr>
        <p:spPr>
          <a:xfrm>
            <a:off x="917064" y="5270375"/>
            <a:ext cx="4216639" cy="993373"/>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2000" b="1" dirty="0" err="1">
                <a:solidFill>
                  <a:srgbClr val="002060"/>
                </a:solidFill>
                <a:latin typeface="Times New Roman" panose="02020603050405020304" pitchFamily="18" charset="0"/>
                <a:cs typeface="Times New Roman" panose="02020603050405020304" pitchFamily="18" charset="0"/>
              </a:rPr>
              <a:t>Tích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cực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tham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hoạt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động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nhóm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để</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học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hỏi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từ</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bạn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bè</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tăng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cường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khả</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năng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làm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việc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nhóm</a:t>
            </a:r>
            <a:r>
              <a:rPr lang="vi-VN" sz="2000" b="1" dirty="0">
                <a:solidFill>
                  <a:srgbClr val="002060"/>
                </a:solidFill>
                <a:latin typeface="Times New Roman" panose="02020603050405020304" pitchFamily="18" charset="0"/>
                <a:cs typeface="Times New Roman" panose="02020603050405020304" pitchFamily="18" charset="0"/>
              </a:rPr>
              <a:t>.</a:t>
            </a:r>
            <a:endParaRPr lang="en-US" altLang="en-US" sz="2000" b="1" dirty="0">
              <a:solidFill>
                <a:srgbClr val="00206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BE3BC91F-71AD-3733-B594-0D1C9D4EBE2C}"/>
              </a:ext>
            </a:extLst>
          </p:cNvPr>
          <p:cNvPicPr>
            <a:picLocks noChangeAspect="1"/>
          </p:cNvPicPr>
          <p:nvPr/>
        </p:nvPicPr>
        <p:blipFill>
          <a:blip r:embed="rId8"/>
          <a:stretch>
            <a:fillRect/>
          </a:stretch>
        </p:blipFill>
        <p:spPr>
          <a:xfrm>
            <a:off x="6357259" y="3396345"/>
            <a:ext cx="5155474" cy="1758080"/>
          </a:xfrm>
          <a:prstGeom prst="rect">
            <a:avLst/>
          </a:prstGeom>
          <a:solidFill>
            <a:srgbClr val="FFC000"/>
          </a:solidFill>
          <a:ln w="28575">
            <a:solidFill>
              <a:srgbClr val="CF39A8"/>
            </a:solidFill>
            <a:prstDash val="lgDashDot"/>
          </a:ln>
        </p:spPr>
      </p:pic>
      <p:sp>
        <p:nvSpPr>
          <p:cNvPr id="17" name="Rectangle: Rounded Corners 7">
            <a:extLst>
              <a:ext uri="{FF2B5EF4-FFF2-40B4-BE49-F238E27FC236}">
                <a16:creationId xmlns:a16="http://schemas.microsoft.com/office/drawing/2014/main" id="{4C480464-116C-77F6-B144-A8906413BBEB}"/>
              </a:ext>
            </a:extLst>
          </p:cNvPr>
          <p:cNvSpPr/>
          <p:nvPr/>
        </p:nvSpPr>
        <p:spPr>
          <a:xfrm>
            <a:off x="6525213" y="5190343"/>
            <a:ext cx="4589417" cy="1153436"/>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2000" b="1" dirty="0">
                <a:solidFill>
                  <a:srgbClr val="002060"/>
                </a:solidFill>
                <a:latin typeface="Times New Roman" panose="02020603050405020304" pitchFamily="18" charset="0"/>
                <a:cs typeface="Times New Roman" panose="02020603050405020304" pitchFamily="18" charset="0"/>
              </a:rPr>
              <a:t>Ham </a:t>
            </a:r>
            <a:r>
              <a:rPr lang="en-US" sz="2000" b="1" dirty="0" err="1">
                <a:solidFill>
                  <a:srgbClr val="002060"/>
                </a:solidFill>
                <a:latin typeface="Times New Roman" panose="02020603050405020304" pitchFamily="18" charset="0"/>
                <a:cs typeface="Times New Roman" panose="02020603050405020304" pitchFamily="18" charset="0"/>
              </a:rPr>
              <a:t>học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hỏi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đặt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câu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hỏi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về</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mọi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thứ</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xung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quanh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mình</a:t>
            </a:r>
            <a:r>
              <a:rPr lang="vi-VN" sz="2000" b="1" dirty="0">
                <a:solidFill>
                  <a:srgbClr val="002060"/>
                </a:solidFill>
                <a:latin typeface="Times New Roman" panose="02020603050405020304" pitchFamily="18" charset="0"/>
                <a:cs typeface="Times New Roman" panose="02020603050405020304" pitchFamily="18" charset="0"/>
              </a:rPr>
              <a:t>.</a:t>
            </a:r>
            <a:endParaRPr lang="en-US" altLang="en-US" sz="2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396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5"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3BF2F-DE6D-4E07-6374-9959A8E7A25F}"/>
              </a:ext>
            </a:extLst>
          </p:cNvPr>
          <p:cNvPicPr>
            <a:picLocks noChangeAspect="1"/>
          </p:cNvPicPr>
          <p:nvPr/>
        </p:nvPicPr>
        <p:blipFill>
          <a:blip r:embed="rId3"/>
          <a:stretch>
            <a:fillRect/>
          </a:stretch>
        </p:blipFill>
        <p:spPr>
          <a:xfrm>
            <a:off x="439037" y="2075127"/>
            <a:ext cx="3915321" cy="3505689"/>
          </a:xfrm>
          <a:prstGeom prst="rect">
            <a:avLst/>
          </a:prstGeom>
        </p:spPr>
      </p:pic>
      <p:sp>
        <p:nvSpPr>
          <p:cNvPr id="7" name="TextBox 6">
            <a:extLst>
              <a:ext uri="{FF2B5EF4-FFF2-40B4-BE49-F238E27FC236}">
                <a16:creationId xmlns:a16="http://schemas.microsoft.com/office/drawing/2014/main" id="{92FA207D-EA47-863B-F76E-218A4074228B}"/>
              </a:ext>
            </a:extLst>
          </p:cNvPr>
          <p:cNvSpPr txBox="1"/>
          <p:nvPr/>
        </p:nvSpPr>
        <p:spPr>
          <a:xfrm>
            <a:off x="872697" y="2538749"/>
            <a:ext cx="3048002" cy="1815882"/>
          </a:xfrm>
          <a:prstGeom prst="rect">
            <a:avLst/>
          </a:prstGeom>
          <a:noFill/>
        </p:spPr>
        <p:txBody>
          <a:bodyPr wrap="square">
            <a:spAutoFit/>
          </a:bodyPr>
          <a:lstStyle/>
          <a:p>
            <a:r>
              <a:rPr lang="en-US" sz="2800" b="1" i="0">
                <a:solidFill>
                  <a:schemeClr val="bg1"/>
                </a:solidFill>
                <a:effectLst/>
                <a:latin typeface="Open Sans" panose="020B0606030504020204" pitchFamily="34" charset="0"/>
              </a:rPr>
              <a:t>Những biểu hiện khác của việc ham học hỏi là:</a:t>
            </a:r>
            <a:endParaRPr lang="en-US" sz="2800" b="1">
              <a:solidFill>
                <a:schemeClr val="bg1"/>
              </a:solidFill>
            </a:endParaRPr>
          </a:p>
        </p:txBody>
      </p:sp>
      <p:sp>
        <p:nvSpPr>
          <p:cNvPr id="9" name="Thought Bubble: Cloud 8">
            <a:extLst>
              <a:ext uri="{FF2B5EF4-FFF2-40B4-BE49-F238E27FC236}">
                <a16:creationId xmlns:a16="http://schemas.microsoft.com/office/drawing/2014/main" id="{10A8C095-D649-AF22-B85D-39A69AAB2471}"/>
              </a:ext>
            </a:extLst>
          </p:cNvPr>
          <p:cNvSpPr/>
          <p:nvPr/>
        </p:nvSpPr>
        <p:spPr>
          <a:xfrm>
            <a:off x="4744749" y="652555"/>
            <a:ext cx="6110485" cy="2935127"/>
          </a:xfrm>
          <a:prstGeom prst="cloudCallout">
            <a:avLst>
              <a:gd name="adj1" fmla="val -9179"/>
              <a:gd name="adj2" fmla="val -782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b="1" dirty="0" err="1">
                <a:solidFill>
                  <a:srgbClr val="7030A0"/>
                </a:solidFill>
                <a:latin typeface="Times New Roman" panose="02020603050405020304" pitchFamily="18" charset="0"/>
                <a:cs typeface="Times New Roman" panose="02020603050405020304" pitchFamily="18" charset="0"/>
              </a:rPr>
              <a:t>Tìm</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hiểu</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trên</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các</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trang</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mạng</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về</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những</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kiến</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thức</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mà</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mình</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chưa</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biết</a:t>
            </a:r>
            <a:endParaRPr lang="en-US" sz="2900" b="1" dirty="0">
              <a:latin typeface="Times New Roman" panose="02020603050405020304" pitchFamily="18" charset="0"/>
              <a:cs typeface="Times New Roman" panose="02020603050405020304" pitchFamily="18" charset="0"/>
            </a:endParaRPr>
          </a:p>
        </p:txBody>
      </p:sp>
      <p:pic>
        <p:nvPicPr>
          <p:cNvPr id="12" name="Graphic 11" descr="Back with solid fill">
            <a:extLst>
              <a:ext uri="{FF2B5EF4-FFF2-40B4-BE49-F238E27FC236}">
                <a16:creationId xmlns:a16="http://schemas.microsoft.com/office/drawing/2014/main" id="{71D92F55-793C-A500-ED02-73A8EBCE9C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269907">
            <a:off x="3827524" y="2539145"/>
            <a:ext cx="1241994" cy="691252"/>
          </a:xfrm>
          <a:prstGeom prst="rect">
            <a:avLst/>
          </a:prstGeom>
        </p:spPr>
      </p:pic>
      <p:sp>
        <p:nvSpPr>
          <p:cNvPr id="13" name="Thought Bubble: Cloud 12">
            <a:extLst>
              <a:ext uri="{FF2B5EF4-FFF2-40B4-BE49-F238E27FC236}">
                <a16:creationId xmlns:a16="http://schemas.microsoft.com/office/drawing/2014/main" id="{09D70A75-1236-0A7C-8C53-C9CE4382370D}"/>
              </a:ext>
            </a:extLst>
          </p:cNvPr>
          <p:cNvSpPr/>
          <p:nvPr/>
        </p:nvSpPr>
        <p:spPr>
          <a:xfrm>
            <a:off x="4493085" y="3454212"/>
            <a:ext cx="6362149" cy="2362199"/>
          </a:xfrm>
          <a:prstGeom prst="cloudCallout">
            <a:avLst>
              <a:gd name="adj1" fmla="val -9179"/>
              <a:gd name="adj2" fmla="val -782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7030A0"/>
                </a:solidFill>
                <a:latin typeface="Times New Roman" panose="02020603050405020304" pitchFamily="18" charset="0"/>
                <a:cs typeface="Times New Roman" panose="02020603050405020304" pitchFamily="18" charset="0"/>
              </a:rPr>
              <a:t>Giao</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lưu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văn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hóa</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kiến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thức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với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các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bạn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trong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và</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ngoài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nước</a:t>
            </a:r>
            <a:r>
              <a:rPr lang="en-US" sz="3200" b="1" dirty="0">
                <a:solidFill>
                  <a:srgbClr val="7030A0"/>
                </a:solidFill>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14" name="Graphic 13" descr="Back with solid fill">
            <a:extLst>
              <a:ext uri="{FF2B5EF4-FFF2-40B4-BE49-F238E27FC236}">
                <a16:creationId xmlns:a16="http://schemas.microsoft.com/office/drawing/2014/main" id="{B67FA549-DE52-2748-E8BB-5C7C4EEB07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753526">
            <a:off x="3871952" y="3482346"/>
            <a:ext cx="1387363" cy="691252"/>
          </a:xfrm>
          <a:prstGeom prst="rect">
            <a:avLst/>
          </a:prstGeom>
        </p:spPr>
      </p:pic>
      <p:pic>
        <p:nvPicPr>
          <p:cNvPr id="15" name="Picture 17">
            <a:extLst>
              <a:ext uri="{FF2B5EF4-FFF2-40B4-BE49-F238E27FC236}">
                <a16:creationId xmlns:a16="http://schemas.microsoft.com/office/drawing/2014/main" id="{92EF4BC4-6251-EC1F-6078-85C4D474E0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397" y="273475"/>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44982B25-4C37-8375-ECAF-C0F283C74D5F}"/>
              </a:ext>
            </a:extLst>
          </p:cNvPr>
          <p:cNvPicPr>
            <a:picLocks noChangeAspect="1"/>
          </p:cNvPicPr>
          <p:nvPr/>
        </p:nvPicPr>
        <p:blipFill>
          <a:blip r:embed="rId7"/>
          <a:stretch>
            <a:fillRect/>
          </a:stretch>
        </p:blipFill>
        <p:spPr>
          <a:xfrm>
            <a:off x="1621997" y="289018"/>
            <a:ext cx="5887272" cy="571580"/>
          </a:xfrm>
          <a:prstGeom prst="rect">
            <a:avLst/>
          </a:prstGeom>
        </p:spPr>
      </p:pic>
    </p:spTree>
    <p:extLst>
      <p:ext uri="{BB962C8B-B14F-4D97-AF65-F5344CB8AC3E}">
        <p14:creationId xmlns:p14="http://schemas.microsoft.com/office/powerpoint/2010/main" val="249285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1082</TotalTime>
  <Words>1233</Words>
  <Application>Microsoft Office PowerPoint</Application>
  <PresentationFormat>Widescreen</PresentationFormat>
  <Paragraphs>98</Paragraphs>
  <Slides>42</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Arial</vt:lpstr>
      <vt:lpstr>Calibri</vt:lpstr>
      <vt:lpstr>Calibri Light</vt:lpstr>
      <vt:lpstr>Gluten</vt:lpstr>
      <vt:lpstr>Gluten Black</vt:lpstr>
      <vt:lpstr>Nunito Black</vt:lpstr>
      <vt:lpstr>Open Sans</vt:lpstr>
      <vt:lpstr>Tahoma</vt:lpstr>
      <vt:lpstr>Times New Roman</vt:lpstr>
      <vt:lpstr>Wingdings</vt:lpstr>
      <vt:lpstr>Office Theme</vt:lpstr>
      <vt:lpstr>PowerPoint Presentation</vt:lpstr>
      <vt:lpstr>PowerPoint Presentation</vt:lpstr>
      <vt:lpstr>- Nghe bài hát: Vì sao lại thế ( Lưu Hà An)</vt:lpstr>
      <vt:lpstr>- Nghe bài hát: Vì sao lại thế ( Lưu Hà 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Administrator</cp:lastModifiedBy>
  <cp:revision>22</cp:revision>
  <dcterms:created xsi:type="dcterms:W3CDTF">2022-07-11T04:43:25Z</dcterms:created>
  <dcterms:modified xsi:type="dcterms:W3CDTF">2024-11-19T08:27:24Z</dcterms:modified>
</cp:coreProperties>
</file>