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66" r:id="rId2"/>
    <p:sldId id="559" r:id="rId3"/>
    <p:sldId id="460" r:id="rId4"/>
    <p:sldId id="261" r:id="rId5"/>
    <p:sldId id="438" r:id="rId6"/>
    <p:sldId id="259" r:id="rId7"/>
    <p:sldId id="262" r:id="rId8"/>
    <p:sldId id="263" r:id="rId9"/>
    <p:sldId id="561" r:id="rId10"/>
    <p:sldId id="552" r:id="rId11"/>
    <p:sldId id="553" r:id="rId12"/>
    <p:sldId id="555" r:id="rId13"/>
    <p:sldId id="554" r:id="rId14"/>
    <p:sldId id="550" r:id="rId15"/>
    <p:sldId id="443" r:id="rId16"/>
    <p:sldId id="461" r:id="rId17"/>
    <p:sldId id="562" r:id="rId18"/>
    <p:sldId id="272" r:id="rId19"/>
    <p:sldId id="462" r:id="rId20"/>
    <p:sldId id="454" r:id="rId21"/>
    <p:sldId id="457" r:id="rId22"/>
    <p:sldId id="551" r:id="rId23"/>
    <p:sldId id="463" r:id="rId24"/>
    <p:sldId id="459" r:id="rId25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881" autoAdjust="0"/>
  </p:normalViewPr>
  <p:slideViewPr>
    <p:cSldViewPr>
      <p:cViewPr varScale="1">
        <p:scale>
          <a:sx n="42" d="100"/>
          <a:sy n="42" d="100"/>
        </p:scale>
        <p:origin x="9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2717A-299A-46FC-B730-B382DDF4D3CA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7A6E-470F-40A6-8E8F-E855D92C3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1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91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81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6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85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00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8B058-71FA-8174-995B-B04910610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D06389-9729-4E00-8987-314BB7B28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401AD3-CFA2-B032-A365-8495D4BD4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66F9C-8BC7-D72F-2DA5-5B36ACCF7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86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38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932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03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85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7A6E-470F-40A6-8E8F-E855D92C3D5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37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slide" Target="slide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 descr="WhitecornerFlower">
            <a:extLst>
              <a:ext uri="{FF2B5EF4-FFF2-40B4-BE49-F238E27FC236}">
                <a16:creationId xmlns:a16="http://schemas.microsoft.com/office/drawing/2014/main" id="{F5633254-C686-69C7-B661-3B9C85493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6" y="-48942"/>
            <a:ext cx="3768724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WhitecornerFlower">
            <a:extLst>
              <a:ext uri="{FF2B5EF4-FFF2-40B4-BE49-F238E27FC236}">
                <a16:creationId xmlns:a16="http://schemas.microsoft.com/office/drawing/2014/main" id="{96FCBA9A-5B95-A4C1-F1B5-48AA6025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6819900"/>
            <a:ext cx="2743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9">
            <a:extLst>
              <a:ext uri="{FF2B5EF4-FFF2-40B4-BE49-F238E27FC236}">
                <a16:creationId xmlns:a16="http://schemas.microsoft.com/office/drawing/2014/main" id="{CEFAECF3-A3D8-0212-3F7D-05177E6B6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0" y="22226"/>
            <a:ext cx="12192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Rectangle 36">
            <a:extLst>
              <a:ext uri="{FF2B5EF4-FFF2-40B4-BE49-F238E27FC236}">
                <a16:creationId xmlns:a16="http://schemas.microsoft.com/office/drawing/2014/main" id="{CADC3A63-8FDC-954A-E1DE-9D12FDA84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227" y="-48942"/>
            <a:ext cx="18288000" cy="10287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vi-VN" altLang="en-US" sz="3600">
              <a:latin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88DA73-D04A-B6C8-FB52-DA96F99883C3}"/>
              </a:ext>
            </a:extLst>
          </p:cNvPr>
          <p:cNvSpPr txBox="1"/>
          <p:nvPr/>
        </p:nvSpPr>
        <p:spPr>
          <a:xfrm>
            <a:off x="2819400" y="836657"/>
            <a:ext cx="133795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CHÀO QUÝ THẦY CÔ VỀ DỰ GIỜ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9A0DF-F772-3160-99C2-26B9A5034B1A}"/>
              </a:ext>
            </a:extLst>
          </p:cNvPr>
          <p:cNvSpPr txBox="1"/>
          <p:nvPr/>
        </p:nvSpPr>
        <p:spPr>
          <a:xfrm>
            <a:off x="999527" y="4510529"/>
            <a:ext cx="16535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– LỚP 5</a:t>
            </a:r>
          </a:p>
          <a:p>
            <a:pPr algn="ctr"/>
            <a:r>
              <a:rPr lang="en-US" sz="7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SỬ DỤNG NĂNG LƯỢNG ĐIỆN (TIẾT 1)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BB1CC-00A0-CB4B-021C-95E92E8EACA4}"/>
              </a:ext>
            </a:extLst>
          </p:cNvPr>
          <p:cNvSpPr txBox="1"/>
          <p:nvPr/>
        </p:nvSpPr>
        <p:spPr>
          <a:xfrm>
            <a:off x="990601" y="8267700"/>
            <a:ext cx="16535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viên:Võ</a:t>
            </a: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Trang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FAB9060-E174-8807-BF17-2031C5697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148167"/>
            <a:ext cx="12725400" cy="8801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8D827E-E7BA-99A6-87DE-61420713479E}"/>
              </a:ext>
            </a:extLst>
          </p:cNvPr>
          <p:cNvSpPr txBox="1"/>
          <p:nvPr/>
        </p:nvSpPr>
        <p:spPr>
          <a:xfrm>
            <a:off x="7924800" y="9009670"/>
            <a:ext cx="41910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194D5632-D63C-50B3-4431-CFF01DDB0243}"/>
              </a:ext>
            </a:extLst>
          </p:cNvPr>
          <p:cNvSpPr/>
          <p:nvPr/>
        </p:nvSpPr>
        <p:spPr>
          <a:xfrm>
            <a:off x="16192500" y="9200171"/>
            <a:ext cx="1752600" cy="11079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DA27BC-8E8A-76EA-5A9D-649F57432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42541"/>
            <a:ext cx="13030200" cy="853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754808-85FD-EAA5-B3E1-8DCE38BE5B63}"/>
              </a:ext>
            </a:extLst>
          </p:cNvPr>
          <p:cNvSpPr txBox="1"/>
          <p:nvPr/>
        </p:nvSpPr>
        <p:spPr>
          <a:xfrm>
            <a:off x="8382000" y="8949267"/>
            <a:ext cx="41910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A46D0FC8-AD98-6DE2-3A2E-DB78B3E8B165}"/>
              </a:ext>
            </a:extLst>
          </p:cNvPr>
          <p:cNvSpPr/>
          <p:nvPr/>
        </p:nvSpPr>
        <p:spPr>
          <a:xfrm>
            <a:off x="16192500" y="9200171"/>
            <a:ext cx="1752600" cy="11079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D8B8997-14CC-FFB7-DBAE-4EA5A2D68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224367"/>
            <a:ext cx="13411200" cy="8420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111555-7066-17E4-6E54-2961027F174F}"/>
              </a:ext>
            </a:extLst>
          </p:cNvPr>
          <p:cNvSpPr txBox="1"/>
          <p:nvPr/>
        </p:nvSpPr>
        <p:spPr>
          <a:xfrm>
            <a:off x="8305800" y="8954637"/>
            <a:ext cx="20955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sp>
        <p:nvSpPr>
          <p:cNvPr id="2" name="Arrow: Left 1">
            <a:hlinkClick r:id="rId4" action="ppaction://hlinksldjump"/>
            <a:extLst>
              <a:ext uri="{FF2B5EF4-FFF2-40B4-BE49-F238E27FC236}">
                <a16:creationId xmlns:a16="http://schemas.microsoft.com/office/drawing/2014/main" id="{903FFBC1-B48E-111B-86BB-7F373E9B5FF2}"/>
              </a:ext>
            </a:extLst>
          </p:cNvPr>
          <p:cNvSpPr/>
          <p:nvPr/>
        </p:nvSpPr>
        <p:spPr>
          <a:xfrm>
            <a:off x="16192500" y="9200171"/>
            <a:ext cx="1752600" cy="11079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1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FC07AE-7624-6696-1851-F87B3C396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93700"/>
            <a:ext cx="11582400" cy="8153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763218-1CAD-0108-5213-369E0E1A16DA}"/>
              </a:ext>
            </a:extLst>
          </p:cNvPr>
          <p:cNvSpPr txBox="1"/>
          <p:nvPr/>
        </p:nvSpPr>
        <p:spPr>
          <a:xfrm>
            <a:off x="7620000" y="8785304"/>
            <a:ext cx="4191000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  <p:sp>
        <p:nvSpPr>
          <p:cNvPr id="4" name="Arrow: Left 3">
            <a:hlinkClick r:id="rId4" action="ppaction://hlinksldjump"/>
            <a:extLst>
              <a:ext uri="{FF2B5EF4-FFF2-40B4-BE49-F238E27FC236}">
                <a16:creationId xmlns:a16="http://schemas.microsoft.com/office/drawing/2014/main" id="{8E397EB9-8139-F840-5424-A35F34009A59}"/>
              </a:ext>
            </a:extLst>
          </p:cNvPr>
          <p:cNvSpPr/>
          <p:nvPr/>
        </p:nvSpPr>
        <p:spPr>
          <a:xfrm>
            <a:off x="16192500" y="9200171"/>
            <a:ext cx="1752600" cy="110799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FAB9060-E174-8807-BF17-2031C5697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4162" y="1419571"/>
            <a:ext cx="5216638" cy="37239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A27BC-8E8A-76EA-5A9D-649F57432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663" y="1146148"/>
            <a:ext cx="5581909" cy="4149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8B8997-14CC-FFB7-DBAE-4EA5A2D683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" y="1714500"/>
            <a:ext cx="5757333" cy="525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FC07AE-7624-6696-1851-F87B3C396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7884" y="5522028"/>
            <a:ext cx="5723716" cy="4149751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8459BCC-719A-BC6F-8551-2F9B2CD9FE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045" y="1419571"/>
            <a:ext cx="1145345" cy="1166555"/>
          </a:xfrm>
          <a:prstGeom prst="rect">
            <a:avLst/>
          </a:prstGeom>
        </p:spPr>
      </p:pic>
      <p:pic>
        <p:nvPicPr>
          <p:cNvPr id="15" name="Picture 1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BD22238F-0D13-184E-F743-0747B6666F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620" y="1146148"/>
            <a:ext cx="1145345" cy="1166555"/>
          </a:xfrm>
          <a:prstGeom prst="rect">
            <a:avLst/>
          </a:prstGeom>
        </p:spPr>
      </p:pic>
      <p:pic>
        <p:nvPicPr>
          <p:cNvPr id="16" name="Picture 15" descr="A red x on a black background&#10;&#10;Description automatically generated">
            <a:extLst>
              <a:ext uri="{FF2B5EF4-FFF2-40B4-BE49-F238E27FC236}">
                <a16:creationId xmlns:a16="http://schemas.microsoft.com/office/drawing/2014/main" id="{9631B655-7642-62AE-7131-5CE6CED8F5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816" y="5620943"/>
            <a:ext cx="1145345" cy="1166555"/>
          </a:xfrm>
          <a:prstGeom prst="rect">
            <a:avLst/>
          </a:prstGeom>
        </p:spPr>
      </p:pic>
      <p:pic>
        <p:nvPicPr>
          <p:cNvPr id="17" name="Picture 1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7FE1FB32-2931-F530-0610-0596832943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99" y="1419571"/>
            <a:ext cx="1522206" cy="128882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BC3270-1037-762E-D8D8-11EC3867AD45}"/>
              </a:ext>
            </a:extLst>
          </p:cNvPr>
          <p:cNvCxnSpPr/>
          <p:nvPr/>
        </p:nvCxnSpPr>
        <p:spPr>
          <a:xfrm>
            <a:off x="6096000" y="114143"/>
            <a:ext cx="228600" cy="9916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3697E53-E06B-27C9-D736-BDE788D50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974633"/>
              </p:ext>
            </p:extLst>
          </p:nvPr>
        </p:nvGraphicFramePr>
        <p:xfrm>
          <a:off x="103600" y="-10100"/>
          <a:ext cx="18080800" cy="98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2400">
                  <a:extLst>
                    <a:ext uri="{9D8B030D-6E8A-4147-A177-3AD203B41FA5}">
                      <a16:colId xmlns:a16="http://schemas.microsoft.com/office/drawing/2014/main" val="2403842759"/>
                    </a:ext>
                  </a:extLst>
                </a:gridCol>
                <a:gridCol w="12088400">
                  <a:extLst>
                    <a:ext uri="{9D8B030D-6E8A-4147-A177-3AD203B41FA5}">
                      <a16:colId xmlns:a16="http://schemas.microsoft.com/office/drawing/2014/main" val="3313371887"/>
                    </a:ext>
                  </a:extLst>
                </a:gridCol>
              </a:tblGrid>
              <a:tr h="987876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nên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365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202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0" y="266700"/>
            <a:ext cx="9829800" cy="9525000"/>
            <a:chOff x="0" y="0"/>
            <a:chExt cx="4214519" cy="2207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4518" cy="2207605"/>
            </a:xfrm>
            <a:custGeom>
              <a:avLst/>
              <a:gdLst/>
              <a:ahLst/>
              <a:cxnLst/>
              <a:rect l="l" t="t" r="r" b="b"/>
              <a:pathLst>
                <a:path w="4214518" h="2207605">
                  <a:moveTo>
                    <a:pt x="12095" y="0"/>
                  </a:moveTo>
                  <a:lnTo>
                    <a:pt x="4202423" y="0"/>
                  </a:lnTo>
                  <a:cubicBezTo>
                    <a:pt x="4205631" y="0"/>
                    <a:pt x="4208707" y="1274"/>
                    <a:pt x="4210976" y="3543"/>
                  </a:cubicBezTo>
                  <a:cubicBezTo>
                    <a:pt x="4213244" y="5811"/>
                    <a:pt x="4214518" y="8887"/>
                    <a:pt x="4214518" y="12095"/>
                  </a:cubicBezTo>
                  <a:lnTo>
                    <a:pt x="4214518" y="2195510"/>
                  </a:lnTo>
                  <a:cubicBezTo>
                    <a:pt x="4214518" y="2198718"/>
                    <a:pt x="4213244" y="2201794"/>
                    <a:pt x="4210976" y="2204062"/>
                  </a:cubicBezTo>
                  <a:cubicBezTo>
                    <a:pt x="4208707" y="2206331"/>
                    <a:pt x="4205631" y="2207605"/>
                    <a:pt x="4202423" y="2207605"/>
                  </a:cubicBezTo>
                  <a:lnTo>
                    <a:pt x="12095" y="2207605"/>
                  </a:lnTo>
                  <a:cubicBezTo>
                    <a:pt x="8887" y="2207605"/>
                    <a:pt x="5811" y="2206331"/>
                    <a:pt x="3543" y="2204062"/>
                  </a:cubicBezTo>
                  <a:cubicBezTo>
                    <a:pt x="1274" y="2201794"/>
                    <a:pt x="0" y="2198718"/>
                    <a:pt x="0" y="2195510"/>
                  </a:cubicBezTo>
                  <a:lnTo>
                    <a:pt x="0" y="12095"/>
                  </a:lnTo>
                  <a:cubicBezTo>
                    <a:pt x="0" y="8887"/>
                    <a:pt x="1274" y="5811"/>
                    <a:pt x="3543" y="3543"/>
                  </a:cubicBezTo>
                  <a:cubicBezTo>
                    <a:pt x="5811" y="1274"/>
                    <a:pt x="8887" y="0"/>
                    <a:pt x="120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4519" cy="224570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51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11">
            <a:extLst>
              <a:ext uri="{FF2B5EF4-FFF2-40B4-BE49-F238E27FC236}">
                <a16:creationId xmlns:a16="http://schemas.microsoft.com/office/drawing/2014/main" id="{505A9E65-6C30-8587-4A9F-E772C3FC429F}"/>
              </a:ext>
            </a:extLst>
          </p:cNvPr>
          <p:cNvGrpSpPr/>
          <p:nvPr/>
        </p:nvGrpSpPr>
        <p:grpSpPr>
          <a:xfrm>
            <a:off x="1066800" y="-571500"/>
            <a:ext cx="5410200" cy="11506199"/>
            <a:chOff x="0" y="-95250"/>
            <a:chExt cx="1204148" cy="647151"/>
          </a:xfrm>
        </p:grpSpPr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1ABB049B-5DCB-6EC4-12B1-19307306A41D}"/>
                </a:ext>
              </a:extLst>
            </p:cNvPr>
            <p:cNvSpPr/>
            <p:nvPr/>
          </p:nvSpPr>
          <p:spPr>
            <a:xfrm>
              <a:off x="0" y="0"/>
              <a:ext cx="1204148" cy="482913"/>
            </a:xfrm>
            <a:custGeom>
              <a:avLst/>
              <a:gdLst/>
              <a:ahLst/>
              <a:cxnLst/>
              <a:rect l="l" t="t" r="r" b="b"/>
              <a:pathLst>
                <a:path w="1204148" h="551901">
                  <a:moveTo>
                    <a:pt x="42333" y="0"/>
                  </a:moveTo>
                  <a:lnTo>
                    <a:pt x="1161815" y="0"/>
                  </a:lnTo>
                  <a:cubicBezTo>
                    <a:pt x="1173042" y="0"/>
                    <a:pt x="1183810" y="4460"/>
                    <a:pt x="1191749" y="12399"/>
                  </a:cubicBezTo>
                  <a:cubicBezTo>
                    <a:pt x="1199688" y="20338"/>
                    <a:pt x="1204148" y="31106"/>
                    <a:pt x="1204148" y="42333"/>
                  </a:cubicBezTo>
                  <a:lnTo>
                    <a:pt x="1204148" y="509568"/>
                  </a:lnTo>
                  <a:cubicBezTo>
                    <a:pt x="1204148" y="520795"/>
                    <a:pt x="1199688" y="531563"/>
                    <a:pt x="1191749" y="539502"/>
                  </a:cubicBezTo>
                  <a:cubicBezTo>
                    <a:pt x="1183810" y="547441"/>
                    <a:pt x="1173042" y="551901"/>
                    <a:pt x="1161815" y="551901"/>
                  </a:cubicBezTo>
                  <a:lnTo>
                    <a:pt x="42333" y="551901"/>
                  </a:lnTo>
                  <a:cubicBezTo>
                    <a:pt x="31106" y="551901"/>
                    <a:pt x="20338" y="547441"/>
                    <a:pt x="12399" y="539502"/>
                  </a:cubicBezTo>
                  <a:cubicBezTo>
                    <a:pt x="4460" y="531563"/>
                    <a:pt x="0" y="520795"/>
                    <a:pt x="0" y="509568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10E6A24A-D5AC-084A-D30A-71D63A1823C9}"/>
                </a:ext>
              </a:extLst>
            </p:cNvPr>
            <p:cNvSpPr txBox="1"/>
            <p:nvPr/>
          </p:nvSpPr>
          <p:spPr>
            <a:xfrm>
              <a:off x="0" y="-95250"/>
              <a:ext cx="1204148" cy="64715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grandir Narrow Ultra-Bold"/>
                  <a:sym typeface="Agrandir Narrow Ultra-Bold"/>
                </a:rPr>
                <a:t>Quan sát hình 3, 4 và cho biết trường hợp nào sử dụng điện an toàn, trường hợp nào không an toàn. Vì sao?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0309759-6CF2-9970-2E20-5DB8D1628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571500"/>
            <a:ext cx="6809041" cy="59899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A8C80-77BD-B901-A30F-8E2E486B4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6515100"/>
            <a:ext cx="712939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7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5D25DEE-B6E3-BB4D-3427-8805C411A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856815"/>
              </p:ext>
            </p:extLst>
          </p:nvPr>
        </p:nvGraphicFramePr>
        <p:xfrm>
          <a:off x="153445" y="481932"/>
          <a:ext cx="18080800" cy="9805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14355">
                  <a:extLst>
                    <a:ext uri="{9D8B030D-6E8A-4147-A177-3AD203B41FA5}">
                      <a16:colId xmlns:a16="http://schemas.microsoft.com/office/drawing/2014/main" val="2303913216"/>
                    </a:ext>
                  </a:extLst>
                </a:gridCol>
                <a:gridCol w="9166445">
                  <a:extLst>
                    <a:ext uri="{9D8B030D-6E8A-4147-A177-3AD203B41FA5}">
                      <a16:colId xmlns:a16="http://schemas.microsoft.com/office/drawing/2014/main" val="2418749561"/>
                    </a:ext>
                  </a:extLst>
                </a:gridCol>
              </a:tblGrid>
              <a:tr h="103894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 toàn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an toàn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829700"/>
                  </a:ext>
                </a:extLst>
              </a:tr>
              <a:tr h="8766127"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2336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1BE0807-B4DF-747B-35FD-8D87D232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7648" b="51660"/>
          <a:stretch/>
        </p:blipFill>
        <p:spPr>
          <a:xfrm>
            <a:off x="2514600" y="1562100"/>
            <a:ext cx="3810000" cy="20497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E0DB08-5264-9CA9-E2AA-E7B6E20EE1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997"/>
          <a:stretch/>
        </p:blipFill>
        <p:spPr>
          <a:xfrm>
            <a:off x="2918527" y="7001759"/>
            <a:ext cx="3351003" cy="259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DB8A5E-E4A8-232A-A133-D8AC4C7CE2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341" r="47648"/>
          <a:stretch/>
        </p:blipFill>
        <p:spPr>
          <a:xfrm>
            <a:off x="11886968" y="4573386"/>
            <a:ext cx="3351003" cy="2058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88260-84BA-B469-EEDC-45AD0434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648" t="49115"/>
          <a:stretch/>
        </p:blipFill>
        <p:spPr>
          <a:xfrm>
            <a:off x="2895600" y="4206581"/>
            <a:ext cx="3351003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72F0F-304C-C348-6322-172112489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648" t="5089" b="51659"/>
          <a:stretch/>
        </p:blipFill>
        <p:spPr>
          <a:xfrm>
            <a:off x="11827702" y="1479060"/>
            <a:ext cx="3564698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8B8220-7DCB-9A3A-CC98-53332CB4A9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8097"/>
          <a:stretch/>
        </p:blipFill>
        <p:spPr>
          <a:xfrm>
            <a:off x="11899436" y="7106715"/>
            <a:ext cx="3700397" cy="2671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8CB78B-3C93-8B66-87E2-DA9189A5BFCC}"/>
              </a:ext>
            </a:extLst>
          </p:cNvPr>
          <p:cNvSpPr txBox="1"/>
          <p:nvPr/>
        </p:nvSpPr>
        <p:spPr>
          <a:xfrm>
            <a:off x="4211477" y="3720525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65A08-37CB-2925-F907-55617F305FD2}"/>
              </a:ext>
            </a:extLst>
          </p:cNvPr>
          <p:cNvSpPr txBox="1"/>
          <p:nvPr/>
        </p:nvSpPr>
        <p:spPr>
          <a:xfrm>
            <a:off x="13312030" y="4000500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1F655C-E9E8-3C8A-F7CE-87D624FD5F29}"/>
              </a:ext>
            </a:extLst>
          </p:cNvPr>
          <p:cNvSpPr txBox="1"/>
          <p:nvPr/>
        </p:nvSpPr>
        <p:spPr>
          <a:xfrm>
            <a:off x="3938532" y="6463725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5CF86-A133-81CE-C279-C4F3B17AAB43}"/>
              </a:ext>
            </a:extLst>
          </p:cNvPr>
          <p:cNvSpPr txBox="1"/>
          <p:nvPr/>
        </p:nvSpPr>
        <p:spPr>
          <a:xfrm>
            <a:off x="13328963" y="6684776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964DF-22A1-8FB8-61F5-5825BE41AB5D}"/>
              </a:ext>
            </a:extLst>
          </p:cNvPr>
          <p:cNvSpPr txBox="1"/>
          <p:nvPr/>
        </p:nvSpPr>
        <p:spPr>
          <a:xfrm>
            <a:off x="3793067" y="9459570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H4 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E28706-4FFA-BDC1-AD79-7515CBB4A846}"/>
              </a:ext>
            </a:extLst>
          </p:cNvPr>
          <p:cNvSpPr txBox="1"/>
          <p:nvPr/>
        </p:nvSpPr>
        <p:spPr>
          <a:xfrm>
            <a:off x="13159630" y="9706434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H4 a</a:t>
            </a:r>
          </a:p>
        </p:txBody>
      </p:sp>
    </p:spTree>
    <p:extLst>
      <p:ext uri="{BB962C8B-B14F-4D97-AF65-F5344CB8AC3E}">
        <p14:creationId xmlns:p14="http://schemas.microsoft.com/office/powerpoint/2010/main" val="3276408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5D25DEE-B6E3-BB4D-3427-8805C411ACEA}"/>
              </a:ext>
            </a:extLst>
          </p:cNvPr>
          <p:cNvGraphicFramePr>
            <a:graphicFrameLocks noGrp="1"/>
          </p:cNvGraphicFramePr>
          <p:nvPr/>
        </p:nvGraphicFramePr>
        <p:xfrm>
          <a:off x="54800" y="269424"/>
          <a:ext cx="18080800" cy="9323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0400">
                  <a:extLst>
                    <a:ext uri="{9D8B030D-6E8A-4147-A177-3AD203B41FA5}">
                      <a16:colId xmlns:a16="http://schemas.microsoft.com/office/drawing/2014/main" val="2303913216"/>
                    </a:ext>
                  </a:extLst>
                </a:gridCol>
                <a:gridCol w="9040400">
                  <a:extLst>
                    <a:ext uri="{9D8B030D-6E8A-4147-A177-3AD203B41FA5}">
                      <a16:colId xmlns:a16="http://schemas.microsoft.com/office/drawing/2014/main" val="2418749561"/>
                    </a:ext>
                  </a:extLst>
                </a:gridCol>
              </a:tblGrid>
              <a:tr h="987876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nên làm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829700"/>
                  </a:ext>
                </a:extLst>
              </a:tr>
              <a:tr h="8335259"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1233602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1BE0807-B4DF-747B-35FD-8D87D232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648" b="51660"/>
          <a:stretch/>
        </p:blipFill>
        <p:spPr>
          <a:xfrm>
            <a:off x="375862" y="1450274"/>
            <a:ext cx="3351003" cy="2286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E0DB08-5264-9CA9-E2AA-E7B6E20E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997"/>
          <a:stretch/>
        </p:blipFill>
        <p:spPr>
          <a:xfrm>
            <a:off x="523390" y="7046688"/>
            <a:ext cx="3351003" cy="259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DB8A5E-E4A8-232A-A133-D8AC4C7CE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8341" r="47648"/>
          <a:stretch/>
        </p:blipFill>
        <p:spPr>
          <a:xfrm>
            <a:off x="9575819" y="4407092"/>
            <a:ext cx="3564699" cy="2427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B88260-84BA-B469-EEDC-45AD043469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48" t="49115"/>
          <a:stretch/>
        </p:blipFill>
        <p:spPr>
          <a:xfrm>
            <a:off x="541683" y="4206581"/>
            <a:ext cx="3351003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972F0F-304C-C348-6322-172112489D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648" t="5089" b="51659"/>
          <a:stretch/>
        </p:blipFill>
        <p:spPr>
          <a:xfrm>
            <a:off x="9693446" y="1392606"/>
            <a:ext cx="3564698" cy="2590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8B8220-7DCB-9A3A-CC98-53332CB4A9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8097"/>
          <a:stretch/>
        </p:blipFill>
        <p:spPr>
          <a:xfrm>
            <a:off x="9610730" y="7301329"/>
            <a:ext cx="3700397" cy="23083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AB88BF-7BD9-9DBE-17DC-79A43FDA8681}"/>
              </a:ext>
            </a:extLst>
          </p:cNvPr>
          <p:cNvSpPr/>
          <p:nvPr/>
        </p:nvSpPr>
        <p:spPr>
          <a:xfrm>
            <a:off x="4047927" y="1622370"/>
            <a:ext cx="470764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nắp nhựa bịt lỗ cắm điện ở chỗ thấp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6F84F9-BC41-81A3-26DC-EF19149B84E5}"/>
              </a:ext>
            </a:extLst>
          </p:cNvPr>
          <p:cNvSpPr/>
          <p:nvPr/>
        </p:nvSpPr>
        <p:spPr>
          <a:xfrm>
            <a:off x="13304394" y="1561965"/>
            <a:ext cx="478495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 thảm, chiếu đè lên dây điện đang nối ổ cắm với các thiết bị dùng điện.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3E1A78-183C-5B52-3787-8A65BE970161}"/>
              </a:ext>
            </a:extLst>
          </p:cNvPr>
          <p:cNvSpPr/>
          <p:nvPr/>
        </p:nvSpPr>
        <p:spPr>
          <a:xfrm>
            <a:off x="13488390" y="4712546"/>
            <a:ext cx="4600960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 tay vào dây điện để rút phích cắm ra khỏi ổ điện.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18EAB8-1643-AB6B-2BF2-04787E631E3F}"/>
              </a:ext>
            </a:extLst>
          </p:cNvPr>
          <p:cNvSpPr/>
          <p:nvPr/>
        </p:nvSpPr>
        <p:spPr>
          <a:xfrm>
            <a:off x="4177357" y="4326147"/>
            <a:ext cx="4707640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điện ti vi khi 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sấm sét.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15DE84-D69F-6B66-A979-316339DC8253}"/>
              </a:ext>
            </a:extLst>
          </p:cNvPr>
          <p:cNvSpPr/>
          <p:nvPr/>
        </p:nvSpPr>
        <p:spPr>
          <a:xfrm>
            <a:off x="13379905" y="7551979"/>
            <a:ext cx="4686917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nhiều thiết bị điện cùng cắm vào một ổ cắm.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304E99-0994-A7BA-167B-2A37CA2F8F29}"/>
              </a:ext>
            </a:extLst>
          </p:cNvPr>
          <p:cNvSpPr/>
          <p:nvPr/>
        </p:nvSpPr>
        <p:spPr>
          <a:xfrm>
            <a:off x="4047927" y="7214590"/>
            <a:ext cx="4707640" cy="20255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 trên ghế khô để ngắt cầu dao điện khi nước tràn vào nhà.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C2514F-761D-1EBF-7F0D-68A5852228E4}"/>
              </a:ext>
            </a:extLst>
          </p:cNvPr>
          <p:cNvSpPr txBox="1"/>
          <p:nvPr/>
        </p:nvSpPr>
        <p:spPr>
          <a:xfrm>
            <a:off x="1713810" y="3720525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7718BD-C25F-8E54-5FC5-0C9162E155BA}"/>
              </a:ext>
            </a:extLst>
          </p:cNvPr>
          <p:cNvSpPr txBox="1"/>
          <p:nvPr/>
        </p:nvSpPr>
        <p:spPr>
          <a:xfrm>
            <a:off x="10814363" y="4000500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7A7416-4477-EE9A-728D-319D40003EA1}"/>
              </a:ext>
            </a:extLst>
          </p:cNvPr>
          <p:cNvSpPr txBox="1"/>
          <p:nvPr/>
        </p:nvSpPr>
        <p:spPr>
          <a:xfrm>
            <a:off x="1440865" y="6463725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E3B6A-1522-760C-8BC1-DEBBEE844A27}"/>
              </a:ext>
            </a:extLst>
          </p:cNvPr>
          <p:cNvSpPr txBox="1"/>
          <p:nvPr/>
        </p:nvSpPr>
        <p:spPr>
          <a:xfrm>
            <a:off x="10831296" y="6684776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H3 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FD5DE4-5C60-45B3-2447-FDC1466564B6}"/>
              </a:ext>
            </a:extLst>
          </p:cNvPr>
          <p:cNvSpPr txBox="1"/>
          <p:nvPr/>
        </p:nvSpPr>
        <p:spPr>
          <a:xfrm>
            <a:off x="1295400" y="9459570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H4 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116E93-08B1-9F5B-5B7A-7D9D38C7AD2E}"/>
              </a:ext>
            </a:extLst>
          </p:cNvPr>
          <p:cNvSpPr txBox="1"/>
          <p:nvPr/>
        </p:nvSpPr>
        <p:spPr>
          <a:xfrm>
            <a:off x="10661963" y="9706434"/>
            <a:ext cx="1072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H4 a</a:t>
            </a:r>
          </a:p>
        </p:txBody>
      </p:sp>
    </p:spTree>
    <p:extLst>
      <p:ext uri="{BB962C8B-B14F-4D97-AF65-F5344CB8AC3E}">
        <p14:creationId xmlns:p14="http://schemas.microsoft.com/office/powerpoint/2010/main" val="184594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D9F9D00-0E64-EC6B-19C5-1D7C2E6DC41E}"/>
              </a:ext>
            </a:extLst>
          </p:cNvPr>
          <p:cNvSpPr txBox="1"/>
          <p:nvPr/>
        </p:nvSpPr>
        <p:spPr>
          <a:xfrm>
            <a:off x="533400" y="190500"/>
            <a:ext cx="1775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ể thêm một số trường hợp sử dụng điện an toàn và không an toàn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A79EA-5724-56B3-8B67-5723F8C4BA8D}"/>
              </a:ext>
            </a:extLst>
          </p:cNvPr>
          <p:cNvSpPr txBox="1"/>
          <p:nvPr/>
        </p:nvSpPr>
        <p:spPr>
          <a:xfrm>
            <a:off x="1101306" y="1199971"/>
            <a:ext cx="16348494" cy="3477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An toàn: 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Sử dụng ổ cắm và ổ điện chất lượng, không bị hỏng.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Sử dụng dây điện có vỏ bọc tốt.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Lau khô tay hoặc sử dụng khăn khô để cắm phích điện….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Thường xuyên kiểm tra các thiết bị điện để đảm bảo an toàn.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0A9DD-290E-22B8-0DCA-D63732A49914}"/>
              </a:ext>
            </a:extLst>
          </p:cNvPr>
          <p:cNvSpPr txBox="1"/>
          <p:nvPr/>
        </p:nvSpPr>
        <p:spPr>
          <a:xfrm>
            <a:off x="1101306" y="5143500"/>
            <a:ext cx="16577094" cy="4524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Không an toàn: 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dây điện bị hỏng hoặc không cách điện. 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thiết bị điện trong môi trường ẩm ướt mà không có các biện pháp bảo vệ. 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thiết bị điện gần chất dễ cháy, như rèm cửa, giường,…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Sử dụng điện thoại khi đang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pin.…….</a:t>
            </a:r>
            <a:endParaRPr lang="en-US" sz="4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DA57EC-6E97-EAAC-1898-3904037F5EB5}"/>
              </a:ext>
            </a:extLst>
          </p:cNvPr>
          <p:cNvSpPr txBox="1"/>
          <p:nvPr/>
        </p:nvSpPr>
        <p:spPr>
          <a:xfrm>
            <a:off x="838200" y="190500"/>
            <a:ext cx="16611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nl-NL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 an toàn khi sử dụng điện, chúng ta cần tuân theo những quy tắc gì?</a:t>
            </a:r>
            <a:endParaRPr lang="en-US" sz="6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351A3-6729-885C-454E-F667DBA37F38}"/>
              </a:ext>
            </a:extLst>
          </p:cNvPr>
          <p:cNvSpPr txBox="1"/>
          <p:nvPr/>
        </p:nvSpPr>
        <p:spPr>
          <a:xfrm>
            <a:off x="829733" y="2705100"/>
            <a:ext cx="17297400" cy="5696431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b="1" i="0" u="none" strike="noStrike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quy tắc an toàn điện:</a:t>
            </a:r>
            <a:endParaRPr lang="vi-VN" sz="6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Cần tuân thủ theo các biển báo an toàn điện.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Không chơi hoặc đến gần đường dây điện, trạm biến áp.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Tuyệt đối không chạm tay vào chỗ hở của đường dây điện, lỗ ở ổ cắm điện,...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51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6820C5D-BFE7-E800-D07C-0D0C17D68D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495300"/>
            <a:ext cx="163068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6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6A30AB-03CC-D554-42D7-8D7724ADD5FA}"/>
              </a:ext>
            </a:extLst>
          </p:cNvPr>
          <p:cNvSpPr/>
          <p:nvPr/>
        </p:nvSpPr>
        <p:spPr>
          <a:xfrm>
            <a:off x="838200" y="342900"/>
            <a:ext cx="16992600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66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66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6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351A3-6729-885C-454E-F667DBA37F38}"/>
              </a:ext>
            </a:extLst>
          </p:cNvPr>
          <p:cNvSpPr txBox="1"/>
          <p:nvPr/>
        </p:nvSpPr>
        <p:spPr>
          <a:xfrm>
            <a:off x="838200" y="3009900"/>
            <a:ext cx="16992600" cy="3849772"/>
          </a:xfrm>
          <a:prstGeom prst="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just">
              <a:spcAft>
                <a:spcPts val="500"/>
              </a:spcAft>
            </a:pP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 thân cần ghi nhớ và tuân thủ những quy tắc an toàn điện.</a:t>
            </a:r>
          </a:p>
          <a:p>
            <a:pPr lvl="0" algn="just">
              <a:spcAft>
                <a:spcPts val="500"/>
              </a:spcAft>
            </a:pP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bảng “Cảnh báo an toàn khi sử dụng điện”đơn giản, dễ nhớ dán ở nhà và ở trường.</a:t>
            </a:r>
          </a:p>
        </p:txBody>
      </p:sp>
    </p:spTree>
    <p:extLst>
      <p:ext uri="{BB962C8B-B14F-4D97-AF65-F5344CB8AC3E}">
        <p14:creationId xmlns:p14="http://schemas.microsoft.com/office/powerpoint/2010/main" val="23854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F838D-F660-AF48-C0C5-DEFD5249A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0"/>
            <a:ext cx="18278064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88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1B429F-5D53-774D-32B9-38F40DA21CBC}"/>
              </a:ext>
            </a:extLst>
          </p:cNvPr>
          <p:cNvSpPr txBox="1"/>
          <p:nvPr/>
        </p:nvSpPr>
        <p:spPr>
          <a:xfrm>
            <a:off x="990600" y="495300"/>
            <a:ext cx="1600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6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 sao chúng ta cần sử dụng điện an toàn?</a:t>
            </a:r>
            <a:endParaRPr lang="en-US" sz="60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Tác hại của người bị điện giật + những cách phòng chống điện giật">
            <a:extLst>
              <a:ext uri="{FF2B5EF4-FFF2-40B4-BE49-F238E27FC236}">
                <a16:creationId xmlns:a16="http://schemas.microsoft.com/office/drawing/2014/main" id="{60C7F53E-9222-212F-5595-AEB88FD84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146320"/>
            <a:ext cx="5638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094B5-CF04-5595-9D5A-6DC76FFFD1D9}"/>
              </a:ext>
            </a:extLst>
          </p:cNvPr>
          <p:cNvSpPr txBox="1"/>
          <p:nvPr/>
        </p:nvSpPr>
        <p:spPr>
          <a:xfrm>
            <a:off x="3124201" y="9182478"/>
            <a:ext cx="335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Chết người</a:t>
            </a:r>
          </a:p>
        </p:txBody>
      </p:sp>
      <p:pic>
        <p:nvPicPr>
          <p:cNvPr id="1030" name="Picture 6" descr="Nguyên nhân và cách phòng tránh chập điện - BINH DUONG AEC">
            <a:extLst>
              <a:ext uri="{FF2B5EF4-FFF2-40B4-BE49-F238E27FC236}">
                <a16:creationId xmlns:a16="http://schemas.microsoft.com/office/drawing/2014/main" id="{F0EFEF9E-A136-2EFF-BA4E-50922AD90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3" t="18261" r="9607" b="12613"/>
          <a:stretch/>
        </p:blipFill>
        <p:spPr bwMode="auto">
          <a:xfrm>
            <a:off x="9525000" y="2857500"/>
            <a:ext cx="7239000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FCE0DB-6CBF-CAB9-D82C-FC9A52219D37}"/>
              </a:ext>
            </a:extLst>
          </p:cNvPr>
          <p:cNvSpPr txBox="1"/>
          <p:nvPr/>
        </p:nvSpPr>
        <p:spPr>
          <a:xfrm>
            <a:off x="9753600" y="8960703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Cháy nổ, thiệt hại về tài sản</a:t>
            </a:r>
          </a:p>
        </p:txBody>
      </p:sp>
    </p:spTree>
    <p:extLst>
      <p:ext uri="{BB962C8B-B14F-4D97-AF65-F5344CB8AC3E}">
        <p14:creationId xmlns:p14="http://schemas.microsoft.com/office/powerpoint/2010/main" val="38768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0FBD82-27BD-94A0-06C7-243F8FEA87C6}"/>
              </a:ext>
            </a:extLst>
          </p:cNvPr>
          <p:cNvSpPr txBox="1"/>
          <p:nvPr/>
        </p:nvSpPr>
        <p:spPr>
          <a:xfrm>
            <a:off x="1219200" y="723900"/>
            <a:ext cx="161544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Làm một bảng cảnh báo an toàn khi sử dụng điện (viết hoặc vẽ) để tiết sau chia sẻ cùng các bạn.</a:t>
            </a:r>
            <a:endParaRPr lang="en-US" sz="7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08D66-DD90-5D9E-B7AC-79778F64B6FF}"/>
              </a:ext>
            </a:extLst>
          </p:cNvPr>
          <p:cNvSpPr/>
          <p:nvPr/>
        </p:nvSpPr>
        <p:spPr>
          <a:xfrm>
            <a:off x="1219200" y="4800600"/>
            <a:ext cx="7420876" cy="4343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3B0BB-9146-4AA1-D940-E6CCE9431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705" y="5067806"/>
            <a:ext cx="3429000" cy="3581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C569B3-0973-8360-AC85-D936D38B9FDE}"/>
              </a:ext>
            </a:extLst>
          </p:cNvPr>
          <p:cNvSpPr txBox="1"/>
          <p:nvPr/>
        </p:nvSpPr>
        <p:spPr>
          <a:xfrm>
            <a:off x="5562600" y="5335012"/>
            <a:ext cx="273744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COI CHỪNG ĐIỆN GIẬT</a:t>
            </a:r>
            <a:endParaRPr lang="en-US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16B983-0F40-AA4F-7A27-CC1A994C1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2770" t="13581" r="21155" b="18510"/>
          <a:stretch/>
        </p:blipFill>
        <p:spPr>
          <a:xfrm>
            <a:off x="10058400" y="4457701"/>
            <a:ext cx="7010400" cy="46566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8188C-72A4-DDE0-D156-50292FD7ACFB}"/>
              </a:ext>
            </a:extLst>
          </p:cNvPr>
          <p:cNvSpPr txBox="1"/>
          <p:nvPr/>
        </p:nvSpPr>
        <p:spPr>
          <a:xfrm>
            <a:off x="11353800" y="8233707"/>
            <a:ext cx="4991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sờ tay vào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32415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2699999">
            <a:off x="1922682" y="3756046"/>
            <a:ext cx="1156273" cy="2899744"/>
          </a:xfrm>
          <a:custGeom>
            <a:avLst/>
            <a:gdLst/>
            <a:ahLst/>
            <a:cxnLst/>
            <a:rect l="l" t="t" r="r" b="b"/>
            <a:pathLst>
              <a:path w="1156273" h="2899744">
                <a:moveTo>
                  <a:pt x="0" y="0"/>
                </a:moveTo>
                <a:lnTo>
                  <a:pt x="1156273" y="0"/>
                </a:lnTo>
                <a:lnTo>
                  <a:pt x="1156273" y="2899744"/>
                </a:lnTo>
                <a:lnTo>
                  <a:pt x="0" y="28997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118277">
            <a:off x="14468378" y="3079859"/>
            <a:ext cx="3325291" cy="4716725"/>
          </a:xfrm>
          <a:custGeom>
            <a:avLst/>
            <a:gdLst/>
            <a:ahLst/>
            <a:cxnLst/>
            <a:rect l="l" t="t" r="r" b="b"/>
            <a:pathLst>
              <a:path w="3325291" h="4716725">
                <a:moveTo>
                  <a:pt x="0" y="0"/>
                </a:moveTo>
                <a:lnTo>
                  <a:pt x="3325291" y="0"/>
                </a:lnTo>
                <a:lnTo>
                  <a:pt x="3325291" y="4716724"/>
                </a:lnTo>
                <a:lnTo>
                  <a:pt x="0" y="4716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855922">
            <a:off x="6710090" y="259835"/>
            <a:ext cx="5629820" cy="992256"/>
          </a:xfrm>
          <a:custGeom>
            <a:avLst/>
            <a:gdLst/>
            <a:ahLst/>
            <a:cxnLst/>
            <a:rect l="l" t="t" r="r" b="b"/>
            <a:pathLst>
              <a:path w="5629820" h="992256">
                <a:moveTo>
                  <a:pt x="0" y="0"/>
                </a:moveTo>
                <a:lnTo>
                  <a:pt x="5629820" y="0"/>
                </a:lnTo>
                <a:lnTo>
                  <a:pt x="5629820" y="992255"/>
                </a:lnTo>
                <a:lnTo>
                  <a:pt x="0" y="992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8687491">
            <a:off x="13758590" y="9120021"/>
            <a:ext cx="5629820" cy="992256"/>
          </a:xfrm>
          <a:custGeom>
            <a:avLst/>
            <a:gdLst/>
            <a:ahLst/>
            <a:cxnLst/>
            <a:rect l="l" t="t" r="r" b="b"/>
            <a:pathLst>
              <a:path w="5629820" h="992256">
                <a:moveTo>
                  <a:pt x="0" y="0"/>
                </a:moveTo>
                <a:lnTo>
                  <a:pt x="5629820" y="0"/>
                </a:lnTo>
                <a:lnTo>
                  <a:pt x="5629820" y="992256"/>
                </a:lnTo>
                <a:lnTo>
                  <a:pt x="0" y="9922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0800000">
            <a:off x="16420275" y="1181547"/>
            <a:ext cx="3014386" cy="1446905"/>
          </a:xfrm>
          <a:custGeom>
            <a:avLst/>
            <a:gdLst/>
            <a:ahLst/>
            <a:cxnLst/>
            <a:rect l="l" t="t" r="r" b="b"/>
            <a:pathLst>
              <a:path w="3014386" h="1446905">
                <a:moveTo>
                  <a:pt x="0" y="0"/>
                </a:moveTo>
                <a:lnTo>
                  <a:pt x="3014386" y="0"/>
                </a:lnTo>
                <a:lnTo>
                  <a:pt x="3014386" y="1446906"/>
                </a:lnTo>
                <a:lnTo>
                  <a:pt x="0" y="1446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>
            <a:off x="1451755" y="-424951"/>
            <a:ext cx="1559409" cy="4172331"/>
          </a:xfrm>
          <a:custGeom>
            <a:avLst/>
            <a:gdLst/>
            <a:ahLst/>
            <a:cxnLst/>
            <a:rect l="l" t="t" r="r" b="b"/>
            <a:pathLst>
              <a:path w="1559409" h="4172331">
                <a:moveTo>
                  <a:pt x="0" y="0"/>
                </a:moveTo>
                <a:lnTo>
                  <a:pt x="1559408" y="0"/>
                </a:lnTo>
                <a:lnTo>
                  <a:pt x="1559408" y="4172331"/>
                </a:lnTo>
                <a:lnTo>
                  <a:pt x="0" y="41723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9483364">
            <a:off x="-2171089" y="6135558"/>
            <a:ext cx="5851051" cy="2793877"/>
          </a:xfrm>
          <a:custGeom>
            <a:avLst/>
            <a:gdLst/>
            <a:ahLst/>
            <a:cxnLst/>
            <a:rect l="l" t="t" r="r" b="b"/>
            <a:pathLst>
              <a:path w="5851051" h="2793877">
                <a:moveTo>
                  <a:pt x="0" y="0"/>
                </a:moveTo>
                <a:lnTo>
                  <a:pt x="5851051" y="0"/>
                </a:lnTo>
                <a:lnTo>
                  <a:pt x="5851051" y="2793877"/>
                </a:lnTo>
                <a:lnTo>
                  <a:pt x="0" y="27938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49013E-9C54-55A6-EFAC-E172DA02CA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05100"/>
            <a:ext cx="13749949" cy="67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7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D9E6F-8376-47BA-D49E-1076098F9A58}"/>
              </a:ext>
            </a:extLst>
          </p:cNvPr>
          <p:cNvSpPr txBox="1"/>
          <p:nvPr/>
        </p:nvSpPr>
        <p:spPr>
          <a:xfrm>
            <a:off x="1040921" y="47014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F062E-EBB2-2D2C-025A-6B7956461575}"/>
              </a:ext>
            </a:extLst>
          </p:cNvPr>
          <p:cNvSpPr txBox="1"/>
          <p:nvPr/>
        </p:nvSpPr>
        <p:spPr>
          <a:xfrm>
            <a:off x="5817079" y="470140"/>
            <a:ext cx="1143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năng lượng điện (Tiết 1)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568B9-A169-7D76-7902-1C5C6375E41A}"/>
              </a:ext>
            </a:extLst>
          </p:cNvPr>
          <p:cNvSpPr txBox="1"/>
          <p:nvPr/>
        </p:nvSpPr>
        <p:spPr>
          <a:xfrm>
            <a:off x="1048110" y="3009900"/>
            <a:ext cx="1219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An toàn khi sử dụng điện </a:t>
            </a:r>
          </a:p>
        </p:txBody>
      </p:sp>
      <p:sp>
        <p:nvSpPr>
          <p:cNvPr id="53" name="TextBox 10">
            <a:extLst>
              <a:ext uri="{FF2B5EF4-FFF2-40B4-BE49-F238E27FC236}">
                <a16:creationId xmlns:a16="http://schemas.microsoft.com/office/drawing/2014/main" id="{7E11FABD-C375-0FFA-F819-0B3E1B9388E8}"/>
              </a:ext>
            </a:extLst>
          </p:cNvPr>
          <p:cNvSpPr txBox="1"/>
          <p:nvPr/>
        </p:nvSpPr>
        <p:spPr>
          <a:xfrm>
            <a:off x="1040920" y="7353300"/>
            <a:ext cx="16713679" cy="160020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0" lvl="0" indent="0" algn="just"/>
            <a:r>
              <a:rPr lang="en-US" sz="6000" dirty="0">
                <a:solidFill>
                  <a:srgbClr val="00000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Ngoài thắp sáng, chạy máy thì điện còn được sử dụng vào những việc gì? </a:t>
            </a:r>
          </a:p>
          <a:p>
            <a:pPr marL="0" lvl="0" indent="0" algn="just"/>
            <a:endParaRPr lang="en-US" sz="6000" dirty="0">
              <a:solidFill>
                <a:srgbClr val="00000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grandir Narrow Ultra-Bold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2817" y="4349331"/>
            <a:ext cx="16871782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nl-NL" sz="6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dùng năng lượng để thắp sáng, chạy máy..., người ta thường lấy điện từ đâu?</a:t>
            </a:r>
            <a:endParaRPr lang="en-US" sz="6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nl-N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6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3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nh viên chế tạo hệ thống sấy hồng ngoại thông minh - Tuổi Trẻ Online">
            <a:extLst>
              <a:ext uri="{FF2B5EF4-FFF2-40B4-BE49-F238E27FC236}">
                <a16:creationId xmlns:a16="http://schemas.microsoft.com/office/drawing/2014/main" id="{5EFE55B5-8B54-8F08-21D6-CDF217C9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81100"/>
            <a:ext cx="7012354" cy="561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0"/>
          <p:cNvSpPr txBox="1"/>
          <p:nvPr/>
        </p:nvSpPr>
        <p:spPr>
          <a:xfrm>
            <a:off x="1905000" y="7637541"/>
            <a:ext cx="5808138" cy="11733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254000" tIns="254000" rIns="254000" bIns="254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Điện dùng để sấy khô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563DC91A-0755-55D2-0D34-6171300E0870}"/>
              </a:ext>
            </a:extLst>
          </p:cNvPr>
          <p:cNvSpPr txBox="1"/>
          <p:nvPr/>
        </p:nvSpPr>
        <p:spPr>
          <a:xfrm>
            <a:off x="9414932" y="7569504"/>
            <a:ext cx="8458200" cy="147259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lIns="254000" tIns="254000" rIns="254000" bIns="254000" rtlCol="0" anchor="ctr"/>
          <a:lstStyle/>
          <a:p>
            <a:pPr marL="0" marR="0" lvl="0" indent="0" algn="ctr" defTabSz="914400" rtl="0" eaLnBrk="1" fontAlgn="auto" latinLnBrk="0" hangingPunct="1">
              <a:lnSpc>
                <a:spcPts val="7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Điện dùng để đun nấu thức ăn</a:t>
            </a:r>
          </a:p>
        </p:txBody>
      </p:sp>
      <p:pic>
        <p:nvPicPr>
          <p:cNvPr id="3" name="Picture 2" descr="Nên sử dụng loại bếp đun nấu nào để tiết kiệm năng lượng?">
            <a:extLst>
              <a:ext uri="{FF2B5EF4-FFF2-40B4-BE49-F238E27FC236}">
                <a16:creationId xmlns:a16="http://schemas.microsoft.com/office/drawing/2014/main" id="{89008CF7-B60D-47CC-6546-49BB2B300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/>
          <a:stretch/>
        </p:blipFill>
        <p:spPr bwMode="auto">
          <a:xfrm>
            <a:off x="9906000" y="1181100"/>
            <a:ext cx="66294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7EB49C9-C74E-224E-8E4E-2EE61F85E48F}"/>
              </a:ext>
            </a:extLst>
          </p:cNvPr>
          <p:cNvSpPr txBox="1"/>
          <p:nvPr/>
        </p:nvSpPr>
        <p:spPr>
          <a:xfrm>
            <a:off x="1447800" y="7048500"/>
            <a:ext cx="160782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Đ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iện dùng chạy các máy móc như: xe đạp điện, quạt máy, máy điều hoà, máy sưởi,...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grandir Narrow Ultra-Bold"/>
              <a:sym typeface="Agrandir Narrow Ultra-Bold"/>
            </a:endParaRPr>
          </a:p>
        </p:txBody>
      </p:sp>
      <p:pic>
        <p:nvPicPr>
          <p:cNvPr id="4098" name="Picture 2" descr="Xe đạp điện Yadea I6 | Điện máy TÁM OANH">
            <a:extLst>
              <a:ext uri="{FF2B5EF4-FFF2-40B4-BE49-F238E27FC236}">
                <a16:creationId xmlns:a16="http://schemas.microsoft.com/office/drawing/2014/main" id="{C0846EA0-0790-3CE0-3F31-11E401AF4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7578" y="1104900"/>
            <a:ext cx="388982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áy điều hòa Panasonic 1 chiều 12000Btu N12ZKH-8">
            <a:extLst>
              <a:ext uri="{FF2B5EF4-FFF2-40B4-BE49-F238E27FC236}">
                <a16:creationId xmlns:a16="http://schemas.microsoft.com/office/drawing/2014/main" id="{58B6DA8A-0735-7692-6BBA-83A1126F6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67867" y="-343139"/>
            <a:ext cx="29718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Quạt cây điện cơ 91 QR-THA I Sải cánh 40cm">
            <a:extLst>
              <a:ext uri="{FF2B5EF4-FFF2-40B4-BE49-F238E27FC236}">
                <a16:creationId xmlns:a16="http://schemas.microsoft.com/office/drawing/2014/main" id="{9B2C6EE6-D5A6-AB5E-C6FA-EF6978F42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4903" y="2206046"/>
            <a:ext cx="3238799" cy="303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ủ lạnh 4 cửa Inverter 362L COEX RM-4007MIS (Inox bạc)">
            <a:extLst>
              <a:ext uri="{FF2B5EF4-FFF2-40B4-BE49-F238E27FC236}">
                <a16:creationId xmlns:a16="http://schemas.microsoft.com/office/drawing/2014/main" id="{CC52A043-8F36-AC42-0760-1B05DFF40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2206046"/>
            <a:ext cx="2971801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mart Tivi 32 inch Darling 32HD946T2 chất lượng Full HD">
            <a:extLst>
              <a:ext uri="{FF2B5EF4-FFF2-40B4-BE49-F238E27FC236}">
                <a16:creationId xmlns:a16="http://schemas.microsoft.com/office/drawing/2014/main" id="{0C519E7B-380F-E3B3-E8CE-9E9B56ADD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1702" y="1104900"/>
            <a:ext cx="5111898" cy="43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41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" y="2552700"/>
            <a:ext cx="16002000" cy="6972300"/>
            <a:chOff x="0" y="0"/>
            <a:chExt cx="4214519" cy="1721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4518" cy="1721888"/>
            </a:xfrm>
            <a:custGeom>
              <a:avLst/>
              <a:gdLst/>
              <a:ahLst/>
              <a:cxnLst/>
              <a:rect l="l" t="t" r="r" b="b"/>
              <a:pathLst>
                <a:path w="4214518" h="1721888">
                  <a:moveTo>
                    <a:pt x="12095" y="0"/>
                  </a:moveTo>
                  <a:lnTo>
                    <a:pt x="4202423" y="0"/>
                  </a:lnTo>
                  <a:cubicBezTo>
                    <a:pt x="4205631" y="0"/>
                    <a:pt x="4208707" y="1274"/>
                    <a:pt x="4210976" y="3543"/>
                  </a:cubicBezTo>
                  <a:cubicBezTo>
                    <a:pt x="4213244" y="5811"/>
                    <a:pt x="4214518" y="8887"/>
                    <a:pt x="4214518" y="12095"/>
                  </a:cubicBezTo>
                  <a:lnTo>
                    <a:pt x="4214518" y="1709793"/>
                  </a:lnTo>
                  <a:cubicBezTo>
                    <a:pt x="4214518" y="1716473"/>
                    <a:pt x="4209103" y="1721888"/>
                    <a:pt x="4202423" y="1721888"/>
                  </a:cubicBezTo>
                  <a:lnTo>
                    <a:pt x="12095" y="1721888"/>
                  </a:lnTo>
                  <a:cubicBezTo>
                    <a:pt x="8887" y="1721888"/>
                    <a:pt x="5811" y="1720614"/>
                    <a:pt x="3543" y="1718346"/>
                  </a:cubicBezTo>
                  <a:cubicBezTo>
                    <a:pt x="1274" y="1716077"/>
                    <a:pt x="0" y="1713001"/>
                    <a:pt x="0" y="1709793"/>
                  </a:cubicBezTo>
                  <a:lnTo>
                    <a:pt x="0" y="12095"/>
                  </a:lnTo>
                  <a:cubicBezTo>
                    <a:pt x="0" y="8887"/>
                    <a:pt x="1274" y="5811"/>
                    <a:pt x="3543" y="3543"/>
                  </a:cubicBezTo>
                  <a:cubicBezTo>
                    <a:pt x="5811" y="1274"/>
                    <a:pt x="8887" y="0"/>
                    <a:pt x="1209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4214519" cy="173141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01600" tIns="101600" rIns="101600" bIns="101600" rtlCol="0" anchor="ctr"/>
            <a:lstStyle/>
            <a:p>
              <a:pPr marL="0" lvl="0" indent="0"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872067" y="610519"/>
            <a:ext cx="169164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Q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uan sát (hình 1 SGK), cho biết điện được truyền từ nhà máy điện đến ổ điện của mỗi gia đình, cơ quan, trường học, như thế nào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rPr>
              <a:t>?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  <a:cs typeface="Agrandir Narrow Ultra-Bold"/>
              <a:sym typeface="Agrandir Narrow Ultra-Bold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246D22A-A931-3E5A-1CA9-B617948E9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067" y="2492964"/>
            <a:ext cx="16306796" cy="7620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838200" y="342900"/>
            <a:ext cx="16611600" cy="9601200"/>
            <a:chOff x="0" y="0"/>
            <a:chExt cx="4074600" cy="80276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074600" cy="802765"/>
            </a:xfrm>
            <a:custGeom>
              <a:avLst/>
              <a:gdLst/>
              <a:ahLst/>
              <a:cxnLst/>
              <a:rect l="l" t="t" r="r" b="b"/>
              <a:pathLst>
                <a:path w="4074600" h="802765">
                  <a:moveTo>
                    <a:pt x="12511" y="0"/>
                  </a:moveTo>
                  <a:lnTo>
                    <a:pt x="4062090" y="0"/>
                  </a:lnTo>
                  <a:cubicBezTo>
                    <a:pt x="4065408" y="0"/>
                    <a:pt x="4068590" y="1318"/>
                    <a:pt x="4070936" y="3664"/>
                  </a:cubicBezTo>
                  <a:cubicBezTo>
                    <a:pt x="4073282" y="6010"/>
                    <a:pt x="4074600" y="9193"/>
                    <a:pt x="4074600" y="12511"/>
                  </a:cubicBezTo>
                  <a:lnTo>
                    <a:pt x="4074600" y="790255"/>
                  </a:lnTo>
                  <a:cubicBezTo>
                    <a:pt x="4074600" y="797164"/>
                    <a:pt x="4068999" y="802765"/>
                    <a:pt x="4062090" y="802765"/>
                  </a:cubicBezTo>
                  <a:lnTo>
                    <a:pt x="12511" y="802765"/>
                  </a:lnTo>
                  <a:cubicBezTo>
                    <a:pt x="9193" y="802765"/>
                    <a:pt x="6010" y="801447"/>
                    <a:pt x="3664" y="799101"/>
                  </a:cubicBezTo>
                  <a:cubicBezTo>
                    <a:pt x="1318" y="796755"/>
                    <a:pt x="0" y="793573"/>
                    <a:pt x="0" y="790255"/>
                  </a:cubicBezTo>
                  <a:lnTo>
                    <a:pt x="0" y="12511"/>
                  </a:lnTo>
                  <a:cubicBezTo>
                    <a:pt x="0" y="9193"/>
                    <a:pt x="1318" y="6010"/>
                    <a:pt x="3664" y="3664"/>
                  </a:cubicBezTo>
                  <a:cubicBezTo>
                    <a:pt x="6010" y="1318"/>
                    <a:pt x="9193" y="0"/>
                    <a:pt x="12511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074600" cy="84086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>
                <a:lnSpc>
                  <a:spcPts val="519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545B227-0186-AB57-32F0-8642D6A57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5000" y="3009900"/>
            <a:ext cx="14097000" cy="6712030"/>
          </a:xfrm>
          <a:prstGeom prst="rect">
            <a:avLst/>
          </a:prstGeom>
        </p:spPr>
      </p:pic>
      <p:sp>
        <p:nvSpPr>
          <p:cNvPr id="29" name="TextBox 10">
            <a:extLst>
              <a:ext uri="{FF2B5EF4-FFF2-40B4-BE49-F238E27FC236}">
                <a16:creationId xmlns:a16="http://schemas.microsoft.com/office/drawing/2014/main" id="{A9F4F3C9-99B6-F266-8E9D-5FE21AC784E9}"/>
              </a:ext>
            </a:extLst>
          </p:cNvPr>
          <p:cNvSpPr txBox="1"/>
          <p:nvPr/>
        </p:nvSpPr>
        <p:spPr>
          <a:xfrm>
            <a:off x="812800" y="-83837"/>
            <a:ext cx="16789400" cy="3040190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Điện được truyền từ nhà máy điện qua trạm biến thế để tăng áp rồi đưa lên đường dây tải điện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 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(đường dây cao thế)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.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Trước khi đến nơi tiêu dùng điện thì cần có trạm biến thế để hạ 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,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Agrandir Narrow Ultra-Bold"/>
                <a:sym typeface="Agrandir Narrow Ultra-Bold"/>
              </a:rPr>
              <a:t>điện từ trạm hạ áp sẽ được đưa đến nơi </a:t>
            </a:r>
            <a:r>
              <a:rPr lang="en-US" sz="4400" b="1" dirty="0">
                <a:solidFill>
                  <a:srgbClr val="00000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grandir Narrow Ultra-Bold"/>
              </a:rPr>
              <a:t>sử dụng điện.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grandir Narrow Ultra-Bold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061B4E1-B7F7-264E-7DB1-F579E97CC6B2}"/>
              </a:ext>
            </a:extLst>
          </p:cNvPr>
          <p:cNvSpPr/>
          <p:nvPr/>
        </p:nvSpPr>
        <p:spPr>
          <a:xfrm>
            <a:off x="3423557" y="6286500"/>
            <a:ext cx="2530929" cy="1387929"/>
          </a:xfrm>
          <a:custGeom>
            <a:avLst/>
            <a:gdLst>
              <a:gd name="connsiteX0" fmla="*/ 0 w 2530929"/>
              <a:gd name="connsiteY0" fmla="*/ 653143 h 1387929"/>
              <a:gd name="connsiteX1" fmla="*/ 48986 w 2530929"/>
              <a:gd name="connsiteY1" fmla="*/ 555171 h 1387929"/>
              <a:gd name="connsiteX2" fmla="*/ 146957 w 2530929"/>
              <a:gd name="connsiteY2" fmla="*/ 342900 h 1387929"/>
              <a:gd name="connsiteX3" fmla="*/ 212272 w 2530929"/>
              <a:gd name="connsiteY3" fmla="*/ 261257 h 1387929"/>
              <a:gd name="connsiteX4" fmla="*/ 261257 w 2530929"/>
              <a:gd name="connsiteY4" fmla="*/ 179614 h 1387929"/>
              <a:gd name="connsiteX5" fmla="*/ 489857 w 2530929"/>
              <a:gd name="connsiteY5" fmla="*/ 65314 h 1387929"/>
              <a:gd name="connsiteX6" fmla="*/ 604157 w 2530929"/>
              <a:gd name="connsiteY6" fmla="*/ 48986 h 1387929"/>
              <a:gd name="connsiteX7" fmla="*/ 1045029 w 2530929"/>
              <a:gd name="connsiteY7" fmla="*/ 0 h 1387929"/>
              <a:gd name="connsiteX8" fmla="*/ 1338943 w 2530929"/>
              <a:gd name="connsiteY8" fmla="*/ 130629 h 1387929"/>
              <a:gd name="connsiteX9" fmla="*/ 1436914 w 2530929"/>
              <a:gd name="connsiteY9" fmla="*/ 179614 h 1387929"/>
              <a:gd name="connsiteX10" fmla="*/ 1616529 w 2530929"/>
              <a:gd name="connsiteY10" fmla="*/ 326571 h 1387929"/>
              <a:gd name="connsiteX11" fmla="*/ 1894114 w 2530929"/>
              <a:gd name="connsiteY11" fmla="*/ 571500 h 1387929"/>
              <a:gd name="connsiteX12" fmla="*/ 1975757 w 2530929"/>
              <a:gd name="connsiteY12" fmla="*/ 685800 h 1387929"/>
              <a:gd name="connsiteX13" fmla="*/ 2057400 w 2530929"/>
              <a:gd name="connsiteY13" fmla="*/ 767443 h 1387929"/>
              <a:gd name="connsiteX14" fmla="*/ 2155372 w 2530929"/>
              <a:gd name="connsiteY14" fmla="*/ 914400 h 1387929"/>
              <a:gd name="connsiteX15" fmla="*/ 2269672 w 2530929"/>
              <a:gd name="connsiteY15" fmla="*/ 1045029 h 1387929"/>
              <a:gd name="connsiteX16" fmla="*/ 2367643 w 2530929"/>
              <a:gd name="connsiteY16" fmla="*/ 1143000 h 1387929"/>
              <a:gd name="connsiteX17" fmla="*/ 2400300 w 2530929"/>
              <a:gd name="connsiteY17" fmla="*/ 1208314 h 1387929"/>
              <a:gd name="connsiteX18" fmla="*/ 2432957 w 2530929"/>
              <a:gd name="connsiteY18" fmla="*/ 1257300 h 1387929"/>
              <a:gd name="connsiteX19" fmla="*/ 2449286 w 2530929"/>
              <a:gd name="connsiteY19" fmla="*/ 1306286 h 1387929"/>
              <a:gd name="connsiteX20" fmla="*/ 2530929 w 2530929"/>
              <a:gd name="connsiteY20" fmla="*/ 1387929 h 138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530929" h="1387929">
                <a:moveTo>
                  <a:pt x="0" y="653143"/>
                </a:moveTo>
                <a:cubicBezTo>
                  <a:pt x="16329" y="620486"/>
                  <a:pt x="33685" y="588322"/>
                  <a:pt x="48986" y="555171"/>
                </a:cubicBezTo>
                <a:cubicBezTo>
                  <a:pt x="74900" y="499024"/>
                  <a:pt x="112425" y="397164"/>
                  <a:pt x="146957" y="342900"/>
                </a:cubicBezTo>
                <a:cubicBezTo>
                  <a:pt x="165668" y="313497"/>
                  <a:pt x="192286" y="289808"/>
                  <a:pt x="212272" y="261257"/>
                </a:cubicBezTo>
                <a:cubicBezTo>
                  <a:pt x="230472" y="235257"/>
                  <a:pt x="237029" y="200114"/>
                  <a:pt x="261257" y="179614"/>
                </a:cubicBezTo>
                <a:cubicBezTo>
                  <a:pt x="339314" y="113566"/>
                  <a:pt x="399901" y="81670"/>
                  <a:pt x="489857" y="65314"/>
                </a:cubicBezTo>
                <a:cubicBezTo>
                  <a:pt x="527723" y="58429"/>
                  <a:pt x="565889" y="53086"/>
                  <a:pt x="604157" y="48986"/>
                </a:cubicBezTo>
                <a:cubicBezTo>
                  <a:pt x="1055174" y="663"/>
                  <a:pt x="812130" y="38817"/>
                  <a:pt x="1045029" y="0"/>
                </a:cubicBezTo>
                <a:cubicBezTo>
                  <a:pt x="1405730" y="138732"/>
                  <a:pt x="1142556" y="23509"/>
                  <a:pt x="1338943" y="130629"/>
                </a:cubicBezTo>
                <a:cubicBezTo>
                  <a:pt x="1370996" y="148113"/>
                  <a:pt x="1406201" y="159870"/>
                  <a:pt x="1436914" y="179614"/>
                </a:cubicBezTo>
                <a:cubicBezTo>
                  <a:pt x="1628199" y="302583"/>
                  <a:pt x="1511159" y="234373"/>
                  <a:pt x="1616529" y="326571"/>
                </a:cubicBezTo>
                <a:cubicBezTo>
                  <a:pt x="1619775" y="329412"/>
                  <a:pt x="1840501" y="505973"/>
                  <a:pt x="1894114" y="571500"/>
                </a:cubicBezTo>
                <a:cubicBezTo>
                  <a:pt x="1923763" y="607738"/>
                  <a:pt x="1945783" y="649831"/>
                  <a:pt x="1975757" y="685800"/>
                </a:cubicBezTo>
                <a:cubicBezTo>
                  <a:pt x="2000396" y="715366"/>
                  <a:pt x="2031654" y="738836"/>
                  <a:pt x="2057400" y="767443"/>
                </a:cubicBezTo>
                <a:cubicBezTo>
                  <a:pt x="2294809" y="1031231"/>
                  <a:pt x="1997551" y="703973"/>
                  <a:pt x="2155372" y="914400"/>
                </a:cubicBezTo>
                <a:cubicBezTo>
                  <a:pt x="2190087" y="960687"/>
                  <a:pt x="2230302" y="1002631"/>
                  <a:pt x="2269672" y="1045029"/>
                </a:cubicBezTo>
                <a:cubicBezTo>
                  <a:pt x="2301098" y="1078872"/>
                  <a:pt x="2338792" y="1106936"/>
                  <a:pt x="2367643" y="1143000"/>
                </a:cubicBezTo>
                <a:cubicBezTo>
                  <a:pt x="2382849" y="1162007"/>
                  <a:pt x="2388223" y="1187180"/>
                  <a:pt x="2400300" y="1208314"/>
                </a:cubicBezTo>
                <a:cubicBezTo>
                  <a:pt x="2410036" y="1225353"/>
                  <a:pt x="2424181" y="1239747"/>
                  <a:pt x="2432957" y="1257300"/>
                </a:cubicBezTo>
                <a:cubicBezTo>
                  <a:pt x="2440654" y="1272695"/>
                  <a:pt x="2440746" y="1291342"/>
                  <a:pt x="2449286" y="1306286"/>
                </a:cubicBezTo>
                <a:cubicBezTo>
                  <a:pt x="2486811" y="1371955"/>
                  <a:pt x="2482322" y="1363625"/>
                  <a:pt x="2530929" y="138792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1A18832B-9289-78C0-2192-9A0296728109}"/>
              </a:ext>
            </a:extLst>
          </p:cNvPr>
          <p:cNvSpPr/>
          <p:nvPr/>
        </p:nvSpPr>
        <p:spPr>
          <a:xfrm>
            <a:off x="5992586" y="6172200"/>
            <a:ext cx="2073728" cy="1502229"/>
          </a:xfrm>
          <a:custGeom>
            <a:avLst/>
            <a:gdLst>
              <a:gd name="connsiteX0" fmla="*/ 0 w 2073728"/>
              <a:gd name="connsiteY0" fmla="*/ 1502229 h 1502229"/>
              <a:gd name="connsiteX1" fmla="*/ 32657 w 2073728"/>
              <a:gd name="connsiteY1" fmla="*/ 1420586 h 1502229"/>
              <a:gd name="connsiteX2" fmla="*/ 81643 w 2073728"/>
              <a:gd name="connsiteY2" fmla="*/ 1224643 h 1502229"/>
              <a:gd name="connsiteX3" fmla="*/ 97971 w 2073728"/>
              <a:gd name="connsiteY3" fmla="*/ 1175657 h 1502229"/>
              <a:gd name="connsiteX4" fmla="*/ 195943 w 2073728"/>
              <a:gd name="connsiteY4" fmla="*/ 1012371 h 1502229"/>
              <a:gd name="connsiteX5" fmla="*/ 244928 w 2073728"/>
              <a:gd name="connsiteY5" fmla="*/ 930729 h 1502229"/>
              <a:gd name="connsiteX6" fmla="*/ 277585 w 2073728"/>
              <a:gd name="connsiteY6" fmla="*/ 881743 h 1502229"/>
              <a:gd name="connsiteX7" fmla="*/ 326571 w 2073728"/>
              <a:gd name="connsiteY7" fmla="*/ 783771 h 1502229"/>
              <a:gd name="connsiteX8" fmla="*/ 489857 w 2073728"/>
              <a:gd name="connsiteY8" fmla="*/ 571500 h 1502229"/>
              <a:gd name="connsiteX9" fmla="*/ 522514 w 2073728"/>
              <a:gd name="connsiteY9" fmla="*/ 522514 h 1502229"/>
              <a:gd name="connsiteX10" fmla="*/ 816428 w 2073728"/>
              <a:gd name="connsiteY10" fmla="*/ 391886 h 1502229"/>
              <a:gd name="connsiteX11" fmla="*/ 947057 w 2073728"/>
              <a:gd name="connsiteY11" fmla="*/ 342900 h 1502229"/>
              <a:gd name="connsiteX12" fmla="*/ 1028700 w 2073728"/>
              <a:gd name="connsiteY12" fmla="*/ 228600 h 1502229"/>
              <a:gd name="connsiteX13" fmla="*/ 1061357 w 2073728"/>
              <a:gd name="connsiteY13" fmla="*/ 163286 h 1502229"/>
              <a:gd name="connsiteX14" fmla="*/ 1208314 w 2073728"/>
              <a:gd name="connsiteY14" fmla="*/ 81643 h 1502229"/>
              <a:gd name="connsiteX15" fmla="*/ 1518557 w 2073728"/>
              <a:gd name="connsiteY15" fmla="*/ 0 h 1502229"/>
              <a:gd name="connsiteX16" fmla="*/ 1894114 w 2073728"/>
              <a:gd name="connsiteY16" fmla="*/ 48986 h 1502229"/>
              <a:gd name="connsiteX17" fmla="*/ 1959428 w 2073728"/>
              <a:gd name="connsiteY17" fmla="*/ 114300 h 1502229"/>
              <a:gd name="connsiteX18" fmla="*/ 2073728 w 2073728"/>
              <a:gd name="connsiteY18" fmla="*/ 195943 h 150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73728" h="1502229">
                <a:moveTo>
                  <a:pt x="0" y="1502229"/>
                </a:moveTo>
                <a:cubicBezTo>
                  <a:pt x="10886" y="1475015"/>
                  <a:pt x="24386" y="1448706"/>
                  <a:pt x="32657" y="1420586"/>
                </a:cubicBezTo>
                <a:cubicBezTo>
                  <a:pt x="51654" y="1355997"/>
                  <a:pt x="64296" y="1289694"/>
                  <a:pt x="81643" y="1224643"/>
                </a:cubicBezTo>
                <a:cubicBezTo>
                  <a:pt x="86078" y="1208012"/>
                  <a:pt x="89811" y="1190812"/>
                  <a:pt x="97971" y="1175657"/>
                </a:cubicBezTo>
                <a:cubicBezTo>
                  <a:pt x="128064" y="1119770"/>
                  <a:pt x="163286" y="1066800"/>
                  <a:pt x="195943" y="1012371"/>
                </a:cubicBezTo>
                <a:cubicBezTo>
                  <a:pt x="212271" y="985157"/>
                  <a:pt x="228108" y="957642"/>
                  <a:pt x="244928" y="930729"/>
                </a:cubicBezTo>
                <a:cubicBezTo>
                  <a:pt x="255329" y="914087"/>
                  <a:pt x="268809" y="899296"/>
                  <a:pt x="277585" y="881743"/>
                </a:cubicBezTo>
                <a:cubicBezTo>
                  <a:pt x="293914" y="849086"/>
                  <a:pt x="307220" y="814733"/>
                  <a:pt x="326571" y="783771"/>
                </a:cubicBezTo>
                <a:cubicBezTo>
                  <a:pt x="537507" y="446275"/>
                  <a:pt x="364907" y="721441"/>
                  <a:pt x="489857" y="571500"/>
                </a:cubicBezTo>
                <a:cubicBezTo>
                  <a:pt x="502420" y="556424"/>
                  <a:pt x="505319" y="531971"/>
                  <a:pt x="522514" y="522514"/>
                </a:cubicBezTo>
                <a:cubicBezTo>
                  <a:pt x="616455" y="470847"/>
                  <a:pt x="712417" y="417889"/>
                  <a:pt x="816428" y="391886"/>
                </a:cubicBezTo>
                <a:cubicBezTo>
                  <a:pt x="905357" y="369653"/>
                  <a:pt x="861670" y="385593"/>
                  <a:pt x="947057" y="342900"/>
                </a:cubicBezTo>
                <a:cubicBezTo>
                  <a:pt x="974271" y="304800"/>
                  <a:pt x="1003563" y="268101"/>
                  <a:pt x="1028700" y="228600"/>
                </a:cubicBezTo>
                <a:cubicBezTo>
                  <a:pt x="1041768" y="208064"/>
                  <a:pt x="1045516" y="181767"/>
                  <a:pt x="1061357" y="163286"/>
                </a:cubicBezTo>
                <a:cubicBezTo>
                  <a:pt x="1094864" y="124194"/>
                  <a:pt x="1160915" y="94809"/>
                  <a:pt x="1208314" y="81643"/>
                </a:cubicBezTo>
                <a:cubicBezTo>
                  <a:pt x="1662134" y="-44418"/>
                  <a:pt x="1253089" y="88488"/>
                  <a:pt x="1518557" y="0"/>
                </a:cubicBezTo>
                <a:cubicBezTo>
                  <a:pt x="1643743" y="16329"/>
                  <a:pt x="1771908" y="17303"/>
                  <a:pt x="1894114" y="48986"/>
                </a:cubicBezTo>
                <a:cubicBezTo>
                  <a:pt x="1923918" y="56713"/>
                  <a:pt x="1936257" y="94025"/>
                  <a:pt x="1959428" y="114300"/>
                </a:cubicBezTo>
                <a:cubicBezTo>
                  <a:pt x="1991831" y="142653"/>
                  <a:pt x="2037153" y="171559"/>
                  <a:pt x="2073728" y="195943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D805CEB-5E28-741D-6D76-EB5765EB1708}"/>
              </a:ext>
            </a:extLst>
          </p:cNvPr>
          <p:cNvSpPr/>
          <p:nvPr/>
        </p:nvSpPr>
        <p:spPr>
          <a:xfrm>
            <a:off x="8131629" y="5812971"/>
            <a:ext cx="2906485" cy="1747158"/>
          </a:xfrm>
          <a:custGeom>
            <a:avLst/>
            <a:gdLst>
              <a:gd name="connsiteX0" fmla="*/ 0 w 2906485"/>
              <a:gd name="connsiteY0" fmla="*/ 587829 h 1747158"/>
              <a:gd name="connsiteX1" fmla="*/ 65314 w 2906485"/>
              <a:gd name="connsiteY1" fmla="*/ 391886 h 1747158"/>
              <a:gd name="connsiteX2" fmla="*/ 244928 w 2906485"/>
              <a:gd name="connsiteY2" fmla="*/ 244929 h 1747158"/>
              <a:gd name="connsiteX3" fmla="*/ 457200 w 2906485"/>
              <a:gd name="connsiteY3" fmla="*/ 130629 h 1747158"/>
              <a:gd name="connsiteX4" fmla="*/ 555171 w 2906485"/>
              <a:gd name="connsiteY4" fmla="*/ 97972 h 1747158"/>
              <a:gd name="connsiteX5" fmla="*/ 979714 w 2906485"/>
              <a:gd name="connsiteY5" fmla="*/ 0 h 1747158"/>
              <a:gd name="connsiteX6" fmla="*/ 1583871 w 2906485"/>
              <a:gd name="connsiteY6" fmla="*/ 16329 h 1747158"/>
              <a:gd name="connsiteX7" fmla="*/ 2122714 w 2906485"/>
              <a:gd name="connsiteY7" fmla="*/ 163286 h 1747158"/>
              <a:gd name="connsiteX8" fmla="*/ 2171700 w 2906485"/>
              <a:gd name="connsiteY8" fmla="*/ 195943 h 1747158"/>
              <a:gd name="connsiteX9" fmla="*/ 2269671 w 2906485"/>
              <a:gd name="connsiteY9" fmla="*/ 310243 h 1747158"/>
              <a:gd name="connsiteX10" fmla="*/ 2579914 w 2906485"/>
              <a:gd name="connsiteY10" fmla="*/ 587829 h 1747158"/>
              <a:gd name="connsiteX11" fmla="*/ 2645228 w 2906485"/>
              <a:gd name="connsiteY11" fmla="*/ 751115 h 1747158"/>
              <a:gd name="connsiteX12" fmla="*/ 2710542 w 2906485"/>
              <a:gd name="connsiteY12" fmla="*/ 947058 h 1747158"/>
              <a:gd name="connsiteX13" fmla="*/ 2743200 w 2906485"/>
              <a:gd name="connsiteY13" fmla="*/ 1159329 h 1747158"/>
              <a:gd name="connsiteX14" fmla="*/ 2759528 w 2906485"/>
              <a:gd name="connsiteY14" fmla="*/ 1306286 h 1747158"/>
              <a:gd name="connsiteX15" fmla="*/ 2792185 w 2906485"/>
              <a:gd name="connsiteY15" fmla="*/ 1436915 h 1747158"/>
              <a:gd name="connsiteX16" fmla="*/ 2808514 w 2906485"/>
              <a:gd name="connsiteY16" fmla="*/ 1502229 h 1747158"/>
              <a:gd name="connsiteX17" fmla="*/ 2824842 w 2906485"/>
              <a:gd name="connsiteY17" fmla="*/ 1567543 h 1747158"/>
              <a:gd name="connsiteX18" fmla="*/ 2857500 w 2906485"/>
              <a:gd name="connsiteY18" fmla="*/ 1632858 h 1747158"/>
              <a:gd name="connsiteX19" fmla="*/ 2906485 w 2906485"/>
              <a:gd name="connsiteY19" fmla="*/ 1747158 h 174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906485" h="1747158">
                <a:moveTo>
                  <a:pt x="0" y="587829"/>
                </a:moveTo>
                <a:cubicBezTo>
                  <a:pt x="12076" y="527448"/>
                  <a:pt x="23888" y="439230"/>
                  <a:pt x="65314" y="391886"/>
                </a:cubicBezTo>
                <a:cubicBezTo>
                  <a:pt x="116254" y="333669"/>
                  <a:pt x="180563" y="287839"/>
                  <a:pt x="244928" y="244929"/>
                </a:cubicBezTo>
                <a:cubicBezTo>
                  <a:pt x="311794" y="200352"/>
                  <a:pt x="384573" y="165031"/>
                  <a:pt x="457200" y="130629"/>
                </a:cubicBezTo>
                <a:cubicBezTo>
                  <a:pt x="488310" y="115893"/>
                  <a:pt x="522146" y="107685"/>
                  <a:pt x="555171" y="97972"/>
                </a:cubicBezTo>
                <a:cubicBezTo>
                  <a:pt x="756036" y="38894"/>
                  <a:pt x="753190" y="45305"/>
                  <a:pt x="979714" y="0"/>
                </a:cubicBezTo>
                <a:cubicBezTo>
                  <a:pt x="1181100" y="5443"/>
                  <a:pt x="1383182" y="-1275"/>
                  <a:pt x="1583871" y="16329"/>
                </a:cubicBezTo>
                <a:cubicBezTo>
                  <a:pt x="1786152" y="34073"/>
                  <a:pt x="1942472" y="84430"/>
                  <a:pt x="2122714" y="163286"/>
                </a:cubicBezTo>
                <a:cubicBezTo>
                  <a:pt x="2140693" y="171152"/>
                  <a:pt x="2157823" y="182066"/>
                  <a:pt x="2171700" y="195943"/>
                </a:cubicBezTo>
                <a:cubicBezTo>
                  <a:pt x="2207183" y="231426"/>
                  <a:pt x="2235216" y="273761"/>
                  <a:pt x="2269671" y="310243"/>
                </a:cubicBezTo>
                <a:cubicBezTo>
                  <a:pt x="2446230" y="497189"/>
                  <a:pt x="2408252" y="459083"/>
                  <a:pt x="2579914" y="587829"/>
                </a:cubicBezTo>
                <a:cubicBezTo>
                  <a:pt x="2601685" y="642258"/>
                  <a:pt x="2625718" y="695836"/>
                  <a:pt x="2645228" y="751115"/>
                </a:cubicBezTo>
                <a:cubicBezTo>
                  <a:pt x="2767356" y="1097145"/>
                  <a:pt x="2602943" y="678058"/>
                  <a:pt x="2710542" y="947058"/>
                </a:cubicBezTo>
                <a:cubicBezTo>
                  <a:pt x="2721428" y="1017815"/>
                  <a:pt x="2733527" y="1088396"/>
                  <a:pt x="2743200" y="1159329"/>
                </a:cubicBezTo>
                <a:cubicBezTo>
                  <a:pt x="2749859" y="1208164"/>
                  <a:pt x="2750963" y="1257749"/>
                  <a:pt x="2759528" y="1306286"/>
                </a:cubicBezTo>
                <a:cubicBezTo>
                  <a:pt x="2767328" y="1350486"/>
                  <a:pt x="2781299" y="1393372"/>
                  <a:pt x="2792185" y="1436915"/>
                </a:cubicBezTo>
                <a:lnTo>
                  <a:pt x="2808514" y="1502229"/>
                </a:lnTo>
                <a:cubicBezTo>
                  <a:pt x="2813957" y="1524000"/>
                  <a:pt x="2814806" y="1547471"/>
                  <a:pt x="2824842" y="1567543"/>
                </a:cubicBezTo>
                <a:lnTo>
                  <a:pt x="2857500" y="1632858"/>
                </a:lnTo>
                <a:cubicBezTo>
                  <a:pt x="2875829" y="1742834"/>
                  <a:pt x="2844216" y="1716023"/>
                  <a:pt x="2906485" y="174715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AB946AF-E70B-882B-7EFF-4CC65ED64DC9}"/>
              </a:ext>
            </a:extLst>
          </p:cNvPr>
          <p:cNvSpPr/>
          <p:nvPr/>
        </p:nvSpPr>
        <p:spPr>
          <a:xfrm>
            <a:off x="11217729" y="6841671"/>
            <a:ext cx="2971800" cy="751115"/>
          </a:xfrm>
          <a:custGeom>
            <a:avLst/>
            <a:gdLst>
              <a:gd name="connsiteX0" fmla="*/ 0 w 2971800"/>
              <a:gd name="connsiteY0" fmla="*/ 751115 h 751115"/>
              <a:gd name="connsiteX1" fmla="*/ 32657 w 2971800"/>
              <a:gd name="connsiteY1" fmla="*/ 506186 h 751115"/>
              <a:gd name="connsiteX2" fmla="*/ 48985 w 2971800"/>
              <a:gd name="connsiteY2" fmla="*/ 424543 h 751115"/>
              <a:gd name="connsiteX3" fmla="*/ 146957 w 2971800"/>
              <a:gd name="connsiteY3" fmla="*/ 310243 h 751115"/>
              <a:gd name="connsiteX4" fmla="*/ 310242 w 2971800"/>
              <a:gd name="connsiteY4" fmla="*/ 163286 h 751115"/>
              <a:gd name="connsiteX5" fmla="*/ 359228 w 2971800"/>
              <a:gd name="connsiteY5" fmla="*/ 130629 h 751115"/>
              <a:gd name="connsiteX6" fmla="*/ 489857 w 2971800"/>
              <a:gd name="connsiteY6" fmla="*/ 97972 h 751115"/>
              <a:gd name="connsiteX7" fmla="*/ 587828 w 2971800"/>
              <a:gd name="connsiteY7" fmla="*/ 65315 h 751115"/>
              <a:gd name="connsiteX8" fmla="*/ 1045028 w 2971800"/>
              <a:gd name="connsiteY8" fmla="*/ 0 h 751115"/>
              <a:gd name="connsiteX9" fmla="*/ 1861457 w 2971800"/>
              <a:gd name="connsiteY9" fmla="*/ 65315 h 751115"/>
              <a:gd name="connsiteX10" fmla="*/ 2139042 w 2971800"/>
              <a:gd name="connsiteY10" fmla="*/ 97972 h 751115"/>
              <a:gd name="connsiteX11" fmla="*/ 2367642 w 2971800"/>
              <a:gd name="connsiteY11" fmla="*/ 195943 h 751115"/>
              <a:gd name="connsiteX12" fmla="*/ 2645228 w 2971800"/>
              <a:gd name="connsiteY12" fmla="*/ 326572 h 751115"/>
              <a:gd name="connsiteX13" fmla="*/ 2743200 w 2971800"/>
              <a:gd name="connsiteY13" fmla="*/ 375558 h 751115"/>
              <a:gd name="connsiteX14" fmla="*/ 2824842 w 2971800"/>
              <a:gd name="connsiteY14" fmla="*/ 408215 h 751115"/>
              <a:gd name="connsiteX15" fmla="*/ 2890157 w 2971800"/>
              <a:gd name="connsiteY15" fmla="*/ 457200 h 751115"/>
              <a:gd name="connsiteX16" fmla="*/ 2971800 w 2971800"/>
              <a:gd name="connsiteY16" fmla="*/ 506186 h 75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1800" h="751115">
                <a:moveTo>
                  <a:pt x="0" y="751115"/>
                </a:moveTo>
                <a:cubicBezTo>
                  <a:pt x="10886" y="669472"/>
                  <a:pt x="20439" y="587640"/>
                  <a:pt x="32657" y="506186"/>
                </a:cubicBezTo>
                <a:cubicBezTo>
                  <a:pt x="36774" y="478740"/>
                  <a:pt x="35001" y="448516"/>
                  <a:pt x="48985" y="424543"/>
                </a:cubicBezTo>
                <a:cubicBezTo>
                  <a:pt x="74270" y="381198"/>
                  <a:pt x="113049" y="347234"/>
                  <a:pt x="146957" y="310243"/>
                </a:cubicBezTo>
                <a:cubicBezTo>
                  <a:pt x="206808" y="244951"/>
                  <a:pt x="240595" y="215521"/>
                  <a:pt x="310242" y="163286"/>
                </a:cubicBezTo>
                <a:cubicBezTo>
                  <a:pt x="325942" y="151511"/>
                  <a:pt x="340785" y="137336"/>
                  <a:pt x="359228" y="130629"/>
                </a:cubicBezTo>
                <a:cubicBezTo>
                  <a:pt x="401409" y="115291"/>
                  <a:pt x="446701" y="110302"/>
                  <a:pt x="489857" y="97972"/>
                </a:cubicBezTo>
                <a:cubicBezTo>
                  <a:pt x="522956" y="88515"/>
                  <a:pt x="554128" y="72336"/>
                  <a:pt x="587828" y="65315"/>
                </a:cubicBezTo>
                <a:cubicBezTo>
                  <a:pt x="801901" y="20716"/>
                  <a:pt x="856598" y="18843"/>
                  <a:pt x="1045028" y="0"/>
                </a:cubicBezTo>
                <a:lnTo>
                  <a:pt x="1861457" y="65315"/>
                </a:lnTo>
                <a:cubicBezTo>
                  <a:pt x="1954252" y="73625"/>
                  <a:pt x="2047253" y="82009"/>
                  <a:pt x="2139042" y="97972"/>
                </a:cubicBezTo>
                <a:cubicBezTo>
                  <a:pt x="2221690" y="112345"/>
                  <a:pt x="2293209" y="162862"/>
                  <a:pt x="2367642" y="195943"/>
                </a:cubicBezTo>
                <a:cubicBezTo>
                  <a:pt x="2745505" y="363883"/>
                  <a:pt x="2349905" y="167552"/>
                  <a:pt x="2645228" y="326572"/>
                </a:cubicBezTo>
                <a:cubicBezTo>
                  <a:pt x="2677376" y="343882"/>
                  <a:pt x="2709961" y="360449"/>
                  <a:pt x="2743200" y="375558"/>
                </a:cubicBezTo>
                <a:cubicBezTo>
                  <a:pt x="2769883" y="387687"/>
                  <a:pt x="2799220" y="393981"/>
                  <a:pt x="2824842" y="408215"/>
                </a:cubicBezTo>
                <a:cubicBezTo>
                  <a:pt x="2848632" y="421431"/>
                  <a:pt x="2865816" y="445029"/>
                  <a:pt x="2890157" y="457200"/>
                </a:cubicBezTo>
                <a:cubicBezTo>
                  <a:pt x="2980132" y="502187"/>
                  <a:pt x="2938464" y="439516"/>
                  <a:pt x="2971800" y="5061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D5C268EA-0D62-56F0-3E21-26238CD63C2A}"/>
              </a:ext>
            </a:extLst>
          </p:cNvPr>
          <p:cNvSpPr/>
          <p:nvPr/>
        </p:nvSpPr>
        <p:spPr>
          <a:xfrm>
            <a:off x="12948557" y="6678386"/>
            <a:ext cx="1045029" cy="244928"/>
          </a:xfrm>
          <a:custGeom>
            <a:avLst/>
            <a:gdLst>
              <a:gd name="connsiteX0" fmla="*/ 0 w 1045029"/>
              <a:gd name="connsiteY0" fmla="*/ 244928 h 244928"/>
              <a:gd name="connsiteX1" fmla="*/ 179614 w 1045029"/>
              <a:gd name="connsiteY1" fmla="*/ 195943 h 244928"/>
              <a:gd name="connsiteX2" fmla="*/ 408214 w 1045029"/>
              <a:gd name="connsiteY2" fmla="*/ 130628 h 244928"/>
              <a:gd name="connsiteX3" fmla="*/ 669472 w 1045029"/>
              <a:gd name="connsiteY3" fmla="*/ 0 h 244928"/>
              <a:gd name="connsiteX4" fmla="*/ 963386 w 1045029"/>
              <a:gd name="connsiteY4" fmla="*/ 32657 h 244928"/>
              <a:gd name="connsiteX5" fmla="*/ 1045029 w 1045029"/>
              <a:gd name="connsiteY5" fmla="*/ 65314 h 24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5029" h="244928">
                <a:moveTo>
                  <a:pt x="0" y="244928"/>
                </a:moveTo>
                <a:cubicBezTo>
                  <a:pt x="148798" y="215170"/>
                  <a:pt x="13887" y="245661"/>
                  <a:pt x="179614" y="195943"/>
                </a:cubicBezTo>
                <a:cubicBezTo>
                  <a:pt x="255521" y="173171"/>
                  <a:pt x="334633" y="160060"/>
                  <a:pt x="408214" y="130628"/>
                </a:cubicBezTo>
                <a:cubicBezTo>
                  <a:pt x="498615" y="94468"/>
                  <a:pt x="669472" y="0"/>
                  <a:pt x="669472" y="0"/>
                </a:cubicBezTo>
                <a:cubicBezTo>
                  <a:pt x="806443" y="11414"/>
                  <a:pt x="847221" y="9424"/>
                  <a:pt x="963386" y="32657"/>
                </a:cubicBezTo>
                <a:cubicBezTo>
                  <a:pt x="1031619" y="46304"/>
                  <a:pt x="1014392" y="34677"/>
                  <a:pt x="1045029" y="6531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1092597-3D7F-0703-91CA-8E88C3CB587A}"/>
              </a:ext>
            </a:extLst>
          </p:cNvPr>
          <p:cNvSpPr/>
          <p:nvPr/>
        </p:nvSpPr>
        <p:spPr>
          <a:xfrm>
            <a:off x="13106400" y="6531136"/>
            <a:ext cx="266700" cy="364964"/>
          </a:xfrm>
          <a:custGeom>
            <a:avLst/>
            <a:gdLst>
              <a:gd name="connsiteX0" fmla="*/ 0 w 391886"/>
              <a:gd name="connsiteY0" fmla="*/ 228893 h 228893"/>
              <a:gd name="connsiteX1" fmla="*/ 48986 w 391886"/>
              <a:gd name="connsiteY1" fmla="*/ 81935 h 228893"/>
              <a:gd name="connsiteX2" fmla="*/ 130629 w 391886"/>
              <a:gd name="connsiteY2" fmla="*/ 49278 h 228893"/>
              <a:gd name="connsiteX3" fmla="*/ 195943 w 391886"/>
              <a:gd name="connsiteY3" fmla="*/ 16621 h 228893"/>
              <a:gd name="connsiteX4" fmla="*/ 391886 w 391886"/>
              <a:gd name="connsiteY4" fmla="*/ 293 h 228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1886" h="228893">
                <a:moveTo>
                  <a:pt x="0" y="228893"/>
                </a:moveTo>
                <a:cubicBezTo>
                  <a:pt x="6760" y="188336"/>
                  <a:pt x="5549" y="112962"/>
                  <a:pt x="48986" y="81935"/>
                </a:cubicBezTo>
                <a:cubicBezTo>
                  <a:pt x="72837" y="64898"/>
                  <a:pt x="103845" y="61182"/>
                  <a:pt x="130629" y="49278"/>
                </a:cubicBezTo>
                <a:cubicBezTo>
                  <a:pt x="152872" y="39392"/>
                  <a:pt x="172460" y="23025"/>
                  <a:pt x="195943" y="16621"/>
                </a:cubicBezTo>
                <a:cubicBezTo>
                  <a:pt x="269925" y="-3556"/>
                  <a:pt x="319316" y="293"/>
                  <a:pt x="391886" y="293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15200" y="647700"/>
            <a:ext cx="9829800" cy="9144000"/>
            <a:chOff x="0" y="0"/>
            <a:chExt cx="4214519" cy="22076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14518" cy="2207605"/>
            </a:xfrm>
            <a:custGeom>
              <a:avLst/>
              <a:gdLst/>
              <a:ahLst/>
              <a:cxnLst/>
              <a:rect l="l" t="t" r="r" b="b"/>
              <a:pathLst>
                <a:path w="4214518" h="2207605">
                  <a:moveTo>
                    <a:pt x="12095" y="0"/>
                  </a:moveTo>
                  <a:lnTo>
                    <a:pt x="4202423" y="0"/>
                  </a:lnTo>
                  <a:cubicBezTo>
                    <a:pt x="4205631" y="0"/>
                    <a:pt x="4208707" y="1274"/>
                    <a:pt x="4210976" y="3543"/>
                  </a:cubicBezTo>
                  <a:cubicBezTo>
                    <a:pt x="4213244" y="5811"/>
                    <a:pt x="4214518" y="8887"/>
                    <a:pt x="4214518" y="12095"/>
                  </a:cubicBezTo>
                  <a:lnTo>
                    <a:pt x="4214518" y="2195510"/>
                  </a:lnTo>
                  <a:cubicBezTo>
                    <a:pt x="4214518" y="2198718"/>
                    <a:pt x="4213244" y="2201794"/>
                    <a:pt x="4210976" y="2204062"/>
                  </a:cubicBezTo>
                  <a:cubicBezTo>
                    <a:pt x="4208707" y="2206331"/>
                    <a:pt x="4205631" y="2207605"/>
                    <a:pt x="4202423" y="2207605"/>
                  </a:cubicBezTo>
                  <a:lnTo>
                    <a:pt x="12095" y="2207605"/>
                  </a:lnTo>
                  <a:cubicBezTo>
                    <a:pt x="8887" y="2207605"/>
                    <a:pt x="5811" y="2206331"/>
                    <a:pt x="3543" y="2204062"/>
                  </a:cubicBezTo>
                  <a:cubicBezTo>
                    <a:pt x="1274" y="2201794"/>
                    <a:pt x="0" y="2198718"/>
                    <a:pt x="0" y="2195510"/>
                  </a:cubicBezTo>
                  <a:lnTo>
                    <a:pt x="0" y="12095"/>
                  </a:lnTo>
                  <a:cubicBezTo>
                    <a:pt x="0" y="8887"/>
                    <a:pt x="1274" y="5811"/>
                    <a:pt x="3543" y="3543"/>
                  </a:cubicBezTo>
                  <a:cubicBezTo>
                    <a:pt x="5811" y="1274"/>
                    <a:pt x="8887" y="0"/>
                    <a:pt x="1209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14519" cy="2245705"/>
            </a:xfrm>
            <a:prstGeom prst="rect">
              <a:avLst/>
            </a:prstGeom>
          </p:spPr>
          <p:txBody>
            <a:bodyPr lIns="101600" tIns="101600" rIns="101600" bIns="101600" rtlCol="0" anchor="ctr"/>
            <a:lstStyle/>
            <a:p>
              <a:pPr marL="0" lvl="0" indent="0" algn="ctr">
                <a:lnSpc>
                  <a:spcPts val="51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5" name="Group 11">
            <a:extLst>
              <a:ext uri="{FF2B5EF4-FFF2-40B4-BE49-F238E27FC236}">
                <a16:creationId xmlns:a16="http://schemas.microsoft.com/office/drawing/2014/main" id="{505A9E65-6C30-8587-4A9F-E772C3FC429F}"/>
              </a:ext>
            </a:extLst>
          </p:cNvPr>
          <p:cNvGrpSpPr/>
          <p:nvPr/>
        </p:nvGrpSpPr>
        <p:grpSpPr>
          <a:xfrm>
            <a:off x="1066800" y="5443"/>
            <a:ext cx="5334000" cy="10007312"/>
            <a:chOff x="0" y="-95250"/>
            <a:chExt cx="1204148" cy="647151"/>
          </a:xfrm>
        </p:grpSpPr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1ABB049B-5DCB-6EC4-12B1-19307306A41D}"/>
                </a:ext>
              </a:extLst>
            </p:cNvPr>
            <p:cNvSpPr/>
            <p:nvPr/>
          </p:nvSpPr>
          <p:spPr>
            <a:xfrm>
              <a:off x="0" y="0"/>
              <a:ext cx="1204148" cy="482913"/>
            </a:xfrm>
            <a:custGeom>
              <a:avLst/>
              <a:gdLst/>
              <a:ahLst/>
              <a:cxnLst/>
              <a:rect l="l" t="t" r="r" b="b"/>
              <a:pathLst>
                <a:path w="1204148" h="551901">
                  <a:moveTo>
                    <a:pt x="42333" y="0"/>
                  </a:moveTo>
                  <a:lnTo>
                    <a:pt x="1161815" y="0"/>
                  </a:lnTo>
                  <a:cubicBezTo>
                    <a:pt x="1173042" y="0"/>
                    <a:pt x="1183810" y="4460"/>
                    <a:pt x="1191749" y="12399"/>
                  </a:cubicBezTo>
                  <a:cubicBezTo>
                    <a:pt x="1199688" y="20338"/>
                    <a:pt x="1204148" y="31106"/>
                    <a:pt x="1204148" y="42333"/>
                  </a:cubicBezTo>
                  <a:lnTo>
                    <a:pt x="1204148" y="509568"/>
                  </a:lnTo>
                  <a:cubicBezTo>
                    <a:pt x="1204148" y="520795"/>
                    <a:pt x="1199688" y="531563"/>
                    <a:pt x="1191749" y="539502"/>
                  </a:cubicBezTo>
                  <a:cubicBezTo>
                    <a:pt x="1183810" y="547441"/>
                    <a:pt x="1173042" y="551901"/>
                    <a:pt x="1161815" y="551901"/>
                  </a:cubicBezTo>
                  <a:lnTo>
                    <a:pt x="42333" y="551901"/>
                  </a:lnTo>
                  <a:cubicBezTo>
                    <a:pt x="31106" y="551901"/>
                    <a:pt x="20338" y="547441"/>
                    <a:pt x="12399" y="539502"/>
                  </a:cubicBezTo>
                  <a:cubicBezTo>
                    <a:pt x="4460" y="531563"/>
                    <a:pt x="0" y="520795"/>
                    <a:pt x="0" y="509568"/>
                  </a:cubicBezTo>
                  <a:lnTo>
                    <a:pt x="0" y="42333"/>
                  </a:lnTo>
                  <a:cubicBezTo>
                    <a:pt x="0" y="31106"/>
                    <a:pt x="4460" y="20338"/>
                    <a:pt x="12399" y="12399"/>
                  </a:cubicBezTo>
                  <a:cubicBezTo>
                    <a:pt x="20338" y="4460"/>
                    <a:pt x="31106" y="0"/>
                    <a:pt x="42333" y="0"/>
                  </a:cubicBezTo>
                  <a:close/>
                </a:path>
              </a:pathLst>
            </a:custGeom>
            <a:solidFill>
              <a:srgbClr val="F2C748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10E6A24A-D5AC-084A-D30A-71D63A1823C9}"/>
                </a:ext>
              </a:extLst>
            </p:cNvPr>
            <p:cNvSpPr txBox="1"/>
            <p:nvPr/>
          </p:nvSpPr>
          <p:spPr>
            <a:xfrm>
              <a:off x="0" y="-95250"/>
              <a:ext cx="1068469" cy="64715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marL="0" lvl="0" indent="0" algn="ctr"/>
              <a:r>
                <a:rPr lang="en-US" sz="6000" b="1" dirty="0">
                  <a:solidFill>
                    <a:srgbClr val="00000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grandir Narrow Ultra-Bold"/>
                  <a:sym typeface="Agrandir Narrow Ultra-Bold"/>
                </a:rPr>
                <a:t> </a:t>
              </a:r>
              <a:r>
                <a:rPr lang="vi-VN" sz="5400" b="1" dirty="0">
                  <a:solidFill>
                    <a:srgbClr val="00000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grandir Narrow Ultra-Bold"/>
                  <a:sym typeface="Agrandir Narrow Ultra-Bold"/>
                </a:rPr>
                <a:t>Quan sát hình 2 và cho biết việc nên làm, không nên làm để đảm bảo an toàn cho con người.</a:t>
              </a:r>
              <a:endParaRPr lang="en-US" sz="6000" b="1" dirty="0">
                <a:solidFill>
                  <a:srgbClr val="000001"/>
                </a:solidFill>
                <a:latin typeface="Cambria" panose="02040503050406030204" pitchFamily="18" charset="0"/>
                <a:ea typeface="Cambria" panose="02040503050406030204" pitchFamily="18" charset="0"/>
                <a:cs typeface="Agrandir Narrow Ultra-Bold"/>
                <a:sym typeface="Agrandir Narrow Ultra-Bold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B2E9953-1F8C-54CA-CCEF-1A413A29A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198" y="647700"/>
            <a:ext cx="10287002" cy="899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184D4-843B-C3D6-DE63-D47AB00CF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5389A64-B928-FA2F-B5DB-896948556BBE}"/>
              </a:ext>
            </a:extLst>
          </p:cNvPr>
          <p:cNvSpPr txBox="1"/>
          <p:nvPr/>
        </p:nvSpPr>
        <p:spPr>
          <a:xfrm>
            <a:off x="609600" y="363200"/>
            <a:ext cx="1607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LẬT HÌNH</a:t>
            </a:r>
          </a:p>
        </p:txBody>
      </p:sp>
      <p:sp>
        <p:nvSpPr>
          <p:cNvPr id="10" name="Arrow: Left 9">
            <a:hlinkClick r:id="rId3" action="ppaction://hlinksldjump"/>
            <a:extLst>
              <a:ext uri="{FF2B5EF4-FFF2-40B4-BE49-F238E27FC236}">
                <a16:creationId xmlns:a16="http://schemas.microsoft.com/office/drawing/2014/main" id="{B8D89322-237D-C1BB-3D7F-556C677F0963}"/>
              </a:ext>
            </a:extLst>
          </p:cNvPr>
          <p:cNvSpPr/>
          <p:nvPr/>
        </p:nvSpPr>
        <p:spPr>
          <a:xfrm rot="10800000">
            <a:off x="16960596" y="9059333"/>
            <a:ext cx="978408" cy="914400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D640411C-B251-0BF1-9ED3-A397EFB3B591}"/>
              </a:ext>
            </a:extLst>
          </p:cNvPr>
          <p:cNvSpPr/>
          <p:nvPr/>
        </p:nvSpPr>
        <p:spPr>
          <a:xfrm>
            <a:off x="2362200" y="2362200"/>
            <a:ext cx="4648200" cy="2819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61B722FC-2749-467B-A81B-728894F50178}"/>
              </a:ext>
            </a:extLst>
          </p:cNvPr>
          <p:cNvSpPr/>
          <p:nvPr/>
        </p:nvSpPr>
        <p:spPr>
          <a:xfrm>
            <a:off x="10515600" y="2366433"/>
            <a:ext cx="4648200" cy="2819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8DEFB759-518C-0C98-CE69-AF6A7BCFC632}"/>
              </a:ext>
            </a:extLst>
          </p:cNvPr>
          <p:cNvSpPr/>
          <p:nvPr/>
        </p:nvSpPr>
        <p:spPr>
          <a:xfrm>
            <a:off x="2370667" y="6269566"/>
            <a:ext cx="4648200" cy="2819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hlinkClick r:id="rId7" action="ppaction://hlinksldjump"/>
            <a:extLst>
              <a:ext uri="{FF2B5EF4-FFF2-40B4-BE49-F238E27FC236}">
                <a16:creationId xmlns:a16="http://schemas.microsoft.com/office/drawing/2014/main" id="{5CD62EC6-D946-0ABA-C128-A6127A6DA807}"/>
              </a:ext>
            </a:extLst>
          </p:cNvPr>
          <p:cNvSpPr/>
          <p:nvPr/>
        </p:nvSpPr>
        <p:spPr>
          <a:xfrm>
            <a:off x="10515600" y="6290733"/>
            <a:ext cx="4648200" cy="2819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C44F16-0385-BEFC-8948-2548EC05F2F7}"/>
              </a:ext>
            </a:extLst>
          </p:cNvPr>
          <p:cNvSpPr/>
          <p:nvPr/>
        </p:nvSpPr>
        <p:spPr>
          <a:xfrm>
            <a:off x="4229100" y="33147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9CE09C-A189-F258-0E72-9FBE6AF5B683}"/>
              </a:ext>
            </a:extLst>
          </p:cNvPr>
          <p:cNvSpPr/>
          <p:nvPr/>
        </p:nvSpPr>
        <p:spPr>
          <a:xfrm>
            <a:off x="12382500" y="3314700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A6DC61-93D7-F91B-0C8D-496A7ADB6EDE}"/>
              </a:ext>
            </a:extLst>
          </p:cNvPr>
          <p:cNvSpPr/>
          <p:nvPr/>
        </p:nvSpPr>
        <p:spPr>
          <a:xfrm>
            <a:off x="4038600" y="7222066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77622A4-7E2D-961A-4B2D-0B21B646676D}"/>
              </a:ext>
            </a:extLst>
          </p:cNvPr>
          <p:cNvSpPr/>
          <p:nvPr/>
        </p:nvSpPr>
        <p:spPr>
          <a:xfrm>
            <a:off x="12496800" y="7222066"/>
            <a:ext cx="914400" cy="9144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9209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</TotalTime>
  <Words>742</Words>
  <Application>Microsoft Office PowerPoint</Application>
  <PresentationFormat>Custom</PresentationFormat>
  <Paragraphs>85</Paragraphs>
  <Slides>24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Back to School Banner Landscape (Bài thuyết trình)</dc:title>
  <dc:creator>thao</dc:creator>
  <cp:lastModifiedBy>Administrator</cp:lastModifiedBy>
  <cp:revision>109</cp:revision>
  <dcterms:created xsi:type="dcterms:W3CDTF">2006-08-16T00:00:00Z</dcterms:created>
  <dcterms:modified xsi:type="dcterms:W3CDTF">2024-11-23T09:47:08Z</dcterms:modified>
  <dc:identifier>DAGMx3oqY8g</dc:identifier>
</cp:coreProperties>
</file>