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7" r:id="rId8"/>
    <p:sldId id="260" r:id="rId9"/>
    <p:sldId id="261" r:id="rId10"/>
    <p:sldId id="264" r:id="rId11"/>
    <p:sldId id="265" r:id="rId12"/>
    <p:sldId id="266"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896" y="-8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5196E-3B4D-4DF1-9DED-CBC1201816C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257725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5196E-3B4D-4DF1-9DED-CBC1201816C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17290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5196E-3B4D-4DF1-9DED-CBC1201816C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69544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5196E-3B4D-4DF1-9DED-CBC1201816C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53114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5196E-3B4D-4DF1-9DED-CBC1201816C0}"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82999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5196E-3B4D-4DF1-9DED-CBC1201816C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26976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5196E-3B4D-4DF1-9DED-CBC1201816C0}"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17535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5196E-3B4D-4DF1-9DED-CBC1201816C0}"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83978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5196E-3B4D-4DF1-9DED-CBC1201816C0}"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02360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5196E-3B4D-4DF1-9DED-CBC1201816C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372037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5196E-3B4D-4DF1-9DED-CBC1201816C0}"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1B97-9C49-471E-B747-6AEEB0F67E37}" type="slidenum">
              <a:rPr lang="en-US" smtClean="0"/>
              <a:t>‹#›</a:t>
            </a:fld>
            <a:endParaRPr lang="en-US"/>
          </a:p>
        </p:txBody>
      </p:sp>
    </p:spTree>
    <p:extLst>
      <p:ext uri="{BB962C8B-B14F-4D97-AF65-F5344CB8AC3E}">
        <p14:creationId xmlns:p14="http://schemas.microsoft.com/office/powerpoint/2010/main" val="155848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5196E-3B4D-4DF1-9DED-CBC1201816C0}"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1B97-9C49-471E-B747-6AEEB0F67E37}" type="slidenum">
              <a:rPr lang="en-US" smtClean="0"/>
              <a:t>‹#›</a:t>
            </a:fld>
            <a:endParaRPr lang="en-US"/>
          </a:p>
        </p:txBody>
      </p:sp>
    </p:spTree>
    <p:extLst>
      <p:ext uri="{BB962C8B-B14F-4D97-AF65-F5344CB8AC3E}">
        <p14:creationId xmlns:p14="http://schemas.microsoft.com/office/powerpoint/2010/main" val="268016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2009" y="1789803"/>
            <a:ext cx="9144000" cy="638198"/>
          </a:xfrm>
        </p:spPr>
        <p:txBody>
          <a:bodyPr>
            <a:noAutofit/>
          </a:bodyPr>
          <a:lstStyle/>
          <a:p>
            <a:r>
              <a:rPr lang="en-US" sz="4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Tư</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17 </a:t>
            </a:r>
            <a:r>
              <a:rPr lang="en-US" sz="4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8 </a:t>
            </a:r>
            <a:r>
              <a:rPr lang="en-US" sz="4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 2022</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72009" y="2781872"/>
            <a:ext cx="9144000" cy="969962"/>
          </a:xfrm>
        </p:spPr>
        <p:txBody>
          <a:bodyPr>
            <a:norm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Nghe</a:t>
            </a:r>
            <a:r>
              <a:rPr lang="en-US" sz="4400" b="1" dirty="0" smtClean="0">
                <a:solidFill>
                  <a:srgbClr val="FF0000"/>
                </a:solidFill>
                <a:latin typeface="Times New Roman" panose="02020603050405020304" pitchFamily="18" charset="0"/>
                <a:cs typeface="Times New Roman" panose="02020603050405020304" pitchFamily="18" charset="0"/>
              </a:rPr>
              <a:t> – </a:t>
            </a:r>
            <a:r>
              <a:rPr lang="en-US" sz="4400" b="1" dirty="0" err="1" smtClean="0">
                <a:solidFill>
                  <a:srgbClr val="FF0000"/>
                </a:solidFill>
                <a:latin typeface="Times New Roman" panose="02020603050405020304" pitchFamily="18" charset="0"/>
                <a:cs typeface="Times New Roman" panose="02020603050405020304" pitchFamily="18" charset="0"/>
              </a:rPr>
              <a:t>viết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Cánh</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rừng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trong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nắng</a:t>
            </a:r>
            <a:endParaRPr lang="en-US" sz="4400" b="1" dirty="0"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88001" y="4318390"/>
            <a:ext cx="3303084" cy="584775"/>
          </a:xfrm>
          <a:prstGeom prst="rect">
            <a:avLst/>
          </a:prstGeom>
        </p:spPr>
        <p:txBody>
          <a:bodyPr wrap="none">
            <a:spAutoFit/>
          </a:bodyPr>
          <a:lstStyle/>
          <a:p>
            <a:r>
              <a:rPr lang="en-US" sz="3200" b="1" dirty="0">
                <a:solidFill>
                  <a:srgbClr val="0070C0"/>
                </a:solidFill>
                <a:latin typeface="Times New Roman" panose="02020603050405020304" pitchFamily="18" charset="0"/>
                <a:cs typeface="Times New Roman" panose="02020603050405020304" pitchFamily="18" charset="0"/>
              </a:rPr>
              <a:t>(SGK – </a:t>
            </a:r>
            <a:r>
              <a:rPr lang="en-US" sz="3200" b="1" dirty="0" err="1">
                <a:solidFill>
                  <a:srgbClr val="0070C0"/>
                </a:solidFill>
                <a:latin typeface="Times New Roman" panose="02020603050405020304" pitchFamily="18" charset="0"/>
                <a:cs typeface="Times New Roman" panose="02020603050405020304" pitchFamily="18" charset="0"/>
              </a:rPr>
              <a:t>Trang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20)</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982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Củng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cố</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Phân biệt &quot;thank&quot; và &quot;thanks&quot; | Học Tiếng Anh cùng Callum Nguy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429532"/>
            <a:ext cx="809625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8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709683" y="691194"/>
            <a:ext cx="10781732" cy="5186035"/>
          </a:xfrm>
          <a:prstGeom prst="rect">
            <a:avLst/>
          </a:prstGeom>
        </p:spPr>
        <p:txBody>
          <a:bodyPr wrap="square">
            <a:spAutoFit/>
          </a:bodyPr>
          <a:lstStyle/>
          <a:p>
            <a:pPr>
              <a:spcBef>
                <a:spcPts val="600"/>
              </a:spcBef>
            </a:pPr>
            <a:r>
              <a:rPr lang="vi-VN" sz="3600" b="1" dirty="0">
                <a:solidFill>
                  <a:srgbClr val="2888E1"/>
                </a:solidFill>
                <a:latin typeface="+mj-lt"/>
              </a:rPr>
              <a:t>Câu </a:t>
            </a:r>
            <a:r>
              <a:rPr lang="vi-VN" sz="3600" b="1" dirty="0" smtClean="0">
                <a:solidFill>
                  <a:srgbClr val="2888E1"/>
                </a:solidFill>
                <a:latin typeface="+mj-lt"/>
              </a:rPr>
              <a:t>1</a:t>
            </a:r>
            <a:r>
              <a:rPr lang="en-US" sz="3600" dirty="0" smtClean="0">
                <a:solidFill>
                  <a:srgbClr val="000000"/>
                </a:solidFill>
                <a:latin typeface="+mj-lt"/>
              </a:rPr>
              <a:t>: </a:t>
            </a:r>
            <a:r>
              <a:rPr lang="vi-VN" sz="3600" dirty="0" smtClean="0">
                <a:solidFill>
                  <a:srgbClr val="000000"/>
                </a:solidFill>
                <a:latin typeface="+mj-lt"/>
              </a:rPr>
              <a:t>Nghe </a:t>
            </a:r>
            <a:r>
              <a:rPr lang="vi-VN" sz="3600" dirty="0">
                <a:solidFill>
                  <a:srgbClr val="000000"/>
                </a:solidFill>
                <a:latin typeface="+mj-lt"/>
              </a:rPr>
              <a:t>– viết:</a:t>
            </a:r>
          </a:p>
          <a:p>
            <a:pPr algn="ctr">
              <a:spcBef>
                <a:spcPts val="600"/>
              </a:spcBef>
            </a:pPr>
            <a:r>
              <a:rPr lang="vi-VN" sz="3600" b="1" dirty="0">
                <a:solidFill>
                  <a:srgbClr val="000000"/>
                </a:solidFill>
                <a:latin typeface="+mj-lt"/>
              </a:rPr>
              <a:t>Cánh rừng trong nắng</a:t>
            </a:r>
            <a:endParaRPr lang="vi-VN" sz="3600" dirty="0">
              <a:solidFill>
                <a:srgbClr val="000000"/>
              </a:solidFill>
              <a:latin typeface="+mj-lt"/>
            </a:endParaRPr>
          </a:p>
          <a:p>
            <a:pPr algn="just">
              <a:spcBef>
                <a:spcPts val="600"/>
              </a:spcBef>
            </a:pPr>
            <a:r>
              <a:rPr lang="en-US" sz="3600" dirty="0" smtClean="0">
                <a:solidFill>
                  <a:srgbClr val="000000"/>
                </a:solidFill>
                <a:latin typeface="+mj-lt"/>
              </a:rPr>
              <a:t>	</a:t>
            </a:r>
            <a:r>
              <a:rPr lang="vi-VN" sz="3600" dirty="0" smtClean="0">
                <a:solidFill>
                  <a:srgbClr val="000000"/>
                </a:solidFill>
                <a:latin typeface="+mj-lt"/>
              </a:rPr>
              <a:t>Khi </a:t>
            </a:r>
            <a:r>
              <a:rPr lang="vi-VN" sz="3600" dirty="0">
                <a:solidFill>
                  <a:srgbClr val="000000"/>
                </a:solidFill>
                <a:latin typeface="+mj-lt"/>
              </a:rPr>
              <a:t>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r>
              <a:rPr lang="vi-VN" sz="3600" dirty="0" smtClean="0">
                <a:solidFill>
                  <a:srgbClr val="000000"/>
                </a:solidFill>
                <a:latin typeface="+mj-lt"/>
              </a:rPr>
              <a:t>.</a:t>
            </a:r>
            <a:endParaRPr lang="en-US" sz="3600" dirty="0" smtClean="0">
              <a:solidFill>
                <a:srgbClr val="000000"/>
              </a:solidFill>
              <a:latin typeface="+mj-lt"/>
            </a:endParaRPr>
          </a:p>
          <a:p>
            <a:pPr algn="r">
              <a:spcBef>
                <a:spcPts val="600"/>
              </a:spcBef>
            </a:pPr>
            <a:r>
              <a:rPr lang="en-US" sz="2800" b="1" dirty="0" smtClean="0">
                <a:solidFill>
                  <a:srgbClr val="000000"/>
                </a:solidFill>
                <a:latin typeface="Times New Roman" panose="02020603050405020304" pitchFamily="18" charset="0"/>
                <a:cs typeface="Times New Roman" panose="02020603050405020304" pitchFamily="18" charset="0"/>
              </a:rPr>
              <a:t>(</a:t>
            </a:r>
            <a:r>
              <a:rPr lang="en-US" sz="2800" b="1" dirty="0" err="1" smtClean="0">
                <a:solidFill>
                  <a:srgbClr val="000000"/>
                </a:solidFill>
                <a:latin typeface="Times New Roman" panose="02020603050405020304" pitchFamily="18" charset="0"/>
                <a:cs typeface="Times New Roman" panose="02020603050405020304" pitchFamily="18" charset="0"/>
              </a:rPr>
              <a:t>Vũ</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Hùng</a:t>
            </a:r>
            <a:r>
              <a:rPr lang="en-US" sz="2800" b="1" dirty="0" smtClean="0">
                <a:solidFill>
                  <a:srgbClr val="000000"/>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752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4310283" y="464202"/>
            <a:ext cx="34961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dirty="0" err="1" smtClean="0">
                <a:solidFill>
                  <a:srgbClr val="0070C0"/>
                </a:solidFill>
                <a:latin typeface="Times New Roman" panose="02020603050405020304" pitchFamily="18" charset="0"/>
                <a:cs typeface="Times New Roman" panose="02020603050405020304" pitchFamily="18" charset="0"/>
              </a:rPr>
              <a:t>Luyện</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viết</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từ</a:t>
            </a:r>
            <a:r>
              <a:rPr lang="en-US" altLang="en-US" sz="3600" b="1" dirty="0" smtClean="0">
                <a:solidFill>
                  <a:srgbClr val="0070C0"/>
                </a:solidFill>
                <a:latin typeface="Times New Roman" panose="02020603050405020304" pitchFamily="18" charset="0"/>
                <a:cs typeface="Times New Roman" panose="02020603050405020304" pitchFamily="18" charset="0"/>
              </a:rPr>
              <a:t> </a:t>
            </a:r>
            <a:r>
              <a:rPr lang="en-US" altLang="en-US" sz="3600" b="1" dirty="0" err="1" smtClean="0">
                <a:solidFill>
                  <a:srgbClr val="0070C0"/>
                </a:solidFill>
                <a:latin typeface="Times New Roman" panose="02020603050405020304" pitchFamily="18" charset="0"/>
                <a:cs typeface="Times New Roman" panose="02020603050405020304" pitchFamily="18" charset="0"/>
              </a:rPr>
              <a:t>khó</a:t>
            </a:r>
            <a:endParaRPr kumimoji="0" lang="en-US" altLang="en-US" sz="36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1313402" y="1613043"/>
            <a:ext cx="1813317" cy="646331"/>
          </a:xfrm>
          <a:prstGeom prst="rect">
            <a:avLst/>
          </a:prstGeom>
        </p:spPr>
        <p:txBody>
          <a:bodyPr wrap="none">
            <a:spAutoFit/>
          </a:bodyPr>
          <a:lstStyle/>
          <a:p>
            <a:pPr fontAlgn="t">
              <a:spcBef>
                <a:spcPts val="600"/>
              </a:spcBef>
              <a:spcAft>
                <a:spcPts val="1200"/>
              </a:spcAft>
            </a:pPr>
            <a:r>
              <a:rPr lang="vi-VN" sz="3600" b="1" dirty="0">
                <a:solidFill>
                  <a:srgbClr val="000000"/>
                </a:solidFill>
                <a:latin typeface="+mj-lt"/>
              </a:rPr>
              <a:t>v</a:t>
            </a:r>
            <a:r>
              <a:rPr lang="vi-VN" sz="3600" b="1" dirty="0">
                <a:solidFill>
                  <a:srgbClr val="FF0000"/>
                </a:solidFill>
                <a:latin typeface="+mj-lt"/>
              </a:rPr>
              <a:t>òm</a:t>
            </a:r>
            <a:r>
              <a:rPr lang="vi-VN" sz="3600" b="1" dirty="0">
                <a:solidFill>
                  <a:srgbClr val="000000"/>
                </a:solidFill>
                <a:latin typeface="+mj-lt"/>
              </a:rPr>
              <a:t> c</a:t>
            </a:r>
            <a:r>
              <a:rPr lang="vi-VN" sz="3600" b="1" dirty="0">
                <a:solidFill>
                  <a:srgbClr val="FF0000"/>
                </a:solidFill>
                <a:latin typeface="+mj-lt"/>
              </a:rPr>
              <a:t>ây</a:t>
            </a:r>
          </a:p>
        </p:txBody>
      </p:sp>
      <p:sp>
        <p:nvSpPr>
          <p:cNvPr id="3" name="Rectangle 2"/>
          <p:cNvSpPr/>
          <p:nvPr/>
        </p:nvSpPr>
        <p:spPr>
          <a:xfrm>
            <a:off x="1313402" y="2366612"/>
            <a:ext cx="2037737" cy="646331"/>
          </a:xfrm>
          <a:prstGeom prst="rect">
            <a:avLst/>
          </a:prstGeom>
        </p:spPr>
        <p:txBody>
          <a:bodyPr wrap="none">
            <a:spAutoFit/>
          </a:bodyPr>
          <a:lstStyle/>
          <a:p>
            <a:pPr fontAlgn="t">
              <a:spcBef>
                <a:spcPts val="600"/>
              </a:spcBef>
              <a:spcAft>
                <a:spcPts val="1200"/>
              </a:spcAft>
            </a:pPr>
            <a:r>
              <a:rPr lang="vi-VN" sz="3600" b="1" dirty="0">
                <a:solidFill>
                  <a:srgbClr val="000000"/>
                </a:solidFill>
                <a:latin typeface="+mj-lt"/>
              </a:rPr>
              <a:t>b</a:t>
            </a:r>
            <a:r>
              <a:rPr lang="vi-VN" sz="3600" b="1" dirty="0">
                <a:solidFill>
                  <a:srgbClr val="FF0000"/>
                </a:solidFill>
                <a:latin typeface="+mj-lt"/>
              </a:rPr>
              <a:t>ầy</a:t>
            </a:r>
            <a:r>
              <a:rPr lang="vi-VN" sz="3600" b="1" dirty="0">
                <a:solidFill>
                  <a:srgbClr val="000000"/>
                </a:solidFill>
                <a:latin typeface="+mj-lt"/>
              </a:rPr>
              <a:t> v</a:t>
            </a:r>
            <a:r>
              <a:rPr lang="vi-VN" sz="3600" b="1" dirty="0">
                <a:solidFill>
                  <a:srgbClr val="FF0000"/>
                </a:solidFill>
                <a:latin typeface="+mj-lt"/>
              </a:rPr>
              <a:t>ượn</a:t>
            </a:r>
            <a:endParaRPr lang="en-US" sz="3600" b="1" dirty="0">
              <a:solidFill>
                <a:srgbClr val="FF0000"/>
              </a:solidFill>
              <a:latin typeface="+mj-lt"/>
            </a:endParaRPr>
          </a:p>
        </p:txBody>
      </p:sp>
      <p:sp>
        <p:nvSpPr>
          <p:cNvPr id="6" name="Rectangle 5"/>
          <p:cNvSpPr/>
          <p:nvPr/>
        </p:nvSpPr>
        <p:spPr>
          <a:xfrm>
            <a:off x="1313402" y="3120181"/>
            <a:ext cx="1960793" cy="646331"/>
          </a:xfrm>
          <a:prstGeom prst="rect">
            <a:avLst/>
          </a:prstGeom>
        </p:spPr>
        <p:txBody>
          <a:bodyPr wrap="none">
            <a:spAutoFit/>
          </a:bodyPr>
          <a:lstStyle/>
          <a:p>
            <a:pPr lvl="0" fontAlgn="t">
              <a:spcBef>
                <a:spcPts val="600"/>
              </a:spcBef>
              <a:spcAft>
                <a:spcPts val="1200"/>
              </a:spcAft>
              <a:defRPr/>
            </a:pPr>
            <a:r>
              <a:rPr lang="vi-VN" sz="3600" b="1" dirty="0">
                <a:solidFill>
                  <a:srgbClr val="000000"/>
                </a:solidFill>
                <a:latin typeface="+mj-lt"/>
              </a:rPr>
              <a:t>h</a:t>
            </a:r>
            <a:r>
              <a:rPr lang="vi-VN" sz="3600" b="1" dirty="0">
                <a:solidFill>
                  <a:srgbClr val="FF0000"/>
                </a:solidFill>
                <a:latin typeface="+mj-lt"/>
              </a:rPr>
              <a:t>ươu</a:t>
            </a:r>
            <a:r>
              <a:rPr lang="vi-VN" sz="3600" b="1" dirty="0">
                <a:solidFill>
                  <a:srgbClr val="000000"/>
                </a:solidFill>
                <a:latin typeface="+mj-lt"/>
              </a:rPr>
              <a:t> nai</a:t>
            </a:r>
            <a:endParaRPr lang="vi-VN" sz="3600" b="1" dirty="0">
              <a:latin typeface="+mj-lt"/>
            </a:endParaRPr>
          </a:p>
        </p:txBody>
      </p:sp>
      <p:sp>
        <p:nvSpPr>
          <p:cNvPr id="4" name="Rectangle 3"/>
          <p:cNvSpPr/>
          <p:nvPr/>
        </p:nvSpPr>
        <p:spPr>
          <a:xfrm>
            <a:off x="1313402" y="3800355"/>
            <a:ext cx="3768980" cy="646331"/>
          </a:xfrm>
          <a:prstGeom prst="rect">
            <a:avLst/>
          </a:prstGeom>
        </p:spPr>
        <p:txBody>
          <a:bodyPr wrap="none">
            <a:spAutoFit/>
          </a:bodyPr>
          <a:lstStyle/>
          <a:p>
            <a:pPr fontAlgn="t">
              <a:spcBef>
                <a:spcPts val="600"/>
              </a:spcBef>
              <a:spcAft>
                <a:spcPts val="1200"/>
              </a:spcAft>
            </a:pPr>
            <a:r>
              <a:rPr lang="vi-VN" sz="3600" b="1" dirty="0">
                <a:solidFill>
                  <a:srgbClr val="000000"/>
                </a:solidFill>
                <a:latin typeface="+mj-lt"/>
              </a:rPr>
              <a:t>v</a:t>
            </a:r>
            <a:r>
              <a:rPr lang="vi-VN" sz="3600" b="1" dirty="0">
                <a:solidFill>
                  <a:srgbClr val="FF0000"/>
                </a:solidFill>
                <a:latin typeface="+mj-lt"/>
              </a:rPr>
              <a:t>ạt</a:t>
            </a:r>
            <a:r>
              <a:rPr lang="vi-VN" sz="3600" b="1" dirty="0">
                <a:solidFill>
                  <a:srgbClr val="000000"/>
                </a:solidFill>
                <a:latin typeface="+mj-lt"/>
              </a:rPr>
              <a:t> cỏ đ</a:t>
            </a:r>
            <a:r>
              <a:rPr lang="vi-VN" sz="3600" b="1" dirty="0">
                <a:solidFill>
                  <a:srgbClr val="FF0000"/>
                </a:solidFill>
                <a:latin typeface="+mj-lt"/>
              </a:rPr>
              <a:t>ẫm</a:t>
            </a:r>
            <a:r>
              <a:rPr lang="vi-VN" sz="3600" b="1" dirty="0">
                <a:solidFill>
                  <a:srgbClr val="000000"/>
                </a:solidFill>
                <a:latin typeface="+mj-lt"/>
              </a:rPr>
              <a:t> sương </a:t>
            </a:r>
            <a:endParaRPr lang="vi-VN" sz="3600" b="1" dirty="0">
              <a:latin typeface="+mj-lt"/>
            </a:endParaRPr>
          </a:p>
        </p:txBody>
      </p:sp>
    </p:spTree>
    <p:extLst>
      <p:ext uri="{BB962C8B-B14F-4D97-AF65-F5344CB8AC3E}">
        <p14:creationId xmlns:p14="http://schemas.microsoft.com/office/powerpoint/2010/main" val="35853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709683" y="691194"/>
            <a:ext cx="10781732" cy="5186035"/>
          </a:xfrm>
          <a:prstGeom prst="rect">
            <a:avLst/>
          </a:prstGeom>
        </p:spPr>
        <p:txBody>
          <a:bodyPr wrap="square">
            <a:spAutoFit/>
          </a:bodyPr>
          <a:lstStyle/>
          <a:p>
            <a:pPr>
              <a:spcBef>
                <a:spcPts val="600"/>
              </a:spcBef>
            </a:pPr>
            <a:r>
              <a:rPr lang="vi-VN" sz="3600" b="1" dirty="0">
                <a:solidFill>
                  <a:srgbClr val="2888E1"/>
                </a:solidFill>
                <a:latin typeface="+mj-lt"/>
              </a:rPr>
              <a:t>Câu </a:t>
            </a:r>
            <a:r>
              <a:rPr lang="vi-VN" sz="3600" b="1" dirty="0" smtClean="0">
                <a:solidFill>
                  <a:srgbClr val="2888E1"/>
                </a:solidFill>
                <a:latin typeface="+mj-lt"/>
              </a:rPr>
              <a:t>1</a:t>
            </a:r>
            <a:r>
              <a:rPr lang="en-US" sz="3600" dirty="0" smtClean="0">
                <a:solidFill>
                  <a:srgbClr val="000000"/>
                </a:solidFill>
                <a:latin typeface="+mj-lt"/>
              </a:rPr>
              <a:t>: </a:t>
            </a:r>
            <a:r>
              <a:rPr lang="vi-VN" sz="3600" dirty="0" smtClean="0">
                <a:solidFill>
                  <a:srgbClr val="000000"/>
                </a:solidFill>
                <a:latin typeface="+mj-lt"/>
              </a:rPr>
              <a:t>Nghe </a:t>
            </a:r>
            <a:r>
              <a:rPr lang="vi-VN" sz="3600" dirty="0">
                <a:solidFill>
                  <a:srgbClr val="000000"/>
                </a:solidFill>
                <a:latin typeface="+mj-lt"/>
              </a:rPr>
              <a:t>– viết:</a:t>
            </a:r>
          </a:p>
          <a:p>
            <a:pPr algn="ctr">
              <a:spcBef>
                <a:spcPts val="600"/>
              </a:spcBef>
            </a:pPr>
            <a:r>
              <a:rPr lang="vi-VN" sz="3600" b="1" dirty="0">
                <a:solidFill>
                  <a:srgbClr val="000000"/>
                </a:solidFill>
                <a:latin typeface="+mj-lt"/>
              </a:rPr>
              <a:t>Cánh rừng trong nắng</a:t>
            </a:r>
            <a:endParaRPr lang="vi-VN" sz="3600" dirty="0">
              <a:solidFill>
                <a:srgbClr val="000000"/>
              </a:solidFill>
              <a:latin typeface="+mj-lt"/>
            </a:endParaRPr>
          </a:p>
          <a:p>
            <a:pPr algn="just">
              <a:spcBef>
                <a:spcPts val="600"/>
              </a:spcBef>
            </a:pPr>
            <a:r>
              <a:rPr lang="en-US" sz="3600" dirty="0" smtClean="0">
                <a:solidFill>
                  <a:srgbClr val="000000"/>
                </a:solidFill>
                <a:latin typeface="+mj-lt"/>
              </a:rPr>
              <a:t>	</a:t>
            </a:r>
            <a:r>
              <a:rPr lang="vi-VN" sz="3600" dirty="0" smtClean="0">
                <a:solidFill>
                  <a:srgbClr val="000000"/>
                </a:solidFill>
                <a:latin typeface="+mj-lt"/>
              </a:rPr>
              <a:t>Khi </a:t>
            </a:r>
            <a:r>
              <a:rPr lang="vi-VN" sz="3600" dirty="0">
                <a:solidFill>
                  <a:srgbClr val="000000"/>
                </a:solidFill>
                <a:latin typeface="+mj-lt"/>
              </a:rPr>
              <a:t>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r>
              <a:rPr lang="vi-VN" sz="3600" dirty="0" smtClean="0">
                <a:solidFill>
                  <a:srgbClr val="000000"/>
                </a:solidFill>
                <a:latin typeface="+mj-lt"/>
              </a:rPr>
              <a:t>.</a:t>
            </a:r>
            <a:endParaRPr lang="en-US" sz="3600" dirty="0" smtClean="0">
              <a:solidFill>
                <a:srgbClr val="000000"/>
              </a:solidFill>
              <a:latin typeface="+mj-lt"/>
            </a:endParaRPr>
          </a:p>
          <a:p>
            <a:pPr algn="r">
              <a:spcBef>
                <a:spcPts val="600"/>
              </a:spcBef>
            </a:pPr>
            <a:r>
              <a:rPr lang="en-US"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Vũ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Hùng</a:t>
            </a:r>
            <a:r>
              <a:rPr lang="en-US" sz="2800" b="1" dirty="0" smtClean="0">
                <a:solidFill>
                  <a:srgbClr val="000000"/>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770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sinh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viết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743200" y="2133600"/>
            <a:ext cx="1103086"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ướng Dẫn Chi Tiết Tư Thế Ngồi Học Đúng Cho Trẻ"/>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136" y="1962149"/>
            <a:ext cx="4455727"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2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33" y="0"/>
            <a:ext cx="10515600" cy="794935"/>
          </a:xfrm>
        </p:spPr>
        <p:txBody>
          <a:bodyPr>
            <a:norm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Vở</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Tiếng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Việt</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Trang</a:t>
            </a:r>
            <a:r>
              <a:rPr lang="en-US" sz="3600" b="1" dirty="0" smtClean="0">
                <a:solidFill>
                  <a:srgbClr val="FF0000"/>
                </a:solidFill>
                <a:latin typeface="Times New Roman" panose="02020603050405020304" pitchFamily="18" charset="0"/>
                <a:cs typeface="Times New Roman" panose="02020603050405020304" pitchFamily="18" charset="0"/>
              </a:rPr>
              <a:t> 8</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7115" y="794935"/>
            <a:ext cx="11668835" cy="1754326"/>
          </a:xfrm>
          <a:prstGeom prst="rect">
            <a:avLst/>
          </a:prstGeom>
        </p:spPr>
        <p:txBody>
          <a:bodyPr wrap="square">
            <a:spAutoFit/>
          </a:bodyPr>
          <a:lstStyle/>
          <a:p>
            <a:pPr algn="just"/>
            <a:r>
              <a:rPr lang="en-US" sz="3600" b="1" dirty="0" err="1">
                <a:solidFill>
                  <a:srgbClr val="2888E1"/>
                </a:solidFill>
                <a:latin typeface="Times New Roman" panose="02020603050405020304" pitchFamily="18" charset="0"/>
                <a:cs typeface="Times New Roman" panose="02020603050405020304" pitchFamily="18" charset="0"/>
              </a:rPr>
              <a:t>Câu</a:t>
            </a:r>
            <a:r>
              <a:rPr lang="en-US" sz="3600" b="1" dirty="0">
                <a:solidFill>
                  <a:srgbClr val="2888E1"/>
                </a:solidFill>
                <a:latin typeface="Times New Roman" panose="02020603050405020304" pitchFamily="18" charset="0"/>
                <a:cs typeface="Times New Roman" panose="02020603050405020304" pitchFamily="18" charset="0"/>
              </a:rPr>
              <a:t> </a:t>
            </a:r>
            <a:r>
              <a:rPr lang="en-US" sz="3600" b="1" dirty="0" smtClean="0">
                <a:solidFill>
                  <a:srgbClr val="2888E1"/>
                </a:solidFill>
                <a:latin typeface="Times New Roman" panose="02020603050405020304" pitchFamily="18" charset="0"/>
                <a:cs typeface="Times New Roman" panose="02020603050405020304" pitchFamily="18" charset="0"/>
              </a:rPr>
              <a:t>2</a:t>
            </a:r>
            <a:r>
              <a:rPr lang="en-US" sz="3600"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Nhìn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tranh</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tìm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viết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tên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sự</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vật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có</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tiếng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bắt</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đầu</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bằng</a:t>
            </a:r>
            <a:r>
              <a:rPr lang="en-US" sz="3600" b="1" dirty="0">
                <a:solidFill>
                  <a:srgbClr val="000000"/>
                </a:solidFill>
                <a:latin typeface="Times New Roman" panose="02020603050405020304" pitchFamily="18" charset="0"/>
                <a:cs typeface="Times New Roman" panose="02020603050405020304" pitchFamily="18" charset="0"/>
              </a:rPr>
              <a:t> g </a:t>
            </a:r>
            <a:r>
              <a:rPr lang="en-US" sz="3600" b="1" dirty="0" err="1">
                <a:solidFill>
                  <a:srgbClr val="000000"/>
                </a:solidFill>
                <a:latin typeface="Times New Roman" panose="02020603050405020304" pitchFamily="18" charset="0"/>
                <a:cs typeface="Times New Roman" panose="02020603050405020304" pitchFamily="18" charset="0"/>
              </a:rPr>
              <a:t>hoặc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gh</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M: </a:t>
            </a:r>
            <a:r>
              <a:rPr lang="en-US" sz="3600" dirty="0" err="1">
                <a:solidFill>
                  <a:srgbClr val="000000"/>
                </a:solidFill>
                <a:latin typeface="Times New Roman" panose="02020603050405020304" pitchFamily="18" charset="0"/>
                <a:cs typeface="Times New Roman" panose="02020603050405020304" pitchFamily="18" charset="0"/>
              </a:rPr>
              <a:t>báo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cs typeface="Times New Roman" panose="02020603050405020304" pitchFamily="18" charset="0"/>
              </a:rPr>
              <a:t>gấm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0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loigiaihay.com/picture/2022/0308/90.png"/>
          <p:cNvPicPr>
            <a:picLocks noChangeAspect="1" noChangeArrowheads="1"/>
          </p:cNvPicPr>
          <p:nvPr/>
        </p:nvPicPr>
        <p:blipFill rotWithShape="1">
          <a:blip r:embed="rId2">
            <a:extLst>
              <a:ext uri="{28A0092B-C50C-407E-A947-70E740481C1C}">
                <a14:useLocalDpi xmlns:a14="http://schemas.microsoft.com/office/drawing/2010/main" val="0"/>
              </a:ext>
            </a:extLst>
          </a:blip>
          <a:srcRect t="9298" b="7970"/>
          <a:stretch/>
        </p:blipFill>
        <p:spPr bwMode="auto">
          <a:xfrm>
            <a:off x="109182" y="16448"/>
            <a:ext cx="11969087" cy="684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64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5910" y="55257"/>
            <a:ext cx="11122926" cy="6761312"/>
          </a:xfrm>
          <a:prstGeom prst="rect">
            <a:avLst/>
          </a:prstGeom>
        </p:spPr>
      </p:pic>
    </p:spTree>
    <p:extLst>
      <p:ext uri="{BB962C8B-B14F-4D97-AF65-F5344CB8AC3E}">
        <p14:creationId xmlns:p14="http://schemas.microsoft.com/office/powerpoint/2010/main" val="427432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493877" y="620689"/>
            <a:ext cx="10997537" cy="3496327"/>
          </a:xfrm>
          <a:prstGeom prst="rect">
            <a:avLst/>
          </a:prstGeom>
        </p:spPr>
      </p:pic>
    </p:spTree>
    <p:extLst>
      <p:ext uri="{BB962C8B-B14F-4D97-AF65-F5344CB8AC3E}">
        <p14:creationId xmlns:p14="http://schemas.microsoft.com/office/powerpoint/2010/main" val="81132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B3F13A8C811740A63DEBE5B1AFDF11" ma:contentTypeVersion="14" ma:contentTypeDescription="Create a new document." ma:contentTypeScope="" ma:versionID="a7d372be7b7e7b54a625c9002162eda2">
  <xsd:schema xmlns:xsd="http://www.w3.org/2001/XMLSchema" xmlns:xs="http://www.w3.org/2001/XMLSchema" xmlns:p="http://schemas.microsoft.com/office/2006/metadata/properties" xmlns:ns3="bec2b7fd-1621-47c8-bc2b-c71f012e6f79" xmlns:ns4="8a452160-750b-4c61-8f8e-c172090b0741" targetNamespace="http://schemas.microsoft.com/office/2006/metadata/properties" ma:root="true" ma:fieldsID="3a4b8c535ecce68226ebc526cef9b2a4" ns3:_="" ns4:_="">
    <xsd:import namespace="bec2b7fd-1621-47c8-bc2b-c71f012e6f79"/>
    <xsd:import namespace="8a452160-750b-4c61-8f8e-c172090b074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2b7fd-1621-47c8-bc2b-c71f012e6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452160-750b-4c61-8f8e-c172090b07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15F862-8C07-4D09-8127-31FD705EC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2b7fd-1621-47c8-bc2b-c71f012e6f79"/>
    <ds:schemaRef ds:uri="8a452160-750b-4c61-8f8e-c172090b0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69E227-6A7D-43A6-B1E8-E0B367C07100}">
  <ds:schemaRefs>
    <ds:schemaRef ds:uri="http://schemas.microsoft.com/sharepoint/v3/contenttype/forms"/>
  </ds:schemaRefs>
</ds:datastoreItem>
</file>

<file path=customXml/itemProps3.xml><?xml version="1.0" encoding="utf-8"?>
<ds:datastoreItem xmlns:ds="http://schemas.openxmlformats.org/officeDocument/2006/customXml" ds:itemID="{B27F878B-CAA8-4880-9EAE-D4172BABC706}">
  <ds:schemaRefs>
    <ds:schemaRef ds:uri="http://purl.org/dc/elements/1.1/"/>
    <ds:schemaRef ds:uri="http://schemas.microsoft.com/office/2006/metadata/properties"/>
    <ds:schemaRef ds:uri="http://schemas.openxmlformats.org/package/2006/metadata/core-properties"/>
    <ds:schemaRef ds:uri="bec2b7fd-1621-47c8-bc2b-c71f012e6f79"/>
    <ds:schemaRef ds:uri="8a452160-750b-4c61-8f8e-c172090b0741"/>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TotalTime>
  <Words>96</Words>
  <Application>Microsoft Office PowerPoint</Application>
  <PresentationFormat>Custom</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Thứ Tư ngày 17 tháng 8 năm 2022</vt:lpstr>
      <vt:lpstr>PowerPoint Presentation</vt:lpstr>
      <vt:lpstr>PowerPoint Presentation</vt:lpstr>
      <vt:lpstr>PowerPoint Presentation</vt:lpstr>
      <vt:lpstr>Học sinh viết bài</vt:lpstr>
      <vt:lpstr>Vở bài tập Tiếng Việt – Trang 8</vt:lpstr>
      <vt:lpstr>PowerPoint Presentation</vt:lpstr>
      <vt:lpstr>PowerPoint Presentation</vt:lpstr>
      <vt:lpstr>PowerPoint Presentation</vt:lpstr>
      <vt:lpstr>Củng cố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10 tháng 8 năm 2022</dc:title>
  <dc:creator>Ngo Chi Thanh</dc:creator>
  <cp:lastModifiedBy>DELL</cp:lastModifiedBy>
  <cp:revision>7</cp:revision>
  <dcterms:created xsi:type="dcterms:W3CDTF">2022-08-10T03:28:29Z</dcterms:created>
  <dcterms:modified xsi:type="dcterms:W3CDTF">2022-09-06T00:09:45Z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0x01010032B3F13A8C811740A63DEBE5B1AFDF11</vt:lpwstr>
  </property>
</Properties>
</file>