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Lst>
  <p:notesMasterIdLst>
    <p:notesMasterId r:id="rId26"/>
  </p:notesMasterIdLst>
  <p:sldIdLst>
    <p:sldId id="262" r:id="rId2"/>
    <p:sldId id="257" r:id="rId3"/>
    <p:sldId id="259" r:id="rId4"/>
    <p:sldId id="258" r:id="rId5"/>
    <p:sldId id="260" r:id="rId6"/>
    <p:sldId id="354" r:id="rId7"/>
    <p:sldId id="351" r:id="rId8"/>
    <p:sldId id="330" r:id="rId9"/>
    <p:sldId id="332" r:id="rId10"/>
    <p:sldId id="333" r:id="rId11"/>
    <p:sldId id="334" r:id="rId12"/>
    <p:sldId id="335" r:id="rId13"/>
    <p:sldId id="336" r:id="rId14"/>
    <p:sldId id="352" r:id="rId15"/>
    <p:sldId id="337" r:id="rId16"/>
    <p:sldId id="338" r:id="rId17"/>
    <p:sldId id="340" r:id="rId18"/>
    <p:sldId id="341" r:id="rId19"/>
    <p:sldId id="343" r:id="rId20"/>
    <p:sldId id="345" r:id="rId21"/>
    <p:sldId id="347" r:id="rId22"/>
    <p:sldId id="348" r:id="rId23"/>
    <p:sldId id="349" r:id="rId24"/>
    <p:sldId id="35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4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21</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605A369-B68B-4A10-9430-B25532A0BAF6}" type="slidenum">
              <a:rPr lang="en-US" smtClean="0"/>
              <a:t>22</a:t>
            </a:fld>
            <a:endParaRPr lang="en-US"/>
          </a:p>
        </p:txBody>
      </p:sp>
    </p:spTree>
    <p:extLst>
      <p:ext uri="{BB962C8B-B14F-4D97-AF65-F5344CB8AC3E}">
        <p14:creationId xmlns:p14="http://schemas.microsoft.com/office/powerpoint/2010/main" val="1226561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AFB1A-E93F-CAA6-3633-7821A765D4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9DF74A-E6CC-E5BF-15C9-4DB68B05CA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1BED21-BB73-A8D2-6A1C-F0AFA4E20DD7}"/>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a:extLst>
              <a:ext uri="{FF2B5EF4-FFF2-40B4-BE49-F238E27FC236}">
                <a16:creationId xmlns:a16="http://schemas.microsoft.com/office/drawing/2014/main" id="{C9C067AE-8400-86F3-B5DE-318470357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4CFE7-3F67-789A-5A2D-7234458108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23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D32A-E37F-9220-C067-5AFFEF8C93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2AB268-B6B0-DCC9-3E6C-C22C06014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4619F-0E45-4962-3445-6E8A404FE981}"/>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a:extLst>
              <a:ext uri="{FF2B5EF4-FFF2-40B4-BE49-F238E27FC236}">
                <a16:creationId xmlns:a16="http://schemas.microsoft.com/office/drawing/2014/main" id="{8C5E6342-29EC-3A7B-961B-AB305B3A48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90436-F35D-DC76-BB88-96EA852584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44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E71106-F96D-1754-369D-319D9F41EA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921F66-7595-0617-01B1-B350DE27F3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F9851-032B-1D00-F15F-2BD1760ABDB9}"/>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a:extLst>
              <a:ext uri="{FF2B5EF4-FFF2-40B4-BE49-F238E27FC236}">
                <a16:creationId xmlns:a16="http://schemas.microsoft.com/office/drawing/2014/main" id="{F4314F7C-BFA8-524A-9723-D3FFF33B87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B339C-DC35-E4CE-772D-3E9E3FEBD00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869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4635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9/10/2024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B4E7-1A37-7CA4-BC21-CBE14AD574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92A3EA-CB66-6FA4-D3AC-87CA68621D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BB737-6991-6D02-E24D-73150B74FD58}"/>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a:extLst>
              <a:ext uri="{FF2B5EF4-FFF2-40B4-BE49-F238E27FC236}">
                <a16:creationId xmlns:a16="http://schemas.microsoft.com/office/drawing/2014/main" id="{AF6958D2-4B1E-C15E-E25F-ACAD323E5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469CB-13C5-E1E5-C990-5D341D005E9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372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C865-2D0A-1EF9-1390-0221E111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9ECB3D-368A-24C7-B4E0-D8B43AE955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59344-CAB1-E864-961B-FD30B226B23F}"/>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5" name="Footer Placeholder 4">
            <a:extLst>
              <a:ext uri="{FF2B5EF4-FFF2-40B4-BE49-F238E27FC236}">
                <a16:creationId xmlns:a16="http://schemas.microsoft.com/office/drawing/2014/main" id="{DCE43158-367A-795F-1B4F-3401748287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89A87-027E-CBC1-A499-5B7DAB01AEF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408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04C5D-B88C-D157-C6AC-D0CF86040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6A81CC-A45F-9917-AE6A-48C95CF526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86162F-C756-98D5-2534-49D5B8CDF3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B5A503-E446-C935-A08A-4E8BAE36B796}"/>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a:extLst>
              <a:ext uri="{FF2B5EF4-FFF2-40B4-BE49-F238E27FC236}">
                <a16:creationId xmlns:a16="http://schemas.microsoft.com/office/drawing/2014/main" id="{9DEECB73-8C91-1DBA-BE66-ED3D9B9159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BAEF0-390C-69D1-DACA-31029A8BF89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8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67B1-C9FE-A67D-AF27-0DBC19FF27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5F9210-75BB-2653-CF01-BFB55168E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C9645A-2969-D000-87FF-C0B1D99BEC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27A479-849A-E7DB-693D-89EEFA9D12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DF3728-E693-D517-430C-FCF2514DBF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A9AB49-9794-45FB-5D9B-910E22E4970F}"/>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8" name="Footer Placeholder 7">
            <a:extLst>
              <a:ext uri="{FF2B5EF4-FFF2-40B4-BE49-F238E27FC236}">
                <a16:creationId xmlns:a16="http://schemas.microsoft.com/office/drawing/2014/main" id="{63D66FF6-9DF7-40C8-F11A-47A03BF58E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9C1232-9EF2-CFC7-69D5-2018926FE1D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67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754E1-5B2C-756C-D104-376B4DAAD4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14638F-D4AB-1B21-2EFF-B0DBF5A99D24}"/>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4" name="Footer Placeholder 3">
            <a:extLst>
              <a:ext uri="{FF2B5EF4-FFF2-40B4-BE49-F238E27FC236}">
                <a16:creationId xmlns:a16="http://schemas.microsoft.com/office/drawing/2014/main" id="{C951BE50-233B-4EEA-E8D5-372777F444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38CE93-837A-D279-46BC-E954A5E1BB7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2199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6B451B-98C0-0ED2-9A1B-D4B75BC91239}"/>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3" name="Footer Placeholder 2">
            <a:extLst>
              <a:ext uri="{FF2B5EF4-FFF2-40B4-BE49-F238E27FC236}">
                <a16:creationId xmlns:a16="http://schemas.microsoft.com/office/drawing/2014/main" id="{3E1C4367-BA40-8854-4A04-26D4B6BA64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5BB0B7-4534-E7C7-C50A-63DDC02BE00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9655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3122-DB47-F894-393B-0F84D0EDA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0DC8C6-EABB-9AAC-E8BE-8C3DC0082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1711B-C516-D90F-26D9-FF1193586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02998-AC75-80CD-B32B-DE0D05F6FA33}"/>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a:extLst>
              <a:ext uri="{FF2B5EF4-FFF2-40B4-BE49-F238E27FC236}">
                <a16:creationId xmlns:a16="http://schemas.microsoft.com/office/drawing/2014/main" id="{4E016759-4DB2-2E8F-F351-94002F571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711CD-B004-5450-E442-8A9667904AA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3104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52ABF-AFD4-6B4E-E83D-A67C0186C9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DFC793-8A51-1B2F-9C5A-E029ACB846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C629A5-DB49-7418-0A5D-EB4ED36EE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B9C7C2-EC87-B633-4107-DA47A0D3A237}"/>
              </a:ext>
            </a:extLst>
          </p:cNvPr>
          <p:cNvSpPr>
            <a:spLocks noGrp="1"/>
          </p:cNvSpPr>
          <p:nvPr>
            <p:ph type="dt" sz="half" idx="10"/>
          </p:nvPr>
        </p:nvSpPr>
        <p:spPr/>
        <p:txBody>
          <a:bodyPr/>
          <a:lstStyle/>
          <a:p>
            <a:fld id="{1D8BD707-D9CF-40AE-B4C6-C98DA3205C09}" type="datetimeFigureOut">
              <a:rPr lang="en-US" smtClean="0"/>
              <a:pPr/>
              <a:t>9/10/2024</a:t>
            </a:fld>
            <a:endParaRPr lang="en-US"/>
          </a:p>
        </p:txBody>
      </p:sp>
      <p:sp>
        <p:nvSpPr>
          <p:cNvPr id="6" name="Footer Placeholder 5">
            <a:extLst>
              <a:ext uri="{FF2B5EF4-FFF2-40B4-BE49-F238E27FC236}">
                <a16:creationId xmlns:a16="http://schemas.microsoft.com/office/drawing/2014/main" id="{33119DA5-2F37-8F24-2BF1-427965077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431591-BA8A-CE68-DEC5-50891B7F0E86}"/>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607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AD3EC-2340-5B9A-C871-BCCED525F5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6E387-505D-91C3-D3D5-AA5E2B739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FB1E6-D6CC-65C5-E7BC-40FE647839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9/10/2024</a:t>
            </a:fld>
            <a:endParaRPr lang="en-US"/>
          </a:p>
        </p:txBody>
      </p:sp>
      <p:sp>
        <p:nvSpPr>
          <p:cNvPr id="5" name="Footer Placeholder 4">
            <a:extLst>
              <a:ext uri="{FF2B5EF4-FFF2-40B4-BE49-F238E27FC236}">
                <a16:creationId xmlns:a16="http://schemas.microsoft.com/office/drawing/2014/main" id="{3A29DFFE-FD64-8471-FDA7-B19B375278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866933-E422-6D91-1488-65DBD5663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1376744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7.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21.jpe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20.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6.png"/><Relationship Id="rId18" Type="http://schemas.openxmlformats.org/officeDocument/2006/relationships/image" Target="../media/image24.png"/><Relationship Id="rId3" Type="http://schemas.microsoft.com/office/2007/relationships/media" Target="../media/media3.m4a"/><Relationship Id="rId21" Type="http://schemas.openxmlformats.org/officeDocument/2006/relationships/image" Target="../media/image12.png"/><Relationship Id="rId7" Type="http://schemas.openxmlformats.org/officeDocument/2006/relationships/video" Target="../media/media5.mp4"/><Relationship Id="rId12" Type="http://schemas.openxmlformats.org/officeDocument/2006/relationships/image" Target="../media/image15.svg"/><Relationship Id="rId17" Type="http://schemas.openxmlformats.org/officeDocument/2006/relationships/image" Target="../media/image24.png"/><Relationship Id="rId2" Type="http://schemas.microsoft.com/office/2007/relationships/media" Target="../media/media2.m4a"/><Relationship Id="rId16" Type="http://schemas.openxmlformats.org/officeDocument/2006/relationships/image" Target="../media/image19.svg"/><Relationship Id="rId20" Type="http://schemas.openxmlformats.org/officeDocument/2006/relationships/image" Target="../media/image9.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4.png"/><Relationship Id="rId5" Type="http://schemas.microsoft.com/office/2007/relationships/media" Target="../media/media4.mp3"/><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22.jpeg"/><Relationship Id="rId14" Type="http://schemas.openxmlformats.org/officeDocument/2006/relationships/image" Target="../media/image17.svg"/><Relationship Id="rId22"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7.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0.png"/><Relationship Id="rId20" Type="http://schemas.openxmlformats.org/officeDocument/2006/relationships/image" Target="../media/image21.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svg"/><Relationship Id="rId5" Type="http://schemas.microsoft.com/office/2007/relationships/media" Target="../media/media4.mp3"/><Relationship Id="rId15" Type="http://schemas.openxmlformats.org/officeDocument/2006/relationships/image" Target="../media/image19.svg"/><Relationship Id="rId10" Type="http://schemas.openxmlformats.org/officeDocument/2006/relationships/image" Target="../media/image14.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3.jpe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3" Type="http://schemas.microsoft.com/office/2007/relationships/hdphoto" Target="../media/hdphoto2.wdp"/><Relationship Id="rId7"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180974" y="-199106"/>
            <a:ext cx="11830050" cy="6908250"/>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098647" y="1117368"/>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Ta có: </a:t>
            </a:r>
            <a:r>
              <a:rPr lang="en-US"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pl-PL"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3,5 km = </a:t>
            </a:r>
            <a:r>
              <a:rPr lang="pl-PL" sz="3200" b="1"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3 500 m</a:t>
            </a:r>
            <a:endParaRPr lang="pl-PL" sz="3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a:p>
            <a:pPr rtl="0">
              <a:spcBef>
                <a:spcPts val="0"/>
              </a:spcBef>
              <a:spcAft>
                <a:spcPts val="500"/>
              </a:spcAft>
            </a:pPr>
            <a:r>
              <a:rPr lang="en-US"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pl-PL"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2,75 km = </a:t>
            </a:r>
            <a:r>
              <a:rPr lang="pl-PL" sz="3200" b="1" i="0" u="none" strike="noStrike"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2 750 m</a:t>
            </a:r>
            <a:endParaRPr lang="pl-PL" sz="3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2142699" y="2970411"/>
            <a:ext cx="8218761" cy="1141338"/>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 </a:t>
            </a:r>
            <a:r>
              <a:rPr lang="pl-PL"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3 500 m </a:t>
            </a:r>
            <a:r>
              <a:rPr lang="pl-PL"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&gt; </a:t>
            </a:r>
            <a:r>
              <a:rPr lang="pl-PL"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2 750 m </a:t>
            </a:r>
            <a:endPar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marL="285750" indent="-285750">
              <a:spcAft>
                <a:spcPts val="500"/>
              </a:spcAft>
              <a:buFont typeface="Arial" panose="020B0604020202020204" pitchFamily="34" charset="0"/>
              <a:buChar char="•"/>
            </a:pPr>
            <a:r>
              <a:rPr lang="pl-PL"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nên ta có: 3,5 km &gt; 2,75 km</a:t>
            </a: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1398435" y="4327113"/>
            <a:ext cx="8963025"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latin typeface="Cambria" panose="02040503050406030204" pitchFamily="18" charset="0"/>
                <a:ea typeface="Cambria" panose="02040503050406030204" pitchFamily="18" charset="0"/>
              </a:rPr>
              <a:t>Vậy</a:t>
            </a:r>
            <a:r>
              <a:rPr lang="en-US" sz="3600" b="1"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3,5 &gt; 2,75 </a:t>
            </a:r>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
        <p:nvSpPr>
          <p:cNvPr id="4" name="TextBox 3">
            <a:extLst>
              <a:ext uri="{FF2B5EF4-FFF2-40B4-BE49-F238E27FC236}">
                <a16:creationId xmlns:a16="http://schemas.microsoft.com/office/drawing/2014/main" id="{7B17A779-9DFD-6932-F3DC-A29E7C8561F7}"/>
              </a:ext>
            </a:extLst>
          </p:cNvPr>
          <p:cNvSpPr txBox="1"/>
          <p:nvPr/>
        </p:nvSpPr>
        <p:spPr>
          <a:xfrm>
            <a:off x="803259" y="5545577"/>
            <a:ext cx="10585481" cy="584775"/>
          </a:xfrm>
          <a:prstGeom prst="rect">
            <a:avLst/>
          </a:prstGeom>
          <a:noFill/>
        </p:spPr>
        <p:txBody>
          <a:bodyPr wrap="square" rtlCol="0">
            <a:spAutoFit/>
          </a:bodyPr>
          <a:lstStyle/>
          <a:p>
            <a:pPr marL="457200" lvl="0">
              <a:spcBef>
                <a:spcPts val="1200"/>
              </a:spcBef>
            </a:pPr>
            <a:r>
              <a:rPr lang="en-US" sz="3200" dirty="0" err="1">
                <a:solidFill>
                  <a:srgbClr val="FF0000"/>
                </a:solidFill>
                <a:latin typeface="Times New Roman" panose="02020603050405020304" pitchFamily="18" charset="0"/>
                <a:cs typeface="Times New Roman" panose="02020603050405020304" pitchFamily="18" charset="0"/>
              </a:rPr>
              <a:t>Nêu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cs typeface="Times New Roman" panose="02020603050405020304" pitchFamily="18" charset="0"/>
              </a:rPr>
              <a:t> so </a:t>
            </a:r>
            <a:r>
              <a:rPr lang="en-US" sz="3200" dirty="0" err="1">
                <a:solidFill>
                  <a:srgbClr val="FF0000"/>
                </a:solidFill>
                <a:latin typeface="Times New Roman" panose="02020603050405020304" pitchFamily="18" charset="0"/>
                <a:cs typeface="Times New Roman" panose="02020603050405020304" pitchFamily="18" charset="0"/>
              </a:rPr>
              <a:t>sánh</a:t>
            </a:r>
            <a:r>
              <a:rPr lang="en-US" sz="3200" dirty="0">
                <a:solidFill>
                  <a:srgbClr val="FF0000"/>
                </a:solidFill>
                <a:latin typeface="Times New Roman" panose="02020603050405020304" pitchFamily="18" charset="0"/>
                <a:cs typeface="Times New Roman" panose="02020603050405020304" pitchFamily="18" charset="0"/>
              </a:rPr>
              <a:t> 2 </a:t>
            </a:r>
            <a:r>
              <a:rPr lang="en-US" sz="3200" dirty="0" err="1">
                <a:solidFill>
                  <a:srgbClr val="FF0000"/>
                </a:solidFill>
                <a:latin typeface="Times New Roman" panose="02020603050405020304" pitchFamily="18" charset="0"/>
                <a:cs typeface="Times New Roman" panose="02020603050405020304" pitchFamily="18" charset="0"/>
              </a:rPr>
              <a:t>số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nguyên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nhau</a:t>
            </a:r>
            <a:r>
              <a:rPr lang="en-US" sz="3200" dirty="0">
                <a:solidFill>
                  <a:srgbClr val="FF0000"/>
                </a:solidFill>
                <a:latin typeface="Times New Roman" panose="02020603050405020304" pitchFamily="18" charset="0"/>
                <a:cs typeface="Times New Roman" panose="02020603050405020304" pitchFamily="18" charset="0"/>
              </a:rPr>
              <a:t>.</a:t>
            </a:r>
            <a:endParaRPr lang="vi-VN" sz="3200"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C3FF89A-5E02-1DD6-D2ED-169252B2401D}"/>
              </a:ext>
            </a:extLst>
          </p:cNvPr>
          <p:cNvSpPr txBox="1"/>
          <p:nvPr/>
        </p:nvSpPr>
        <p:spPr>
          <a:xfrm>
            <a:off x="3064287" y="148856"/>
            <a:ext cx="6363492" cy="584775"/>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So </a:t>
            </a:r>
            <a:r>
              <a:rPr lang="en-US" sz="32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sánh</a:t>
            </a:r>
            <a:r>
              <a:rPr lang="en-US"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 </a:t>
            </a:r>
            <a:r>
              <a:rPr lang="pl-PL"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3,5 km </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3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pl-PL" sz="3200" b="1" i="0" u="none" strike="noStrike" dirty="0">
                <a:solidFill>
                  <a:srgbClr val="002060"/>
                </a:solidFill>
                <a:effectLst/>
                <a:latin typeface="Times New Roman" panose="02020603050405020304" pitchFamily="18" charset="0"/>
                <a:ea typeface="Cambria" panose="02040503050406030204" pitchFamily="18" charset="0"/>
                <a:cs typeface="Times New Roman" panose="02020603050405020304" pitchFamily="18" charset="0"/>
              </a:rPr>
              <a:t>2,75 km </a:t>
            </a:r>
            <a:endParaRPr lang="pl-PL" sz="3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Rounded Corners 7">
            <a:extLst>
              <a:ext uri="{FF2B5EF4-FFF2-40B4-BE49-F238E27FC236}">
                <a16:creationId xmlns:a16="http://schemas.microsoft.com/office/drawing/2014/main" id="{AD629462-FBBC-BAFC-3079-722C4E4BE6AF}"/>
              </a:ext>
            </a:extLst>
          </p:cNvPr>
          <p:cNvSpPr/>
          <p:nvPr/>
        </p:nvSpPr>
        <p:spPr>
          <a:xfrm>
            <a:off x="2023367" y="863797"/>
            <a:ext cx="8145265"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Trong hai số thập phân có phần nguyên khác nhau, số thập phân nào có phần nguyên lớn hơn thì số đó lớn hơn.</a:t>
            </a:r>
          </a:p>
        </p:txBody>
      </p:sp>
    </p:spTree>
    <p:extLst>
      <p:ext uri="{BB962C8B-B14F-4D97-AF65-F5344CB8AC3E}">
        <p14:creationId xmlns:p14="http://schemas.microsoft.com/office/powerpoint/2010/main" val="327085086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399335" y="74428"/>
            <a:ext cx="11830050" cy="6709143"/>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519363" y="1214779"/>
            <a:ext cx="7153274" cy="1264449"/>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500"/>
              </a:spcAft>
              <a:buClrTx/>
              <a:buSzTx/>
              <a:tabLst/>
              <a:defRPr/>
            </a:pPr>
            <a:r>
              <a:rPr kumimoji="0" lang="pl-PL"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Ta có: </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pl-PL"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2,75 km = </a:t>
            </a:r>
            <a:r>
              <a:rPr kumimoji="0" lang="pl-PL"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pl-PL"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2,29 km = </a:t>
            </a:r>
            <a:r>
              <a:rPr kumimoji="0" lang="pl-PL"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2604729" y="2534011"/>
            <a:ext cx="7684703" cy="117211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500"/>
              </a:spcAft>
              <a:buClrTx/>
              <a:buSzTx/>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a:t>
            </a:r>
            <a:r>
              <a:rPr kumimoji="0" lang="pl-PL"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2 750 m </a:t>
            </a: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&gt; </a:t>
            </a:r>
            <a:r>
              <a:rPr kumimoji="0" lang="pl-PL"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2 290 m </a:t>
            </a:r>
            <a:endPar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R="0" lvl="0" algn="l" defTabSz="914400" rtl="0" eaLnBrk="1" fontAlgn="auto" latinLnBrk="0" hangingPunct="1">
              <a:lnSpc>
                <a:spcPct val="100000"/>
              </a:lnSpc>
              <a:spcBef>
                <a:spcPts val="0"/>
              </a:spcBef>
              <a:spcAft>
                <a:spcPts val="500"/>
              </a:spcAft>
              <a:buClrTx/>
              <a:buSzTx/>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có: </a:t>
            </a:r>
            <a:r>
              <a:rPr kumimoji="0" lang="pl-PL"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2,75 km </a:t>
            </a: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&gt; </a:t>
            </a:r>
            <a:r>
              <a:rPr kumimoji="0" lang="pl-PL"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2,29 km</a:t>
            </a:r>
            <a:endPar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038225" y="4054445"/>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Vậy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2,75 &gt; 2,29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(phần nguyên bằng nhau,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7484A70-64F4-DC24-AC47-669BD76ED25D}"/>
              </a:ext>
            </a:extLst>
          </p:cNvPr>
          <p:cNvSpPr/>
          <p:nvPr/>
        </p:nvSpPr>
        <p:spPr>
          <a:xfrm>
            <a:off x="494585" y="5683780"/>
            <a:ext cx="11564065" cy="868819"/>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a:spcBef>
                <a:spcPts val="1200"/>
              </a:spcBef>
            </a:pPr>
            <a:r>
              <a:rPr lang="en-US" sz="3200" b="1" dirty="0" err="1">
                <a:solidFill>
                  <a:srgbClr val="0070C0"/>
                </a:solidFill>
                <a:latin typeface="Times New Roman" panose="02020603050405020304" pitchFamily="18" charset="0"/>
                <a:cs typeface="Times New Roman" panose="02020603050405020304" pitchFamily="18" charset="0"/>
              </a:rPr>
              <a:t>Nêu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cách</a:t>
            </a:r>
            <a:r>
              <a:rPr lang="en-US" sz="3200" b="1" dirty="0">
                <a:solidFill>
                  <a:srgbClr val="0070C0"/>
                </a:solidFill>
                <a:latin typeface="Times New Roman" panose="02020603050405020304" pitchFamily="18" charset="0"/>
                <a:cs typeface="Times New Roman" panose="02020603050405020304" pitchFamily="18" charset="0"/>
              </a:rPr>
              <a:t> so </a:t>
            </a:r>
            <a:r>
              <a:rPr lang="en-US" sz="3200" b="1" dirty="0" err="1">
                <a:solidFill>
                  <a:srgbClr val="0070C0"/>
                </a:solidFill>
                <a:latin typeface="Times New Roman" panose="02020603050405020304" pitchFamily="18" charset="0"/>
                <a:cs typeface="Times New Roman" panose="02020603050405020304" pitchFamily="18" charset="0"/>
              </a:rPr>
              <a:t>sánh</a:t>
            </a:r>
            <a:r>
              <a:rPr lang="en-US" sz="3200" b="1" dirty="0">
                <a:solidFill>
                  <a:srgbClr val="0070C0"/>
                </a:solidFill>
                <a:latin typeface="Times New Roman" panose="02020603050405020304" pitchFamily="18" charset="0"/>
                <a:cs typeface="Times New Roman" panose="02020603050405020304" pitchFamily="18" charset="0"/>
              </a:rPr>
              <a:t> 2 </a:t>
            </a:r>
            <a:r>
              <a:rPr lang="en-US" sz="3200" b="1" dirty="0" err="1">
                <a:solidFill>
                  <a:srgbClr val="0070C0"/>
                </a:solidFill>
                <a:latin typeface="Times New Roman" panose="02020603050405020304" pitchFamily="18" charset="0"/>
                <a:cs typeface="Times New Roman" panose="02020603050405020304" pitchFamily="18" charset="0"/>
              </a:rPr>
              <a:t>số</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thập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phân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phần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nguyên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bằng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nhau</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B458E5-D836-4014-11B9-9C459768369F}"/>
              </a:ext>
            </a:extLst>
          </p:cNvPr>
          <p:cNvSpPr txBox="1"/>
          <p:nvPr/>
        </p:nvSpPr>
        <p:spPr>
          <a:xfrm>
            <a:off x="2604729" y="289975"/>
            <a:ext cx="7153274"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500"/>
              </a:spcAft>
              <a:buClrTx/>
              <a:buSzTx/>
              <a:tabLst/>
              <a:defRPr/>
            </a:pP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So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sánh</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kumimoji="0" lang="pl-PL"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2,75 km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và</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kumimoji="0" lang="pl-PL"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2,29 km </a:t>
            </a:r>
            <a:endParaRPr kumimoji="0" lang="pl-PL" sz="36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animBg="1"/>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Rounded Corners 7">
            <a:extLst>
              <a:ext uri="{FF2B5EF4-FFF2-40B4-BE49-F238E27FC236}">
                <a16:creationId xmlns:a16="http://schemas.microsoft.com/office/drawing/2014/main" id="{AD629462-FBBC-BAFC-3079-722C4E4BE6AF}"/>
              </a:ext>
            </a:extLst>
          </p:cNvPr>
          <p:cNvSpPr/>
          <p:nvPr/>
        </p:nvSpPr>
        <p:spPr>
          <a:xfrm>
            <a:off x="2332234" y="1442312"/>
            <a:ext cx="8145265" cy="3567838"/>
          </a:xfrm>
          <a:custGeom>
            <a:avLst/>
            <a:gdLst>
              <a:gd name="connsiteX0" fmla="*/ 0 w 6562646"/>
              <a:gd name="connsiteY0" fmla="*/ 883136 h 5298712"/>
              <a:gd name="connsiteX1" fmla="*/ 883136 w 6562646"/>
              <a:gd name="connsiteY1" fmla="*/ 0 h 5298712"/>
              <a:gd name="connsiteX2" fmla="*/ 5679510 w 6562646"/>
              <a:gd name="connsiteY2" fmla="*/ 0 h 5298712"/>
              <a:gd name="connsiteX3" fmla="*/ 6562646 w 6562646"/>
              <a:gd name="connsiteY3" fmla="*/ 883136 h 5298712"/>
              <a:gd name="connsiteX4" fmla="*/ 6562646 w 6562646"/>
              <a:gd name="connsiteY4" fmla="*/ 4415576 h 5298712"/>
              <a:gd name="connsiteX5" fmla="*/ 5679510 w 6562646"/>
              <a:gd name="connsiteY5" fmla="*/ 5298712 h 5298712"/>
              <a:gd name="connsiteX6" fmla="*/ 883136 w 6562646"/>
              <a:gd name="connsiteY6" fmla="*/ 5298712 h 5298712"/>
              <a:gd name="connsiteX7" fmla="*/ 0 w 6562646"/>
              <a:gd name="connsiteY7" fmla="*/ 4415576 h 5298712"/>
              <a:gd name="connsiteX8" fmla="*/ 0 w 6562646"/>
              <a:gd name="connsiteY8" fmla="*/ 883136 h 529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62646" h="5298712" fill="none" extrusionOk="0">
                <a:moveTo>
                  <a:pt x="0" y="883136"/>
                </a:moveTo>
                <a:cubicBezTo>
                  <a:pt x="-86261" y="359316"/>
                  <a:pt x="438170" y="48692"/>
                  <a:pt x="883136" y="0"/>
                </a:cubicBezTo>
                <a:cubicBezTo>
                  <a:pt x="2672619" y="-61902"/>
                  <a:pt x="4328353" y="-101778"/>
                  <a:pt x="5679510" y="0"/>
                </a:cubicBezTo>
                <a:cubicBezTo>
                  <a:pt x="6156633" y="-3330"/>
                  <a:pt x="6581111" y="370786"/>
                  <a:pt x="6562646" y="883136"/>
                </a:cubicBezTo>
                <a:cubicBezTo>
                  <a:pt x="6620300" y="2265811"/>
                  <a:pt x="6578921" y="2935577"/>
                  <a:pt x="6562646" y="4415576"/>
                </a:cubicBezTo>
                <a:cubicBezTo>
                  <a:pt x="6512135" y="4878590"/>
                  <a:pt x="6152780" y="5231817"/>
                  <a:pt x="5679510" y="5298712"/>
                </a:cubicBezTo>
                <a:cubicBezTo>
                  <a:pt x="5180652" y="5156320"/>
                  <a:pt x="3187324" y="5409813"/>
                  <a:pt x="883136" y="5298712"/>
                </a:cubicBezTo>
                <a:cubicBezTo>
                  <a:pt x="357078" y="5317882"/>
                  <a:pt x="-6545" y="4933159"/>
                  <a:pt x="0" y="4415576"/>
                </a:cubicBezTo>
                <a:cubicBezTo>
                  <a:pt x="-60195" y="3563600"/>
                  <a:pt x="-117669" y="1912524"/>
                  <a:pt x="0" y="883136"/>
                </a:cubicBezTo>
                <a:close/>
              </a:path>
              <a:path w="6562646" h="5298712" stroke="0" extrusionOk="0">
                <a:moveTo>
                  <a:pt x="0" y="883136"/>
                </a:moveTo>
                <a:cubicBezTo>
                  <a:pt x="-56179" y="321146"/>
                  <a:pt x="345620" y="-83253"/>
                  <a:pt x="883136" y="0"/>
                </a:cubicBezTo>
                <a:cubicBezTo>
                  <a:pt x="1389355" y="-164947"/>
                  <a:pt x="4920649" y="-52288"/>
                  <a:pt x="5679510" y="0"/>
                </a:cubicBezTo>
                <a:cubicBezTo>
                  <a:pt x="6161252" y="-94001"/>
                  <a:pt x="6532629" y="400198"/>
                  <a:pt x="6562646" y="883136"/>
                </a:cubicBezTo>
                <a:cubicBezTo>
                  <a:pt x="6419321" y="1313635"/>
                  <a:pt x="6656096" y="2909579"/>
                  <a:pt x="6562646" y="4415576"/>
                </a:cubicBezTo>
                <a:cubicBezTo>
                  <a:pt x="6607987" y="4961859"/>
                  <a:pt x="6143742" y="5255929"/>
                  <a:pt x="5679510" y="5298712"/>
                </a:cubicBezTo>
                <a:cubicBezTo>
                  <a:pt x="4775428" y="5457253"/>
                  <a:pt x="2377203" y="5156876"/>
                  <a:pt x="883136" y="5298712"/>
                </a:cubicBezTo>
                <a:cubicBezTo>
                  <a:pt x="390781" y="5379717"/>
                  <a:pt x="74418" y="4877443"/>
                  <a:pt x="0" y="4415576"/>
                </a:cubicBezTo>
                <a:cubicBezTo>
                  <a:pt x="108226" y="3201484"/>
                  <a:pt x="-136457" y="1593817"/>
                  <a:pt x="0" y="883136"/>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spTree>
    <p:extLst>
      <p:ext uri="{BB962C8B-B14F-4D97-AF65-F5344CB8AC3E}">
        <p14:creationId xmlns:p14="http://schemas.microsoft.com/office/powerpoint/2010/main" val="17893926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729AAC91-E500-15AA-1A48-37D07D787A36}"/>
              </a:ext>
            </a:extLst>
          </p:cNvPr>
          <p:cNvSpPr/>
          <p:nvPr/>
        </p:nvSpPr>
        <p:spPr>
          <a:xfrm>
            <a:off x="57807" y="44316"/>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A08829AA-AAC6-8C98-5FE5-CF880BFDFFEE}"/>
              </a:ext>
            </a:extLst>
          </p:cNvPr>
          <p:cNvSpPr/>
          <p:nvPr/>
        </p:nvSpPr>
        <p:spPr>
          <a:xfrm>
            <a:off x="855772" y="291665"/>
            <a:ext cx="10234120" cy="2698051"/>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a:spcBef>
                <a:spcPts val="1200"/>
              </a:spcBef>
            </a:pPr>
            <a:r>
              <a:rPr lang="en-US" sz="3200" dirty="0" err="1">
                <a:solidFill>
                  <a:srgbClr val="0070C0"/>
                </a:solidFill>
                <a:latin typeface="Times New Roman" panose="02020603050405020304" pitchFamily="18" charset="0"/>
                <a:cs typeface="Times New Roman" panose="02020603050405020304" pitchFamily="18" charset="0"/>
              </a:rPr>
              <a:t>Vậy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3 </a:t>
            </a:r>
            <a:r>
              <a:rPr lang="en-US" sz="3200" dirty="0" err="1">
                <a:solidFill>
                  <a:srgbClr val="0070C0"/>
                </a:solidFill>
                <a:latin typeface="Times New Roman" panose="02020603050405020304" pitchFamily="18" charset="0"/>
                <a:cs typeface="Times New Roman" panose="02020603050405020304" pitchFamily="18" charset="0"/>
              </a:rPr>
              <a:t>cây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Long </a:t>
            </a:r>
            <a:r>
              <a:rPr lang="en-US" sz="3200" dirty="0" err="1">
                <a:solidFill>
                  <a:srgbClr val="0070C0"/>
                </a:solidFill>
                <a:latin typeface="Times New Roman" panose="02020603050405020304" pitchFamily="18" charset="0"/>
                <a:cs typeface="Times New Roman" panose="02020603050405020304" pitchFamily="18" charset="0"/>
              </a:rPr>
              <a:t>Biên</a:t>
            </a:r>
            <a:r>
              <a:rPr lang="en-US" sz="3200" dirty="0">
                <a:solidFill>
                  <a:srgbClr val="0070C0"/>
                </a:solidFill>
                <a:latin typeface="Times New Roman" panose="02020603050405020304" pitchFamily="18" charset="0"/>
                <a:cs typeface="Times New Roman" panose="02020603050405020304" pitchFamily="18" charset="0"/>
              </a:rPr>
              <a:t>: 2,29 km</a:t>
            </a:r>
          </a:p>
          <a:p>
            <a:pPr marL="457200" lvl="0">
              <a:spcBef>
                <a:spcPts val="1200"/>
              </a:spcBef>
            </a:pP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An </a:t>
            </a:r>
            <a:r>
              <a:rPr lang="en-US" sz="3200" dirty="0" err="1">
                <a:solidFill>
                  <a:srgbClr val="0070C0"/>
                </a:solidFill>
                <a:latin typeface="Times New Roman" panose="02020603050405020304" pitchFamily="18" charset="0"/>
                <a:cs typeface="Times New Roman" panose="02020603050405020304" pitchFamily="18" charset="0"/>
              </a:rPr>
              <a:t>Đông</a:t>
            </a:r>
            <a:r>
              <a:rPr lang="en-US" sz="3200" dirty="0">
                <a:solidFill>
                  <a:srgbClr val="0070C0"/>
                </a:solidFill>
                <a:latin typeface="Times New Roman" panose="02020603050405020304" pitchFamily="18" charset="0"/>
                <a:cs typeface="Times New Roman" panose="02020603050405020304" pitchFamily="18" charset="0"/>
              </a:rPr>
              <a:t>: 3,5 km</a:t>
            </a:r>
          </a:p>
          <a:p>
            <a:pPr marL="457200" lvl="0">
              <a:spcBef>
                <a:spcPts val="1200"/>
              </a:spcBef>
            </a:pP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Thơ</a:t>
            </a:r>
            <a:r>
              <a:rPr lang="en-US" sz="3200" dirty="0">
                <a:solidFill>
                  <a:srgbClr val="0070C0"/>
                </a:solidFill>
                <a:latin typeface="Times New Roman" panose="02020603050405020304" pitchFamily="18" charset="0"/>
                <a:cs typeface="Times New Roman" panose="02020603050405020304" pitchFamily="18" charset="0"/>
              </a:rPr>
              <a:t>: 2,75 km</a:t>
            </a:r>
          </a:p>
          <a:p>
            <a:pPr marL="457200" lvl="0">
              <a:spcBef>
                <a:spcPts val="1200"/>
              </a:spcBef>
            </a:pP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thì</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cây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nhất</a:t>
            </a:r>
            <a:r>
              <a:rPr lang="en-US" sz="3200" dirty="0">
                <a:solidFill>
                  <a:srgbClr val="0070C0"/>
                </a:solidFill>
                <a:latin typeface="Times New Roman" panose="02020603050405020304" pitchFamily="18" charset="0"/>
                <a:cs typeface="Times New Roman" panose="02020603050405020304" pitchFamily="18" charset="0"/>
              </a:rPr>
              <a:t>?</a:t>
            </a:r>
            <a:endParaRPr lang="vi-VN" sz="3200" dirty="0">
              <a:solidFill>
                <a:srgbClr val="0070C0"/>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5DFBCDC3-B000-F92A-A1A2-31DC1AA77C8F}"/>
              </a:ext>
            </a:extLst>
          </p:cNvPr>
          <p:cNvSpPr/>
          <p:nvPr/>
        </p:nvSpPr>
        <p:spPr>
          <a:xfrm>
            <a:off x="915057" y="3083223"/>
            <a:ext cx="10115550" cy="768824"/>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a:spcBef>
                <a:spcPts val="1200"/>
              </a:spcBef>
            </a:pPr>
            <a:r>
              <a:rPr lang="en-US" sz="3200" dirty="0" err="1">
                <a:solidFill>
                  <a:srgbClr val="0070C0"/>
                </a:solidFill>
                <a:latin typeface="Times New Roman" panose="02020603050405020304" pitchFamily="18" charset="0"/>
                <a:cs typeface="Times New Roman" panose="02020603050405020304" pitchFamily="18" charset="0"/>
              </a:rPr>
              <a:t>Cây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An </a:t>
            </a:r>
            <a:r>
              <a:rPr lang="en-US" sz="3200" dirty="0" err="1">
                <a:solidFill>
                  <a:srgbClr val="0070C0"/>
                </a:solidFill>
                <a:latin typeface="Times New Roman" panose="02020603050405020304" pitchFamily="18" charset="0"/>
                <a:cs typeface="Times New Roman" panose="02020603050405020304" pitchFamily="18" charset="0"/>
              </a:rPr>
              <a:t>Đông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dài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nhất</a:t>
            </a:r>
            <a:r>
              <a:rPr lang="en-US" sz="3200" dirty="0">
                <a:solidFill>
                  <a:srgbClr val="0070C0"/>
                </a:solidFill>
                <a:latin typeface="Times New Roman" panose="02020603050405020304" pitchFamily="18" charset="0"/>
                <a:cs typeface="Times New Roman" panose="02020603050405020304" pitchFamily="18" charset="0"/>
              </a:rPr>
              <a:t>. </a:t>
            </a:r>
            <a:endParaRPr lang="vi-VN" sz="3200" dirty="0">
              <a:solidFill>
                <a:srgbClr val="0070C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C021CAA3-C374-B868-AE08-FD706300E0C0}"/>
              </a:ext>
            </a:extLst>
          </p:cNvPr>
          <p:cNvSpPr/>
          <p:nvPr/>
        </p:nvSpPr>
        <p:spPr>
          <a:xfrm>
            <a:off x="1038225" y="3852047"/>
            <a:ext cx="10115550" cy="76882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a:spcBef>
                <a:spcPts val="1200"/>
              </a:spcBef>
            </a:pPr>
            <a:r>
              <a:rPr lang="en-US" sz="3200" dirty="0" err="1">
                <a:solidFill>
                  <a:srgbClr val="0070C0"/>
                </a:solidFill>
                <a:latin typeface="Times New Roman" panose="02020603050405020304" pitchFamily="18" charset="0"/>
                <a:cs typeface="Times New Roman" panose="02020603050405020304" pitchFamily="18" charset="0"/>
              </a:rPr>
              <a:t>Vì</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sao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em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biết</a:t>
            </a:r>
            <a:r>
              <a:rPr lang="en-US" sz="3200" dirty="0">
                <a:solidFill>
                  <a:srgbClr val="0070C0"/>
                </a:solidFill>
                <a:latin typeface="Times New Roman" panose="02020603050405020304" pitchFamily="18" charset="0"/>
                <a:cs typeface="Times New Roman" panose="02020603050405020304" pitchFamily="18" charset="0"/>
              </a:rPr>
              <a:t>?</a:t>
            </a:r>
            <a:endParaRPr lang="vi-VN" sz="3200"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9F264511-FDE5-08A5-4D6E-63C74A063477}"/>
              </a:ext>
            </a:extLst>
          </p:cNvPr>
          <p:cNvSpPr/>
          <p:nvPr/>
        </p:nvSpPr>
        <p:spPr>
          <a:xfrm>
            <a:off x="974343" y="4714378"/>
            <a:ext cx="10115549" cy="76882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a:spcBef>
                <a:spcPts val="1200"/>
              </a:spcBef>
            </a:pPr>
            <a:r>
              <a:rPr lang="en-US" sz="3200" dirty="0" err="1">
                <a:solidFill>
                  <a:srgbClr val="0070C0"/>
                </a:solidFill>
                <a:latin typeface="Times New Roman" panose="02020603050405020304" pitchFamily="18" charset="0"/>
                <a:cs typeface="Times New Roman" panose="02020603050405020304" pitchFamily="18" charset="0"/>
              </a:rPr>
              <a:t>Vì</a:t>
            </a:r>
            <a:r>
              <a:rPr lang="en-US" sz="3200" dirty="0">
                <a:solidFill>
                  <a:srgbClr val="0070C0"/>
                </a:solidFill>
                <a:latin typeface="Times New Roman" panose="02020603050405020304" pitchFamily="18" charset="0"/>
                <a:cs typeface="Times New Roman" panose="02020603050405020304" pitchFamily="18" charset="0"/>
              </a:rPr>
              <a:t>:  3,5 km </a:t>
            </a:r>
            <a:r>
              <a:rPr lang="en-US" sz="3200" dirty="0">
                <a:solidFill>
                  <a:srgbClr val="FF0000"/>
                </a:solidFill>
                <a:latin typeface="Times New Roman" panose="02020603050405020304" pitchFamily="18" charset="0"/>
                <a:cs typeface="Times New Roman" panose="02020603050405020304" pitchFamily="18" charset="0"/>
              </a:rPr>
              <a:t>&gt;</a:t>
            </a:r>
            <a:r>
              <a:rPr lang="en-US" sz="3200" dirty="0">
                <a:solidFill>
                  <a:srgbClr val="0070C0"/>
                </a:solidFill>
                <a:latin typeface="Times New Roman" panose="02020603050405020304" pitchFamily="18" charset="0"/>
                <a:cs typeface="Times New Roman" panose="02020603050405020304" pitchFamily="18" charset="0"/>
              </a:rPr>
              <a:t> 2,75 km </a:t>
            </a:r>
            <a:r>
              <a:rPr lang="en-US" sz="3200" dirty="0">
                <a:solidFill>
                  <a:srgbClr val="FF0000"/>
                </a:solidFill>
                <a:latin typeface="Times New Roman" panose="02020603050405020304" pitchFamily="18" charset="0"/>
                <a:cs typeface="Times New Roman" panose="02020603050405020304" pitchFamily="18" charset="0"/>
              </a:rPr>
              <a:t>&gt;</a:t>
            </a:r>
            <a:r>
              <a:rPr lang="en-US" sz="3200" dirty="0">
                <a:solidFill>
                  <a:srgbClr val="0070C0"/>
                </a:solidFill>
                <a:latin typeface="Times New Roman" panose="02020603050405020304" pitchFamily="18" charset="0"/>
                <a:cs typeface="Times New Roman" panose="02020603050405020304" pitchFamily="18" charset="0"/>
              </a:rPr>
              <a:t> 2,29 km</a:t>
            </a:r>
            <a:endParaRPr lang="vi-VN" sz="3200" dirty="0">
              <a:solidFill>
                <a:srgbClr val="0070C0"/>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05330001-55DC-D5CE-8C62-BAE0BB802ED9}"/>
              </a:ext>
            </a:extLst>
          </p:cNvPr>
          <p:cNvSpPr/>
          <p:nvPr/>
        </p:nvSpPr>
        <p:spPr>
          <a:xfrm>
            <a:off x="1038225" y="5516188"/>
            <a:ext cx="4763485" cy="76882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a:spcBef>
                <a:spcPts val="1200"/>
              </a:spcBef>
            </a:pPr>
            <a:r>
              <a:rPr lang="en-US" sz="3200" dirty="0" err="1">
                <a:solidFill>
                  <a:srgbClr val="0070C0"/>
                </a:solidFill>
                <a:latin typeface="Times New Roman" panose="02020603050405020304" pitchFamily="18" charset="0"/>
                <a:cs typeface="Times New Roman" panose="02020603050405020304" pitchFamily="18" charset="0"/>
              </a:rPr>
              <a:t>Cây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cầu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nào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ngắn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nhất</a:t>
            </a:r>
            <a:r>
              <a:rPr lang="en-US" sz="3200" dirty="0">
                <a:solidFill>
                  <a:srgbClr val="0070C0"/>
                </a:solidFill>
                <a:latin typeface="Times New Roman" panose="02020603050405020304" pitchFamily="18" charset="0"/>
                <a:cs typeface="Times New Roman" panose="02020603050405020304" pitchFamily="18" charset="0"/>
              </a:rPr>
              <a:t>?</a:t>
            </a:r>
            <a:endParaRPr lang="vi-VN" sz="32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40AB68D9-5AE0-FAFD-6079-125A638E9AB0}"/>
              </a:ext>
            </a:extLst>
          </p:cNvPr>
          <p:cNvSpPr/>
          <p:nvPr/>
        </p:nvSpPr>
        <p:spPr>
          <a:xfrm>
            <a:off x="6096000" y="5516189"/>
            <a:ext cx="4375423" cy="76882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457200" lvl="0">
              <a:spcBef>
                <a:spcPts val="1200"/>
              </a:spcBef>
            </a:pPr>
            <a:r>
              <a:rPr lang="en-US" sz="3200" dirty="0" err="1">
                <a:solidFill>
                  <a:srgbClr val="FF0000"/>
                </a:solidFill>
                <a:latin typeface="Times New Roman" panose="02020603050405020304" pitchFamily="18" charset="0"/>
                <a:cs typeface="Times New Roman" panose="02020603050405020304" pitchFamily="18" charset="0"/>
              </a:rPr>
              <a:t>cầu</a:t>
            </a:r>
            <a:r>
              <a:rPr lang="en-US" sz="3200" dirty="0">
                <a:solidFill>
                  <a:srgbClr val="FF0000"/>
                </a:solidFill>
                <a:latin typeface="Times New Roman" panose="02020603050405020304" pitchFamily="18" charset="0"/>
                <a:cs typeface="Times New Roman" panose="02020603050405020304" pitchFamily="18" charset="0"/>
              </a:rPr>
              <a:t> Long </a:t>
            </a:r>
            <a:r>
              <a:rPr lang="en-US" sz="3200" dirty="0" err="1">
                <a:solidFill>
                  <a:srgbClr val="FF0000"/>
                </a:solidFill>
                <a:latin typeface="Times New Roman" panose="02020603050405020304" pitchFamily="18" charset="0"/>
                <a:cs typeface="Times New Roman" panose="02020603050405020304" pitchFamily="18" charset="0"/>
              </a:rPr>
              <a:t>Biên</a:t>
            </a:r>
            <a:endParaRPr lang="vi-VN"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39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文本框 23">
            <a:extLst>
              <a:ext uri="{FF2B5EF4-FFF2-40B4-BE49-F238E27FC236}">
                <a16:creationId xmlns:a16="http://schemas.microsoft.com/office/drawing/2014/main" id="{47EF803F-8B4B-975D-7BD1-F99C2EDF9F3B}"/>
              </a:ext>
            </a:extLst>
          </p:cNvPr>
          <p:cNvSpPr txBox="1"/>
          <p:nvPr/>
        </p:nvSpPr>
        <p:spPr>
          <a:xfrm>
            <a:off x="1391775" y="1852421"/>
            <a:ext cx="9503700" cy="523220"/>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Muốn so sánh hai số thập phân, ta có thể làm như sau:</a:t>
            </a:r>
          </a:p>
        </p:txBody>
      </p:sp>
      <p:sp>
        <p:nvSpPr>
          <p:cNvPr id="8" name="文本框 23">
            <a:extLst>
              <a:ext uri="{FF2B5EF4-FFF2-40B4-BE49-F238E27FC236}">
                <a16:creationId xmlns:a16="http://schemas.microsoft.com/office/drawing/2014/main" id="{54B1B4A3-563A-9239-AFB5-002D0568F199}"/>
              </a:ext>
            </a:extLst>
          </p:cNvPr>
          <p:cNvSpPr txBox="1"/>
          <p:nvPr/>
        </p:nvSpPr>
        <p:spPr>
          <a:xfrm>
            <a:off x="885825" y="2498706"/>
            <a:ext cx="10804942" cy="954107"/>
          </a:xfrm>
          <a:prstGeom prst="rect">
            <a:avLst/>
          </a:prstGeom>
          <a:noFill/>
        </p:spPr>
        <p:txBody>
          <a:bodyPr wrap="square" rtlCol="0">
            <a:spAutoFit/>
          </a:bodyPr>
          <a:lstStyle/>
          <a:p>
            <a:pPr marL="457200" indent="-457200" algn="just">
              <a:buFontTx/>
              <a:buChar char="-"/>
            </a:pPr>
            <a:r>
              <a:rPr lang="vi-VN" sz="28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0550" y="3532736"/>
            <a:ext cx="10846154" cy="1815882"/>
          </a:xfrm>
          <a:prstGeom prst="rect">
            <a:avLst/>
          </a:prstGeom>
          <a:noFill/>
        </p:spPr>
        <p:txBody>
          <a:bodyPr wrap="square" rtlCol="0">
            <a:spAutoFit/>
          </a:bodyPr>
          <a:lstStyle/>
          <a:p>
            <a:pPr marL="457200" indent="-457200" algn="just">
              <a:buFontTx/>
              <a:buChar char="-"/>
            </a:pPr>
            <a:r>
              <a:rPr lang="vi-VN" sz="2800" b="1" dirty="0">
                <a:solidFill>
                  <a:srgbClr val="00B05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p>
        </p:txBody>
      </p:sp>
      <p:sp>
        <p:nvSpPr>
          <p:cNvPr id="10" name="文本框 23">
            <a:extLst>
              <a:ext uri="{FF2B5EF4-FFF2-40B4-BE49-F238E27FC236}">
                <a16:creationId xmlns:a16="http://schemas.microsoft.com/office/drawing/2014/main" id="{2AF0B8DC-2027-C6A8-8D47-19630F154C78}"/>
              </a:ext>
            </a:extLst>
          </p:cNvPr>
          <p:cNvSpPr txBox="1"/>
          <p:nvPr/>
        </p:nvSpPr>
        <p:spPr>
          <a:xfrm>
            <a:off x="704559" y="5352968"/>
            <a:ext cx="10703279" cy="954107"/>
          </a:xfrm>
          <a:prstGeom prst="rect">
            <a:avLst/>
          </a:prstGeom>
          <a:noFill/>
        </p:spPr>
        <p:txBody>
          <a:bodyPr wrap="square" rtlCol="0">
            <a:spAutoFit/>
          </a:bodyPr>
          <a:lstStyle/>
          <a:p>
            <a:pPr marL="457200" indent="-457200" algn="just">
              <a:buFontTx/>
              <a:buChar char="-"/>
            </a:pPr>
            <a:r>
              <a:rPr lang="en-US" sz="2800" b="1" dirty="0" err="1">
                <a:solidFill>
                  <a:srgbClr val="002060"/>
                </a:solidFill>
                <a:latin typeface="Cambria" panose="02040503050406030204" pitchFamily="18" charset="0"/>
                <a:ea typeface="Cambria" panose="02040503050406030204" pitchFamily="18" charset="0"/>
              </a:rPr>
              <a:t>Nếu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phần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thập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của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hai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thập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bằng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nhau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thì</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hai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bằng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nhau</a:t>
            </a:r>
            <a:r>
              <a:rPr lang="en-US" sz="2800" b="1" dirty="0">
                <a:solidFill>
                  <a:srgbClr val="002060"/>
                </a:solidFill>
                <a:latin typeface="Cambria" panose="02040503050406030204" pitchFamily="18" charset="0"/>
                <a:ea typeface="Cambria" panose="02040503050406030204" pitchFamily="18" charset="0"/>
              </a:rPr>
              <a:t>.</a:t>
            </a:r>
          </a:p>
        </p:txBody>
      </p:sp>
      <p:sp>
        <p:nvSpPr>
          <p:cNvPr id="5" name="文本框 23">
            <a:extLst>
              <a:ext uri="{FF2B5EF4-FFF2-40B4-BE49-F238E27FC236}">
                <a16:creationId xmlns:a16="http://schemas.microsoft.com/office/drawing/2014/main" id="{C02E47C6-CDA9-E424-604F-3A586C67BA3F}"/>
              </a:ext>
            </a:extLst>
          </p:cNvPr>
          <p:cNvSpPr txBox="1"/>
          <p:nvPr/>
        </p:nvSpPr>
        <p:spPr>
          <a:xfrm>
            <a:off x="1344150" y="927739"/>
            <a:ext cx="9503700" cy="523220"/>
          </a:xfrm>
          <a:prstGeom prst="rect">
            <a:avLst/>
          </a:prstGeom>
          <a:noFill/>
        </p:spPr>
        <p:txBody>
          <a:bodyPr wrap="square" rtlCol="0">
            <a:spAutoFit/>
          </a:bodyPr>
          <a:lstStyle/>
          <a:p>
            <a:pPr algn="just"/>
            <a:r>
              <a:rPr lang="vi-VN" sz="2800" b="1" dirty="0">
                <a:latin typeface="Cambria" panose="02040503050406030204" pitchFamily="18" charset="0"/>
                <a:ea typeface="Cambria" panose="02040503050406030204" pitchFamily="18" charset="0"/>
              </a:rPr>
              <a:t>Muốn so sánh hai số thập phân, ta có thể làm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180975" y="438639"/>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文本框 23">
            <a:extLst>
              <a:ext uri="{FF2B5EF4-FFF2-40B4-BE49-F238E27FC236}">
                <a16:creationId xmlns:a16="http://schemas.microsoft.com/office/drawing/2014/main" id="{8BB29C27-4EC5-30D5-E55C-6F2B32DE620E}"/>
              </a:ext>
            </a:extLst>
          </p:cNvPr>
          <p:cNvSpPr txBox="1"/>
          <p:nvPr/>
        </p:nvSpPr>
        <p:spPr>
          <a:xfrm>
            <a:off x="475675" y="438639"/>
            <a:ext cx="3780675"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Điền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475676" y="2997167"/>
            <a:ext cx="3238118" cy="646331"/>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78,469 </a:t>
            </a:r>
            <a:r>
              <a:rPr lang="en-US" sz="36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4008495" y="2909580"/>
            <a:ext cx="7342289" cy="1200329"/>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nhau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mười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4 &lt; 5 </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4202330" y="4414549"/>
            <a:ext cx="7427320" cy="1754326"/>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nhau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mười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bằng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nhau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ở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trăm</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có</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&gt; 0 </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562350" y="4556106"/>
            <a:ext cx="3498427" cy="646331"/>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630,72 </a:t>
            </a:r>
            <a:r>
              <a:rPr lang="en-US" sz="36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4927305" y="1243122"/>
            <a:ext cx="6423479" cy="646331"/>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 </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vì</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phần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2001 &gt; 1999 </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 name="文本框 23">
            <a:extLst>
              <a:ext uri="{FF2B5EF4-FFF2-40B4-BE49-F238E27FC236}">
                <a16:creationId xmlns:a16="http://schemas.microsoft.com/office/drawing/2014/main" id="{9BD0B463-9A55-1AE9-C641-08DF7AFD9EBD}"/>
              </a:ext>
            </a:extLst>
          </p:cNvPr>
          <p:cNvSpPr txBox="1"/>
          <p:nvPr/>
        </p:nvSpPr>
        <p:spPr>
          <a:xfrm>
            <a:off x="562350" y="1443903"/>
            <a:ext cx="3694001" cy="646331"/>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2001,2 </a:t>
            </a:r>
            <a:r>
              <a:rPr lang="en-US" sz="3600" dirty="0">
                <a:solidFill>
                  <a:srgbClr val="002060"/>
                </a:solidFill>
                <a:latin typeface="Cambria" panose="02040503050406030204" pitchFamily="18" charset="0"/>
                <a:ea typeface="Cambria" panose="02040503050406030204" pitchFamily="18" charset="0"/>
              </a:rPr>
              <a:t>…</a:t>
            </a:r>
            <a:r>
              <a:rPr lang="en-US" sz="3600" b="1" dirty="0">
                <a:solidFill>
                  <a:srgbClr val="002060"/>
                </a:solidFill>
                <a:latin typeface="Cambria" panose="02040503050406030204" pitchFamily="18" charset="0"/>
                <a:ea typeface="Cambria" panose="02040503050406030204" pitchFamily="18" charset="0"/>
              </a:rPr>
              <a:t> 1999,7    </a:t>
            </a:r>
          </a:p>
        </p:txBody>
      </p:sp>
      <p:sp>
        <p:nvSpPr>
          <p:cNvPr id="4" name="文本框 23">
            <a:extLst>
              <a:ext uri="{FF2B5EF4-FFF2-40B4-BE49-F238E27FC236}">
                <a16:creationId xmlns:a16="http://schemas.microsoft.com/office/drawing/2014/main" id="{0D220F95-946B-6EBA-D2F9-AD42BDD79852}"/>
              </a:ext>
            </a:extLst>
          </p:cNvPr>
          <p:cNvSpPr txBox="1"/>
          <p:nvPr/>
        </p:nvSpPr>
        <p:spPr>
          <a:xfrm>
            <a:off x="2094735" y="1452940"/>
            <a:ext cx="918810" cy="646331"/>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&gt;</a:t>
            </a:r>
            <a:r>
              <a:rPr lang="en-US" sz="2600" b="1" dirty="0">
                <a:solidFill>
                  <a:srgbClr val="002060"/>
                </a:solidFill>
                <a:latin typeface="Cambria" panose="02040503050406030204" pitchFamily="18" charset="0"/>
                <a:ea typeface="Cambria" panose="02040503050406030204" pitchFamily="18" charset="0"/>
              </a:rPr>
              <a:t>     </a:t>
            </a:r>
          </a:p>
        </p:txBody>
      </p:sp>
      <p:sp>
        <p:nvSpPr>
          <p:cNvPr id="5" name="文本框 23">
            <a:extLst>
              <a:ext uri="{FF2B5EF4-FFF2-40B4-BE49-F238E27FC236}">
                <a16:creationId xmlns:a16="http://schemas.microsoft.com/office/drawing/2014/main" id="{AE4C24BF-8F2E-CB30-B2F1-5DFAC6EF65CD}"/>
              </a:ext>
            </a:extLst>
          </p:cNvPr>
          <p:cNvSpPr txBox="1"/>
          <p:nvPr/>
        </p:nvSpPr>
        <p:spPr>
          <a:xfrm>
            <a:off x="1852158" y="3055672"/>
            <a:ext cx="918810" cy="646331"/>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&lt;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6" name="文本框 23">
            <a:extLst>
              <a:ext uri="{FF2B5EF4-FFF2-40B4-BE49-F238E27FC236}">
                <a16:creationId xmlns:a16="http://schemas.microsoft.com/office/drawing/2014/main" id="{1DB96707-39C8-5999-6B5F-C5FBE0755493}"/>
              </a:ext>
            </a:extLst>
          </p:cNvPr>
          <p:cNvSpPr txBox="1"/>
          <p:nvPr/>
        </p:nvSpPr>
        <p:spPr>
          <a:xfrm>
            <a:off x="1907804" y="4605370"/>
            <a:ext cx="916416" cy="646331"/>
          </a:xfrm>
          <a:prstGeom prst="rect">
            <a:avLst/>
          </a:prstGeom>
          <a:noFill/>
        </p:spPr>
        <p:txBody>
          <a:bodyPr wrap="square" rtlCol="0">
            <a:spAutoFit/>
          </a:bodyPr>
          <a:lstStyle/>
          <a:p>
            <a:pPr algn="just"/>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&gt;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3" grpId="0"/>
      <p:bldP spid="4"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5E8D9989-AB17-05A7-1B71-16E87A522FAD}"/>
              </a:ext>
            </a:extLst>
          </p:cNvPr>
          <p:cNvSpPr txBox="1"/>
          <p:nvPr/>
        </p:nvSpPr>
        <p:spPr>
          <a:xfrm>
            <a:off x="2260459" y="434072"/>
            <a:ext cx="7137682"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Bài1/39</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So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sánh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hai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thập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5E8D9989-AB17-05A7-1B71-16E87A522FAD}"/>
              </a:ext>
            </a:extLst>
          </p:cNvPr>
          <p:cNvSpPr txBox="1"/>
          <p:nvPr/>
        </p:nvSpPr>
        <p:spPr>
          <a:xfrm>
            <a:off x="977462" y="494900"/>
            <a:ext cx="10776389" cy="1200329"/>
          </a:xfrm>
          <a:prstGeom prst="rect">
            <a:avLst/>
          </a:prstGeom>
          <a:noFill/>
        </p:spPr>
        <p:txBody>
          <a:bodyPr wrap="square" rtlCol="0">
            <a:spAutoFit/>
          </a:bodyPr>
          <a:lstStyle/>
          <a:p>
            <a:pPr lvl="0">
              <a:defRPr/>
            </a:pP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Bài</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2/39</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Sắp</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xếp</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3,604</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2,875;  </a:t>
            </a:r>
            <a:r>
              <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2,857</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3,106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tự</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bé</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36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0070C0"/>
                </a:solidFill>
                <a:latin typeface="Cambria" panose="02040503050406030204" pitchFamily="18" charset="0"/>
                <a:ea typeface="Cambria" panose="02040503050406030204" pitchFamily="18" charset="0"/>
              </a:rPr>
              <a:t>Ta </a:t>
            </a:r>
            <a:r>
              <a:rPr lang="en-US" sz="4000" b="1" dirty="0" err="1">
                <a:solidFill>
                  <a:srgbClr val="0070C0"/>
                </a:solidFill>
                <a:latin typeface="Cambria" panose="02040503050406030204" pitchFamily="18" charset="0"/>
                <a:ea typeface="Cambria" panose="02040503050406030204" pitchFamily="18" charset="0"/>
              </a:rPr>
              <a:t>có</a:t>
            </a:r>
            <a:r>
              <a:rPr lang="en-US" sz="4000" b="1" dirty="0">
                <a:solidFill>
                  <a:srgbClr val="0070C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378372" y="3162300"/>
            <a:ext cx="11680278" cy="1261884"/>
          </a:xfrm>
          <a:prstGeom prst="rect">
            <a:avLst/>
          </a:prstGeom>
          <a:noFill/>
        </p:spPr>
        <p:txBody>
          <a:bodyPr wrap="square" rtlCol="0">
            <a:spAutoFit/>
          </a:bodyPr>
          <a:lstStyle/>
          <a:p>
            <a:pPr algn="ctr"/>
            <a:r>
              <a:rPr lang="vi-VN" sz="3600" b="1" dirty="0">
                <a:latin typeface="Cambria" panose="02040503050406030204" pitchFamily="18" charset="0"/>
                <a:ea typeface="Cambria" panose="02040503050406030204" pitchFamily="18" charset="0"/>
              </a:rPr>
              <a:t>Vậy các số được sắp xếp theo thứ tự từ bé đến lớn là:</a:t>
            </a:r>
            <a:endParaRPr lang="en-US" sz="3600" b="1" dirty="0">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2,875; </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3,106; </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3,604.</a:t>
            </a:r>
            <a:endParaRPr lang="en-US" sz="40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E156450-9704-2574-C211-91591B37C1FA}"/>
              </a:ext>
            </a:extLst>
          </p:cNvPr>
          <p:cNvSpPr txBox="1"/>
          <p:nvPr/>
        </p:nvSpPr>
        <p:spPr>
          <a:xfrm>
            <a:off x="977461" y="4609878"/>
            <a:ext cx="10776389" cy="646331"/>
          </a:xfrm>
          <a:prstGeom prst="rect">
            <a:avLst/>
          </a:prstGeom>
          <a:noFill/>
        </p:spPr>
        <p:txBody>
          <a:bodyPr wrap="square" rtlCol="0">
            <a:spAutoFit/>
          </a:bodyPr>
          <a:lstStyle/>
          <a:p>
            <a:pPr lvl="0">
              <a:defRPr/>
            </a:pP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được</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xếp</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thứ</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tự</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lớn</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bé</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3600" b="1" u="sng"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09E8EF63-19B9-E1F6-3472-4BE078F4E23F}"/>
              </a:ext>
            </a:extLst>
          </p:cNvPr>
          <p:cNvSpPr txBox="1"/>
          <p:nvPr/>
        </p:nvSpPr>
        <p:spPr>
          <a:xfrm>
            <a:off x="1819274" y="5441903"/>
            <a:ext cx="7756636" cy="707886"/>
          </a:xfrm>
          <a:prstGeom prst="rect">
            <a:avLst/>
          </a:prstGeom>
          <a:noFill/>
        </p:spPr>
        <p:txBody>
          <a:bodyPr wrap="square" rtlCol="0">
            <a:spAutoFit/>
          </a:bodyPr>
          <a:lstStyle/>
          <a:p>
            <a:pPr lvl="0">
              <a:defRPr/>
            </a:pP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3,604</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3,106;</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2,875;</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2,857</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P spid="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5E8D9989-AB17-05A7-1B71-16E87A522FAD}"/>
              </a:ext>
            </a:extLst>
          </p:cNvPr>
          <p:cNvSpPr txBox="1"/>
          <p:nvPr/>
        </p:nvSpPr>
        <p:spPr>
          <a:xfrm>
            <a:off x="1040524" y="323450"/>
            <a:ext cx="1070380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3/39</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Chọn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đúng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447674" y="845830"/>
            <a:ext cx="1146810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 ba chiếc cân như hình dưới đây, có một chiếc cân bị sai.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2800" b="1"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Cân</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bị</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sai</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đó</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2800" b="1" i="0" u="none" strike="noStrike" kern="1200" cap="none" spc="0" normalizeH="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666749" y="1743475"/>
            <a:ext cx="8761029"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085976" y="3972911"/>
            <a:ext cx="5124450" cy="256164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8175734"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5013788"/>
                <a:gd name="connsiteY0" fmla="*/ 467790 h 2806682"/>
                <a:gd name="connsiteX1" fmla="*/ 467790 w 5013788"/>
                <a:gd name="connsiteY1" fmla="*/ 0 h 2806682"/>
                <a:gd name="connsiteX2" fmla="*/ 4545998 w 5013788"/>
                <a:gd name="connsiteY2" fmla="*/ 0 h 2806682"/>
                <a:gd name="connsiteX3" fmla="*/ 5013788 w 5013788"/>
                <a:gd name="connsiteY3" fmla="*/ 467790 h 2806682"/>
                <a:gd name="connsiteX4" fmla="*/ 5013788 w 5013788"/>
                <a:gd name="connsiteY4" fmla="*/ 2338892 h 2806682"/>
                <a:gd name="connsiteX5" fmla="*/ 4545998 w 5013788"/>
                <a:gd name="connsiteY5" fmla="*/ 2806682 h 2806682"/>
                <a:gd name="connsiteX6" fmla="*/ 467790 w 5013788"/>
                <a:gd name="connsiteY6" fmla="*/ 2806682 h 2806682"/>
                <a:gd name="connsiteX7" fmla="*/ 0 w 5013788"/>
                <a:gd name="connsiteY7" fmla="*/ 2338892 h 2806682"/>
                <a:gd name="connsiteX8" fmla="*/ 0 w 5013788"/>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3788" h="2806682" fill="none" extrusionOk="0">
                  <a:moveTo>
                    <a:pt x="0" y="467790"/>
                  </a:moveTo>
                  <a:cubicBezTo>
                    <a:pt x="1541" y="251139"/>
                    <a:pt x="234944" y="42808"/>
                    <a:pt x="467790" y="0"/>
                  </a:cubicBezTo>
                  <a:cubicBezTo>
                    <a:pt x="1345549" y="72427"/>
                    <a:pt x="3054871" y="61419"/>
                    <a:pt x="4545998" y="0"/>
                  </a:cubicBezTo>
                  <a:cubicBezTo>
                    <a:pt x="4797106" y="-49871"/>
                    <a:pt x="4993567" y="203321"/>
                    <a:pt x="5013788" y="467790"/>
                  </a:cubicBezTo>
                  <a:cubicBezTo>
                    <a:pt x="5138322" y="1177096"/>
                    <a:pt x="5029313" y="1524507"/>
                    <a:pt x="5013788" y="2338892"/>
                  </a:cubicBezTo>
                  <a:cubicBezTo>
                    <a:pt x="5023343" y="2548751"/>
                    <a:pt x="4774855" y="2773617"/>
                    <a:pt x="4545998" y="2806682"/>
                  </a:cubicBezTo>
                  <a:cubicBezTo>
                    <a:pt x="3052008" y="2836509"/>
                    <a:pt x="1468871" y="2727376"/>
                    <a:pt x="467790" y="2806682"/>
                  </a:cubicBezTo>
                  <a:cubicBezTo>
                    <a:pt x="231172" y="2804225"/>
                    <a:pt x="-29449" y="2603068"/>
                    <a:pt x="0" y="2338892"/>
                  </a:cubicBezTo>
                  <a:cubicBezTo>
                    <a:pt x="57486" y="2011299"/>
                    <a:pt x="122781" y="1386250"/>
                    <a:pt x="0" y="467790"/>
                  </a:cubicBezTo>
                  <a:close/>
                </a:path>
                <a:path w="5013788" h="2806682" stroke="0" extrusionOk="0">
                  <a:moveTo>
                    <a:pt x="0" y="467790"/>
                  </a:moveTo>
                  <a:cubicBezTo>
                    <a:pt x="28445" y="217191"/>
                    <a:pt x="222645" y="27518"/>
                    <a:pt x="467790" y="0"/>
                  </a:cubicBezTo>
                  <a:cubicBezTo>
                    <a:pt x="2350358" y="123000"/>
                    <a:pt x="3794533" y="-96860"/>
                    <a:pt x="4545998" y="0"/>
                  </a:cubicBezTo>
                  <a:cubicBezTo>
                    <a:pt x="4775552" y="-21949"/>
                    <a:pt x="5030934" y="174870"/>
                    <a:pt x="5013788" y="467790"/>
                  </a:cubicBezTo>
                  <a:cubicBezTo>
                    <a:pt x="5009430" y="1182461"/>
                    <a:pt x="5061348" y="2027427"/>
                    <a:pt x="5013788" y="2338892"/>
                  </a:cubicBezTo>
                  <a:cubicBezTo>
                    <a:pt x="5001866" y="2601564"/>
                    <a:pt x="4776334" y="2802097"/>
                    <a:pt x="4545998" y="2806682"/>
                  </a:cubicBezTo>
                  <a:cubicBezTo>
                    <a:pt x="2746519" y="2645975"/>
                    <a:pt x="1704311" y="2846349"/>
                    <a:pt x="467790" y="2806682"/>
                  </a:cubicBezTo>
                  <a:cubicBezTo>
                    <a:pt x="183061" y="2801355"/>
                    <a:pt x="-11037" y="2592245"/>
                    <a:pt x="0" y="2338892"/>
                  </a:cubicBezTo>
                  <a:cubicBezTo>
                    <a:pt x="91540" y="1409786"/>
                    <a:pt x="80332" y="856186"/>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8175734"/>
                        <a:gd name="connsiteY0" fmla="*/ 467790 h 2806682"/>
                        <a:gd name="connsiteX1" fmla="*/ 762801 w 8175734"/>
                        <a:gd name="connsiteY1" fmla="*/ 0 h 2806682"/>
                        <a:gd name="connsiteX2" fmla="*/ 7412932 w 8175734"/>
                        <a:gd name="connsiteY2" fmla="*/ 0 h 2806682"/>
                        <a:gd name="connsiteX3" fmla="*/ 8175734 w 8175734"/>
                        <a:gd name="connsiteY3" fmla="*/ 467790 h 2806682"/>
                        <a:gd name="connsiteX4" fmla="*/ 8175734 w 8175734"/>
                        <a:gd name="connsiteY4" fmla="*/ 2338892 h 2806682"/>
                        <a:gd name="connsiteX5" fmla="*/ 7412932 w 8175734"/>
                        <a:gd name="connsiteY5" fmla="*/ 2806682 h 2806682"/>
                        <a:gd name="connsiteX6" fmla="*/ 762801 w 8175734"/>
                        <a:gd name="connsiteY6" fmla="*/ 2806682 h 2806682"/>
                        <a:gd name="connsiteX7" fmla="*/ 0 w 8175734"/>
                        <a:gd name="connsiteY7" fmla="*/ 2338892 h 2806682"/>
                        <a:gd name="connsiteX8" fmla="*/ 0 w 8175734"/>
                        <a:gd name="connsiteY8" fmla="*/ 467790 h 2806682"/>
                        <a:gd name="connsiteX0" fmla="*/ 0 w 8175734"/>
                        <a:gd name="connsiteY0" fmla="*/ 467790 h 2806682"/>
                        <a:gd name="connsiteX1" fmla="*/ 762801 w 8175734"/>
                        <a:gd name="connsiteY1" fmla="*/ 0 h 2806682"/>
                        <a:gd name="connsiteX2" fmla="*/ 7412932 w 8175734"/>
                        <a:gd name="connsiteY2" fmla="*/ 0 h 2806682"/>
                        <a:gd name="connsiteX3" fmla="*/ 8175734 w 8175734"/>
                        <a:gd name="connsiteY3" fmla="*/ 467790 h 2806682"/>
                        <a:gd name="connsiteX4" fmla="*/ 8175734 w 8175734"/>
                        <a:gd name="connsiteY4" fmla="*/ 2338892 h 2806682"/>
                        <a:gd name="connsiteX5" fmla="*/ 7412932 w 8175734"/>
                        <a:gd name="connsiteY5" fmla="*/ 2806682 h 2806682"/>
                        <a:gd name="connsiteX6" fmla="*/ 762801 w 8175734"/>
                        <a:gd name="connsiteY6" fmla="*/ 2806682 h 2806682"/>
                        <a:gd name="connsiteX7" fmla="*/ 0 w 8175734"/>
                        <a:gd name="connsiteY7" fmla="*/ 2338892 h 2806682"/>
                        <a:gd name="connsiteX8" fmla="*/ 0 w 8175734"/>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5734" h="2806682" fill="none" extrusionOk="0">
                          <a:moveTo>
                            <a:pt x="0" y="467790"/>
                          </a:moveTo>
                          <a:cubicBezTo>
                            <a:pt x="3789" y="285698"/>
                            <a:pt x="414809" y="96008"/>
                            <a:pt x="762801" y="0"/>
                          </a:cubicBezTo>
                          <a:cubicBezTo>
                            <a:pt x="1710777" y="101114"/>
                            <a:pt x="5164537" y="469473"/>
                            <a:pt x="7412932" y="0"/>
                          </a:cubicBezTo>
                          <a:cubicBezTo>
                            <a:pt x="7821254" y="-57768"/>
                            <a:pt x="8122931" y="197323"/>
                            <a:pt x="8175734" y="467790"/>
                          </a:cubicBezTo>
                          <a:cubicBezTo>
                            <a:pt x="8425255" y="1208175"/>
                            <a:pt x="8189541" y="1547212"/>
                            <a:pt x="8175734" y="2338892"/>
                          </a:cubicBezTo>
                          <a:cubicBezTo>
                            <a:pt x="8197896" y="2515345"/>
                            <a:pt x="7772413" y="2758255"/>
                            <a:pt x="7412932" y="2806682"/>
                          </a:cubicBezTo>
                          <a:cubicBezTo>
                            <a:pt x="5198838" y="2915755"/>
                            <a:pt x="2404143" y="2839873"/>
                            <a:pt x="762801" y="2806682"/>
                          </a:cubicBezTo>
                          <a:cubicBezTo>
                            <a:pt x="393048" y="2802406"/>
                            <a:pt x="-62767" y="2605984"/>
                            <a:pt x="0" y="2338892"/>
                          </a:cubicBezTo>
                          <a:cubicBezTo>
                            <a:pt x="105593" y="1989231"/>
                            <a:pt x="158548" y="1278775"/>
                            <a:pt x="0" y="467790"/>
                          </a:cubicBezTo>
                          <a:close/>
                        </a:path>
                        <a:path w="8175734" h="2806682" stroke="0" extrusionOk="0">
                          <a:moveTo>
                            <a:pt x="0" y="467790"/>
                          </a:moveTo>
                          <a:cubicBezTo>
                            <a:pt x="30070" y="256261"/>
                            <a:pt x="357454" y="-29017"/>
                            <a:pt x="762801" y="0"/>
                          </a:cubicBezTo>
                          <a:cubicBezTo>
                            <a:pt x="3842813" y="9451"/>
                            <a:pt x="6243982" y="-19940"/>
                            <a:pt x="7412932" y="0"/>
                          </a:cubicBezTo>
                          <a:cubicBezTo>
                            <a:pt x="7782773" y="-21497"/>
                            <a:pt x="8221262" y="178663"/>
                            <a:pt x="8175734" y="467790"/>
                          </a:cubicBezTo>
                          <a:cubicBezTo>
                            <a:pt x="8186933" y="1180257"/>
                            <a:pt x="8286707" y="2034508"/>
                            <a:pt x="8175734" y="2338892"/>
                          </a:cubicBezTo>
                          <a:cubicBezTo>
                            <a:pt x="8175892" y="2532002"/>
                            <a:pt x="7726378" y="2767677"/>
                            <a:pt x="7412932" y="2806682"/>
                          </a:cubicBezTo>
                          <a:cubicBezTo>
                            <a:pt x="4487198" y="2557039"/>
                            <a:pt x="2751941" y="3033382"/>
                            <a:pt x="762801" y="2806682"/>
                          </a:cubicBezTo>
                          <a:cubicBezTo>
                            <a:pt x="312055" y="2840374"/>
                            <a:pt x="-28240" y="2542822"/>
                            <a:pt x="0" y="2338892"/>
                          </a:cubicBezTo>
                          <a:cubicBezTo>
                            <a:pt x="151685" y="1376121"/>
                            <a:pt x="135573" y="783743"/>
                            <a:pt x="0" y="467790"/>
                          </a:cubicBezTo>
                          <a:close/>
                        </a:path>
                        <a:path w="8175734" h="2806682" fill="none" stroke="0" extrusionOk="0">
                          <a:moveTo>
                            <a:pt x="0" y="467790"/>
                          </a:moveTo>
                          <a:cubicBezTo>
                            <a:pt x="16190" y="254867"/>
                            <a:pt x="405677" y="89823"/>
                            <a:pt x="762801" y="0"/>
                          </a:cubicBezTo>
                          <a:cubicBezTo>
                            <a:pt x="2272015" y="124750"/>
                            <a:pt x="4942888" y="106749"/>
                            <a:pt x="7412932" y="0"/>
                          </a:cubicBezTo>
                          <a:cubicBezTo>
                            <a:pt x="7803681" y="-64139"/>
                            <a:pt x="8160809" y="166934"/>
                            <a:pt x="8175734" y="467790"/>
                          </a:cubicBezTo>
                          <a:cubicBezTo>
                            <a:pt x="8423594" y="1139015"/>
                            <a:pt x="8256122" y="1484832"/>
                            <a:pt x="8175734" y="2338892"/>
                          </a:cubicBezTo>
                          <a:cubicBezTo>
                            <a:pt x="8184197" y="2551329"/>
                            <a:pt x="7754137" y="2768383"/>
                            <a:pt x="7412932" y="2806682"/>
                          </a:cubicBezTo>
                          <a:cubicBezTo>
                            <a:pt x="4959127" y="2764917"/>
                            <a:pt x="2214642" y="2821020"/>
                            <a:pt x="762801" y="2806682"/>
                          </a:cubicBezTo>
                          <a:cubicBezTo>
                            <a:pt x="346335" y="2798040"/>
                            <a:pt x="-54184" y="2600276"/>
                            <a:pt x="0" y="2338892"/>
                          </a:cubicBezTo>
                          <a:cubicBezTo>
                            <a:pt x="84492" y="2044694"/>
                            <a:pt x="172353" y="139658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C50CCB4D-95C1-84C1-585E-A7413C859408}"/>
              </a:ext>
            </a:extLst>
          </p:cNvPr>
          <p:cNvSpPr/>
          <p:nvPr/>
        </p:nvSpPr>
        <p:spPr>
          <a:xfrm>
            <a:off x="0" y="0"/>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B9EC42E5-C24B-6FD6-E461-EB40F4D3D22C}"/>
              </a:ext>
            </a:extLst>
          </p:cNvPr>
          <p:cNvSpPr txBox="1"/>
          <p:nvPr/>
        </p:nvSpPr>
        <p:spPr>
          <a:xfrm>
            <a:off x="685959" y="645030"/>
            <a:ext cx="10428732" cy="2062103"/>
          </a:xfrm>
          <a:prstGeom prst="rect">
            <a:avLst/>
          </a:prstGeom>
          <a:noFill/>
        </p:spPr>
        <p:txBody>
          <a:bodyPr wrap="square" rtlCol="0">
            <a:spAutoFit/>
          </a:bodyPr>
          <a:lstStyle/>
          <a:p>
            <a:pPr marL="457200" algn="just">
              <a:spcBef>
                <a:spcPts val="1200"/>
              </a:spcBef>
            </a:pPr>
            <a:r>
              <a:rPr lang="en-US" sz="3600" dirty="0">
                <a:solidFill>
                  <a:srgbClr val="003399"/>
                </a:solidFill>
                <a:latin typeface="Times New Roman" panose="02020603050405020304" pitchFamily="18" charset="0"/>
                <a:cs typeface="Times New Roman" panose="02020603050405020304" pitchFamily="18" charset="0"/>
              </a:rPr>
              <a:t>        </a:t>
            </a:r>
            <a:r>
              <a:rPr lang="en-US" sz="3600" i="1" dirty="0" err="1">
                <a:solidFill>
                  <a:srgbClr val="003399"/>
                </a:solidFill>
                <a:latin typeface="Times New Roman" panose="02020603050405020304" pitchFamily="18" charset="0"/>
                <a:cs typeface="Times New Roman" panose="02020603050405020304" pitchFamily="18" charset="0"/>
              </a:rPr>
              <a:t>Thứ</a:t>
            </a:r>
            <a:r>
              <a:rPr lang="en-US" sz="3600" i="1" dirty="0">
                <a:solidFill>
                  <a:srgbClr val="003399"/>
                </a:solidFill>
                <a:latin typeface="Times New Roman" panose="02020603050405020304" pitchFamily="18" charset="0"/>
                <a:cs typeface="Times New Roman" panose="02020603050405020304" pitchFamily="18" charset="0"/>
              </a:rPr>
              <a:t> </a:t>
            </a:r>
            <a:r>
              <a:rPr lang="en-US" sz="3600" i="1" dirty="0" err="1">
                <a:solidFill>
                  <a:srgbClr val="003399"/>
                </a:solidFill>
                <a:latin typeface="Times New Roman" panose="02020603050405020304" pitchFamily="18" charset="0"/>
                <a:cs typeface="Times New Roman" panose="02020603050405020304" pitchFamily="18" charset="0"/>
              </a:rPr>
              <a:t>năm</a:t>
            </a:r>
            <a:r>
              <a:rPr lang="en-US" sz="3600" i="1" dirty="0">
                <a:solidFill>
                  <a:srgbClr val="003399"/>
                </a:solidFill>
                <a:latin typeface="Times New Roman" panose="02020603050405020304" pitchFamily="18" charset="0"/>
                <a:cs typeface="Times New Roman" panose="02020603050405020304" pitchFamily="18" charset="0"/>
              </a:rPr>
              <a:t> </a:t>
            </a:r>
            <a:r>
              <a:rPr lang="en-US" sz="3600" i="1" dirty="0" err="1">
                <a:solidFill>
                  <a:srgbClr val="003399"/>
                </a:solidFill>
                <a:latin typeface="Times New Roman" panose="02020603050405020304" pitchFamily="18" charset="0"/>
                <a:cs typeface="Times New Roman" panose="02020603050405020304" pitchFamily="18" charset="0"/>
              </a:rPr>
              <a:t>ngày</a:t>
            </a:r>
            <a:r>
              <a:rPr lang="en-US" sz="3600" i="1" dirty="0">
                <a:solidFill>
                  <a:srgbClr val="003399"/>
                </a:solidFill>
                <a:latin typeface="Times New Roman" panose="02020603050405020304" pitchFamily="18" charset="0"/>
                <a:cs typeface="Times New Roman" panose="02020603050405020304" pitchFamily="18" charset="0"/>
              </a:rPr>
              <a:t> 10 </a:t>
            </a:r>
            <a:r>
              <a:rPr lang="en-US" sz="3600" i="1" dirty="0" err="1">
                <a:solidFill>
                  <a:srgbClr val="003399"/>
                </a:solidFill>
                <a:latin typeface="Times New Roman" panose="02020603050405020304" pitchFamily="18" charset="0"/>
                <a:cs typeface="Times New Roman" panose="02020603050405020304" pitchFamily="18" charset="0"/>
              </a:rPr>
              <a:t>tháng</a:t>
            </a:r>
            <a:r>
              <a:rPr lang="en-US" sz="3600" i="1" dirty="0">
                <a:solidFill>
                  <a:srgbClr val="003399"/>
                </a:solidFill>
                <a:latin typeface="Times New Roman" panose="02020603050405020304" pitchFamily="18" charset="0"/>
                <a:cs typeface="Times New Roman" panose="02020603050405020304" pitchFamily="18" charset="0"/>
              </a:rPr>
              <a:t> 10 </a:t>
            </a:r>
            <a:r>
              <a:rPr lang="en-US" sz="3600" i="1" dirty="0" err="1">
                <a:solidFill>
                  <a:srgbClr val="003399"/>
                </a:solidFill>
                <a:latin typeface="Times New Roman" panose="02020603050405020304" pitchFamily="18" charset="0"/>
                <a:cs typeface="Times New Roman" panose="02020603050405020304" pitchFamily="18" charset="0"/>
              </a:rPr>
              <a:t>năm</a:t>
            </a:r>
            <a:r>
              <a:rPr lang="en-US" sz="3600" i="1" dirty="0">
                <a:solidFill>
                  <a:srgbClr val="003399"/>
                </a:solidFill>
                <a:latin typeface="Times New Roman" panose="02020603050405020304" pitchFamily="18" charset="0"/>
                <a:cs typeface="Times New Roman" panose="02020603050405020304" pitchFamily="18" charset="0"/>
              </a:rPr>
              <a:t> 2024</a:t>
            </a:r>
            <a:endParaRPr lang="vi-VN" sz="3600" i="1" dirty="0">
              <a:solidFill>
                <a:srgbClr val="003399"/>
              </a:solidFill>
              <a:latin typeface="Times New Roman" panose="02020603050405020304" pitchFamily="18" charset="0"/>
              <a:cs typeface="Times New Roman" panose="02020603050405020304" pitchFamily="18" charset="0"/>
            </a:endParaRPr>
          </a:p>
          <a:p>
            <a:pPr marL="457200" lvl="0" algn="just">
              <a:spcBef>
                <a:spcPts val="1200"/>
              </a:spcBef>
            </a:pPr>
            <a:r>
              <a:rPr lang="en-US" sz="3600" u="sng" dirty="0" err="1">
                <a:solidFill>
                  <a:srgbClr val="003399"/>
                </a:solidFill>
                <a:latin typeface="Times New Roman" panose="02020603050405020304" pitchFamily="18" charset="0"/>
                <a:cs typeface="Times New Roman" panose="02020603050405020304" pitchFamily="18" charset="0"/>
              </a:rPr>
              <a:t>Toán</a:t>
            </a:r>
            <a:r>
              <a:rPr lang="en-US" sz="3600" dirty="0">
                <a:solidFill>
                  <a:srgbClr val="003399"/>
                </a:solidFill>
                <a:latin typeface="Times New Roman" panose="02020603050405020304" pitchFamily="18" charset="0"/>
                <a:cs typeface="Times New Roman" panose="02020603050405020304" pitchFamily="18" charset="0"/>
              </a:rPr>
              <a:t>: </a:t>
            </a:r>
            <a:r>
              <a:rPr lang="en-US" sz="3600" u="sng" dirty="0" err="1">
                <a:solidFill>
                  <a:srgbClr val="FF0000"/>
                </a:solidFill>
                <a:latin typeface="Times New Roman" panose="02020603050405020304" pitchFamily="18" charset="0"/>
                <a:cs typeface="Times New Roman" panose="02020603050405020304" pitchFamily="18" charset="0"/>
              </a:rPr>
              <a:t>Bài</a:t>
            </a:r>
            <a:r>
              <a:rPr lang="en-US" sz="3600" u="sng" dirty="0">
                <a:solidFill>
                  <a:srgbClr val="FF0000"/>
                </a:solidFill>
                <a:latin typeface="Times New Roman" panose="02020603050405020304" pitchFamily="18" charset="0"/>
                <a:cs typeface="Times New Roman" panose="02020603050405020304" pitchFamily="18" charset="0"/>
              </a:rPr>
              <a:t> 11</a:t>
            </a:r>
            <a:r>
              <a:rPr lang="en-US" sz="3600" dirty="0">
                <a:solidFill>
                  <a:srgbClr val="FF0000"/>
                </a:solidFill>
                <a:latin typeface="Times New Roman" panose="02020603050405020304" pitchFamily="18" charset="0"/>
                <a:cs typeface="Times New Roman" panose="02020603050405020304" pitchFamily="18" charset="0"/>
              </a:rPr>
              <a:t>: So </a:t>
            </a:r>
            <a:r>
              <a:rPr lang="en-US" sz="3600" dirty="0" err="1">
                <a:solidFill>
                  <a:srgbClr val="FF0000"/>
                </a:solidFill>
                <a:latin typeface="Times New Roman" panose="02020603050405020304" pitchFamily="18" charset="0"/>
                <a:cs typeface="Times New Roman" panose="02020603050405020304" pitchFamily="18" charset="0"/>
              </a:rPr>
              <a:t>sánh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tiết</a:t>
            </a:r>
            <a:r>
              <a:rPr lang="en-US" sz="3600" dirty="0">
                <a:solidFill>
                  <a:srgbClr val="FF0000"/>
                </a:solidFill>
                <a:latin typeface="Times New Roman" panose="02020603050405020304" pitchFamily="18" charset="0"/>
                <a:cs typeface="Times New Roman" panose="02020603050405020304" pitchFamily="18" charset="0"/>
              </a:rPr>
              <a:t> 1)</a:t>
            </a:r>
          </a:p>
          <a:p>
            <a:pPr marL="457200" lvl="0" algn="just">
              <a:spcBef>
                <a:spcPts val="1200"/>
              </a:spcBef>
            </a:pP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Xem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sách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trang</a:t>
            </a:r>
            <a:r>
              <a:rPr lang="en-US" sz="3600" dirty="0">
                <a:solidFill>
                  <a:srgbClr val="FF0000"/>
                </a:solidFill>
                <a:latin typeface="Times New Roman" panose="02020603050405020304" pitchFamily="18" charset="0"/>
                <a:cs typeface="Times New Roman" panose="02020603050405020304" pitchFamily="18" charset="0"/>
              </a:rPr>
              <a:t> 38)</a:t>
            </a:r>
            <a:endParaRPr lang="vi-VN" sz="36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87DB641-FD07-74F5-838F-B1B495C5048D}"/>
              </a:ext>
            </a:extLst>
          </p:cNvPr>
          <p:cNvSpPr txBox="1"/>
          <p:nvPr/>
        </p:nvSpPr>
        <p:spPr>
          <a:xfrm>
            <a:off x="1185201" y="4150868"/>
            <a:ext cx="10428732" cy="2062103"/>
          </a:xfrm>
          <a:prstGeom prst="rect">
            <a:avLst/>
          </a:prstGeom>
          <a:noFill/>
        </p:spPr>
        <p:txBody>
          <a:bodyPr wrap="square" rtlCol="0">
            <a:spAutoFit/>
          </a:bodyPr>
          <a:lstStyle/>
          <a:p>
            <a:pPr marL="457200" algn="just">
              <a:spcBef>
                <a:spcPts val="1200"/>
              </a:spcBef>
            </a:pP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Về</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làm</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bài</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vở</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bài</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tập</a:t>
            </a:r>
            <a:endParaRPr lang="en-US" sz="3600" dirty="0">
              <a:solidFill>
                <a:srgbClr val="003399"/>
              </a:solidFill>
              <a:latin typeface="Times New Roman" panose="02020603050405020304" pitchFamily="18" charset="0"/>
              <a:cs typeface="Times New Roman" panose="02020603050405020304" pitchFamily="18" charset="0"/>
            </a:endParaRPr>
          </a:p>
          <a:p>
            <a:pPr marL="457200" algn="just">
              <a:spcBef>
                <a:spcPts val="1200"/>
              </a:spcBef>
            </a:pP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Đọc</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thuộc</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cách</a:t>
            </a:r>
            <a:r>
              <a:rPr lang="en-US" sz="3600" dirty="0">
                <a:solidFill>
                  <a:srgbClr val="003399"/>
                </a:solidFill>
                <a:latin typeface="Times New Roman" panose="02020603050405020304" pitchFamily="18" charset="0"/>
                <a:cs typeface="Times New Roman" panose="02020603050405020304" pitchFamily="18" charset="0"/>
              </a:rPr>
              <a:t> so </a:t>
            </a:r>
            <a:r>
              <a:rPr lang="en-US" sz="3600" dirty="0" err="1">
                <a:solidFill>
                  <a:srgbClr val="003399"/>
                </a:solidFill>
                <a:latin typeface="Times New Roman" panose="02020603050405020304" pitchFamily="18" charset="0"/>
                <a:cs typeface="Times New Roman" panose="02020603050405020304" pitchFamily="18" charset="0"/>
              </a:rPr>
              <a:t>sánh</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các</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số</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thập</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phân</a:t>
            </a:r>
            <a:endParaRPr lang="en-US" sz="3600" dirty="0">
              <a:solidFill>
                <a:srgbClr val="003399"/>
              </a:solidFill>
              <a:latin typeface="Times New Roman" panose="02020603050405020304" pitchFamily="18" charset="0"/>
              <a:cs typeface="Times New Roman" panose="02020603050405020304" pitchFamily="18" charset="0"/>
            </a:endParaRPr>
          </a:p>
          <a:p>
            <a:pPr marL="457200" algn="just">
              <a:spcBef>
                <a:spcPts val="1200"/>
              </a:spcBef>
            </a:pP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Xem</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trước</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bài</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của</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tiết</a:t>
            </a:r>
            <a:r>
              <a:rPr lang="en-US" sz="3600" dirty="0">
                <a:solidFill>
                  <a:srgbClr val="003399"/>
                </a:solidFill>
                <a:latin typeface="Times New Roman" panose="02020603050405020304" pitchFamily="18" charset="0"/>
                <a:cs typeface="Times New Roman" panose="02020603050405020304" pitchFamily="18" charset="0"/>
              </a:rPr>
              <a:t> 2</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23918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355601"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506336" y="54864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phẩy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CB584-F2A0-FF3D-2F1A-6D2F7232F2B8}"/>
              </a:ext>
            </a:extLst>
          </p:cNvPr>
          <p:cNvPicPr>
            <a:picLocks noChangeAspect="1"/>
          </p:cNvPicPr>
          <p:nvPr/>
        </p:nvPicPr>
        <p:blipFill>
          <a:blip r:embed="rId2"/>
          <a:stretch>
            <a:fillRect/>
          </a:stretch>
        </p:blipFill>
        <p:spPr>
          <a:xfrm>
            <a:off x="491369" y="485938"/>
            <a:ext cx="3724275" cy="4007233"/>
          </a:xfrm>
          <a:prstGeom prst="rect">
            <a:avLst/>
          </a:prstGeom>
        </p:spPr>
      </p:pic>
      <p:pic>
        <p:nvPicPr>
          <p:cNvPr id="3" name="Picture 2">
            <a:extLst>
              <a:ext uri="{FF2B5EF4-FFF2-40B4-BE49-F238E27FC236}">
                <a16:creationId xmlns:a16="http://schemas.microsoft.com/office/drawing/2014/main" id="{E9C72C5C-776D-C47B-6780-33E64CE6DF9D}"/>
              </a:ext>
            </a:extLst>
          </p:cNvPr>
          <p:cNvPicPr>
            <a:picLocks noChangeAspect="1"/>
          </p:cNvPicPr>
          <p:nvPr/>
        </p:nvPicPr>
        <p:blipFill>
          <a:blip r:embed="rId3"/>
          <a:stretch>
            <a:fillRect/>
          </a:stretch>
        </p:blipFill>
        <p:spPr>
          <a:xfrm>
            <a:off x="4035411" y="485939"/>
            <a:ext cx="3846810" cy="4007232"/>
          </a:xfrm>
          <a:prstGeom prst="rect">
            <a:avLst/>
          </a:prstGeom>
        </p:spPr>
      </p:pic>
      <p:pic>
        <p:nvPicPr>
          <p:cNvPr id="4" name="Picture 3">
            <a:extLst>
              <a:ext uri="{FF2B5EF4-FFF2-40B4-BE49-F238E27FC236}">
                <a16:creationId xmlns:a16="http://schemas.microsoft.com/office/drawing/2014/main" id="{F0477D12-55BB-7684-29A4-67759D2F50C2}"/>
              </a:ext>
            </a:extLst>
          </p:cNvPr>
          <p:cNvPicPr>
            <a:picLocks noChangeAspect="1"/>
          </p:cNvPicPr>
          <p:nvPr/>
        </p:nvPicPr>
        <p:blipFill>
          <a:blip r:embed="rId4"/>
          <a:stretch>
            <a:fillRect/>
          </a:stretch>
        </p:blipFill>
        <p:spPr>
          <a:xfrm>
            <a:off x="7859296" y="485939"/>
            <a:ext cx="4034967" cy="4007232"/>
          </a:xfrm>
          <a:prstGeom prst="rect">
            <a:avLst/>
          </a:prstGeom>
        </p:spPr>
      </p:pic>
      <p:sp>
        <p:nvSpPr>
          <p:cNvPr id="5" name="Rectangle: Rounded Corners 4">
            <a:extLst>
              <a:ext uri="{FF2B5EF4-FFF2-40B4-BE49-F238E27FC236}">
                <a16:creationId xmlns:a16="http://schemas.microsoft.com/office/drawing/2014/main" id="{60ACA21F-9A35-B1F0-7F05-147F78DFFD96}"/>
              </a:ext>
            </a:extLst>
          </p:cNvPr>
          <p:cNvSpPr/>
          <p:nvPr/>
        </p:nvSpPr>
        <p:spPr>
          <a:xfrm>
            <a:off x="1083223" y="5524500"/>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17195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BC7911-C683-F51A-D52E-A5D84720674A}"/>
              </a:ext>
            </a:extLst>
          </p:cNvPr>
          <p:cNvSpPr txBox="1"/>
          <p:nvPr/>
        </p:nvSpPr>
        <p:spPr>
          <a:xfrm>
            <a:off x="544069" y="918299"/>
            <a:ext cx="10428732" cy="646331"/>
          </a:xfrm>
          <a:prstGeom prst="rect">
            <a:avLst/>
          </a:prstGeom>
          <a:noFill/>
        </p:spPr>
        <p:txBody>
          <a:bodyPr wrap="square" rtlCol="0">
            <a:spAutoFit/>
          </a:bodyPr>
          <a:lstStyle/>
          <a:p>
            <a:pPr marL="457200" lvl="0" algn="just">
              <a:spcBef>
                <a:spcPts val="1200"/>
              </a:spcBef>
            </a:pP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Thứ</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năm</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err="1">
                <a:solidFill>
                  <a:srgbClr val="003399"/>
                </a:solidFill>
                <a:latin typeface="Times New Roman" panose="02020603050405020304" pitchFamily="18" charset="0"/>
                <a:cs typeface="Times New Roman" panose="02020603050405020304" pitchFamily="18" charset="0"/>
              </a:rPr>
              <a:t>ngày</a:t>
            </a:r>
            <a:r>
              <a:rPr lang="en-US" sz="3600" dirty="0">
                <a:solidFill>
                  <a:srgbClr val="003399"/>
                </a:solidFill>
                <a:latin typeface="Times New Roman" panose="02020603050405020304" pitchFamily="18" charset="0"/>
                <a:cs typeface="Times New Roman" panose="02020603050405020304" pitchFamily="18" charset="0"/>
              </a:rPr>
              <a:t> 10 </a:t>
            </a:r>
            <a:r>
              <a:rPr lang="en-US" sz="3600" dirty="0" err="1">
                <a:solidFill>
                  <a:srgbClr val="003399"/>
                </a:solidFill>
                <a:latin typeface="Times New Roman" panose="02020603050405020304" pitchFamily="18" charset="0"/>
                <a:cs typeface="Times New Roman" panose="02020603050405020304" pitchFamily="18" charset="0"/>
              </a:rPr>
              <a:t>tháng</a:t>
            </a:r>
            <a:r>
              <a:rPr lang="en-US" sz="3600" dirty="0">
                <a:solidFill>
                  <a:srgbClr val="003399"/>
                </a:solidFill>
                <a:latin typeface="Times New Roman" panose="02020603050405020304" pitchFamily="18" charset="0"/>
                <a:cs typeface="Times New Roman" panose="02020603050405020304" pitchFamily="18" charset="0"/>
              </a:rPr>
              <a:t> 10 </a:t>
            </a:r>
            <a:r>
              <a:rPr lang="en-US" sz="3600" dirty="0" err="1">
                <a:solidFill>
                  <a:srgbClr val="003399"/>
                </a:solidFill>
                <a:latin typeface="Times New Roman" panose="02020603050405020304" pitchFamily="18" charset="0"/>
                <a:cs typeface="Times New Roman" panose="02020603050405020304" pitchFamily="18" charset="0"/>
              </a:rPr>
              <a:t>năm</a:t>
            </a:r>
            <a:r>
              <a:rPr lang="en-US" sz="3600" dirty="0">
                <a:solidFill>
                  <a:srgbClr val="003399"/>
                </a:solidFill>
                <a:latin typeface="Times New Roman" panose="02020603050405020304" pitchFamily="18" charset="0"/>
                <a:cs typeface="Times New Roman" panose="02020603050405020304" pitchFamily="18" charset="0"/>
              </a:rPr>
              <a:t> 2024</a:t>
            </a:r>
            <a:endParaRPr lang="vi-VN" sz="3600" dirty="0">
              <a:solidFill>
                <a:srgbClr val="003399"/>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887C7C-FF64-614E-3207-D89D32E474A2}"/>
              </a:ext>
            </a:extLst>
          </p:cNvPr>
          <p:cNvSpPr txBox="1"/>
          <p:nvPr/>
        </p:nvSpPr>
        <p:spPr>
          <a:xfrm>
            <a:off x="544069" y="2142754"/>
            <a:ext cx="10428732" cy="646331"/>
          </a:xfrm>
          <a:prstGeom prst="rect">
            <a:avLst/>
          </a:prstGeom>
          <a:noFill/>
        </p:spPr>
        <p:txBody>
          <a:bodyPr wrap="square" rtlCol="0">
            <a:spAutoFit/>
          </a:bodyPr>
          <a:lstStyle/>
          <a:p>
            <a:pPr marL="457200" lvl="0" algn="just">
              <a:spcBef>
                <a:spcPts val="1200"/>
              </a:spcBef>
            </a:pPr>
            <a:r>
              <a:rPr lang="en-US" sz="3600" u="sng" dirty="0" err="1">
                <a:solidFill>
                  <a:srgbClr val="003399"/>
                </a:solidFill>
                <a:latin typeface="Times New Roman" panose="02020603050405020304" pitchFamily="18" charset="0"/>
                <a:cs typeface="Times New Roman" panose="02020603050405020304" pitchFamily="18" charset="0"/>
              </a:rPr>
              <a:t>Toán</a:t>
            </a:r>
            <a:r>
              <a:rPr lang="en-US" sz="3600" dirty="0">
                <a:solidFill>
                  <a:srgbClr val="003399"/>
                </a:solidFill>
                <a:latin typeface="Times New Roman" panose="02020603050405020304" pitchFamily="18" charset="0"/>
                <a:cs typeface="Times New Roman" panose="02020603050405020304" pitchFamily="18" charset="0"/>
              </a:rPr>
              <a:t>: </a:t>
            </a:r>
            <a:r>
              <a:rPr lang="en-US" sz="3600" u="sng" dirty="0" err="1">
                <a:solidFill>
                  <a:srgbClr val="003399"/>
                </a:solidFill>
                <a:latin typeface="Times New Roman" panose="02020603050405020304" pitchFamily="18" charset="0"/>
                <a:cs typeface="Times New Roman" panose="02020603050405020304" pitchFamily="18" charset="0"/>
              </a:rPr>
              <a:t>Bài</a:t>
            </a:r>
            <a:r>
              <a:rPr lang="en-US" sz="3600" u="sng" dirty="0">
                <a:solidFill>
                  <a:srgbClr val="003399"/>
                </a:solidFill>
                <a:latin typeface="Times New Roman" panose="02020603050405020304" pitchFamily="18" charset="0"/>
                <a:cs typeface="Times New Roman" panose="02020603050405020304" pitchFamily="18" charset="0"/>
              </a:rPr>
              <a:t> 11</a:t>
            </a:r>
            <a:r>
              <a:rPr lang="en-US" sz="3600" dirty="0">
                <a:solidFill>
                  <a:srgbClr val="003399"/>
                </a:solidFill>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So </a:t>
            </a:r>
            <a:r>
              <a:rPr lang="en-US" sz="3600" dirty="0" err="1">
                <a:solidFill>
                  <a:srgbClr val="FF0000"/>
                </a:solidFill>
                <a:latin typeface="Times New Roman" panose="02020603050405020304" pitchFamily="18" charset="0"/>
                <a:cs typeface="Times New Roman" panose="02020603050405020304" pitchFamily="18" charset="0"/>
              </a:rPr>
              <a:t>sánh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số</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phân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tiết</a:t>
            </a:r>
            <a:r>
              <a:rPr lang="en-US" sz="3600" dirty="0">
                <a:solidFill>
                  <a:srgbClr val="FF0000"/>
                </a:solidFill>
                <a:latin typeface="Times New Roman" panose="02020603050405020304" pitchFamily="18" charset="0"/>
                <a:cs typeface="Times New Roman" panose="02020603050405020304" pitchFamily="18" charset="0"/>
              </a:rPr>
              <a:t> 1)</a:t>
            </a:r>
            <a:endParaRPr lang="vi-VN"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77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6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32713" y="526004"/>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3" y="3697740"/>
            <a:ext cx="2757173" cy="286306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3352144"/>
            <a:ext cx="2076450" cy="3246279"/>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1840819" y="2435022"/>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8084140" y="2445291"/>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552950"/>
            <a:ext cx="2070100" cy="2422749"/>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5957" y="3452813"/>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292</TotalTime>
  <Words>1223</Words>
  <Application>Microsoft Office PowerPoint</Application>
  <PresentationFormat>Widescreen</PresentationFormat>
  <Paragraphs>120</Paragraphs>
  <Slides>24</Slides>
  <Notes>2</Notes>
  <HiddenSlides>0</HiddenSlides>
  <MMClips>16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Cambria</vt:lpstr>
      <vt:lpstr>Cambria Math</vt:lpstr>
      <vt:lpstr>iCiel Altus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72</cp:revision>
  <dcterms:created xsi:type="dcterms:W3CDTF">2024-07-03T03:07:48Z</dcterms:created>
  <dcterms:modified xsi:type="dcterms:W3CDTF">2024-10-09T16:19:22Z</dcterms:modified>
</cp:coreProperties>
</file>