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1" r:id="rId2"/>
    <p:sldMasterId id="2147483694" r:id="rId3"/>
    <p:sldMasterId id="2147483707" r:id="rId4"/>
    <p:sldMasterId id="2147483720" r:id="rId5"/>
    <p:sldMasterId id="2147483777" r:id="rId6"/>
    <p:sldMasterId id="2147483803" r:id="rId7"/>
  </p:sldMasterIdLst>
  <p:notesMasterIdLst>
    <p:notesMasterId r:id="rId39"/>
  </p:notesMasterIdLst>
  <p:sldIdLst>
    <p:sldId id="286" r:id="rId8"/>
    <p:sldId id="298" r:id="rId9"/>
    <p:sldId id="300" r:id="rId10"/>
    <p:sldId id="299" r:id="rId11"/>
    <p:sldId id="265" r:id="rId12"/>
    <p:sldId id="301" r:id="rId13"/>
    <p:sldId id="278" r:id="rId14"/>
    <p:sldId id="302" r:id="rId15"/>
    <p:sldId id="303" r:id="rId16"/>
    <p:sldId id="268" r:id="rId17"/>
    <p:sldId id="304" r:id="rId18"/>
    <p:sldId id="305" r:id="rId19"/>
    <p:sldId id="580" r:id="rId20"/>
    <p:sldId id="279" r:id="rId21"/>
    <p:sldId id="335" r:id="rId22"/>
    <p:sldId id="284" r:id="rId23"/>
    <p:sldId id="340" r:id="rId24"/>
    <p:sldId id="339" r:id="rId25"/>
    <p:sldId id="307" r:id="rId26"/>
    <p:sldId id="317" r:id="rId27"/>
    <p:sldId id="309" r:id="rId28"/>
    <p:sldId id="318" r:id="rId29"/>
    <p:sldId id="331" r:id="rId30"/>
    <p:sldId id="320" r:id="rId31"/>
    <p:sldId id="321" r:id="rId32"/>
    <p:sldId id="324" r:id="rId33"/>
    <p:sldId id="333" r:id="rId34"/>
    <p:sldId id="332" r:id="rId35"/>
    <p:sldId id="336" r:id="rId36"/>
    <p:sldId id="337" r:id="rId37"/>
    <p:sldId id="338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 autoAdjust="0"/>
    <p:restoredTop sz="93792" autoAdjust="0"/>
  </p:normalViewPr>
  <p:slideViewPr>
    <p:cSldViewPr snapToGrid="0">
      <p:cViewPr varScale="1">
        <p:scale>
          <a:sx n="59" d="100"/>
          <a:sy n="59" d="100"/>
        </p:scale>
        <p:origin x="968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21F5F7-D63B-4784-BF1F-012863F15532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9D10F2-9854-45BB-9993-F9B997F8C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81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59939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27698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46694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5" name="Google Shape;1165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6" name="Google Shape;1166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19014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92970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1" name="Google Shape;1261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1262" name="Google Shape;1262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16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0208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1" name="Google Shape;1261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1262" name="Google Shape;1262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17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81081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1" name="Google Shape;1261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1262" name="Google Shape;1262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18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6172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Hoạt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3: </a:t>
            </a:r>
            <a:r>
              <a:rPr lang="en-US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56218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Start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8557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32177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1750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8012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71551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81347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7409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8547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54624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06017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2" name="Google Shape;107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3" name="Google Shape;107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29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92790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48865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6754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2" name="Google Shape;107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3" name="Google Shape;107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608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2" name="Google Shape;107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3" name="Google Shape;107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72716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6" name="Google Shape;96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967" name="Google Shape;967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5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6" name="Google Shape;96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967" name="Google Shape;967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6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64829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3" name="Google Shape;1153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4" name="Google Shape;1154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7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2" name="Google Shape;107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GV </a:t>
            </a:r>
            <a:r>
              <a:rPr lang="en-US" dirty="0" err="1"/>
              <a:t>cung</a:t>
            </a:r>
            <a:r>
              <a:rPr lang="en-US" dirty="0"/>
              <a:t> </a:t>
            </a:r>
            <a:r>
              <a:rPr lang="en-US" dirty="0" err="1"/>
              <a:t>cấp</a:t>
            </a:r>
            <a:r>
              <a:rPr lang="en-US" baseline="0" dirty="0"/>
              <a:t> them </a:t>
            </a:r>
            <a:r>
              <a:rPr lang="en-US" baseline="0" dirty="0" err="1"/>
              <a:t>thông</a:t>
            </a:r>
            <a:r>
              <a:rPr lang="en-US" baseline="0" dirty="0"/>
              <a:t> tin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đường</a:t>
            </a:r>
            <a:r>
              <a:rPr lang="en-US" baseline="0" dirty="0"/>
              <a:t> hang </a:t>
            </a:r>
            <a:r>
              <a:rPr lang="en-US" baseline="0" dirty="0" err="1"/>
              <a:t>không</a:t>
            </a:r>
            <a:endParaRPr dirty="0"/>
          </a:p>
        </p:txBody>
      </p:sp>
      <p:sp>
        <p:nvSpPr>
          <p:cNvPr id="1073" name="Google Shape;107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8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56838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5012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4215171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空白">
  <p:cSld name="2_空白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6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6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809729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>
  <p:cSld name="1_空白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2195747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6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6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52" name="Google Shape;252;p6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53" name="Google Shape;253;p6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6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6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0418433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6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6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9" name="Google Shape;259;p6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60" name="Google Shape;260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864481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6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6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6" name="Google Shape;266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6146833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6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6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2" name="Google Shape;27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046143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9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39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7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3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84" name="Google Shape;284;p3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3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3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4217171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68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68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0" name="Google Shape;300;p6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6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6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5889734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69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3"/>
              <a:buFont typeface="Calibri"/>
              <a:buNone/>
              <a:defRPr sz="5333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69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 sz="2667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2133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6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6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6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3459184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7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70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645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Char char="•"/>
              <a:defRPr sz="3733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312" name="Google Shape;312;p70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645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Char char="•"/>
              <a:defRPr sz="3733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313" name="Google Shape;313;p7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7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7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2723546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标题幻灯片">
  <p:cSld name="2_标题幻灯片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5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5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5" name="Google Shape;195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1826337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7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7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71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sz="2667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9pPr>
          </a:lstStyle>
          <a:p>
            <a:endParaRPr/>
          </a:p>
        </p:txBody>
      </p:sp>
      <p:sp>
        <p:nvSpPr>
          <p:cNvPr id="319" name="Google Shape;319;p71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–"/>
              <a:defRPr sz="2133"/>
            </a:lvl4pPr>
            <a:lvl5pPr marL="2286000" lvl="4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»"/>
              <a:defRPr sz="2133"/>
            </a:lvl5pPr>
            <a:lvl6pPr marL="2743200" lvl="5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6pPr>
            <a:lvl7pPr marL="3200400" lvl="6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7pPr>
            <a:lvl8pPr marL="3657600" lvl="7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8pPr>
            <a:lvl9pPr marL="4114800" lvl="8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9pPr>
          </a:lstStyle>
          <a:p>
            <a:endParaRPr/>
          </a:p>
        </p:txBody>
      </p:sp>
      <p:sp>
        <p:nvSpPr>
          <p:cNvPr id="320" name="Google Shape;320;p71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sz="2667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9pPr>
          </a:lstStyle>
          <a:p>
            <a:endParaRPr/>
          </a:p>
        </p:txBody>
      </p:sp>
      <p:sp>
        <p:nvSpPr>
          <p:cNvPr id="321" name="Google Shape;321;p71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–"/>
              <a:defRPr sz="2133"/>
            </a:lvl4pPr>
            <a:lvl5pPr marL="2286000" lvl="4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»"/>
              <a:defRPr sz="2133"/>
            </a:lvl5pPr>
            <a:lvl6pPr marL="2743200" lvl="5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6pPr>
            <a:lvl7pPr marL="3200400" lvl="6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7pPr>
            <a:lvl8pPr marL="3657600" lvl="7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8pPr>
            <a:lvl9pPr marL="4114800" lvl="8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9pPr>
          </a:lstStyle>
          <a:p>
            <a:endParaRPr/>
          </a:p>
        </p:txBody>
      </p:sp>
      <p:sp>
        <p:nvSpPr>
          <p:cNvPr id="322" name="Google Shape;322;p7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7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7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4012649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72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7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7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7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118930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73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Calibri"/>
              <a:buNone/>
              <a:defRPr sz="2667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73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554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7"/>
              <a:buChar char="•"/>
              <a:defRPr sz="4267"/>
            </a:lvl1pPr>
            <a:lvl2pPr marL="914400" lvl="1" indent="-465645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Char char="–"/>
              <a:defRPr sz="3733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4pPr>
            <a:lvl5pPr marL="2286000" lvl="4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»"/>
              <a:defRPr sz="2667"/>
            </a:lvl5pPr>
            <a:lvl6pPr marL="2743200" lvl="5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6pPr>
            <a:lvl7pPr marL="3200400" lvl="6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7pPr>
            <a:lvl8pPr marL="3657600" lvl="7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8pPr>
            <a:lvl9pPr marL="4114800" lvl="8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9pPr>
          </a:lstStyle>
          <a:p>
            <a:endParaRPr/>
          </a:p>
        </p:txBody>
      </p:sp>
      <p:sp>
        <p:nvSpPr>
          <p:cNvPr id="333" name="Google Shape;333;p73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1867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34" name="Google Shape;334;p7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7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p7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5856000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74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Calibri"/>
              <a:buNone/>
              <a:defRPr sz="2667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74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7"/>
              <a:buFont typeface="Arial"/>
              <a:buNone/>
              <a:defRPr sz="4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0" name="Google Shape;340;p74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1867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41" name="Google Shape;341;p7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7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7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7467061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75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75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7" name="Google Shape;347;p7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7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7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9846469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文本" type="vertTitleAndTx">
  <p:cSld name="垂直排列标题与文本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76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76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3" name="Google Shape;353;p7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7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7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8867964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3907732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1532301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9174418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1205304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标题幻灯片">
  <p:cSld name="1_标题幻灯片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5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5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1" name="Google Shape;201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0590138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4201481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9640422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2430081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8151771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359623"/>
      </p:ext>
    </p:extLst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7812808"/>
      </p:ext>
    </p:extLst>
  </p:cSld>
  <p:clrMapOvr>
    <a:masterClrMapping/>
  </p:clrMapOvr>
  <p:transition spd="slow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70567"/>
      </p:ext>
    </p:extLst>
  </p:cSld>
  <p:clrMapOvr>
    <a:masterClrMapping/>
  </p:clrMapOvr>
  <p:transition spd="slow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5256010"/>
      </p:ext>
    </p:extLst>
  </p:cSld>
  <p:clrMapOvr>
    <a:masterClrMapping/>
  </p:clrMapOvr>
  <p:transition spd="slow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781271"/>
      </p:ext>
    </p:extLst>
  </p:cSld>
  <p:clrMapOvr>
    <a:masterClrMapping/>
  </p:clrMapOvr>
  <p:transition spd="slow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080411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5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7" name="Google Shape;207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4095372"/>
      </p:ext>
    </p:extLst>
  </p:cSld>
  <p:clrMapOvr>
    <a:masterClrMapping/>
  </p:clrMapOvr>
  <p:transition spd="slow">
    <p:wip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763618"/>
      </p:ext>
    </p:extLst>
  </p:cSld>
  <p:clrMapOvr>
    <a:masterClrMapping/>
  </p:clrMapOvr>
  <p:transition spd="slow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5602005"/>
      </p:ext>
    </p:extLst>
  </p:cSld>
  <p:clrMapOvr>
    <a:masterClrMapping/>
  </p:clrMapOvr>
  <p:transition spd="slow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88794"/>
      </p:ext>
    </p:extLst>
  </p:cSld>
  <p:clrMapOvr>
    <a:masterClrMapping/>
  </p:clrMapOvr>
  <p:transition spd="slow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021776"/>
      </p:ext>
    </p:extLst>
  </p:cSld>
  <p:clrMapOvr>
    <a:masterClrMapping/>
  </p:clrMapOvr>
  <p:transition spd="slow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371322"/>
      </p:ext>
    </p:extLst>
  </p:cSld>
  <p:clrMapOvr>
    <a:masterClrMapping/>
  </p:clrMapOvr>
  <p:transition spd="slow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741625"/>
      </p:ext>
    </p:extLst>
  </p:cSld>
  <p:clrMapOvr>
    <a:masterClrMapping/>
  </p:clrMapOvr>
  <p:transition spd="slow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515124"/>
      </p:ext>
    </p:extLst>
  </p:cSld>
  <p:clrMapOvr>
    <a:masterClrMapping/>
  </p:clrMapOvr>
  <p:transition spd="slow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500732"/>
      </p:ext>
    </p:extLst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960520"/>
      </p:ext>
    </p:extLst>
  </p:cSld>
  <p:clrMapOvr>
    <a:masterClrMapping/>
  </p:clrMapOvr>
  <p:transition spd="slow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2"/>
          <p:cNvPicPr preferRelativeResize="0"/>
          <p:nvPr/>
        </p:nvPicPr>
        <p:blipFill rotWithShape="1">
          <a:blip r:embed="rId2">
            <a:alphaModFix/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0184370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5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13" name="Google Shape;213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1103464"/>
      </p:ext>
    </p:extLst>
  </p:cSld>
  <p:clrMapOvr>
    <a:masterClrMapping/>
  </p:clrMapOvr>
  <p:transition spd="slow">
    <p:wip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>
  <p:cSld name="标题幻灯片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332932"/>
      </p:ext>
    </p:extLst>
  </p:cSld>
  <p:clrMapOvr>
    <a:masterClrMapping/>
  </p:clrMapOvr>
  <p:transition spd="slow">
    <p:wip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自定义版式">
  <p:cSld name="3_自定义版式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80"/>
          <p:cNvPicPr preferRelativeResize="0"/>
          <p:nvPr/>
        </p:nvPicPr>
        <p:blipFill rotWithShape="1">
          <a:blip r:embed="rId2">
            <a:alphaModFix/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6982793"/>
      </p:ext>
    </p:extLst>
  </p:cSld>
  <p:clrMapOvr>
    <a:masterClrMapping/>
  </p:clrMapOvr>
  <p:transition spd="slow">
    <p:wip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自定义版式">
  <p:cSld name="2_自定义版式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1"/>
          <p:cNvPicPr preferRelativeResize="0"/>
          <p:nvPr/>
        </p:nvPicPr>
        <p:blipFill rotWithShape="1">
          <a:blip r:embed="rId2">
            <a:alphaModFix/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1099238"/>
      </p:ext>
    </p:extLst>
  </p:cSld>
  <p:clrMapOvr>
    <a:masterClrMapping/>
  </p:clrMapOvr>
  <p:transition spd="slow">
    <p:wip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" name="Google Shape;41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6187297"/>
      </p:ext>
    </p:extLst>
  </p:cSld>
  <p:clrMapOvr>
    <a:masterClrMapping/>
  </p:clrMapOvr>
  <p:transition spd="slow">
    <p:wip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209208"/>
      </p:ext>
    </p:extLst>
  </p:cSld>
  <p:clrMapOvr>
    <a:masterClrMapping/>
  </p:clrMapOvr>
  <p:transition spd="slow">
    <p:wip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7412964"/>
      </p:ext>
    </p:extLst>
  </p:cSld>
  <p:clrMapOvr>
    <a:masterClrMapping/>
  </p:clrMapOvr>
  <p:transition spd="slow">
    <p:wip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443849"/>
      </p:ext>
    </p:extLst>
  </p:cSld>
  <p:clrMapOvr>
    <a:masterClrMapping/>
  </p:clrMapOvr>
  <p:transition spd="slow">
    <p:wip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372537"/>
      </p:ext>
    </p:extLst>
  </p:cSld>
  <p:clrMapOvr>
    <a:masterClrMapping/>
  </p:clrMapOvr>
  <p:transition spd="slow">
    <p:wip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733851"/>
      </p:ext>
    </p:extLst>
  </p:cSld>
  <p:clrMapOvr>
    <a:masterClrMapping/>
  </p:clrMapOvr>
  <p:transition spd="slow">
    <p:wip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0569553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5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9" name="Google Shape;219;p5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0" name="Google Shape;220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0317440"/>
      </p:ext>
    </p:extLst>
  </p:cSld>
  <p:clrMapOvr>
    <a:masterClrMapping/>
  </p:clrMapOvr>
  <p:transition spd="slow">
    <p:wip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299671"/>
      </p:ext>
    </p:extLst>
  </p:cSld>
  <p:clrMapOvr>
    <a:masterClrMapping/>
  </p:clrMapOvr>
  <p:transition spd="slow">
    <p:wip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118077"/>
      </p:ext>
    </p:extLst>
  </p:cSld>
  <p:clrMapOvr>
    <a:masterClrMapping/>
  </p:clrMapOvr>
  <p:transition spd="slow">
    <p:wip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7965191"/>
      </p:ext>
    </p:extLst>
  </p:cSld>
  <p:clrMapOvr>
    <a:masterClrMapping/>
  </p:clrMapOvr>
  <p:transition spd="slow">
    <p:wip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696594"/>
      </p:ext>
    </p:extLst>
  </p:cSld>
  <p:clrMapOvr>
    <a:masterClrMapping/>
  </p:clrMapOvr>
  <p:transition spd="slow">
    <p:wip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8432688"/>
      </p:ext>
    </p:extLst>
  </p:cSld>
  <p:clrMapOvr>
    <a:masterClrMapping/>
  </p:clrMapOvr>
  <p:transition spd="slow">
    <p:wip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230910"/>
      </p:ext>
    </p:extLst>
  </p:cSld>
  <p:clrMapOvr>
    <a:masterClrMapping/>
  </p:clrMapOvr>
  <p:transition spd="slow">
    <p:wip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538656"/>
      </p:ext>
    </p:extLst>
  </p:cSld>
  <p:clrMapOvr>
    <a:masterClrMapping/>
  </p:clrMapOvr>
  <p:transition spd="slow">
    <p:wip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5047622"/>
      </p:ext>
    </p:extLst>
  </p:cSld>
  <p:clrMapOvr>
    <a:masterClrMapping/>
  </p:clrMapOvr>
  <p:transition spd="slow">
    <p:wip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0120888"/>
      </p:ext>
    </p:extLst>
  </p:cSld>
  <p:clrMapOvr>
    <a:masterClrMapping/>
  </p:clrMapOvr>
  <p:transition spd="slow">
    <p:wip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243025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5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5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26" name="Google Shape;226;p5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7" name="Google Shape;227;p5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28" name="Google Shape;228;p5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9" name="Google Shape;229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5671341"/>
      </p:ext>
    </p:extLst>
  </p:cSld>
  <p:clrMapOvr>
    <a:masterClrMapping/>
  </p:clrMapOvr>
  <p:transition spd="slow">
    <p:wip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1485465"/>
      </p:ext>
    </p:extLst>
  </p:cSld>
  <p:clrMapOvr>
    <a:masterClrMapping/>
  </p:clrMapOvr>
  <p:transition spd="slow">
    <p:wip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8000448"/>
      </p:ext>
    </p:extLst>
  </p:cSld>
  <p:clrMapOvr>
    <a:masterClrMapping/>
  </p:clrMapOvr>
  <p:transition spd="slow">
    <p:wip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1471437"/>
      </p:ext>
    </p:extLst>
  </p:cSld>
  <p:clrMapOvr>
    <a:masterClrMapping/>
  </p:clrMapOvr>
  <p:transition spd="slow">
    <p:wip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193274"/>
      </p:ext>
    </p:extLst>
  </p:cSld>
  <p:clrMapOvr>
    <a:masterClrMapping/>
  </p:clrMapOvr>
  <p:transition spd="slow">
    <p:wip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345547"/>
      </p:ext>
    </p:extLst>
  </p:cSld>
  <p:clrMapOvr>
    <a:masterClrMapping/>
  </p:clrMapOvr>
  <p:transition spd="slow">
    <p:wip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8252374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6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3939255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空白">
  <p:cSld name="3_空白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6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8537296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8" name="Google Shape;178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9" name="Google Shape;179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0" name="Google Shape;180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1" name="Google Shape;181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20723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</p:sldLayoutIdLst>
  <p:transition spd="slow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8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7"/>
              <a:buFont typeface="Calibri"/>
              <a:buNone/>
              <a:defRPr sz="5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77" name="Google Shape;277;p38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554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7"/>
              <a:buFont typeface="Arial"/>
              <a:buChar char="•"/>
              <a:defRPr sz="4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645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8" name="Google Shape;278;p3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9" name="Google Shape;279;p3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0" name="Google Shape;280;p3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50267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</p:sldLayoutIdLst>
  <p:transition spd="slow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33302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p:transition spd="slow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73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6" r:id="rId8"/>
    <p:sldLayoutId id="2147483717" r:id="rId9"/>
    <p:sldLayoutId id="2147483718" r:id="rId10"/>
    <p:sldLayoutId id="2147483719" r:id="rId11"/>
    <p:sldLayoutId id="2147483815" r:id="rId12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630" y="-7374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46421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6" r:id="rId2"/>
    <p:sldLayoutId id="2147483727" r:id="rId3"/>
    <p:sldLayoutId id="2147483729" r:id="rId4"/>
  </p:sldLayoutIdLst>
  <p:transition spd="slow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3205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6" r:id="rId8"/>
    <p:sldLayoutId id="2147483787" r:id="rId9"/>
    <p:sldLayoutId id="2147483788" r:id="rId10"/>
    <p:sldLayoutId id="214748378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837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2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8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5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9.gif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5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3.png"/><Relationship Id="rId5" Type="http://schemas.openxmlformats.org/officeDocument/2006/relationships/image" Target="../media/image52.jpg"/><Relationship Id="rId10" Type="http://schemas.openxmlformats.org/officeDocument/2006/relationships/image" Target="../media/image51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49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66.xml"/><Relationship Id="rId7" Type="http://schemas.openxmlformats.org/officeDocument/2006/relationships/image" Target="../media/image57.png"/><Relationship Id="rId12" Type="http://schemas.openxmlformats.org/officeDocument/2006/relationships/image" Target="../media/image61.png"/><Relationship Id="rId2" Type="http://schemas.openxmlformats.org/officeDocument/2006/relationships/audio" Target="../media/media2.mp3"/><Relationship Id="rId16" Type="http://schemas.openxmlformats.org/officeDocument/2006/relationships/image" Target="../media/image51.png"/><Relationship Id="rId1" Type="http://schemas.microsoft.com/office/2007/relationships/media" Target="../media/media2.mp3"/><Relationship Id="rId6" Type="http://schemas.openxmlformats.org/officeDocument/2006/relationships/image" Target="../media/image56.png"/><Relationship Id="rId11" Type="http://schemas.openxmlformats.org/officeDocument/2006/relationships/image" Target="../media/image60.png"/><Relationship Id="rId5" Type="http://schemas.openxmlformats.org/officeDocument/2006/relationships/image" Target="../media/image52.jpg"/><Relationship Id="rId15" Type="http://schemas.openxmlformats.org/officeDocument/2006/relationships/image" Target="../media/image62.png"/><Relationship Id="rId10" Type="http://schemas.openxmlformats.org/officeDocument/2006/relationships/slide" Target="slide2.xml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59.jpeg"/><Relationship Id="rId14" Type="http://schemas.openxmlformats.org/officeDocument/2006/relationships/image" Target="../media/image49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13" Type="http://schemas.openxmlformats.org/officeDocument/2006/relationships/image" Target="../media/image67.png"/><Relationship Id="rId3" Type="http://schemas.openxmlformats.org/officeDocument/2006/relationships/slideLayout" Target="../slideLayouts/slideLayout66.xml"/><Relationship Id="rId7" Type="http://schemas.openxmlformats.org/officeDocument/2006/relationships/image" Target="../media/image63.png"/><Relationship Id="rId12" Type="http://schemas.openxmlformats.org/officeDocument/2006/relationships/image" Target="../media/image49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8.png"/><Relationship Id="rId11" Type="http://schemas.openxmlformats.org/officeDocument/2006/relationships/image" Target="../media/image66.png"/><Relationship Id="rId5" Type="http://schemas.openxmlformats.org/officeDocument/2006/relationships/image" Target="../media/image52.jpg"/><Relationship Id="rId10" Type="http://schemas.microsoft.com/office/2007/relationships/hdphoto" Target="../media/hdphoto3.wdp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65.png"/><Relationship Id="rId1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microsoft.com/office/2007/relationships/hdphoto" Target="../media/hdphoto4.wdp"/><Relationship Id="rId18" Type="http://schemas.openxmlformats.org/officeDocument/2006/relationships/image" Target="../media/image71.png"/><Relationship Id="rId3" Type="http://schemas.openxmlformats.org/officeDocument/2006/relationships/slideLayout" Target="../slideLayouts/slideLayout66.xml"/><Relationship Id="rId7" Type="http://schemas.openxmlformats.org/officeDocument/2006/relationships/image" Target="../media/image63.png"/><Relationship Id="rId12" Type="http://schemas.openxmlformats.org/officeDocument/2006/relationships/image" Target="../media/image70.png"/><Relationship Id="rId17" Type="http://schemas.openxmlformats.org/officeDocument/2006/relationships/image" Target="../media/image49.gif"/><Relationship Id="rId2" Type="http://schemas.openxmlformats.org/officeDocument/2006/relationships/audio" Target="../media/media2.mp3"/><Relationship Id="rId16" Type="http://schemas.openxmlformats.org/officeDocument/2006/relationships/image" Target="../media/image66.png"/><Relationship Id="rId1" Type="http://schemas.microsoft.com/office/2007/relationships/media" Target="../media/media2.mp3"/><Relationship Id="rId6" Type="http://schemas.openxmlformats.org/officeDocument/2006/relationships/image" Target="../media/image52.jpg"/><Relationship Id="rId11" Type="http://schemas.openxmlformats.org/officeDocument/2006/relationships/hyperlink" Target="https://www.youtube.com/watch?v=War3Mx3jHA8" TargetMode="External"/><Relationship Id="rId5" Type="http://schemas.openxmlformats.org/officeDocument/2006/relationships/image" Target="../media/image51.png"/><Relationship Id="rId15" Type="http://schemas.microsoft.com/office/2007/relationships/hdphoto" Target="../media/hdphoto3.wdp"/><Relationship Id="rId10" Type="http://schemas.openxmlformats.org/officeDocument/2006/relationships/image" Target="../media/image69.png"/><Relationship Id="rId4" Type="http://schemas.openxmlformats.org/officeDocument/2006/relationships/notesSlide" Target="../notesSlides/notesSlide22.xml"/><Relationship Id="rId9" Type="http://schemas.openxmlformats.org/officeDocument/2006/relationships/slide" Target="slide10.xml"/><Relationship Id="rId1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4.png"/><Relationship Id="rId18" Type="http://schemas.openxmlformats.org/officeDocument/2006/relationships/image" Target="../media/image76.png"/><Relationship Id="rId3" Type="http://schemas.openxmlformats.org/officeDocument/2006/relationships/slideLayout" Target="../slideLayouts/slideLayout66.xml"/><Relationship Id="rId7" Type="http://schemas.openxmlformats.org/officeDocument/2006/relationships/image" Target="../media/image52.jpg"/><Relationship Id="rId12" Type="http://schemas.microsoft.com/office/2007/relationships/hdphoto" Target="../media/hdphoto4.wdp"/><Relationship Id="rId17" Type="http://schemas.openxmlformats.org/officeDocument/2006/relationships/image" Target="../media/image51.png"/><Relationship Id="rId2" Type="http://schemas.openxmlformats.org/officeDocument/2006/relationships/audio" Target="../media/media2.mp3"/><Relationship Id="rId16" Type="http://schemas.openxmlformats.org/officeDocument/2006/relationships/image" Target="../media/image75.png"/><Relationship Id="rId1" Type="http://schemas.microsoft.com/office/2007/relationships/media" Target="../media/media2.mp3"/><Relationship Id="rId6" Type="http://schemas.openxmlformats.org/officeDocument/2006/relationships/image" Target="../media/image72.png"/><Relationship Id="rId11" Type="http://schemas.openxmlformats.org/officeDocument/2006/relationships/image" Target="../media/image70.png"/><Relationship Id="rId5" Type="http://schemas.openxmlformats.org/officeDocument/2006/relationships/image" Target="../media/image49.gif"/><Relationship Id="rId15" Type="http://schemas.openxmlformats.org/officeDocument/2006/relationships/slide" Target="slide4.xml"/><Relationship Id="rId10" Type="http://schemas.openxmlformats.org/officeDocument/2006/relationships/image" Target="../media/image69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68.png"/><Relationship Id="rId14" Type="http://schemas.microsoft.com/office/2007/relationships/hdphoto" Target="../media/hdphoto5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51.png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52.jpg"/><Relationship Id="rId12" Type="http://schemas.microsoft.com/office/2007/relationships/hdphoto" Target="../media/hdphoto5.wdp"/><Relationship Id="rId17" Type="http://schemas.openxmlformats.org/officeDocument/2006/relationships/image" Target="../media/image66.png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1" Type="http://schemas.microsoft.com/office/2007/relationships/media" Target="../media/media2.mp3"/><Relationship Id="rId6" Type="http://schemas.openxmlformats.org/officeDocument/2006/relationships/image" Target="../media/image72.png"/><Relationship Id="rId11" Type="http://schemas.openxmlformats.org/officeDocument/2006/relationships/image" Target="../media/image74.png"/><Relationship Id="rId5" Type="http://schemas.openxmlformats.org/officeDocument/2006/relationships/image" Target="../media/image49.gif"/><Relationship Id="rId15" Type="http://schemas.openxmlformats.org/officeDocument/2006/relationships/image" Target="../media/image79.png"/><Relationship Id="rId10" Type="http://schemas.openxmlformats.org/officeDocument/2006/relationships/image" Target="../media/image75.pn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77.jpg"/><Relationship Id="rId14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g"/><Relationship Id="rId13" Type="http://schemas.openxmlformats.org/officeDocument/2006/relationships/image" Target="../media/image82.png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52.jpg"/><Relationship Id="rId12" Type="http://schemas.openxmlformats.org/officeDocument/2006/relationships/image" Target="../media/image6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2.png"/><Relationship Id="rId11" Type="http://schemas.microsoft.com/office/2007/relationships/hdphoto" Target="../media/hdphoto6.wdp"/><Relationship Id="rId5" Type="http://schemas.openxmlformats.org/officeDocument/2006/relationships/image" Target="../media/image49.gif"/><Relationship Id="rId15" Type="http://schemas.openxmlformats.org/officeDocument/2006/relationships/image" Target="../media/image83.png"/><Relationship Id="rId10" Type="http://schemas.openxmlformats.org/officeDocument/2006/relationships/image" Target="../media/image79.png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81.png"/><Relationship Id="rId1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g"/><Relationship Id="rId13" Type="http://schemas.openxmlformats.org/officeDocument/2006/relationships/image" Target="../media/image86.png"/><Relationship Id="rId3" Type="http://schemas.openxmlformats.org/officeDocument/2006/relationships/slideLayout" Target="../slideLayouts/slideLayout66.xml"/><Relationship Id="rId7" Type="http://schemas.openxmlformats.org/officeDocument/2006/relationships/image" Target="../media/image57.png"/><Relationship Id="rId12" Type="http://schemas.openxmlformats.org/officeDocument/2006/relationships/image" Target="../media/image5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6.png"/><Relationship Id="rId11" Type="http://schemas.openxmlformats.org/officeDocument/2006/relationships/image" Target="../media/image82.png"/><Relationship Id="rId5" Type="http://schemas.openxmlformats.org/officeDocument/2006/relationships/image" Target="../media/image52.jpg"/><Relationship Id="rId10" Type="http://schemas.openxmlformats.org/officeDocument/2006/relationships/image" Target="../media/image49.gif"/><Relationship Id="rId4" Type="http://schemas.openxmlformats.org/officeDocument/2006/relationships/notesSlide" Target="../notesSlides/notesSlide26.xml"/><Relationship Id="rId9" Type="http://schemas.openxmlformats.org/officeDocument/2006/relationships/image" Target="../media/image85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g"/><Relationship Id="rId13" Type="http://schemas.openxmlformats.org/officeDocument/2006/relationships/image" Target="../media/image51.png"/><Relationship Id="rId3" Type="http://schemas.openxmlformats.org/officeDocument/2006/relationships/slideLayout" Target="../slideLayouts/slideLayout66.xml"/><Relationship Id="rId7" Type="http://schemas.openxmlformats.org/officeDocument/2006/relationships/image" Target="../media/image57.png"/><Relationship Id="rId12" Type="http://schemas.openxmlformats.org/officeDocument/2006/relationships/image" Target="../media/image8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6.png"/><Relationship Id="rId11" Type="http://schemas.openxmlformats.org/officeDocument/2006/relationships/image" Target="../media/image49.gif"/><Relationship Id="rId5" Type="http://schemas.openxmlformats.org/officeDocument/2006/relationships/image" Target="../media/image52.jpg"/><Relationship Id="rId10" Type="http://schemas.openxmlformats.org/officeDocument/2006/relationships/slide" Target="slide2.xml"/><Relationship Id="rId4" Type="http://schemas.openxmlformats.org/officeDocument/2006/relationships/notesSlide" Target="../notesSlides/notesSlide27.xml"/><Relationship Id="rId9" Type="http://schemas.openxmlformats.org/officeDocument/2006/relationships/image" Target="../media/image8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89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0.png"/><Relationship Id="rId5" Type="http://schemas.openxmlformats.org/officeDocument/2006/relationships/image" Target="../media/image28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9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98" y="826747"/>
            <a:ext cx="11220576" cy="59196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694" y="999928"/>
            <a:ext cx="10361468" cy="560067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862" y="3587226"/>
            <a:ext cx="2275493" cy="3558572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7526375" y="3632548"/>
            <a:ext cx="19699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稚艺简体" panose="03000509000000000000" pitchFamily="65" charset="-122"/>
                <a:ea typeface="方正稚艺简体" panose="03000509000000000000" pitchFamily="65" charset="-122"/>
                <a:cs typeface="Arial"/>
                <a:sym typeface="Arial"/>
              </a:rPr>
              <a:t>走人行道，靠路右边走</a:t>
            </a:r>
          </a:p>
        </p:txBody>
      </p:sp>
      <p:sp>
        <p:nvSpPr>
          <p:cNvPr id="15" name="Google Shape;1045;p15"/>
          <p:cNvSpPr/>
          <p:nvPr/>
        </p:nvSpPr>
        <p:spPr>
          <a:xfrm>
            <a:off x="1310694" y="1067191"/>
            <a:ext cx="5506666" cy="2396456"/>
          </a:xfrm>
          <a:prstGeom prst="wedgeRoundRectCallout">
            <a:avLst>
              <a:gd name="adj1" fmla="val 39707"/>
              <a:gd name="adj2" fmla="val 80074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just">
              <a:buClr>
                <a:srgbClr val="000000"/>
              </a:buClr>
            </a:pPr>
            <a:r>
              <a:rPr lang="vi-VN" sz="32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Có cánh không biết bay</a:t>
            </a:r>
          </a:p>
          <a:p>
            <a:pPr lvl="0" algn="just">
              <a:buClr>
                <a:srgbClr val="000000"/>
              </a:buClr>
            </a:pPr>
            <a:r>
              <a:rPr lang="vi-VN" sz="32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Chỉ quay như chong chóng</a:t>
            </a:r>
          </a:p>
          <a:p>
            <a:pPr lvl="0" algn="just">
              <a:buClr>
                <a:srgbClr val="000000"/>
              </a:buClr>
            </a:pPr>
            <a:r>
              <a:rPr lang="vi-VN" sz="32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Làn gió xua cái nóng</a:t>
            </a:r>
          </a:p>
          <a:p>
            <a:pPr lvl="0" algn="just">
              <a:buClr>
                <a:srgbClr val="000000"/>
              </a:buClr>
            </a:pPr>
            <a:r>
              <a:rPr lang="vi-VN" sz="32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Mất điện là hết quay</a:t>
            </a:r>
          </a:p>
          <a:p>
            <a:pPr lvl="0" algn="r">
              <a:buClr>
                <a:srgbClr val="000000"/>
              </a:buClr>
            </a:pPr>
            <a:r>
              <a:rPr lang="vi-VN" sz="32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(Là cái gì)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12D438-CB2B-48AC-9E6C-F4D3448604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0779" y="-52415"/>
            <a:ext cx="3840813" cy="118272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E6A3C02-9B97-4175-AFD3-73E65AFD55A3}"/>
              </a:ext>
            </a:extLst>
          </p:cNvPr>
          <p:cNvGrpSpPr/>
          <p:nvPr/>
        </p:nvGrpSpPr>
        <p:grpSpPr>
          <a:xfrm>
            <a:off x="7213893" y="1219205"/>
            <a:ext cx="3960813" cy="1881703"/>
            <a:chOff x="4312920" y="2700338"/>
            <a:chExt cx="6823393" cy="3106102"/>
          </a:xfrm>
        </p:grpSpPr>
        <p:grpSp>
          <p:nvGrpSpPr>
            <p:cNvPr id="24" name="组合 6">
              <a:extLst>
                <a:ext uri="{FF2B5EF4-FFF2-40B4-BE49-F238E27FC236}">
                  <a16:creationId xmlns:a16="http://schemas.microsoft.com/office/drawing/2014/main" id="{F3DE2995-DE81-4861-BAAC-A107823719C9}"/>
                </a:ext>
              </a:extLst>
            </p:cNvPr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26" name="矩形 5">
                <a:extLst>
                  <a:ext uri="{FF2B5EF4-FFF2-40B4-BE49-F238E27FC236}">
                    <a16:creationId xmlns:a16="http://schemas.microsoft.com/office/drawing/2014/main" id="{DB8BFACD-622B-4CFA-A8EB-4C5A5999CF1C}"/>
                  </a:ext>
                </a:extLst>
              </p:cNvPr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27" name="矩形 7">
                <a:extLst>
                  <a:ext uri="{FF2B5EF4-FFF2-40B4-BE49-F238E27FC236}">
                    <a16:creationId xmlns:a16="http://schemas.microsoft.com/office/drawing/2014/main" id="{750F9E37-9A5A-45E0-8CA3-0E49B06E1936}"/>
                  </a:ext>
                </a:extLst>
              </p:cNvPr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552A57B-9131-4380-9816-5CF768FE19A5}"/>
                </a:ext>
              </a:extLst>
            </p:cNvPr>
            <p:cNvSpPr txBox="1"/>
            <p:nvPr/>
          </p:nvSpPr>
          <p:spPr>
            <a:xfrm>
              <a:off x="5014913" y="3152923"/>
              <a:ext cx="5458474" cy="2416987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Đáp</a:t>
              </a:r>
              <a:r>
                <a:rPr lang="en-US" sz="4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án</a:t>
              </a:r>
              <a:r>
                <a:rPr lang="en-US" sz="4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Cái</a:t>
              </a:r>
              <a:r>
                <a:rPr lang="en-US" sz="4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quạt</a:t>
              </a:r>
              <a:r>
                <a:rPr lang="en-US" sz="4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điện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" name="Picture 3" descr="A picture containing fan, device&#10;&#10;Description automatically generated">
            <a:extLst>
              <a:ext uri="{FF2B5EF4-FFF2-40B4-BE49-F238E27FC236}">
                <a16:creationId xmlns:a16="http://schemas.microsoft.com/office/drawing/2014/main" id="{617E6E22-61FA-4C4B-949D-FC5CF74C61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375" y="3473004"/>
            <a:ext cx="2862713" cy="286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4434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1565" y="1347936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10538" y="2763596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8337" y="3691544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FA12A74-0DD3-4C9E-911F-5F883C2248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54141" y="2096433"/>
            <a:ext cx="5578475" cy="750946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335281"/>
            <a:ext cx="11729554" cy="64110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DCF93C-ACC5-4C17-9393-A2184AC67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640" y="660400"/>
            <a:ext cx="10617200" cy="5638800"/>
          </a:xfrm>
          <a:prstGeom prst="rect">
            <a:avLst/>
          </a:prstGeom>
        </p:spPr>
      </p:pic>
      <p:pic>
        <p:nvPicPr>
          <p:cNvPr id="19" name="图片 8">
            <a:extLst>
              <a:ext uri="{FF2B5EF4-FFF2-40B4-BE49-F238E27FC236}">
                <a16:creationId xmlns:a16="http://schemas.microsoft.com/office/drawing/2014/main" id="{44B6190E-F2D0-482D-BA49-D3D49AF198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420" y="4239425"/>
            <a:ext cx="1577614" cy="246718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9FC180E-E7C5-4481-A7A4-6914E2B789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465" y="863662"/>
            <a:ext cx="6507867" cy="488905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F037610-19FB-4781-B6C1-B65B4F6A850D}"/>
              </a:ext>
            </a:extLst>
          </p:cNvPr>
          <p:cNvSpPr txBox="1"/>
          <p:nvPr/>
        </p:nvSpPr>
        <p:spPr>
          <a:xfrm>
            <a:off x="1928344" y="1301704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Lồng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quạt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49081AF-8EE5-4348-8B54-5A45F7ACE507}"/>
              </a:ext>
            </a:extLst>
          </p:cNvPr>
          <p:cNvSpPr txBox="1"/>
          <p:nvPr/>
        </p:nvSpPr>
        <p:spPr>
          <a:xfrm>
            <a:off x="1846447" y="2420838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Cánh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quạt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4CF6CC-934C-4730-ABCC-F5D5AA47DF56}"/>
              </a:ext>
            </a:extLst>
          </p:cNvPr>
          <p:cNvSpPr txBox="1"/>
          <p:nvPr/>
        </p:nvSpPr>
        <p:spPr>
          <a:xfrm>
            <a:off x="1293467" y="3514807"/>
            <a:ext cx="26609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Các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nút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điều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khiển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3F21CEC-6AF8-4340-87A9-B6B61F5BB2E7}"/>
              </a:ext>
            </a:extLst>
          </p:cNvPr>
          <p:cNvSpPr txBox="1"/>
          <p:nvPr/>
        </p:nvSpPr>
        <p:spPr>
          <a:xfrm>
            <a:off x="2216076" y="4959176"/>
            <a:ext cx="1779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noProof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Đế</a:t>
            </a:r>
            <a:r>
              <a:rPr lang="en-US" sz="3200" kern="0" noProof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noProof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quạt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07B9CCD-18C9-4497-A807-69501B256027}"/>
              </a:ext>
            </a:extLst>
          </p:cNvPr>
          <p:cNvSpPr txBox="1"/>
          <p:nvPr/>
        </p:nvSpPr>
        <p:spPr>
          <a:xfrm>
            <a:off x="9434615" y="1141318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noProof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Tuốc</a:t>
            </a:r>
            <a:r>
              <a:rPr lang="en-US" sz="3200" kern="0" noProof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noProof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năng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5FA6C93-A7CB-405F-87B6-B51044D309EA}"/>
              </a:ext>
            </a:extLst>
          </p:cNvPr>
          <p:cNvSpPr txBox="1"/>
          <p:nvPr/>
        </p:nvSpPr>
        <p:spPr>
          <a:xfrm>
            <a:off x="9434615" y="2297746"/>
            <a:ext cx="22677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Hộp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động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cơ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041310F-4C31-4B3D-A7D9-2636A5D18D90}"/>
              </a:ext>
            </a:extLst>
          </p:cNvPr>
          <p:cNvSpPr txBox="1"/>
          <p:nvPr/>
        </p:nvSpPr>
        <p:spPr>
          <a:xfrm>
            <a:off x="9149246" y="3514807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Thân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quạt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72A7E4A-9EF0-479C-A3A1-2E9367E0DC95}"/>
              </a:ext>
            </a:extLst>
          </p:cNvPr>
          <p:cNvSpPr txBox="1"/>
          <p:nvPr/>
        </p:nvSpPr>
        <p:spPr>
          <a:xfrm>
            <a:off x="9114718" y="4901380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Dây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nguồn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22172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31" grpId="0"/>
      <p:bldP spid="32" grpId="0"/>
      <p:bldP spid="36" grpId="0"/>
      <p:bldP spid="37" grpId="0"/>
      <p:bldP spid="38" grpId="0"/>
      <p:bldP spid="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223644"/>
            <a:ext cx="11749874" cy="65227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DCF93C-ACC5-4C17-9393-A2184AC67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8880" y="1270000"/>
            <a:ext cx="10474960" cy="5029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0AFA25-FBAE-416B-81A0-F1AA7B9059EB}"/>
              </a:ext>
            </a:extLst>
          </p:cNvPr>
          <p:cNvSpPr txBox="1"/>
          <p:nvPr/>
        </p:nvSpPr>
        <p:spPr>
          <a:xfrm>
            <a:off x="1300480" y="208213"/>
            <a:ext cx="97942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2. </a:t>
            </a:r>
            <a:r>
              <a:rPr lang="vi-VN" sz="3200" dirty="0"/>
              <a:t>Những mô tả nào sau đây tương ứng với bộ phận nào của quạt điện?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9EB4C7-9DD5-42D9-8FAD-5383C3256C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246" y="1365096"/>
            <a:ext cx="8074090" cy="332661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8D9F9CF-1DFA-4515-A294-13110B6AC25B}"/>
              </a:ext>
            </a:extLst>
          </p:cNvPr>
          <p:cNvGrpSpPr/>
          <p:nvPr/>
        </p:nvGrpSpPr>
        <p:grpSpPr>
          <a:xfrm>
            <a:off x="7871131" y="3340890"/>
            <a:ext cx="4320869" cy="3192491"/>
            <a:chOff x="465799" y="3405499"/>
            <a:chExt cx="4665577" cy="3266453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249AE5F-C9F2-4EBE-B48F-6FC1B0281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99" y="4003780"/>
              <a:ext cx="4665577" cy="266817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EB1DB5D-8228-43F8-A1D6-401D78CCCE2E}"/>
                </a:ext>
              </a:extLst>
            </p:cNvPr>
            <p:cNvSpPr txBox="1"/>
            <p:nvPr/>
          </p:nvSpPr>
          <p:spPr>
            <a:xfrm>
              <a:off x="1327073" y="3405499"/>
              <a:ext cx="3532514" cy="1228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</a:t>
              </a:r>
              <a:endParaRPr kumimoji="0" lang="en-US" sz="5400" b="0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44418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47483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5D390F-DD36-4D32-ADF1-BE974162A914}"/>
              </a:ext>
            </a:extLst>
          </p:cNvPr>
          <p:cNvSpPr txBox="1"/>
          <p:nvPr/>
        </p:nvSpPr>
        <p:spPr>
          <a:xfrm>
            <a:off x="1447800" y="2203741"/>
            <a:ext cx="79941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5A119C-EC4F-48CD-BC7E-1FBEB9F57B1A}"/>
              </a:ext>
            </a:extLst>
          </p:cNvPr>
          <p:cNvSpPr txBox="1"/>
          <p:nvPr/>
        </p:nvSpPr>
        <p:spPr>
          <a:xfrm>
            <a:off x="558800" y="2774197"/>
            <a:ext cx="116332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dirty="0"/>
              <a:t>•</a:t>
            </a:r>
            <a:r>
              <a:rPr lang="en-US" dirty="0"/>
              <a:t> </a:t>
            </a: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Bật, tắt và điều chỉnh tốc độ quay của quạt: </a:t>
            </a:r>
            <a:r>
              <a:rPr lang="vi-VN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nút điều khiển.</a:t>
            </a:r>
          </a:p>
          <a:p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Bảo vệ cánh quạt và an toàn cho người sử dụng: </a:t>
            </a:r>
            <a:r>
              <a:rPr lang="vi-VN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lồng quạt.</a:t>
            </a:r>
          </a:p>
          <a:p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Chứa động cơ quạt: </a:t>
            </a:r>
            <a:r>
              <a:rPr lang="vi-VN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 động cơ quạt.</a:t>
            </a:r>
          </a:p>
          <a:p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Tạo ra gió: </a:t>
            </a:r>
            <a:r>
              <a:rPr lang="vi-VN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 quạt.</a:t>
            </a:r>
          </a:p>
          <a:p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Nối quạt với nguồn điện: </a:t>
            </a:r>
            <a:r>
              <a:rPr lang="vi-VN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 nguồn.</a:t>
            </a:r>
          </a:p>
          <a:p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Giữ cho quạt đứng vững: </a:t>
            </a:r>
            <a:r>
              <a:rPr lang="vi-VN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 quạt.</a:t>
            </a:r>
          </a:p>
          <a:p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Thay đổi hướng gió: </a:t>
            </a:r>
            <a:r>
              <a:rPr lang="vi-VN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tuốc năng.</a:t>
            </a:r>
          </a:p>
          <a:p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Đỡ động cơ và cánh quạt, có thể điều chỉnh độ cao của quạt: </a:t>
            </a:r>
            <a:r>
              <a:rPr lang="vi-VN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 quạt.</a:t>
            </a:r>
          </a:p>
        </p:txBody>
      </p:sp>
      <p:sp>
        <p:nvSpPr>
          <p:cNvPr id="2" name="Google Shape;961;p9">
            <a:extLst>
              <a:ext uri="{FF2B5EF4-FFF2-40B4-BE49-F238E27FC236}">
                <a16:creationId xmlns:a16="http://schemas.microsoft.com/office/drawing/2014/main" id="{24BAA2D5-1D95-6CF8-6BA7-0140F0A275F0}"/>
              </a:ext>
            </a:extLst>
          </p:cNvPr>
          <p:cNvSpPr/>
          <p:nvPr/>
        </p:nvSpPr>
        <p:spPr>
          <a:xfrm>
            <a:off x="3350435" y="430879"/>
            <a:ext cx="740628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Thứ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tư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ngày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11 </a:t>
            </a:r>
            <a:r>
              <a:rPr kumimoji="0" lang="en-US" sz="32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tháng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10 </a:t>
            </a:r>
            <a:r>
              <a:rPr kumimoji="0" lang="en-US" sz="32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2024</a:t>
            </a:r>
            <a:endParaRPr kumimoji="0" sz="32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40C565-5B12-A1FD-EBFF-6375B175845D}"/>
              </a:ext>
            </a:extLst>
          </p:cNvPr>
          <p:cNvSpPr txBox="1"/>
          <p:nvPr/>
        </p:nvSpPr>
        <p:spPr>
          <a:xfrm>
            <a:off x="3525519" y="1107440"/>
            <a:ext cx="7406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3: SỬ DỤNG QUẠT ĐIỆN (TIẾT 1)</a:t>
            </a:r>
          </a:p>
        </p:txBody>
      </p:sp>
    </p:spTree>
    <p:extLst>
      <p:ext uri="{BB962C8B-B14F-4D97-AF65-F5344CB8AC3E}">
        <p14:creationId xmlns:p14="http://schemas.microsoft.com/office/powerpoint/2010/main" val="1094289660"/>
      </p:ext>
    </p:extLst>
  </p:cSld>
  <p:clrMapOvr>
    <a:masterClrMapping/>
  </p:clrMapOvr>
  <p:transition spd="slow" advClick="0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p24"/>
          <p:cNvSpPr/>
          <p:nvPr/>
        </p:nvSpPr>
        <p:spPr>
          <a:xfrm>
            <a:off x="1953306" y="1902678"/>
            <a:ext cx="8285387" cy="1265064"/>
          </a:xfrm>
          <a:prstGeom prst="flowChartAlternateProcess">
            <a:avLst/>
          </a:prstGeom>
          <a:solidFill>
            <a:schemeClr val="lt1"/>
          </a:solidFill>
          <a:ln w="38100" cap="flat" cmpd="sng">
            <a:solidFill>
              <a:srgbClr val="FF0000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3.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Thực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hành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quan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sát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nêu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tên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một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bộ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phận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chính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một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chiếc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quạt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điện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2" name="Google Shape;1234;p27">
            <a:extLst>
              <a:ext uri="{FF2B5EF4-FFF2-40B4-BE49-F238E27FC236}">
                <a16:creationId xmlns:a16="http://schemas.microsoft.com/office/drawing/2014/main" id="{C79D258B-A156-4A56-8E31-298FF603BF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00307" y="3287457"/>
            <a:ext cx="2613610" cy="328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tennis racket with a ball&#10;&#10;Description automatically generated with low confidence">
            <a:extLst>
              <a:ext uri="{FF2B5EF4-FFF2-40B4-BE49-F238E27FC236}">
                <a16:creationId xmlns:a16="http://schemas.microsoft.com/office/drawing/2014/main" id="{464C8602-0286-46CD-A93F-2BEC5E85C3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26971"/>
            <a:ext cx="2637692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6518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094" y="0"/>
            <a:ext cx="4176906" cy="432816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941423" y="1610241"/>
            <a:ext cx="8057736" cy="3106102"/>
            <a:chOff x="4312920" y="2700338"/>
            <a:chExt cx="6823393" cy="3106102"/>
          </a:xfrm>
        </p:grpSpPr>
        <p:grpSp>
          <p:nvGrpSpPr>
            <p:cNvPr id="7" name="组合 6"/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6" name="矩形 5"/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4508977" y="3152924"/>
              <a:ext cx="6431280" cy="2349579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nl-NL" sz="33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Quạt điện thường có những bộ phận chính như: hộp động cơ, cánh quạt, thân quạt, đế quạt, lồng quạt, bộ phận điều khiển và dây nguồn.</a:t>
              </a:r>
              <a:endParaRPr kumimoji="0" lang="en-US" sz="3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4" name="Picture 3" descr="A picture containing fan, device&#10;&#10;Description automatically generated">
            <a:extLst>
              <a:ext uri="{FF2B5EF4-FFF2-40B4-BE49-F238E27FC236}">
                <a16:creationId xmlns:a16="http://schemas.microsoft.com/office/drawing/2014/main" id="{FBB0C610-41D7-4482-ACB2-165A446AE4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493" y="2413127"/>
            <a:ext cx="4027714" cy="402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728746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4" name="Google Shape;1264;p29"/>
          <p:cNvPicPr preferRelativeResize="0"/>
          <p:nvPr/>
        </p:nvPicPr>
        <p:blipFill rotWithShape="1">
          <a:blip r:embed="rId3">
            <a:alphaModFix/>
          </a:blip>
          <a:srcRect t="27083" b="45000"/>
          <a:stretch/>
        </p:blipFill>
        <p:spPr>
          <a:xfrm>
            <a:off x="-1576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74;p24">
            <a:extLst>
              <a:ext uri="{FF2B5EF4-FFF2-40B4-BE49-F238E27FC236}">
                <a16:creationId xmlns:a16="http://schemas.microsoft.com/office/drawing/2014/main" id="{8D83679F-F2AA-4848-939F-5F83F75CB431}"/>
              </a:ext>
            </a:extLst>
          </p:cNvPr>
          <p:cNvSpPr/>
          <p:nvPr/>
        </p:nvSpPr>
        <p:spPr>
          <a:xfrm>
            <a:off x="2878592" y="139192"/>
            <a:ext cx="7038294" cy="862293"/>
          </a:xfrm>
          <a:prstGeom prst="flowChartAlternateProcess">
            <a:avLst/>
          </a:prstGeom>
          <a:solidFill>
            <a:schemeClr val="lt1"/>
          </a:solidFill>
          <a:ln w="38100" cap="flat" cmpd="sng">
            <a:solidFill>
              <a:srgbClr val="FF0000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Một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mẫu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quạt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điện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hiện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đại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26" name="Picture 2" descr="Quạt không cánh: Giá cả chục triệu đồng, có người mua về bỏ xó | Báo Dân trí">
            <a:extLst>
              <a:ext uri="{FF2B5EF4-FFF2-40B4-BE49-F238E27FC236}">
                <a16:creationId xmlns:a16="http://schemas.microsoft.com/office/drawing/2014/main" id="{67AE0710-881F-4609-B26F-AAA61C21E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" y="1706880"/>
            <a:ext cx="4920343" cy="344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F1EF3F-32A2-4C87-B847-6755D501B408}"/>
              </a:ext>
            </a:extLst>
          </p:cNvPr>
          <p:cNvSpPr txBox="1"/>
          <p:nvPr/>
        </p:nvSpPr>
        <p:spPr>
          <a:xfrm>
            <a:off x="914399" y="5453743"/>
            <a:ext cx="5747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</a:rPr>
              <a:t>Quạt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không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cánh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1028" name="Picture 4" descr="Cách lắp vi mạch biến quạt thường thành quạt điều khiển từ xa cực hay">
            <a:extLst>
              <a:ext uri="{FF2B5EF4-FFF2-40B4-BE49-F238E27FC236}">
                <a16:creationId xmlns:a16="http://schemas.microsoft.com/office/drawing/2014/main" id="{D9DC7A26-DF2B-49C9-890C-49C9DA18A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260" y="1706881"/>
            <a:ext cx="5544946" cy="344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145F371-B58E-4618-BD1C-7317F2AE89E3}"/>
              </a:ext>
            </a:extLst>
          </p:cNvPr>
          <p:cNvSpPr txBox="1"/>
          <p:nvPr/>
        </p:nvSpPr>
        <p:spPr>
          <a:xfrm>
            <a:off x="6444343" y="5439319"/>
            <a:ext cx="5747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</a:rPr>
              <a:t>Quạt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có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điều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khiển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8102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4" name="Google Shape;1264;p29"/>
          <p:cNvPicPr preferRelativeResize="0"/>
          <p:nvPr/>
        </p:nvPicPr>
        <p:blipFill rotWithShape="1">
          <a:blip r:embed="rId3">
            <a:alphaModFix/>
          </a:blip>
          <a:srcRect t="27083" b="45000"/>
          <a:stretch/>
        </p:blipFill>
        <p:spPr>
          <a:xfrm>
            <a:off x="-1576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F46C95F-11F9-404C-BF79-5059E1BA7C5B}"/>
              </a:ext>
            </a:extLst>
          </p:cNvPr>
          <p:cNvGrpSpPr/>
          <p:nvPr/>
        </p:nvGrpSpPr>
        <p:grpSpPr>
          <a:xfrm>
            <a:off x="5426662" y="1132113"/>
            <a:ext cx="6498772" cy="4746171"/>
            <a:chOff x="4312920" y="2700338"/>
            <a:chExt cx="6823393" cy="3984073"/>
          </a:xfrm>
        </p:grpSpPr>
        <p:grpSp>
          <p:nvGrpSpPr>
            <p:cNvPr id="12" name="组合 6">
              <a:extLst>
                <a:ext uri="{FF2B5EF4-FFF2-40B4-BE49-F238E27FC236}">
                  <a16:creationId xmlns:a16="http://schemas.microsoft.com/office/drawing/2014/main" id="{1CA9EE90-4BDF-4769-AED0-8A38F47A6427}"/>
                </a:ext>
              </a:extLst>
            </p:cNvPr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15" name="矩形 5">
                <a:extLst>
                  <a:ext uri="{FF2B5EF4-FFF2-40B4-BE49-F238E27FC236}">
                    <a16:creationId xmlns:a16="http://schemas.microsoft.com/office/drawing/2014/main" id="{B475F1DE-7F0F-41A6-B53B-3809E90C04F5}"/>
                  </a:ext>
                </a:extLst>
              </p:cNvPr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16" name="矩形 7">
                <a:extLst>
                  <a:ext uri="{FF2B5EF4-FFF2-40B4-BE49-F238E27FC236}">
                    <a16:creationId xmlns:a16="http://schemas.microsoft.com/office/drawing/2014/main" id="{82C96371-D325-42F9-9B90-37E5C6B1590E}"/>
                  </a:ext>
                </a:extLst>
              </p:cNvPr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43962A3-E3ED-424A-9E16-1531E9CA8064}"/>
                </a:ext>
              </a:extLst>
            </p:cNvPr>
            <p:cNvSpPr txBox="1"/>
            <p:nvPr/>
          </p:nvSpPr>
          <p:spPr>
            <a:xfrm>
              <a:off x="4683780" y="3014319"/>
              <a:ext cx="6256477" cy="3670092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Các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mẫu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quạt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điện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hiện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đại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còn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thêm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bộ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phận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điều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khiển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từ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xa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Có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thể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bật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tắt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thay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đổi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tốc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độ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hướng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gió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từ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xa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1" name="Picture 4" descr="Cách lắp vi mạch biến quạt thường thành quạt điều khiển từ xa cực hay">
            <a:extLst>
              <a:ext uri="{FF2B5EF4-FFF2-40B4-BE49-F238E27FC236}">
                <a16:creationId xmlns:a16="http://schemas.microsoft.com/office/drawing/2014/main" id="{440EE6ED-4A54-41FA-8BF0-3B2B88A2C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66" y="1016058"/>
            <a:ext cx="4861309" cy="301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3C610D8-715B-4E5C-886D-46BE8B988459}"/>
              </a:ext>
            </a:extLst>
          </p:cNvPr>
          <p:cNvSpPr txBox="1"/>
          <p:nvPr/>
        </p:nvSpPr>
        <p:spPr>
          <a:xfrm>
            <a:off x="-150727" y="4194148"/>
            <a:ext cx="5747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</a:rPr>
              <a:t>Quạt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có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điều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khiển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0907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4" name="Google Shape;1264;p29"/>
          <p:cNvPicPr preferRelativeResize="0"/>
          <p:nvPr/>
        </p:nvPicPr>
        <p:blipFill rotWithShape="1">
          <a:blip r:embed="rId3">
            <a:alphaModFix/>
          </a:blip>
          <a:srcRect t="27083" b="45000"/>
          <a:stretch/>
        </p:blipFill>
        <p:spPr>
          <a:xfrm>
            <a:off x="-1576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Quạt không cánh: Giá cả chục triệu đồng, có người mua về bỏ xó | Báo Dân trí">
            <a:extLst>
              <a:ext uri="{FF2B5EF4-FFF2-40B4-BE49-F238E27FC236}">
                <a16:creationId xmlns:a16="http://schemas.microsoft.com/office/drawing/2014/main" id="{67AE0710-881F-4609-B26F-AAA61C21E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28" y="1374232"/>
            <a:ext cx="4920343" cy="344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F1EF3F-32A2-4C87-B847-6755D501B408}"/>
              </a:ext>
            </a:extLst>
          </p:cNvPr>
          <p:cNvSpPr txBox="1"/>
          <p:nvPr/>
        </p:nvSpPr>
        <p:spPr>
          <a:xfrm>
            <a:off x="15760" y="5068794"/>
            <a:ext cx="5747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Quạt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cánh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F46C95F-11F9-404C-BF79-5059E1BA7C5B}"/>
              </a:ext>
            </a:extLst>
          </p:cNvPr>
          <p:cNvGrpSpPr/>
          <p:nvPr/>
        </p:nvGrpSpPr>
        <p:grpSpPr>
          <a:xfrm>
            <a:off x="5410201" y="1"/>
            <a:ext cx="6498772" cy="6272457"/>
            <a:chOff x="4312920" y="2700338"/>
            <a:chExt cx="6823393" cy="3106102"/>
          </a:xfrm>
        </p:grpSpPr>
        <p:grpSp>
          <p:nvGrpSpPr>
            <p:cNvPr id="12" name="组合 6">
              <a:extLst>
                <a:ext uri="{FF2B5EF4-FFF2-40B4-BE49-F238E27FC236}">
                  <a16:creationId xmlns:a16="http://schemas.microsoft.com/office/drawing/2014/main" id="{1CA9EE90-4BDF-4769-AED0-8A38F47A6427}"/>
                </a:ext>
              </a:extLst>
            </p:cNvPr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15" name="矩形 5">
                <a:extLst>
                  <a:ext uri="{FF2B5EF4-FFF2-40B4-BE49-F238E27FC236}">
                    <a16:creationId xmlns:a16="http://schemas.microsoft.com/office/drawing/2014/main" id="{B475F1DE-7F0F-41A6-B53B-3809E90C04F5}"/>
                  </a:ext>
                </a:extLst>
              </p:cNvPr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16" name="矩形 7">
                <a:extLst>
                  <a:ext uri="{FF2B5EF4-FFF2-40B4-BE49-F238E27FC236}">
                    <a16:creationId xmlns:a16="http://schemas.microsoft.com/office/drawing/2014/main" id="{82C96371-D325-42F9-9B90-37E5C6B1590E}"/>
                  </a:ext>
                </a:extLst>
              </p:cNvPr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43962A3-E3ED-424A-9E16-1531E9CA8064}"/>
                </a:ext>
              </a:extLst>
            </p:cNvPr>
            <p:cNvSpPr txBox="1"/>
            <p:nvPr/>
          </p:nvSpPr>
          <p:spPr>
            <a:xfrm>
              <a:off x="4683780" y="3014319"/>
              <a:ext cx="6256477" cy="1129780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Năm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2009,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kĩ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sư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người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Anh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tên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là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James Dyson (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Giêm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Đai-sơn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)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nghiên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cứu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chế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tạo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ra “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quạt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không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cánh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6C28FB8-C4DB-4E12-8596-30384DE60DDA}"/>
                </a:ext>
              </a:extLst>
            </p:cNvPr>
            <p:cNvSpPr txBox="1"/>
            <p:nvPr/>
          </p:nvSpPr>
          <p:spPr>
            <a:xfrm>
              <a:off x="4781807" y="4212377"/>
              <a:ext cx="6256477" cy="1129780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Động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ơ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cánh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quạt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được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thiết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kế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rất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nhỏ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nằm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trong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thân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quạt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Quạt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có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kiểu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dáng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đẹp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dễ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vệ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sinh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an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toàn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với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trẻ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nhỏ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 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69424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b="27000"/>
          <a:stretch/>
        </p:blipFill>
        <p:spPr>
          <a:xfrm>
            <a:off x="0" y="1"/>
            <a:ext cx="12290601" cy="7200900"/>
          </a:xfrm>
          <a:prstGeom prst="rect">
            <a:avLst/>
          </a:prstGeom>
        </p:spPr>
      </p:pic>
      <p:pic>
        <p:nvPicPr>
          <p:cNvPr id="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10" y="3432271"/>
            <a:ext cx="4318979" cy="29498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418" y="481551"/>
            <a:ext cx="11479763" cy="2950720"/>
          </a:xfrm>
          <a:prstGeom prst="rect">
            <a:avLst/>
          </a:prstGeom>
        </p:spPr>
      </p:pic>
      <p:pic>
        <p:nvPicPr>
          <p:cNvPr id="5" name="Bike Rid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15020" y="4815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1788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9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0" y="202649"/>
            <a:ext cx="9621520" cy="4826673"/>
          </a:xfrm>
          <a:prstGeom prst="rect">
            <a:avLst/>
          </a:prstGeom>
        </p:spPr>
      </p:pic>
      <p:sp>
        <p:nvSpPr>
          <p:cNvPr id="14" name="Google Shape;961;p9">
            <a:extLst>
              <a:ext uri="{FF2B5EF4-FFF2-40B4-BE49-F238E27FC236}">
                <a16:creationId xmlns:a16="http://schemas.microsoft.com/office/drawing/2014/main" id="{4ABE0447-9F3A-48E3-98EC-EA32A85A7602}"/>
              </a:ext>
            </a:extLst>
          </p:cNvPr>
          <p:cNvSpPr/>
          <p:nvPr/>
        </p:nvSpPr>
        <p:spPr>
          <a:xfrm>
            <a:off x="2185963" y="406930"/>
            <a:ext cx="740628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Thứ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tư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ngày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11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tháng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10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năm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2024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E64CD9-DF6C-454E-9906-55D09909AD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1966" y="1600322"/>
            <a:ext cx="8949704" cy="1700931"/>
          </a:xfrm>
          <a:prstGeom prst="rect">
            <a:avLst/>
          </a:prstGeom>
        </p:spPr>
      </p:pic>
      <p:pic>
        <p:nvPicPr>
          <p:cNvPr id="24" name="图片 8">
            <a:extLst>
              <a:ext uri="{FF2B5EF4-FFF2-40B4-BE49-F238E27FC236}">
                <a16:creationId xmlns:a16="http://schemas.microsoft.com/office/drawing/2014/main" id="{C455A5B1-D805-4A2E-8E21-2DCCB5A5B5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979" y="3042032"/>
            <a:ext cx="2275493" cy="3558572"/>
          </a:xfrm>
          <a:prstGeom prst="rect">
            <a:avLst/>
          </a:prstGeom>
        </p:spPr>
      </p:pic>
      <p:pic>
        <p:nvPicPr>
          <p:cNvPr id="4" name="Picture 3" descr="A tennis racket with a ball&#10;&#10;Description automatically generated with low confidence">
            <a:extLst>
              <a:ext uri="{FF2B5EF4-FFF2-40B4-BE49-F238E27FC236}">
                <a16:creationId xmlns:a16="http://schemas.microsoft.com/office/drawing/2014/main" id="{7AA1C609-25FC-4E0D-B398-1B2A67437A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3" y="3429000"/>
            <a:ext cx="2545582" cy="3309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8857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69488" y="-282387"/>
            <a:ext cx="24979312" cy="7140388"/>
            <a:chOff x="-169488" y="-282387"/>
            <a:chExt cx="24979312" cy="7140388"/>
          </a:xfrm>
        </p:grpSpPr>
        <p:grpSp>
          <p:nvGrpSpPr>
            <p:cNvPr id="17" name="CẤM BUÔN BÁN, CẤM REUP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-169488" y="-282387"/>
              <a:ext cx="24738105" cy="7140388"/>
              <a:chOff x="-12469906" y="-1423151"/>
              <a:chExt cx="24738105" cy="7140388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2469906" y="-1423151"/>
                <a:ext cx="12192000" cy="7140388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277906" y="-1134158"/>
                <a:ext cx="12546105" cy="6851394"/>
              </a:xfrm>
              <a:prstGeom prst="rect">
                <a:avLst/>
              </a:prstGeom>
            </p:spPr>
          </p:pic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192000" y="-146371"/>
              <a:ext cx="12617824" cy="5944679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35501" y="3682273"/>
            <a:ext cx="3859102" cy="33287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00148" y="1428684"/>
            <a:ext cx="2548349" cy="2548349"/>
          </a:xfrm>
          <a:prstGeom prst="rect">
            <a:avLst/>
          </a:prstGeom>
        </p:spPr>
      </p:pic>
      <p:pic>
        <p:nvPicPr>
          <p:cNvPr id="15" name="Vào http://fb.com/nkpowerskills tải game miễn phí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10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6772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8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-0.94974 0.00764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487" y="37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-1.01446 0.00648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729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576774"/>
            <a:ext cx="24384000" cy="7434774"/>
            <a:chOff x="0" y="-576774"/>
            <a:chExt cx="24384000" cy="7434774"/>
          </a:xfrm>
        </p:grpSpPr>
        <p:grpSp>
          <p:nvGrpSpPr>
            <p:cNvPr id="15" name="Group 14"/>
            <p:cNvGrpSpPr/>
            <p:nvPr/>
          </p:nvGrpSpPr>
          <p:grpSpPr>
            <a:xfrm>
              <a:off x="0" y="-76168"/>
              <a:ext cx="24384000" cy="6934168"/>
              <a:chOff x="0" y="-76168"/>
              <a:chExt cx="24384000" cy="6934168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0" y="6606"/>
                <a:ext cx="24384000" cy="6851394"/>
                <a:chOff x="-19812000" y="181103"/>
                <a:chExt cx="24384000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0" y="181103"/>
                  <a:ext cx="12192000" cy="6851394"/>
                </a:xfrm>
                <a:prstGeom prst="rect">
                  <a:avLst/>
                </a:prstGeom>
              </p:spPr>
            </p:pic>
          </p:grp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" y="-76168"/>
                <a:ext cx="12175041" cy="5791702"/>
              </a:xfrm>
              <a:prstGeom prst="rect">
                <a:avLst/>
              </a:prstGeom>
            </p:spPr>
          </p:pic>
        </p:grp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7"/>
            <a:srcRect b="31525"/>
            <a:stretch/>
          </p:blipFill>
          <p:spPr>
            <a:xfrm>
              <a:off x="4112421" y="836146"/>
              <a:ext cx="3635231" cy="274772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8"/>
            <a:srcRect b="4923"/>
            <a:stretch/>
          </p:blipFill>
          <p:spPr>
            <a:xfrm>
              <a:off x="12175042" y="-576774"/>
              <a:ext cx="12208958" cy="6288258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461446" y="61439"/>
            <a:ext cx="6592173" cy="4106549"/>
            <a:chOff x="461446" y="61439"/>
            <a:chExt cx="6592173" cy="4106549"/>
          </a:xfrm>
        </p:grpSpPr>
        <p:pic>
          <p:nvPicPr>
            <p:cNvPr id="1026" name="Picture 2" descr="Linh thiêng cột cờ Lũng Cú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446" y="278606"/>
              <a:ext cx="6592173" cy="38893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ounded Rectangle 2"/>
            <p:cNvSpPr/>
            <p:nvPr/>
          </p:nvSpPr>
          <p:spPr>
            <a:xfrm>
              <a:off x="1368183" y="61439"/>
              <a:ext cx="4118218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Cột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cờ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Lũng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Cú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Giang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7978718" y="2700384"/>
            <a:ext cx="3120826" cy="3953474"/>
            <a:chOff x="17978718" y="2700384"/>
            <a:chExt cx="3120826" cy="3953474"/>
          </a:xfrm>
        </p:grpSpPr>
        <p:pic>
          <p:nvPicPr>
            <p:cNvPr id="28" name="c2 2">
              <a:hlinkClick r:id="rId10" action="ppaction://hlinksldjump"/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13435" y="5154105"/>
              <a:ext cx="1286109" cy="1383464"/>
            </a:xfrm>
            <a:prstGeom prst="rect">
              <a:avLst/>
            </a:prstGeom>
          </p:spPr>
        </p:pic>
        <p:pic>
          <p:nvPicPr>
            <p:cNvPr id="29" name="Picture 6" descr="คู่มือท่องเที่ยวแพคเกจไอคอนการ์ตูนอักขระ, การ์ตูน, อักขระ,  ภาพประกอบออกแบบตัวละครภาพ PNG และ PSD สำหรับดาวน์โหลดฟรี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7969" l="10000" r="90000">
                          <a14:foregroundMark x1="67031" y1="29063" x2="70156" y2="34531"/>
                          <a14:foregroundMark x1="65625" y1="24063" x2="43594" y2="52031"/>
                          <a14:foregroundMark x1="51094" y1="48750" x2="50938" y2="573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61" r="18055"/>
            <a:stretch/>
          </p:blipFill>
          <p:spPr bwMode="auto">
            <a:xfrm>
              <a:off x="17978718" y="2700384"/>
              <a:ext cx="2407024" cy="3953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398" y="4413414"/>
            <a:ext cx="3040743" cy="207682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41713" y="3509709"/>
            <a:ext cx="3738110" cy="3549116"/>
          </a:xfrm>
          <a:prstGeom prst="rect">
            <a:avLst/>
          </a:prstGeom>
        </p:spPr>
      </p:pic>
      <p:sp>
        <p:nvSpPr>
          <p:cNvPr id="35" name="Rounded Rectangular Callout 34"/>
          <p:cNvSpPr/>
          <p:nvPr/>
        </p:nvSpPr>
        <p:spPr>
          <a:xfrm>
            <a:off x="6808599" y="1219200"/>
            <a:ext cx="3832411" cy="2121361"/>
          </a:xfrm>
          <a:prstGeom prst="wedgeRoundRectCallout">
            <a:avLst>
              <a:gd name="adj1" fmla="val -36278"/>
              <a:gd name="adj2" fmla="val 9541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dirty="0" err="1">
                <a:solidFill>
                  <a:prstClr val="black"/>
                </a:solidFill>
              </a:rPr>
              <a:t>Bật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tắt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và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điều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chỉnh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tốc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độ</a:t>
            </a:r>
            <a:r>
              <a:rPr lang="en-US" sz="3600" dirty="0">
                <a:solidFill>
                  <a:prstClr val="black"/>
                </a:solidFill>
              </a:rPr>
              <a:t> quay </a:t>
            </a:r>
            <a:r>
              <a:rPr lang="en-US" sz="3600" dirty="0" err="1">
                <a:solidFill>
                  <a:prstClr val="black"/>
                </a:solidFill>
              </a:rPr>
              <a:t>của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cánh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quạt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36" name="Rounded Rectangular Callout 35"/>
          <p:cNvSpPr/>
          <p:nvPr/>
        </p:nvSpPr>
        <p:spPr>
          <a:xfrm>
            <a:off x="2234764" y="2470420"/>
            <a:ext cx="3923294" cy="1546412"/>
          </a:xfrm>
          <a:prstGeom prst="wedgeRoundRectCallout">
            <a:avLst>
              <a:gd name="adj1" fmla="val -10692"/>
              <a:gd name="adj2" fmla="val 8042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nút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điều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khiển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8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3677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08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-1.03242 -4.44444E-6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628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-1 0.03935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5" grpId="0" animBg="1"/>
      <p:bldP spid="35" grpId="1" animBg="1"/>
      <p:bldP spid="36" grpId="0" animBg="1"/>
      <p:bldP spid="36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4481" y="-208013"/>
            <a:ext cx="24930847" cy="7066013"/>
            <a:chOff x="4481" y="-208013"/>
            <a:chExt cx="24930847" cy="706601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4481" y="6606"/>
              <a:ext cx="24930847" cy="6851394"/>
              <a:chOff x="-19812000" y="181103"/>
              <a:chExt cx="24384000" cy="6851394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81103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7620000" y="181103"/>
                <a:ext cx="12192000" cy="6851394"/>
              </a:xfrm>
              <a:prstGeom prst="rect">
                <a:avLst/>
              </a:prstGeom>
            </p:spPr>
          </p:pic>
        </p:grp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/>
            <a:srcRect b="5161"/>
            <a:stretch/>
          </p:blipFill>
          <p:spPr>
            <a:xfrm>
              <a:off x="9400" y="6606"/>
              <a:ext cx="12512611" cy="576243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522011" y="-208013"/>
              <a:ext cx="12408399" cy="5923547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426643" y="61439"/>
            <a:ext cx="6069629" cy="4312482"/>
            <a:chOff x="426643" y="61439"/>
            <a:chExt cx="6069629" cy="4312482"/>
          </a:xfrm>
        </p:grpSpPr>
        <p:pic>
          <p:nvPicPr>
            <p:cNvPr id="2050" name="Picture 2" descr="vịnh Hạ Long, du lịch, cảnh đẹp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643" y="325525"/>
              <a:ext cx="6069629" cy="404839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2" name="Rounded Rectangle 21"/>
            <p:cNvSpPr/>
            <p:nvPr/>
          </p:nvSpPr>
          <p:spPr>
            <a:xfrm>
              <a:off x="1006233" y="61439"/>
              <a:ext cx="4922144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Vịnh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Hạ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Long –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Quảng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Ninh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8591877" y="3896448"/>
            <a:ext cx="2857500" cy="2857500"/>
            <a:chOff x="20456439" y="3773345"/>
            <a:chExt cx="2857500" cy="2857500"/>
          </a:xfrm>
        </p:grpSpPr>
        <p:grpSp>
          <p:nvGrpSpPr>
            <p:cNvPr id="37" name="Group 36"/>
            <p:cNvGrpSpPr/>
            <p:nvPr/>
          </p:nvGrpSpPr>
          <p:grpSpPr>
            <a:xfrm>
              <a:off x="20456439" y="3773345"/>
              <a:ext cx="2857500" cy="2857500"/>
              <a:chOff x="8958263" y="2284177"/>
              <a:chExt cx="2857500" cy="2857500"/>
            </a:xfrm>
          </p:grpSpPr>
          <p:pic>
            <p:nvPicPr>
              <p:cNvPr id="39" name="Picture 38"/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0" b="99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958263" y="2284177"/>
                <a:ext cx="2857500" cy="2857500"/>
              </a:xfrm>
              <a:prstGeom prst="rect">
                <a:avLst/>
              </a:prstGeom>
            </p:spPr>
          </p:pic>
          <p:sp>
            <p:nvSpPr>
              <p:cNvPr id="40" name="Wave 39"/>
              <p:cNvSpPr/>
              <p:nvPr/>
            </p:nvSpPr>
            <p:spPr>
              <a:xfrm>
                <a:off x="10647388" y="2761650"/>
                <a:ext cx="627917" cy="334679"/>
              </a:xfrm>
              <a:prstGeom prst="wav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2281691" y="5472962"/>
              <a:ext cx="952081" cy="988180"/>
            </a:xfrm>
            <a:prstGeom prst="rect">
              <a:avLst/>
            </a:prstGeom>
          </p:spPr>
        </p:pic>
      </p:grpSp>
      <p:pic>
        <p:nvPicPr>
          <p:cNvPr id="41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43" y="4677121"/>
            <a:ext cx="3040743" cy="207682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3"/>
          <a:srcRect l="3628" t="11545"/>
          <a:stretch/>
        </p:blipFill>
        <p:spPr>
          <a:xfrm>
            <a:off x="6290327" y="3358138"/>
            <a:ext cx="2596900" cy="3499862"/>
          </a:xfrm>
          <a:prstGeom prst="rect">
            <a:avLst/>
          </a:prstGeom>
        </p:spPr>
      </p:pic>
      <p:sp>
        <p:nvSpPr>
          <p:cNvPr id="43" name="Rounded Rectangular Callout 42"/>
          <p:cNvSpPr/>
          <p:nvPr/>
        </p:nvSpPr>
        <p:spPr>
          <a:xfrm>
            <a:off x="6325097" y="1088958"/>
            <a:ext cx="3923294" cy="1799964"/>
          </a:xfrm>
          <a:prstGeom prst="wedgeRoundRectCallout">
            <a:avLst>
              <a:gd name="adj1" fmla="val -36278"/>
              <a:gd name="adj2" fmla="val 9541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600" dirty="0">
                <a:solidFill>
                  <a:prstClr val="black"/>
                </a:solidFill>
                <a:latin typeface="Calibri" panose="020F0502020204030204"/>
              </a:rPr>
              <a:t>Bảo vệ cánh quạt và an toàn cho người sử dụng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4" name="Rounded Rectangular Callout 43"/>
          <p:cNvSpPr/>
          <p:nvPr/>
        </p:nvSpPr>
        <p:spPr>
          <a:xfrm>
            <a:off x="2172706" y="2680138"/>
            <a:ext cx="3460839" cy="1295800"/>
          </a:xfrm>
          <a:prstGeom prst="wedgeRoundRectCallout">
            <a:avLst>
              <a:gd name="adj1" fmla="val -40428"/>
              <a:gd name="adj2" fmla="val 8722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Lồng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quạt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9633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08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11111E-6 L -1.07513 -0.00972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763" y="-486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22222E-6 L -1.01771 0.00185 " pathEditMode="relative" rAng="0" ptsTypes="AA">
                                      <p:cBhvr>
                                        <p:cTn id="3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85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43" grpId="0" animBg="1"/>
      <p:bldP spid="43" grpId="1" animBg="1"/>
      <p:bldP spid="44" grpId="0" animBg="1"/>
      <p:bldP spid="44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ular Callout 13"/>
          <p:cNvSpPr/>
          <p:nvPr/>
        </p:nvSpPr>
        <p:spPr>
          <a:xfrm>
            <a:off x="3348318" y="2339788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4148144" y="2525244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0" y="-436530"/>
            <a:ext cx="25005814" cy="7294530"/>
            <a:chOff x="4481" y="-436530"/>
            <a:chExt cx="25005814" cy="7294530"/>
          </a:xfrm>
        </p:grpSpPr>
        <p:grpSp>
          <p:nvGrpSpPr>
            <p:cNvPr id="11" name="Group 10"/>
            <p:cNvGrpSpPr/>
            <p:nvPr/>
          </p:nvGrpSpPr>
          <p:grpSpPr>
            <a:xfrm>
              <a:off x="4481" y="-425886"/>
              <a:ext cx="24930847" cy="7283886"/>
              <a:chOff x="4481" y="-425886"/>
              <a:chExt cx="24930847" cy="7283886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4481" y="6606"/>
                <a:ext cx="24930847" cy="6851394"/>
                <a:chOff x="-19812000" y="181103"/>
                <a:chExt cx="24384000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0" y="181103"/>
                  <a:ext cx="12192000" cy="6851394"/>
                </a:xfrm>
                <a:prstGeom prst="rect">
                  <a:avLst/>
                </a:prstGeom>
              </p:spPr>
            </p:pic>
          </p:grpSp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482" y="-425886"/>
                <a:ext cx="12465424" cy="5923547"/>
              </a:xfrm>
              <a:prstGeom prst="rect">
                <a:avLst/>
              </a:prstGeom>
            </p:spPr>
          </p:pic>
        </p:grpSp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/>
            <a:srcRect r="828" b="11026"/>
            <a:stretch/>
          </p:blipFill>
          <p:spPr>
            <a:xfrm>
              <a:off x="12469905" y="-436530"/>
              <a:ext cx="12540390" cy="5932965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8448990" y="3432303"/>
            <a:ext cx="3216347" cy="3579380"/>
            <a:chOff x="4678718" y="3348462"/>
            <a:chExt cx="3216347" cy="3579380"/>
          </a:xfrm>
        </p:grpSpPr>
        <p:pic>
          <p:nvPicPr>
            <p:cNvPr id="29" name="c2 2">
              <a:hlinkClick r:id="rId9" action="ppaction://hlinksldjump"/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6105" y="5519340"/>
              <a:ext cx="908960" cy="945318"/>
            </a:xfrm>
            <a:prstGeom prst="rect">
              <a:avLst/>
            </a:prstGeom>
          </p:spPr>
        </p:pic>
        <p:pic>
          <p:nvPicPr>
            <p:cNvPr id="30" name="Picture 29">
              <a:hlinkClick r:id="rId11"/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2656" l="10000" r="90000"/>
                      </a14:imgEffect>
                    </a14:imgLayer>
                  </a14:imgProps>
                </a:ext>
              </a:extLst>
            </a:blip>
            <a:srcRect l="24640"/>
            <a:stretch/>
          </p:blipFill>
          <p:spPr>
            <a:xfrm flipH="1">
              <a:off x="4678718" y="3348462"/>
              <a:ext cx="2697424" cy="3579380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5468650" y="3362837"/>
            <a:ext cx="3520468" cy="3525675"/>
            <a:chOff x="20456439" y="3773345"/>
            <a:chExt cx="2857500" cy="2857500"/>
          </a:xfrm>
        </p:grpSpPr>
        <p:grpSp>
          <p:nvGrpSpPr>
            <p:cNvPr id="35" name="Group 34"/>
            <p:cNvGrpSpPr/>
            <p:nvPr/>
          </p:nvGrpSpPr>
          <p:grpSpPr>
            <a:xfrm>
              <a:off x="20456439" y="3773345"/>
              <a:ext cx="2857500" cy="2857500"/>
              <a:chOff x="8958263" y="2284177"/>
              <a:chExt cx="2857500" cy="2857500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0" b="99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958263" y="2284177"/>
                <a:ext cx="2857500" cy="2857500"/>
              </a:xfrm>
              <a:prstGeom prst="rect">
                <a:avLst/>
              </a:prstGeom>
            </p:spPr>
          </p:pic>
          <p:sp>
            <p:nvSpPr>
              <p:cNvPr id="48" name="Wave 47"/>
              <p:cNvSpPr/>
              <p:nvPr/>
            </p:nvSpPr>
            <p:spPr>
              <a:xfrm>
                <a:off x="10647388" y="2761650"/>
                <a:ext cx="627917" cy="334679"/>
              </a:xfrm>
              <a:prstGeom prst="wav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2281691" y="5472962"/>
              <a:ext cx="952081" cy="988180"/>
            </a:xfrm>
            <a:prstGeom prst="rect">
              <a:avLst/>
            </a:prstGeom>
          </p:spPr>
        </p:pic>
      </p:grpSp>
      <p:pic>
        <p:nvPicPr>
          <p:cNvPr id="49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43" y="4677121"/>
            <a:ext cx="3040743" cy="2076827"/>
          </a:xfrm>
          <a:prstGeom prst="rect">
            <a:avLst/>
          </a:prstGeom>
        </p:spPr>
      </p:pic>
      <p:sp>
        <p:nvSpPr>
          <p:cNvPr id="50" name="Rounded Rectangular Callout 49"/>
          <p:cNvSpPr/>
          <p:nvPr/>
        </p:nvSpPr>
        <p:spPr>
          <a:xfrm>
            <a:off x="6758772" y="1292676"/>
            <a:ext cx="3832411" cy="1546412"/>
          </a:xfrm>
          <a:prstGeom prst="wedgeRoundRectCallout">
            <a:avLst>
              <a:gd name="adj1" fmla="val -36278"/>
              <a:gd name="adj2" fmla="val 9541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dirty="0" err="1">
                <a:solidFill>
                  <a:prstClr val="black"/>
                </a:solidFill>
              </a:rPr>
              <a:t>Chứa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động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cơ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quạt</a:t>
            </a:r>
            <a:endParaRPr lang="en-US" sz="4400" dirty="0">
              <a:solidFill>
                <a:prstClr val="black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03563" y="103995"/>
            <a:ext cx="6480243" cy="4260902"/>
            <a:chOff x="155666" y="-168490"/>
            <a:chExt cx="6087385" cy="447573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55666" y="246963"/>
              <a:ext cx="6087385" cy="4060286"/>
            </a:xfrm>
            <a:prstGeom prst="roundRect">
              <a:avLst/>
            </a:prstGeom>
          </p:spPr>
        </p:pic>
        <p:sp>
          <p:nvSpPr>
            <p:cNvPr id="25" name="Rounded Rectangle 24"/>
            <p:cNvSpPr/>
            <p:nvPr/>
          </p:nvSpPr>
          <p:spPr>
            <a:xfrm>
              <a:off x="1353074" y="-168490"/>
              <a:ext cx="3839153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Hồ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Gươm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Nội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36" name="Rounded Rectangular Callout 50">
            <a:extLst>
              <a:ext uri="{FF2B5EF4-FFF2-40B4-BE49-F238E27FC236}">
                <a16:creationId xmlns:a16="http://schemas.microsoft.com/office/drawing/2014/main" id="{4174BB77-3A09-474C-A9B3-66C39363B828}"/>
              </a:ext>
            </a:extLst>
          </p:cNvPr>
          <p:cNvSpPr/>
          <p:nvPr/>
        </p:nvSpPr>
        <p:spPr>
          <a:xfrm>
            <a:off x="2144070" y="2644583"/>
            <a:ext cx="3923294" cy="1546412"/>
          </a:xfrm>
          <a:prstGeom prst="wedgeRoundRectCallout">
            <a:avLst>
              <a:gd name="adj1" fmla="val -40428"/>
              <a:gd name="adj2" fmla="val 8722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Hộp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cơ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6227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08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59259E-6 L -1.1263 -0.00648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15" y="-324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-1.02552 -0.01528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76" y="-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50" grpId="0" animBg="1"/>
      <p:bldP spid="50" grpId="1" animBg="1"/>
      <p:bldP spid="36" grpId="0" animBg="1"/>
      <p:bldP spid="36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ular Callout 13"/>
          <p:cNvSpPr/>
          <p:nvPr/>
        </p:nvSpPr>
        <p:spPr>
          <a:xfrm>
            <a:off x="3348318" y="2339788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4148144" y="2525244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43" y="4677121"/>
            <a:ext cx="3040743" cy="2076827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4899138" y="1594159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ounded Rectangular Callout 24"/>
          <p:cNvSpPr/>
          <p:nvPr/>
        </p:nvSpPr>
        <p:spPr>
          <a:xfrm>
            <a:off x="5698964" y="1779615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6397" y="3711171"/>
            <a:ext cx="2859272" cy="285927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24930846" cy="6858000"/>
            <a:chOff x="0" y="0"/>
            <a:chExt cx="24930846" cy="6858000"/>
          </a:xfrm>
        </p:grpSpPr>
        <p:grpSp>
          <p:nvGrpSpPr>
            <p:cNvPr id="3" name="Group 2"/>
            <p:cNvGrpSpPr/>
            <p:nvPr/>
          </p:nvGrpSpPr>
          <p:grpSpPr>
            <a:xfrm>
              <a:off x="0" y="0"/>
              <a:ext cx="24930846" cy="6858000"/>
              <a:chOff x="0" y="0"/>
              <a:chExt cx="24930846" cy="6858000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0" y="6606"/>
                <a:ext cx="24930846" cy="6851394"/>
                <a:chOff x="-19812000" y="181103"/>
                <a:chExt cx="24930846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1" y="181103"/>
                  <a:ext cx="12738847" cy="6851394"/>
                </a:xfrm>
                <a:prstGeom prst="rect">
                  <a:avLst/>
                </a:prstGeom>
              </p:spPr>
            </p:pic>
          </p:grp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493052" y="0"/>
                <a:ext cx="12437793" cy="5768788"/>
              </a:xfrm>
              <a:prstGeom prst="rect">
                <a:avLst/>
              </a:prstGeom>
            </p:spPr>
          </p:pic>
        </p:grp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9"/>
            <a:srcRect r="828" b="11026"/>
            <a:stretch/>
          </p:blipFill>
          <p:spPr>
            <a:xfrm>
              <a:off x="0" y="13447"/>
              <a:ext cx="12540390" cy="5704365"/>
            </a:xfrm>
            <a:prstGeom prst="rect">
              <a:avLst/>
            </a:prstGeom>
          </p:spPr>
        </p:pic>
      </p:grpSp>
      <p:sp>
        <p:nvSpPr>
          <p:cNvPr id="34" name="Rounded Rectangular Callout 33"/>
          <p:cNvSpPr/>
          <p:nvPr/>
        </p:nvSpPr>
        <p:spPr>
          <a:xfrm>
            <a:off x="6346798" y="1589710"/>
            <a:ext cx="3832411" cy="1546412"/>
          </a:xfrm>
          <a:prstGeom prst="wedgeRoundRectCallout">
            <a:avLst>
              <a:gd name="adj1" fmla="val 709"/>
              <a:gd name="adj2" fmla="val 1002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Tạo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ra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gió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067" y="4586516"/>
            <a:ext cx="3040743" cy="2076827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5791517" y="3487180"/>
            <a:ext cx="3216347" cy="3579380"/>
            <a:chOff x="4678718" y="3348462"/>
            <a:chExt cx="3216347" cy="3579380"/>
          </a:xfrm>
        </p:grpSpPr>
        <p:pic>
          <p:nvPicPr>
            <p:cNvPr id="39" name="c2 2"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6105" y="5519340"/>
              <a:ext cx="908960" cy="945318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2656" l="10000" r="90000"/>
                      </a14:imgEffect>
                    </a14:imgLayer>
                  </a14:imgProps>
                </a:ext>
              </a:extLst>
            </a:blip>
            <a:srcRect l="24640"/>
            <a:stretch/>
          </p:blipFill>
          <p:spPr>
            <a:xfrm flipH="1">
              <a:off x="4678718" y="3348462"/>
              <a:ext cx="2697424" cy="3579380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17954105" y="2952541"/>
            <a:ext cx="3284809" cy="4042842"/>
            <a:chOff x="17954105" y="2952541"/>
            <a:chExt cx="3284809" cy="4042842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188" b="100000" l="10000" r="91923">
                          <a14:foregroundMark x1="59615" y1="77813" x2="60000" y2="81250"/>
                          <a14:backgroundMark x1="52692" y1="82188" x2="55769" y2="8781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954105" y="2952541"/>
              <a:ext cx="3284809" cy="4042842"/>
            </a:xfrm>
            <a:prstGeom prst="rect">
              <a:avLst/>
            </a:prstGeom>
          </p:spPr>
        </p:pic>
        <p:pic>
          <p:nvPicPr>
            <p:cNvPr id="46" name="c2 2">
              <a:hlinkClick r:id="rId15" action="ppaction://hlinksldjump"/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00723" y="5647765"/>
              <a:ext cx="896117" cy="903842"/>
            </a:xfrm>
            <a:prstGeom prst="rect">
              <a:avLst/>
            </a:prstGeom>
          </p:spPr>
        </p:pic>
      </p:grpSp>
      <p:pic>
        <p:nvPicPr>
          <p:cNvPr id="27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1560" y="42496"/>
            <a:ext cx="6237013" cy="4286590"/>
            <a:chOff x="11560" y="42496"/>
            <a:chExt cx="6237013" cy="428659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1560" y="171077"/>
              <a:ext cx="6237013" cy="4158009"/>
            </a:xfrm>
            <a:prstGeom prst="roundRect">
              <a:avLst/>
            </a:prstGeom>
          </p:spPr>
        </p:pic>
        <p:sp>
          <p:nvSpPr>
            <p:cNvPr id="28" name="Rounded Rectangle 27"/>
            <p:cNvSpPr/>
            <p:nvPr/>
          </p:nvSpPr>
          <p:spPr>
            <a:xfrm>
              <a:off x="915388" y="42496"/>
              <a:ext cx="4349135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Nội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–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Huế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9" name="Rounded Rectangular Callout 34">
            <a:extLst>
              <a:ext uri="{FF2B5EF4-FFF2-40B4-BE49-F238E27FC236}">
                <a16:creationId xmlns:a16="http://schemas.microsoft.com/office/drawing/2014/main" id="{FAAF9BC3-BF34-4168-9279-AED25E41C2C1}"/>
              </a:ext>
            </a:extLst>
          </p:cNvPr>
          <p:cNvSpPr/>
          <p:nvPr/>
        </p:nvSpPr>
        <p:spPr>
          <a:xfrm>
            <a:off x="1997304" y="2127533"/>
            <a:ext cx="3923294" cy="1546412"/>
          </a:xfrm>
          <a:prstGeom prst="wedgeRoundRectCallout">
            <a:avLst>
              <a:gd name="adj1" fmla="val -10358"/>
              <a:gd name="adj2" fmla="val 10415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quạt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07179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08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-1.07344 -0.00671 " pathEditMode="relative" rAng="0" ptsTypes="AA">
                                      <p:cBhvr>
                                        <p:cTn id="33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672" y="-347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 L -1.03125 -0.00185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563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34" grpId="0" animBg="1"/>
      <p:bldP spid="34" grpId="1" animBg="1"/>
      <p:bldP spid="29" grpId="0" animBg="1"/>
      <p:bldP spid="29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ular Callout 13"/>
          <p:cNvSpPr/>
          <p:nvPr/>
        </p:nvSpPr>
        <p:spPr>
          <a:xfrm>
            <a:off x="3348318" y="2339788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4148144" y="2525244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pic>
        <p:nvPicPr>
          <p:cNvPr id="22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43" y="4677121"/>
            <a:ext cx="3040743" cy="2076827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4899138" y="1594159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25" name="Rounded Rectangular Callout 24"/>
          <p:cNvSpPr/>
          <p:nvPr/>
        </p:nvSpPr>
        <p:spPr>
          <a:xfrm>
            <a:off x="5698964" y="1779615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6397" y="3711171"/>
            <a:ext cx="2859272" cy="285927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0" y="-37480"/>
            <a:ext cx="24930846" cy="6895480"/>
            <a:chOff x="0" y="-37480"/>
            <a:chExt cx="24930846" cy="6895480"/>
          </a:xfrm>
        </p:grpSpPr>
        <p:grpSp>
          <p:nvGrpSpPr>
            <p:cNvPr id="3" name="Group 2"/>
            <p:cNvGrpSpPr/>
            <p:nvPr/>
          </p:nvGrpSpPr>
          <p:grpSpPr>
            <a:xfrm>
              <a:off x="0" y="-37480"/>
              <a:ext cx="24930846" cy="6895480"/>
              <a:chOff x="0" y="-37480"/>
              <a:chExt cx="24930846" cy="6895480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0" y="6606"/>
                <a:ext cx="24930846" cy="6851394"/>
                <a:chOff x="-19812000" y="181103"/>
                <a:chExt cx="24930846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1" y="181103"/>
                  <a:ext cx="12738847" cy="6851394"/>
                </a:xfrm>
                <a:prstGeom prst="rect">
                  <a:avLst/>
                </a:prstGeom>
              </p:spPr>
            </p:pic>
          </p:grp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0" y="-37480"/>
                <a:ext cx="12437793" cy="5768788"/>
              </a:xfrm>
              <a:prstGeom prst="rect">
                <a:avLst/>
              </a:prstGeom>
            </p:spPr>
          </p:pic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007339" y="-37480"/>
              <a:ext cx="12923507" cy="5980533"/>
            </a:xfrm>
            <a:prstGeom prst="rect">
              <a:avLst/>
            </a:prstGeom>
          </p:spPr>
        </p:pic>
      </p:grpSp>
      <p:pic>
        <p:nvPicPr>
          <p:cNvPr id="2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242" y="4604807"/>
            <a:ext cx="3040743" cy="2076827"/>
          </a:xfrm>
          <a:prstGeom prst="rect">
            <a:avLst/>
          </a:prstGeom>
        </p:spPr>
      </p:pic>
      <p:pic>
        <p:nvPicPr>
          <p:cNvPr id="34" name="c2 2"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678" y="5795277"/>
            <a:ext cx="896117" cy="90384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88" b="100000" l="10000" r="91923">
                        <a14:foregroundMark x1="59615" y1="77813" x2="60000" y2="81250"/>
                        <a14:backgroundMark x1="52692" y1="82188" x2="55769" y2="87813"/>
                      </a14:backgroundRemoval>
                    </a14:imgEffect>
                  </a14:imgLayer>
                </a14:imgProps>
              </a:ext>
            </a:extLst>
          </a:blip>
          <a:srcRect r="21301"/>
          <a:stretch/>
        </p:blipFill>
        <p:spPr>
          <a:xfrm>
            <a:off x="5456058" y="3242420"/>
            <a:ext cx="2585102" cy="4042842"/>
          </a:xfrm>
          <a:prstGeom prst="rect">
            <a:avLst/>
          </a:prstGeom>
        </p:spPr>
      </p:pic>
      <p:sp>
        <p:nvSpPr>
          <p:cNvPr id="26" name="Rounded Rectangular Callout 25"/>
          <p:cNvSpPr/>
          <p:nvPr/>
        </p:nvSpPr>
        <p:spPr>
          <a:xfrm>
            <a:off x="6121921" y="1687833"/>
            <a:ext cx="3832411" cy="1546412"/>
          </a:xfrm>
          <a:prstGeom prst="wedgeRoundRectCallout">
            <a:avLst>
              <a:gd name="adj1" fmla="val -15654"/>
              <a:gd name="adj2" fmla="val 8936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84661" y="217880"/>
            <a:ext cx="5902732" cy="4282874"/>
            <a:chOff x="184661" y="217880"/>
            <a:chExt cx="5902732" cy="428287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84661" y="246065"/>
              <a:ext cx="5902732" cy="4254689"/>
            </a:xfrm>
            <a:prstGeom prst="roundRect">
              <a:avLst/>
            </a:prstGeom>
          </p:spPr>
        </p:pic>
        <p:sp>
          <p:nvSpPr>
            <p:cNvPr id="29" name="Rounded Rectangle 28"/>
            <p:cNvSpPr/>
            <p:nvPr/>
          </p:nvSpPr>
          <p:spPr>
            <a:xfrm>
              <a:off x="676232" y="217880"/>
              <a:ext cx="4922144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Cầu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Rồng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–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Nẵng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0" name="Rounded Rectangular Callout 35">
            <a:extLst>
              <a:ext uri="{FF2B5EF4-FFF2-40B4-BE49-F238E27FC236}">
                <a16:creationId xmlns:a16="http://schemas.microsoft.com/office/drawing/2014/main" id="{9D1E8FF0-7ED4-4787-947D-7265B2D8A91E}"/>
              </a:ext>
            </a:extLst>
          </p:cNvPr>
          <p:cNvSpPr/>
          <p:nvPr/>
        </p:nvSpPr>
        <p:spPr>
          <a:xfrm>
            <a:off x="1532764" y="2126908"/>
            <a:ext cx="3923294" cy="1546412"/>
          </a:xfrm>
          <a:prstGeom prst="wedgeRoundRectCallout">
            <a:avLst>
              <a:gd name="adj1" fmla="val -2219"/>
              <a:gd name="adj2" fmla="val 10634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F04F58E-B3CA-4CA7-93D8-0C29ED07C3DC}"/>
              </a:ext>
            </a:extLst>
          </p:cNvPr>
          <p:cNvGrpSpPr/>
          <p:nvPr/>
        </p:nvGrpSpPr>
        <p:grpSpPr>
          <a:xfrm>
            <a:off x="18137481" y="2339788"/>
            <a:ext cx="3831227" cy="4914405"/>
            <a:chOff x="19243926" y="2326832"/>
            <a:chExt cx="3831227" cy="4914405"/>
          </a:xfrm>
        </p:grpSpPr>
        <p:pic>
          <p:nvPicPr>
            <p:cNvPr id="38" name="Picture 4" descr="만화 귀여운 가이드 소녀 캐릭터 디자인, 만화, 귀여운, 어린 소녀무료 다운로드를위한 PNG 및 PSD 파일">
              <a:extLst>
                <a:ext uri="{FF2B5EF4-FFF2-40B4-BE49-F238E27FC236}">
                  <a16:creationId xmlns:a16="http://schemas.microsoft.com/office/drawing/2014/main" id="{A8408549-B469-4169-9CAB-DC0D424FB3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100000">
                          <a14:foregroundMark x1="62344" y1="37500" x2="69375" y2="440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43926" y="2326832"/>
              <a:ext cx="3831227" cy="491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5BE127D8-8379-495C-BBF9-9FB0020725B2}"/>
                </a:ext>
              </a:extLst>
            </p:cNvPr>
            <p:cNvGrpSpPr/>
            <p:nvPr/>
          </p:nvGrpSpPr>
          <p:grpSpPr>
            <a:xfrm>
              <a:off x="20947728" y="5475814"/>
              <a:ext cx="1172683" cy="1124384"/>
              <a:chOff x="7891814" y="5154730"/>
              <a:chExt cx="1126923" cy="1208222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2B66203F-B596-4F19-B416-6F425D2E15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891814" y="5154730"/>
                <a:ext cx="1126923" cy="1208222"/>
              </a:xfrm>
              <a:prstGeom prst="rect">
                <a:avLst/>
              </a:prstGeom>
            </p:spPr>
          </p:pic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950A03D0-041A-4C28-83D9-72C183531B61}"/>
                  </a:ext>
                </a:extLst>
              </p:cNvPr>
              <p:cNvSpPr/>
              <p:nvPr/>
            </p:nvSpPr>
            <p:spPr>
              <a:xfrm>
                <a:off x="8129093" y="5385278"/>
                <a:ext cx="711104" cy="692059"/>
              </a:xfrm>
              <a:prstGeom prst="ellipse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 w="0"/>
                    <a:solidFill>
                      <a:srgbClr val="5B9BD5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uLnTx/>
                    <a:uFillTx/>
                    <a:latin typeface="字魂36号-正文宋楷" panose="020F0502020204030204"/>
                    <a:cs typeface="+mn-cs"/>
                  </a:rPr>
                  <a:t>06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031683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08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-1.0224 -0.00972 " pathEditMode="relative" rAng="0" ptsTypes="AA">
                                      <p:cBhvr>
                                        <p:cTn id="3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120" y="-48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943 0.02407 L -0.84726 0.007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98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6" grpId="0" animBg="1"/>
      <p:bldP spid="26" grpId="1" animBg="1"/>
      <p:bldP spid="30" grpId="0" animBg="1"/>
      <p:bldP spid="30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ular Callout 13"/>
          <p:cNvSpPr/>
          <p:nvPr/>
        </p:nvSpPr>
        <p:spPr>
          <a:xfrm>
            <a:off x="3348318" y="2339788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4148144" y="2525244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pic>
        <p:nvPicPr>
          <p:cNvPr id="22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43" y="4677121"/>
            <a:ext cx="3040743" cy="2076827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4899138" y="1594159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25" name="Rounded Rectangular Callout 24"/>
          <p:cNvSpPr/>
          <p:nvPr/>
        </p:nvSpPr>
        <p:spPr>
          <a:xfrm>
            <a:off x="5698964" y="1779615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6397" y="3711171"/>
            <a:ext cx="2859272" cy="285927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0" y="-2803"/>
            <a:ext cx="23572068" cy="6860803"/>
            <a:chOff x="0" y="-2803"/>
            <a:chExt cx="23572068" cy="686080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0" y="6606"/>
              <a:ext cx="23572068" cy="6851394"/>
              <a:chOff x="-19812000" y="181103"/>
              <a:chExt cx="23572068" cy="6851394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81103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-7353475" y="181103"/>
                <a:ext cx="11113543" cy="6851394"/>
              </a:xfrm>
              <a:prstGeom prst="rect">
                <a:avLst/>
              </a:prstGeom>
            </p:spPr>
          </p:pic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-2803"/>
              <a:ext cx="12458525" cy="5980533"/>
            </a:xfrm>
            <a:prstGeom prst="rect">
              <a:avLst/>
            </a:prstGeom>
          </p:spPr>
        </p:pic>
      </p:grpSp>
      <p:pic>
        <p:nvPicPr>
          <p:cNvPr id="2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242" y="4604807"/>
            <a:ext cx="3040743" cy="207682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920195" y="2498991"/>
            <a:ext cx="3831227" cy="4914405"/>
            <a:chOff x="19243926" y="2326832"/>
            <a:chExt cx="3831227" cy="4914405"/>
          </a:xfrm>
        </p:grpSpPr>
        <p:pic>
          <p:nvPicPr>
            <p:cNvPr id="37" name="Picture 4" descr="만화 귀여운 가이드 소녀 캐릭터 디자인, 만화, 귀여운, 어린 소녀무료 다운로드를위한 PNG 및 PSD 파일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100000">
                          <a14:foregroundMark x1="62344" y1="37500" x2="69375" y2="440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43926" y="2326832"/>
              <a:ext cx="3831227" cy="491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" name="Group 7"/>
            <p:cNvGrpSpPr/>
            <p:nvPr/>
          </p:nvGrpSpPr>
          <p:grpSpPr>
            <a:xfrm>
              <a:off x="20947728" y="5475814"/>
              <a:ext cx="1172683" cy="1124384"/>
              <a:chOff x="7891814" y="5154730"/>
              <a:chExt cx="1126923" cy="1208222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891814" y="5154730"/>
                <a:ext cx="1126923" cy="1208222"/>
              </a:xfrm>
              <a:prstGeom prst="rect">
                <a:avLst/>
              </a:prstGeom>
            </p:spPr>
          </p:pic>
          <p:sp>
            <p:nvSpPr>
              <p:cNvPr id="7" name="Oval 6"/>
              <p:cNvSpPr/>
              <p:nvPr/>
            </p:nvSpPr>
            <p:spPr>
              <a:xfrm>
                <a:off x="8129093" y="5385278"/>
                <a:ext cx="711104" cy="692059"/>
              </a:xfrm>
              <a:prstGeom prst="ellipse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 w="0"/>
                    <a:solidFill>
                      <a:srgbClr val="5B9BD5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uLnTx/>
                    <a:uFillTx/>
                    <a:latin typeface="字魂36号-正文宋楷" panose="020F0502020204030204"/>
                    <a:cs typeface="+mn-cs"/>
                  </a:rPr>
                  <a:t>06</a:t>
                </a:r>
              </a:p>
            </p:txBody>
          </p:sp>
        </p:grpSp>
      </p:grpSp>
      <p:sp>
        <p:nvSpPr>
          <p:cNvPr id="26" name="Rounded Rectangular Callout 25"/>
          <p:cNvSpPr/>
          <p:nvPr/>
        </p:nvSpPr>
        <p:spPr>
          <a:xfrm>
            <a:off x="6274609" y="1773990"/>
            <a:ext cx="3832411" cy="1546412"/>
          </a:xfrm>
          <a:prstGeom prst="wedgeRoundRectCallout">
            <a:avLst>
              <a:gd name="adj1" fmla="val -27395"/>
              <a:gd name="adj2" fmla="val 11283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pt-BR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 cho quạt đứng vững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07285" y="3865247"/>
            <a:ext cx="2971486" cy="2815093"/>
          </a:xfrm>
          <a:prstGeom prst="rect">
            <a:avLst/>
          </a:prstGeom>
        </p:spPr>
      </p:pic>
      <p:pic>
        <p:nvPicPr>
          <p:cNvPr id="29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61834" y="217880"/>
            <a:ext cx="5976731" cy="4099370"/>
            <a:chOff x="161834" y="217880"/>
            <a:chExt cx="5976731" cy="409937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61834" y="393928"/>
              <a:ext cx="5976731" cy="3923322"/>
            </a:xfrm>
            <a:prstGeom prst="roundRect">
              <a:avLst/>
            </a:prstGeom>
          </p:spPr>
        </p:pic>
        <p:sp>
          <p:nvSpPr>
            <p:cNvPr id="30" name="Rounded Rectangle 29"/>
            <p:cNvSpPr/>
            <p:nvPr/>
          </p:nvSpPr>
          <p:spPr>
            <a:xfrm>
              <a:off x="676232" y="217880"/>
              <a:ext cx="4922144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nổi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Răng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–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Cần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Thơ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4" name="Rounded Rectangular Callout 35">
            <a:extLst>
              <a:ext uri="{FF2B5EF4-FFF2-40B4-BE49-F238E27FC236}">
                <a16:creationId xmlns:a16="http://schemas.microsoft.com/office/drawing/2014/main" id="{8F24953B-C5F4-4EB7-BC09-96C9895ABF78}"/>
              </a:ext>
            </a:extLst>
          </p:cNvPr>
          <p:cNvSpPr/>
          <p:nvPr/>
        </p:nvSpPr>
        <p:spPr>
          <a:xfrm>
            <a:off x="1942186" y="2806261"/>
            <a:ext cx="3923294" cy="1278731"/>
          </a:xfrm>
          <a:prstGeom prst="wedgeRoundRectCallout">
            <a:avLst>
              <a:gd name="adj1" fmla="val -12845"/>
              <a:gd name="adj2" fmla="val 8362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8703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08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-0.85573 0.04769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786" y="2384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L -1.0224 0.00995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120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6" grpId="0" animBg="1"/>
      <p:bldP spid="26" grpId="1" animBg="1"/>
      <p:bldP spid="34" grpId="0" animBg="1"/>
      <p:bldP spid="34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576774"/>
            <a:ext cx="24384000" cy="7434774"/>
            <a:chOff x="0" y="-576774"/>
            <a:chExt cx="24384000" cy="7434774"/>
          </a:xfrm>
        </p:grpSpPr>
        <p:grpSp>
          <p:nvGrpSpPr>
            <p:cNvPr id="15" name="Group 14"/>
            <p:cNvGrpSpPr/>
            <p:nvPr/>
          </p:nvGrpSpPr>
          <p:grpSpPr>
            <a:xfrm>
              <a:off x="0" y="-76168"/>
              <a:ext cx="24384000" cy="6934168"/>
              <a:chOff x="0" y="-76168"/>
              <a:chExt cx="24384000" cy="6934168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0" y="6606"/>
                <a:ext cx="24384000" cy="6851394"/>
                <a:chOff x="-19812000" y="181103"/>
                <a:chExt cx="24384000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0" y="181103"/>
                  <a:ext cx="12192000" cy="6851394"/>
                </a:xfrm>
                <a:prstGeom prst="rect">
                  <a:avLst/>
                </a:prstGeom>
              </p:spPr>
            </p:pic>
          </p:grp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" y="-76168"/>
                <a:ext cx="12175041" cy="5791702"/>
              </a:xfrm>
              <a:prstGeom prst="rect">
                <a:avLst/>
              </a:prstGeom>
            </p:spPr>
          </p:pic>
        </p:grp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7"/>
            <a:srcRect b="31525"/>
            <a:stretch/>
          </p:blipFill>
          <p:spPr>
            <a:xfrm>
              <a:off x="4112421" y="836146"/>
              <a:ext cx="3635231" cy="274772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076" b="17076"/>
            <a:stretch/>
          </p:blipFill>
          <p:spPr>
            <a:xfrm>
              <a:off x="12175042" y="-576774"/>
              <a:ext cx="12208958" cy="6288258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461446" y="61439"/>
            <a:ext cx="6592173" cy="4106549"/>
            <a:chOff x="461446" y="61439"/>
            <a:chExt cx="6592173" cy="410654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667" b="10667"/>
            <a:stretch/>
          </p:blipFill>
          <p:spPr bwMode="auto">
            <a:xfrm>
              <a:off x="461446" y="278606"/>
              <a:ext cx="6592173" cy="38893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ounded Rectangle 2"/>
            <p:cNvSpPr/>
            <p:nvPr/>
          </p:nvSpPr>
          <p:spPr>
            <a:xfrm>
              <a:off x="1368183" y="61439"/>
              <a:ext cx="4118218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Bãi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biển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Phú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Quốc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0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398" y="4413414"/>
            <a:ext cx="3040743" cy="207682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1713" y="3513583"/>
            <a:ext cx="3738110" cy="3541368"/>
          </a:xfrm>
          <a:prstGeom prst="rect">
            <a:avLst/>
          </a:prstGeom>
        </p:spPr>
      </p:pic>
      <p:sp>
        <p:nvSpPr>
          <p:cNvPr id="35" name="Rounded Rectangular Callout 34"/>
          <p:cNvSpPr/>
          <p:nvPr/>
        </p:nvSpPr>
        <p:spPr>
          <a:xfrm>
            <a:off x="6808599" y="1219200"/>
            <a:ext cx="3832411" cy="2121361"/>
          </a:xfrm>
          <a:prstGeom prst="wedgeRoundRectCallout">
            <a:avLst>
              <a:gd name="adj1" fmla="val -36278"/>
              <a:gd name="adj2" fmla="val 9541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 thay đổi hướng gió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ounded Rectangular Callout 35"/>
          <p:cNvSpPr/>
          <p:nvPr/>
        </p:nvSpPr>
        <p:spPr>
          <a:xfrm>
            <a:off x="2234764" y="2470420"/>
            <a:ext cx="3923294" cy="1546412"/>
          </a:xfrm>
          <a:prstGeom prst="wedgeRoundRectCallout">
            <a:avLst>
              <a:gd name="adj1" fmla="val -10692"/>
              <a:gd name="adj2" fmla="val 8042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Tuốc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  <p:pic>
        <p:nvPicPr>
          <p:cNvPr id="42" name="CAUDI">
            <a:extLst>
              <a:ext uri="{FF2B5EF4-FFF2-40B4-BE49-F238E27FC236}">
                <a16:creationId xmlns:a16="http://schemas.microsoft.com/office/drawing/2014/main" id="{00EA0FEA-F1F3-477A-821C-0BE9D18465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24459" y="2999679"/>
            <a:ext cx="3673301" cy="368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2528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08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-1 0.03935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196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0.85573 0.04768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786" y="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5" grpId="0" animBg="1"/>
      <p:bldP spid="35" grpId="1" animBg="1"/>
      <p:bldP spid="36" grpId="0" animBg="1"/>
      <p:bldP spid="36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76168"/>
            <a:ext cx="24384000" cy="6934168"/>
            <a:chOff x="0" y="-76168"/>
            <a:chExt cx="24384000" cy="6934168"/>
          </a:xfrm>
        </p:grpSpPr>
        <p:grpSp>
          <p:nvGrpSpPr>
            <p:cNvPr id="15" name="Group 14"/>
            <p:cNvGrpSpPr/>
            <p:nvPr/>
          </p:nvGrpSpPr>
          <p:grpSpPr>
            <a:xfrm>
              <a:off x="0" y="-76168"/>
              <a:ext cx="24384000" cy="6934168"/>
              <a:chOff x="0" y="-76168"/>
              <a:chExt cx="24384000" cy="6934168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0" y="6606"/>
                <a:ext cx="24384000" cy="6851394"/>
                <a:chOff x="-19812000" y="181103"/>
                <a:chExt cx="24384000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0" y="181103"/>
                  <a:ext cx="12192000" cy="6851394"/>
                </a:xfrm>
                <a:prstGeom prst="rect">
                  <a:avLst/>
                </a:prstGeom>
              </p:spPr>
            </p:pic>
          </p:grp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" y="-76168"/>
                <a:ext cx="12175041" cy="5791702"/>
              </a:xfrm>
              <a:prstGeom prst="rect">
                <a:avLst/>
              </a:prstGeom>
            </p:spPr>
          </p:pic>
        </p:grp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7"/>
            <a:srcRect b="31525"/>
            <a:stretch/>
          </p:blipFill>
          <p:spPr>
            <a:xfrm>
              <a:off x="4112421" y="836146"/>
              <a:ext cx="3635231" cy="2747728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461446" y="61439"/>
            <a:ext cx="6592173" cy="4106549"/>
            <a:chOff x="461446" y="61439"/>
            <a:chExt cx="6592173" cy="410654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4" r="1574"/>
            <a:stretch/>
          </p:blipFill>
          <p:spPr bwMode="auto">
            <a:xfrm>
              <a:off x="461446" y="278606"/>
              <a:ext cx="6592173" cy="38893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ounded Rectangle 2"/>
            <p:cNvSpPr/>
            <p:nvPr/>
          </p:nvSpPr>
          <p:spPr>
            <a:xfrm>
              <a:off x="1368183" y="61439"/>
              <a:ext cx="4118218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 err="1">
                  <a:solidFill>
                    <a:prstClr val="black"/>
                  </a:solidFill>
                  <a:latin typeface="Calibri" panose="020F0502020204030204"/>
                </a:rPr>
                <a:t>Chùa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libri" panose="020F0502020204030204"/>
                </a:rPr>
                <a:t>Một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libri" panose="020F0502020204030204"/>
                </a:rPr>
                <a:t>Cột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/>
                </a:rPr>
                <a:t> – </a:t>
              </a:r>
              <a:r>
                <a:rPr lang="en-US" sz="2800" dirty="0" err="1">
                  <a:solidFill>
                    <a:prstClr val="black"/>
                  </a:solidFill>
                  <a:latin typeface="Calibri" panose="020F0502020204030204"/>
                </a:rPr>
                <a:t>Hà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libri" panose="020F0502020204030204"/>
                </a:rPr>
                <a:t>Nội</a:t>
              </a:r>
              <a:endPara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7378271" y="3171649"/>
            <a:ext cx="3541416" cy="3415914"/>
            <a:chOff x="17378271" y="3171649"/>
            <a:chExt cx="3541416" cy="3415914"/>
          </a:xfrm>
        </p:grpSpPr>
        <p:pic>
          <p:nvPicPr>
            <p:cNvPr id="29" name="Picture 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95" r="28495"/>
            <a:stretch/>
          </p:blipFill>
          <p:spPr bwMode="auto">
            <a:xfrm>
              <a:off x="18288000" y="3699735"/>
              <a:ext cx="1436700" cy="23597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c2 2">
              <a:hlinkClick r:id="rId10" action="ppaction://hlinksldjump"/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378271" y="3171649"/>
              <a:ext cx="3541416" cy="3415914"/>
            </a:xfrm>
            <a:prstGeom prst="rect">
              <a:avLst/>
            </a:prstGeom>
          </p:spPr>
        </p:pic>
      </p:grpSp>
      <p:pic>
        <p:nvPicPr>
          <p:cNvPr id="30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398" y="4413414"/>
            <a:ext cx="3040743" cy="207682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9759" y="3509709"/>
            <a:ext cx="3542018" cy="3549116"/>
          </a:xfrm>
          <a:prstGeom prst="rect">
            <a:avLst/>
          </a:prstGeom>
        </p:spPr>
      </p:pic>
      <p:sp>
        <p:nvSpPr>
          <p:cNvPr id="35" name="Rounded Rectangular Callout 34"/>
          <p:cNvSpPr/>
          <p:nvPr/>
        </p:nvSpPr>
        <p:spPr>
          <a:xfrm>
            <a:off x="6808599" y="1142466"/>
            <a:ext cx="3832411" cy="2198095"/>
          </a:xfrm>
          <a:prstGeom prst="wedgeRoundRectCallout">
            <a:avLst>
              <a:gd name="adj1" fmla="val -8636"/>
              <a:gd name="adj2" fmla="val 6142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600" dirty="0">
                <a:solidFill>
                  <a:prstClr val="black"/>
                </a:solidFill>
                <a:latin typeface="Calibri" panose="020F0502020204030204"/>
              </a:rPr>
              <a:t>Đỡ động cơ và cánh quạt, có thể điều chỉnh độ cao của quạt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ounded Rectangular Callout 35"/>
          <p:cNvSpPr/>
          <p:nvPr/>
        </p:nvSpPr>
        <p:spPr>
          <a:xfrm>
            <a:off x="2234764" y="2470420"/>
            <a:ext cx="3923294" cy="1546412"/>
          </a:xfrm>
          <a:prstGeom prst="wedgeRoundRectCallout">
            <a:avLst>
              <a:gd name="adj1" fmla="val -10692"/>
              <a:gd name="adj2" fmla="val 8042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Thân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quạt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0746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08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-1.03242 -4.07407E-6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628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-1 0.03936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5" grpId="0" animBg="1"/>
      <p:bldP spid="35" grpId="1" animBg="1"/>
      <p:bldP spid="36" grpId="0" animBg="1"/>
      <p:bldP spid="36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Google Shape;107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6" name="Google Shape;1076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-303883" y="3256410"/>
            <a:ext cx="4077107" cy="317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40265" y="3203732"/>
            <a:ext cx="2613610" cy="328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917A87-114A-4C7A-83D0-AF9A6CBC69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3757" y="2031461"/>
            <a:ext cx="5444200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0942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98" y="826747"/>
            <a:ext cx="11220576" cy="59196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DCF93C-ACC5-4C17-9393-A2184AC67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3200" y="1209040"/>
            <a:ext cx="9743440" cy="5090160"/>
          </a:xfrm>
          <a:prstGeom prst="rect">
            <a:avLst/>
          </a:prstGeom>
        </p:spPr>
      </p:pic>
      <p:pic>
        <p:nvPicPr>
          <p:cNvPr id="19" name="图片 8">
            <a:extLst>
              <a:ext uri="{FF2B5EF4-FFF2-40B4-BE49-F238E27FC236}">
                <a16:creationId xmlns:a16="http://schemas.microsoft.com/office/drawing/2014/main" id="{44B6190E-F2D0-482D-BA49-D3D49AF198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560" y="3718398"/>
            <a:ext cx="1934741" cy="30256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37DAB80-9768-453F-8EF2-FA52DA5B72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3936" y="48588"/>
            <a:ext cx="4980864" cy="96325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9F9CA9D-08E6-457C-9F32-83A7FF4EE1CB}"/>
              </a:ext>
            </a:extLst>
          </p:cNvPr>
          <p:cNvGrpSpPr/>
          <p:nvPr/>
        </p:nvGrpSpPr>
        <p:grpSpPr>
          <a:xfrm>
            <a:off x="986923" y="1756390"/>
            <a:ext cx="10117696" cy="1913881"/>
            <a:chOff x="1155412" y="1930809"/>
            <a:chExt cx="8570247" cy="191388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6839425-9785-48A4-BE55-F438FF779079}"/>
                </a:ext>
              </a:extLst>
            </p:cNvPr>
            <p:cNvSpPr txBox="1"/>
            <p:nvPr/>
          </p:nvSpPr>
          <p:spPr>
            <a:xfrm>
              <a:off x="2079352" y="2169654"/>
              <a:ext cx="764630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/>
                <a:t>Nêu được tác dụng và mô tả được các bộ phận chính của quạt điện</a:t>
              </a:r>
              <a:endParaRPr lang="en-US" sz="3200" dirty="0"/>
            </a:p>
          </p:txBody>
        </p:sp>
        <p:pic>
          <p:nvPicPr>
            <p:cNvPr id="21" name="Google Shape;1161;p23">
              <a:extLst>
                <a:ext uri="{FF2B5EF4-FFF2-40B4-BE49-F238E27FC236}">
                  <a16:creationId xmlns:a16="http://schemas.microsoft.com/office/drawing/2014/main" id="{178FA99B-C90F-472A-9EDF-883DB7CC93D5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155412" y="1930809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D3D4CCE-5494-4D42-9647-DF03683460BB}"/>
              </a:ext>
            </a:extLst>
          </p:cNvPr>
          <p:cNvGrpSpPr/>
          <p:nvPr/>
        </p:nvGrpSpPr>
        <p:grpSpPr>
          <a:xfrm>
            <a:off x="930913" y="3159663"/>
            <a:ext cx="10920561" cy="1913881"/>
            <a:chOff x="1158923" y="1980283"/>
            <a:chExt cx="9250318" cy="1913881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383EB6A-3FD7-4BC7-9FC5-38059BF8B76B}"/>
                </a:ext>
              </a:extLst>
            </p:cNvPr>
            <p:cNvSpPr txBox="1"/>
            <p:nvPr/>
          </p:nvSpPr>
          <p:spPr>
            <a:xfrm>
              <a:off x="2130306" y="2592278"/>
              <a:ext cx="82789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/>
                <a:t>Nhận biết được một số loại quạt điện thông dụng.</a:t>
              </a:r>
              <a:endParaRPr lang="en-US" sz="3200" dirty="0"/>
            </a:p>
          </p:txBody>
        </p:sp>
        <p:pic>
          <p:nvPicPr>
            <p:cNvPr id="25" name="Google Shape;1161;p23">
              <a:extLst>
                <a:ext uri="{FF2B5EF4-FFF2-40B4-BE49-F238E27FC236}">
                  <a16:creationId xmlns:a16="http://schemas.microsoft.com/office/drawing/2014/main" id="{91EAA8AB-F6C7-4485-AD4C-55C223AF2663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158923" y="1980283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7158749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094" y="0"/>
            <a:ext cx="4176906" cy="43281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79CF75-0A1D-4923-9266-EF315229EAA4}"/>
              </a:ext>
            </a:extLst>
          </p:cNvPr>
          <p:cNvSpPr txBox="1"/>
          <p:nvPr/>
        </p:nvSpPr>
        <p:spPr>
          <a:xfrm>
            <a:off x="2394859" y="468086"/>
            <a:ext cx="93290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Cùng</a:t>
            </a:r>
            <a:r>
              <a:rPr lang="en-US" sz="44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đọc</a:t>
            </a:r>
            <a:r>
              <a:rPr lang="en-US" sz="44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bài</a:t>
            </a:r>
            <a:r>
              <a:rPr lang="en-US" sz="44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thơ</a:t>
            </a:r>
            <a:r>
              <a:rPr lang="en-US" sz="4400" dirty="0"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Cái</a:t>
            </a:r>
            <a:r>
              <a:rPr lang="en-US" sz="44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quạt</a:t>
            </a:r>
            <a:r>
              <a:rPr lang="en-US" sz="44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điện</a:t>
            </a:r>
            <a:endParaRPr lang="en-US" sz="4400" dirty="0"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0E11903-2C2A-407D-8517-EBAD969D8AFA}"/>
              </a:ext>
            </a:extLst>
          </p:cNvPr>
          <p:cNvGrpSpPr/>
          <p:nvPr/>
        </p:nvGrpSpPr>
        <p:grpSpPr>
          <a:xfrm>
            <a:off x="2124994" y="1527298"/>
            <a:ext cx="8289258" cy="5040930"/>
            <a:chOff x="4312920" y="2700338"/>
            <a:chExt cx="7019449" cy="3106102"/>
          </a:xfrm>
        </p:grpSpPr>
        <p:grpSp>
          <p:nvGrpSpPr>
            <p:cNvPr id="16" name="组合 6">
              <a:extLst>
                <a:ext uri="{FF2B5EF4-FFF2-40B4-BE49-F238E27FC236}">
                  <a16:creationId xmlns:a16="http://schemas.microsoft.com/office/drawing/2014/main" id="{A2020C78-7C34-4641-8167-40B7A5DD6E64}"/>
                </a:ext>
              </a:extLst>
            </p:cNvPr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18" name="矩形 5">
                <a:extLst>
                  <a:ext uri="{FF2B5EF4-FFF2-40B4-BE49-F238E27FC236}">
                    <a16:creationId xmlns:a16="http://schemas.microsoft.com/office/drawing/2014/main" id="{3553A6D4-F3A3-4E98-8E19-B74E16E61FDE}"/>
                  </a:ext>
                </a:extLst>
              </p:cNvPr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19" name="矩形 7">
                <a:extLst>
                  <a:ext uri="{FF2B5EF4-FFF2-40B4-BE49-F238E27FC236}">
                    <a16:creationId xmlns:a16="http://schemas.microsoft.com/office/drawing/2014/main" id="{00A30A77-345C-46CB-ABD7-AF7264A477EC}"/>
                  </a:ext>
                </a:extLst>
              </p:cNvPr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239B60E-3D61-4D3A-A567-A0C1E9E537EA}"/>
                </a:ext>
              </a:extLst>
            </p:cNvPr>
            <p:cNvSpPr txBox="1"/>
            <p:nvPr/>
          </p:nvSpPr>
          <p:spPr>
            <a:xfrm>
              <a:off x="4901089" y="2929251"/>
              <a:ext cx="6431280" cy="2832565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Quay tít ngày đêm chẳng nghỉ ngơi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Xua tan nóng nực giúp cho đời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 lo mỏi cánh, mòn bi trục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Chỉ muốn bình tâm, rạng nụ cười.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Nâng giấc ngủ sâu khi dưỡng sức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Đắp bồi sinh lực lúc trời oi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Nhắc ai bảo dưỡng, tra dầu mỡ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Đừng để quạt hư bảo quạt tồi.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67634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Google Shape;107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40265" y="3203732"/>
            <a:ext cx="2613610" cy="328246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D4DBA0-EE8D-414E-9652-7FF1263F9A44}"/>
              </a:ext>
            </a:extLst>
          </p:cNvPr>
          <p:cNvSpPr txBox="1"/>
          <p:nvPr/>
        </p:nvSpPr>
        <p:spPr>
          <a:xfrm>
            <a:off x="1740724" y="2875002"/>
            <a:ext cx="84097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/>
                <a:sym typeface="Arial"/>
              </a:rPr>
              <a:t>TẠM BIỆT CÁC EM</a:t>
            </a:r>
          </a:p>
        </p:txBody>
      </p:sp>
      <p:pic>
        <p:nvPicPr>
          <p:cNvPr id="3" name="Picture 2" descr="A tennis racket with a ball&#10;&#10;Description automatically generated with low confidence">
            <a:extLst>
              <a:ext uri="{FF2B5EF4-FFF2-40B4-BE49-F238E27FC236}">
                <a16:creationId xmlns:a16="http://schemas.microsoft.com/office/drawing/2014/main" id="{28606D83-DE0C-4992-A79B-09E8431F02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1251"/>
            <a:ext cx="2485292" cy="323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2520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Google Shape;107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6" name="Google Shape;1076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-303883" y="3256410"/>
            <a:ext cx="4077107" cy="317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40265" y="3203732"/>
            <a:ext cx="2613610" cy="328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DE84B9-055E-400F-A98C-0BA7357F76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9885" y="1558410"/>
            <a:ext cx="7638950" cy="30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1938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9" name="Google Shape;969;p10"/>
          <p:cNvPicPr preferRelativeResize="0"/>
          <p:nvPr/>
        </p:nvPicPr>
        <p:blipFill rotWithShape="1">
          <a:blip r:embed="rId3">
            <a:alphaModFix/>
          </a:blip>
          <a:srcRect l="2915" t="12037" r="70209" b="60370"/>
          <a:stretch/>
        </p:blipFill>
        <p:spPr>
          <a:xfrm>
            <a:off x="9224682" y="-659952"/>
            <a:ext cx="3276600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0" name="Google Shape;970;p10"/>
          <p:cNvPicPr preferRelativeResize="0"/>
          <p:nvPr/>
        </p:nvPicPr>
        <p:blipFill rotWithShape="1">
          <a:blip r:embed="rId3">
            <a:alphaModFix/>
          </a:blip>
          <a:srcRect l="2915" t="12037" r="70209" b="60370"/>
          <a:stretch/>
        </p:blipFill>
        <p:spPr>
          <a:xfrm>
            <a:off x="-584200" y="-361159"/>
            <a:ext cx="3276600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1" name="Google Shape;971;p10"/>
          <p:cNvPicPr preferRelativeResize="0"/>
          <p:nvPr/>
        </p:nvPicPr>
        <p:blipFill rotWithShape="1">
          <a:blip r:embed="rId4">
            <a:alphaModFix/>
          </a:blip>
          <a:srcRect t="80593"/>
          <a:stretch/>
        </p:blipFill>
        <p:spPr>
          <a:xfrm>
            <a:off x="0" y="5527040"/>
            <a:ext cx="12192000" cy="1330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2" name="Google Shape;972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89600" y="-1275523"/>
            <a:ext cx="812800" cy="812800"/>
          </a:xfrm>
          <a:prstGeom prst="rect">
            <a:avLst/>
          </a:prstGeom>
          <a:noFill/>
          <a:ln>
            <a:noFill/>
          </a:ln>
        </p:spPr>
      </p:pic>
      <p:sp>
        <p:nvSpPr>
          <p:cNvPr id="973" name="Google Shape;973;p10"/>
          <p:cNvSpPr/>
          <p:nvPr/>
        </p:nvSpPr>
        <p:spPr>
          <a:xfrm>
            <a:off x="1382228" y="305464"/>
            <a:ext cx="9851873" cy="1191771"/>
          </a:xfrm>
          <a:prstGeom prst="roundRect">
            <a:avLst>
              <a:gd name="adj" fmla="val 16667"/>
            </a:avLst>
          </a:prstGeom>
          <a:solidFill>
            <a:srgbClr val="E5F7B3"/>
          </a:solidFill>
          <a:ln w="381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Em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hãy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quan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sát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hình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1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và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cho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biết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bạn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nhỏ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đang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sử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dụng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quạt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điện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để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làm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gì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4" name="Google Shape;974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2718" y="4377298"/>
            <a:ext cx="1244525" cy="2402939"/>
          </a:xfrm>
          <a:prstGeom prst="rect">
            <a:avLst/>
          </a:prstGeom>
          <a:noFill/>
          <a:ln>
            <a:noFill/>
          </a:ln>
        </p:spPr>
      </p:pic>
      <p:sp>
        <p:nvSpPr>
          <p:cNvPr id="979" name="Google Shape;979;p10"/>
          <p:cNvSpPr/>
          <p:nvPr/>
        </p:nvSpPr>
        <p:spPr>
          <a:xfrm>
            <a:off x="114816" y="2680883"/>
            <a:ext cx="5290303" cy="1589899"/>
          </a:xfrm>
          <a:prstGeom prst="wedgeRoundRectCallout">
            <a:avLst>
              <a:gd name="adj1" fmla="val -30026"/>
              <a:gd name="adj2" fmla="val 69759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000000"/>
              </a:buClr>
            </a:pP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Bạn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nhỏ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dùng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quạt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điện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để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quạt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cho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bớt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nóng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5964D8-3FD8-480B-BE2A-B79DAFDBEE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8042" y="1908182"/>
            <a:ext cx="4303078" cy="3473337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9" name="Google Shape;969;p10"/>
          <p:cNvPicPr preferRelativeResize="0"/>
          <p:nvPr/>
        </p:nvPicPr>
        <p:blipFill rotWithShape="1">
          <a:blip r:embed="rId3">
            <a:alphaModFix/>
          </a:blip>
          <a:srcRect l="2915" t="12037" r="70209" b="60370"/>
          <a:stretch/>
        </p:blipFill>
        <p:spPr>
          <a:xfrm>
            <a:off x="9224682" y="-659952"/>
            <a:ext cx="3276600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0" name="Google Shape;970;p10"/>
          <p:cNvPicPr preferRelativeResize="0"/>
          <p:nvPr/>
        </p:nvPicPr>
        <p:blipFill rotWithShape="1">
          <a:blip r:embed="rId3">
            <a:alphaModFix/>
          </a:blip>
          <a:srcRect l="2915" t="12037" r="70209" b="60370"/>
          <a:stretch/>
        </p:blipFill>
        <p:spPr>
          <a:xfrm>
            <a:off x="-584200" y="-361159"/>
            <a:ext cx="3276600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1" name="Google Shape;971;p10"/>
          <p:cNvPicPr preferRelativeResize="0"/>
          <p:nvPr/>
        </p:nvPicPr>
        <p:blipFill rotWithShape="1">
          <a:blip r:embed="rId4">
            <a:alphaModFix/>
          </a:blip>
          <a:srcRect t="80593"/>
          <a:stretch/>
        </p:blipFill>
        <p:spPr>
          <a:xfrm>
            <a:off x="0" y="5527040"/>
            <a:ext cx="12192000" cy="1330960"/>
          </a:xfrm>
          <a:prstGeom prst="rect">
            <a:avLst/>
          </a:prstGeom>
          <a:noFill/>
          <a:ln>
            <a:noFill/>
          </a:ln>
        </p:spPr>
      </p:pic>
      <p:sp>
        <p:nvSpPr>
          <p:cNvPr id="973" name="Google Shape;973;p10"/>
          <p:cNvSpPr/>
          <p:nvPr/>
        </p:nvSpPr>
        <p:spPr>
          <a:xfrm>
            <a:off x="1170063" y="54992"/>
            <a:ext cx="9851873" cy="1191771"/>
          </a:xfrm>
          <a:prstGeom prst="roundRect">
            <a:avLst>
              <a:gd name="adj" fmla="val 16667"/>
            </a:avLst>
          </a:prstGeom>
          <a:solidFill>
            <a:srgbClr val="E5F7B3"/>
          </a:solidFill>
          <a:ln w="381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vi-VN" sz="3200" b="1" kern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Em hãy sắp xếp các thẻ tên dưới đây tương ứng với mỗi loại quạt trong hình 2. 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8C6D28-D174-440A-A35E-D6FB87CEA4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2228" y="2388048"/>
            <a:ext cx="9718993" cy="277685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33CCF3B-C547-446C-8B96-A892154F8AAC}"/>
              </a:ext>
            </a:extLst>
          </p:cNvPr>
          <p:cNvSpPr/>
          <p:nvPr/>
        </p:nvSpPr>
        <p:spPr>
          <a:xfrm>
            <a:off x="371308" y="1649311"/>
            <a:ext cx="2021840" cy="65468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Quạt</a:t>
            </a:r>
            <a:r>
              <a:rPr lang="en-US" sz="3200" dirty="0"/>
              <a:t> </a:t>
            </a:r>
            <a:r>
              <a:rPr lang="en-US" sz="3200" dirty="0" err="1"/>
              <a:t>hộp</a:t>
            </a:r>
            <a:endParaRPr lang="en-US" sz="3200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C4C6F2F-E621-46B7-9ACC-11EA9A4327BB}"/>
              </a:ext>
            </a:extLst>
          </p:cNvPr>
          <p:cNvSpPr/>
          <p:nvPr/>
        </p:nvSpPr>
        <p:spPr>
          <a:xfrm>
            <a:off x="2895600" y="1659213"/>
            <a:ext cx="2021840" cy="65468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Quạt</a:t>
            </a:r>
            <a:r>
              <a:rPr lang="en-US" sz="3200" dirty="0"/>
              <a:t> </a:t>
            </a:r>
            <a:r>
              <a:rPr lang="en-US" sz="3200" dirty="0" err="1"/>
              <a:t>trần</a:t>
            </a:r>
            <a:endParaRPr lang="en-US" sz="3200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60696F5-6F36-43C1-B054-E1A67F511C7F}"/>
              </a:ext>
            </a:extLst>
          </p:cNvPr>
          <p:cNvSpPr/>
          <p:nvPr/>
        </p:nvSpPr>
        <p:spPr>
          <a:xfrm>
            <a:off x="5831560" y="1531141"/>
            <a:ext cx="1976400" cy="84249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Quạt</a:t>
            </a:r>
            <a:r>
              <a:rPr lang="en-US" sz="2800" dirty="0"/>
              <a:t> </a:t>
            </a:r>
            <a:r>
              <a:rPr lang="en-US" sz="2800" dirty="0" err="1"/>
              <a:t>treo</a:t>
            </a:r>
            <a:r>
              <a:rPr lang="en-US" sz="2800" dirty="0"/>
              <a:t> </a:t>
            </a:r>
            <a:r>
              <a:rPr lang="en-US" sz="2800" dirty="0" err="1"/>
              <a:t>tường</a:t>
            </a:r>
            <a:endParaRPr lang="en-US" sz="2800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F2EDE21-16A8-409E-8CD3-073194599C39}"/>
              </a:ext>
            </a:extLst>
          </p:cNvPr>
          <p:cNvSpPr/>
          <p:nvPr/>
        </p:nvSpPr>
        <p:spPr>
          <a:xfrm>
            <a:off x="8722081" y="1763805"/>
            <a:ext cx="1976399" cy="62424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Quạt</a:t>
            </a:r>
            <a:r>
              <a:rPr lang="en-US" sz="3200" dirty="0"/>
              <a:t> </a:t>
            </a:r>
            <a:r>
              <a:rPr lang="en-US" sz="3200" dirty="0" err="1"/>
              <a:t>bàn</a:t>
            </a:r>
            <a:endParaRPr lang="en-US" sz="3200" dirty="0"/>
          </a:p>
        </p:txBody>
      </p:sp>
      <p:sp>
        <p:nvSpPr>
          <p:cNvPr id="16" name="Google Shape;1213;p26">
            <a:extLst>
              <a:ext uri="{FF2B5EF4-FFF2-40B4-BE49-F238E27FC236}">
                <a16:creationId xmlns:a16="http://schemas.microsoft.com/office/drawing/2014/main" id="{3CF5F6BB-F8C0-4B68-89DA-10C436DF39A9}"/>
              </a:ext>
            </a:extLst>
          </p:cNvPr>
          <p:cNvSpPr/>
          <p:nvPr/>
        </p:nvSpPr>
        <p:spPr>
          <a:xfrm>
            <a:off x="1757679" y="5825833"/>
            <a:ext cx="9702801" cy="947005"/>
          </a:xfrm>
          <a:prstGeom prst="wedgeRoundRectCallout">
            <a:avLst>
              <a:gd name="adj1" fmla="val -34222"/>
              <a:gd name="adj2" fmla="val -91293"/>
              <a:gd name="adj3" fmla="val 16667"/>
            </a:avLst>
          </a:prstGeom>
          <a:solidFill>
            <a:schemeClr val="lt1"/>
          </a:solidFill>
          <a:ln w="38100" cap="flat" cmpd="sng">
            <a:solidFill>
              <a:srgbClr val="FF0000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just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Em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hãy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quan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sát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kiểu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dáng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của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mỗi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loại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quạt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điện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trên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nêu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vị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trí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lắp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đặt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của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mỗi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loại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quạt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điện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trong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gia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đình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26962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44444E-6 L -1.25E-6 0.00024 C 0.00221 0.00741 0.00352 0.01621 0.00664 0.02269 C 0.03138 0.07408 0.06966 0.0875 0.10508 0.10278 C 0.13802 0.11713 0.17214 0.11991 0.20534 0.13056 C 0.24115 0.1419 0.27656 0.15672 0.31237 0.16899 C 0.3457 0.18056 0.37943 0.1882 0.4125 0.20139 C 0.45886 0.21945 0.50469 0.24213 0.55078 0.26274 C 0.62748 0.29723 0.52552 0.25 0.61719 0.30602 L 0.6349 0.31667 C 0.6388 0.31899 0.64284 0.32014 0.64662 0.32292 C 0.66458 0.33473 0.65104 0.33056 0.66445 0.33357 C 0.66823 0.3382 0.67253 0.34422 0.67708 0.34584 C 0.68112 0.34723 0.68555 0.34676 0.68971 0.34723 C 0.69909 0.35162 0.68464 0.34491 0.70404 0.35672 C 0.70703 0.35857 0.70573 0.35741 0.70833 0.35996 " pathEditMode="relative" rAng="0" ptsTypes="AAAAAAAAAAAAAAAA"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17" y="1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33333E-6 L -2.70833E-6 0.00023 C -0.00052 0.0125 -0.00052 0.02639 -0.0013 0.03889 C -0.00221 0.05023 -0.00351 0.06088 -0.00521 0.0713 C -0.01263 0.11945 -0.01367 0.11412 -0.02239 0.15741 C -0.0263 0.17778 -0.03073 0.19792 -0.03411 0.21945 C -0.03698 0.2382 -0.03984 0.25718 -0.04271 0.2757 C -0.04375 0.28195 -0.04453 0.28866 -0.04583 0.29445 C -0.047 0.30023 -0.04843 0.30556 -0.04948 0.31158 C -0.05104 0.31875 -0.05169 0.32848 -0.0539 0.33403 C -0.06028 0.35023 -0.07461 0.35 -0.07461 0.37547 L -0.07461 0.40394 " pathEditMode="relative" rAng="0" ptsTypes="AAAAAAAAAAAA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37" y="2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7.40741E-7 L -4.79167E-6 0.00023 C 0.00079 0.0037 0.00183 0.00764 0.00261 0.0125 C 0.0043 0.02292 0.00495 0.03843 0.00639 0.04861 C 0.00743 0.05903 0.00873 0.06875 0.01003 0.0787 C 0.01055 0.08264 0.01107 0.08657 0.01198 0.08982 C 0.02344 0.13889 0.01498 0.09838 0.02891 0.14861 C 0.03165 0.1588 0.03855 0.18958 0.04115 0.20232 C 0.04362 0.2162 0.04701 0.2294 0.04857 0.24375 C 0.04909 0.25 0.04974 0.25648 0.0504 0.2625 C 0.05066 0.26759 0.05105 0.27222 0.05131 0.27708 C 0.0517 0.28056 0.05196 0.28449 0.05222 0.28796 C 0.05274 0.30949 0.05209 0.33148 0.05326 0.35301 C 0.05339 0.35602 0.05508 0.35833 0.05599 0.36088 C 0.05639 0.3625 0.05639 0.36435 0.05704 0.36574 C 0.05886 0.37083 0.06029 0.37755 0.06355 0.38009 C 0.07136 0.38588 0.06771 0.38357 0.07409 0.38681 " pathEditMode="relative" rAng="0" ptsTypes="AAAAAAAAAAAAAAAAA"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8" y="1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6 L -4.16667E-6 0.00023 C -0.0125 0.01527 -0.02643 0.02453 -0.03671 0.04629 C -0.04843 0.07199 -0.0539 0.1118 -0.0651 0.13912 C -0.08776 0.19351 -0.09466 0.21365 -0.1194 0.25995 C -0.12474 0.26967 -0.13046 0.27754 -0.13606 0.28634 C -0.13658 0.28842 -0.13671 0.29143 -0.13763 0.29213 C -0.14336 0.29699 -0.14947 0.29722 -0.15494 0.30162 C -0.16237 0.30764 -0.16888 0.31851 -0.1763 0.3243 C -0.18268 0.32916 -0.18958 0.33032 -0.19596 0.33356 C -0.21132 0.34236 -0.22617 0.35578 -0.24166 0.36041 L -0.26783 0.36782 C -0.27226 0.36875 -0.28684 0.37106 -0.29062 0.37129 C -0.29622 0.37407 -0.30195 0.37523 -0.30729 0.37893 C -0.32382 0.39097 -0.31145 0.39236 -0.32304 0.38889 C -0.34283 0.39097 -0.33307 0.39097 -0.35182 0.39097 " pathEditMode="relative" rAng="0" ptsTypes="AAAAAAAAAAAAAAAA">
                                      <p:cBhvr>
                                        <p:cTn id="4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91" y="1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6" name="Google Shape;1156;p23"/>
          <p:cNvPicPr preferRelativeResize="0"/>
          <p:nvPr/>
        </p:nvPicPr>
        <p:blipFill rotWithShape="1">
          <a:blip r:embed="rId3">
            <a:alphaModFix/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7" name="Google Shape;1157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15094" y="0"/>
            <a:ext cx="4176906" cy="43281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/>
          <p:cNvGrpSpPr/>
          <p:nvPr/>
        </p:nvGrpSpPr>
        <p:grpSpPr>
          <a:xfrm>
            <a:off x="0" y="1900852"/>
            <a:ext cx="10081625" cy="2495658"/>
            <a:chOff x="299504" y="1991448"/>
            <a:chExt cx="10081625" cy="2495658"/>
          </a:xfrm>
        </p:grpSpPr>
        <p:pic>
          <p:nvPicPr>
            <p:cNvPr id="1159" name="Google Shape;1159;p23"/>
            <p:cNvPicPr preferRelativeResize="0"/>
            <p:nvPr/>
          </p:nvPicPr>
          <p:blipFill rotWithShape="1">
            <a:blip r:embed="rId5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8"/>
              <a:ext cx="10081625" cy="24956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60" name="Google Shape;1160;p23"/>
            <p:cNvSpPr/>
            <p:nvPr/>
          </p:nvSpPr>
          <p:spPr>
            <a:xfrm>
              <a:off x="614464" y="2033072"/>
              <a:ext cx="8849359" cy="13849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742950" marR="0" lvl="1" indent="-28575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2800" i="1" dirty="0">
                  <a:effectLst/>
                  <a:latin typeface="+mj-lt"/>
                  <a:ea typeface="Times New Roman" panose="02020603050405020304" pitchFamily="18" charset="0"/>
                </a:rPr>
                <a:t>Quạt điện tạo ra gió, giúp làm mát. Quạt điện có nhiều loại với nhiều kiểu dáng khác nhau. .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161" name="Google Shape;1161;p23"/>
          <p:cNvPicPr preferRelativeResize="0"/>
          <p:nvPr/>
        </p:nvPicPr>
        <p:blipFill rotWithShape="1">
          <a:blip r:embed="rId7">
            <a:alphaModFix/>
          </a:blip>
          <a:srcRect r="78832"/>
          <a:stretch/>
        </p:blipFill>
        <p:spPr>
          <a:xfrm>
            <a:off x="-209825" y="-68350"/>
            <a:ext cx="1124225" cy="1532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2" name="Google Shape;1162;p23"/>
          <p:cNvPicPr preferRelativeResize="0"/>
          <p:nvPr/>
        </p:nvPicPr>
        <p:blipFill rotWithShape="1">
          <a:blip r:embed="rId7">
            <a:alphaModFix/>
          </a:blip>
          <a:srcRect l="20745"/>
          <a:stretch/>
        </p:blipFill>
        <p:spPr>
          <a:xfrm>
            <a:off x="914400" y="-208076"/>
            <a:ext cx="4209190" cy="1532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picture containing fan, device&#10;&#10;Description automatically generated">
            <a:extLst>
              <a:ext uri="{FF2B5EF4-FFF2-40B4-BE49-F238E27FC236}">
                <a16:creationId xmlns:a16="http://schemas.microsoft.com/office/drawing/2014/main" id="{0E5695F9-3F42-4A31-AD3F-CCCC2295FA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586" y="2496434"/>
            <a:ext cx="3853543" cy="385354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Google Shape;107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40265" y="3203732"/>
            <a:ext cx="2613610" cy="328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2FBF857-08C6-41C0-9CF2-45E8330473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1539" y="1702704"/>
            <a:ext cx="10077561" cy="2578832"/>
          </a:xfrm>
          <a:prstGeom prst="rect">
            <a:avLst/>
          </a:prstGeom>
        </p:spPr>
      </p:pic>
      <p:pic>
        <p:nvPicPr>
          <p:cNvPr id="4" name="Picture 3" descr="A tennis racket with a ball&#10;&#10;Description automatically generated with low confidence">
            <a:extLst>
              <a:ext uri="{FF2B5EF4-FFF2-40B4-BE49-F238E27FC236}">
                <a16:creationId xmlns:a16="http://schemas.microsoft.com/office/drawing/2014/main" id="{E33E1A9A-48EE-4B7C-B112-7572C61E87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7654" y="2678975"/>
            <a:ext cx="3214635" cy="417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009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98" y="203200"/>
            <a:ext cx="11220576" cy="6654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DCF93C-ACC5-4C17-9393-A2184AC67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8338" y="1340437"/>
            <a:ext cx="9743440" cy="53774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9F8849-6559-4D86-A576-B9CD401702B3}"/>
              </a:ext>
            </a:extLst>
          </p:cNvPr>
          <p:cNvSpPr txBox="1"/>
          <p:nvPr/>
        </p:nvSpPr>
        <p:spPr>
          <a:xfrm>
            <a:off x="1910080" y="140109"/>
            <a:ext cx="9011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gọi tên các bộ phận tương ứng của quạt điện theo bảng dưới đây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E5DE6C-4388-49F6-B9DA-A0E18C52B2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2957" y="1416523"/>
            <a:ext cx="8543925" cy="14668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CC0176-637A-47BA-BCB3-7BAC7641BF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957" y="2820282"/>
            <a:ext cx="5374640" cy="403771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02C012B-B5AC-40D1-9AF2-A9BF6CC9A3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71574" y="3115299"/>
            <a:ext cx="3697959" cy="300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3964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主题​​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5kcrjo3s">
      <a:majorFont>
        <a:latin typeface="字魂36号-正文宋楷" panose="020F0302020204030204"/>
        <a:ea typeface="字魂36号-正文宋楷"/>
        <a:cs typeface=""/>
      </a:majorFont>
      <a:minorFont>
        <a:latin typeface="字魂36号-正文宋楷" panose="020F0502020204030204"/>
        <a:ea typeface="字魂36号-正文宋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794</Words>
  <Application>Microsoft Office PowerPoint</Application>
  <PresentationFormat>Widescreen</PresentationFormat>
  <Paragraphs>120</Paragraphs>
  <Slides>31</Slides>
  <Notes>30</Notes>
  <HiddenSlides>0</HiddenSlides>
  <MMClips>10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31</vt:i4>
      </vt:variant>
    </vt:vector>
  </HeadingPairs>
  <TitlesOfParts>
    <vt:vector size="48" baseType="lpstr">
      <vt:lpstr>等线</vt:lpstr>
      <vt:lpstr>Arial</vt:lpstr>
      <vt:lpstr>Calibri</vt:lpstr>
      <vt:lpstr>Calibri Light</vt:lpstr>
      <vt:lpstr>Coiny</vt:lpstr>
      <vt:lpstr>Georgia</vt:lpstr>
      <vt:lpstr>Pattaya</vt:lpstr>
      <vt:lpstr>Times New Roman</vt:lpstr>
      <vt:lpstr>字魂36号-正文宋楷</vt:lpstr>
      <vt:lpstr>方正稚艺简体</vt:lpstr>
      <vt:lpstr>Office 主题​​</vt:lpstr>
      <vt:lpstr>2_Office 主题​​</vt:lpstr>
      <vt:lpstr>1_Simple Light</vt:lpstr>
      <vt:lpstr>1_Office 主题</vt:lpstr>
      <vt:lpstr>3_Office 主题​​</vt:lpstr>
      <vt:lpstr>1_Office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61</cp:revision>
  <dcterms:created xsi:type="dcterms:W3CDTF">2022-07-17T05:49:10Z</dcterms:created>
  <dcterms:modified xsi:type="dcterms:W3CDTF">2024-10-10T23:35:12Z</dcterms:modified>
</cp:coreProperties>
</file>