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8"/>
  </p:notesMasterIdLst>
  <p:sldIdLst>
    <p:sldId id="333" r:id="rId2"/>
    <p:sldId id="335" r:id="rId3"/>
    <p:sldId id="341" r:id="rId4"/>
    <p:sldId id="305" r:id="rId5"/>
    <p:sldId id="287" r:id="rId6"/>
    <p:sldId id="296" r:id="rId7"/>
    <p:sldId id="324" r:id="rId8"/>
    <p:sldId id="309" r:id="rId9"/>
    <p:sldId id="314" r:id="rId10"/>
    <p:sldId id="329" r:id="rId11"/>
    <p:sldId id="316" r:id="rId12"/>
    <p:sldId id="317" r:id="rId13"/>
    <p:sldId id="327" r:id="rId14"/>
    <p:sldId id="307" r:id="rId15"/>
    <p:sldId id="342" r:id="rId16"/>
    <p:sldId id="343" r:id="rId17"/>
    <p:sldId id="344" r:id="rId18"/>
    <p:sldId id="291" r:id="rId19"/>
    <p:sldId id="301" r:id="rId20"/>
    <p:sldId id="313" r:id="rId21"/>
    <p:sldId id="331" r:id="rId22"/>
    <p:sldId id="336" r:id="rId23"/>
    <p:sldId id="337" r:id="rId24"/>
    <p:sldId id="338" r:id="rId25"/>
    <p:sldId id="339" r:id="rId26"/>
    <p:sldId id="340" r:id="rId27"/>
    <p:sldId id="345" r:id="rId28"/>
    <p:sldId id="271" r:id="rId29"/>
    <p:sldId id="272" r:id="rId30"/>
    <p:sldId id="273" r:id="rId31"/>
    <p:sldId id="274" r:id="rId32"/>
    <p:sldId id="275" r:id="rId33"/>
    <p:sldId id="276" r:id="rId34"/>
    <p:sldId id="281" r:id="rId35"/>
    <p:sldId id="277" r:id="rId36"/>
    <p:sldId id="30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33CC"/>
    <a:srgbClr val="FFCCFF"/>
    <a:srgbClr val="FFFF00"/>
    <a:srgbClr val="FF99FF"/>
    <a:srgbClr val="66FF33"/>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43" autoAdjust="0"/>
  </p:normalViewPr>
  <p:slideViewPr>
    <p:cSldViewPr>
      <p:cViewPr varScale="1">
        <p:scale>
          <a:sx n="69" d="100"/>
          <a:sy n="69" d="100"/>
        </p:scale>
        <p:origin x="-8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686BFD9-C977-4CC3-82CB-038A92777967}" type="datetimeFigureOut">
              <a:rPr lang="vi-VN"/>
              <a:pPr>
                <a:defRPr/>
              </a:pPr>
              <a:t>06/01/2021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1978BF6-AF60-4079-9737-41AE719F9E44}" type="slidenum">
              <a:rPr lang="vi-VN" altLang="vi-VN"/>
              <a:pPr/>
              <a:t>‹#›</a:t>
            </a:fld>
            <a:endParaRPr lang="vi-VN" altLang="vi-VN"/>
          </a:p>
        </p:txBody>
      </p:sp>
    </p:spTree>
    <p:extLst>
      <p:ext uri="{BB962C8B-B14F-4D97-AF65-F5344CB8AC3E}">
        <p14:creationId xmlns:p14="http://schemas.microsoft.com/office/powerpoint/2010/main" val="26590735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vi-VN"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B6B88B-AE1F-46F3-8635-1E234746E08B}" type="slidenum">
              <a:rPr lang="vi-VN" altLang="vi-VN"/>
              <a:pPr/>
              <a:t>5</a:t>
            </a:fld>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197BBB-A5B7-4598-808D-CD52681B01B9}" type="slidenum">
              <a:rPr lang="en-US" altLang="vi-VN"/>
              <a:pPr/>
              <a:t>‹#›</a:t>
            </a:fld>
            <a:endParaRPr lang="en-US" altLang="vi-VN"/>
          </a:p>
        </p:txBody>
      </p:sp>
    </p:spTree>
    <p:extLst>
      <p:ext uri="{BB962C8B-B14F-4D97-AF65-F5344CB8AC3E}">
        <p14:creationId xmlns:p14="http://schemas.microsoft.com/office/powerpoint/2010/main" val="1158779675"/>
      </p:ext>
    </p:extLst>
  </p:cSld>
  <p:clrMapOvr>
    <a:masterClrMapping/>
  </p:clrMapOvr>
  <p:transition spd="med">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6D58F8F-F6B7-4B2C-B326-F3F42A181D3B}" type="slidenum">
              <a:rPr lang="en-US" altLang="vi-VN"/>
              <a:pPr/>
              <a:t>‹#›</a:t>
            </a:fld>
            <a:endParaRPr lang="en-US" altLang="vi-VN"/>
          </a:p>
        </p:txBody>
      </p:sp>
    </p:spTree>
    <p:extLst>
      <p:ext uri="{BB962C8B-B14F-4D97-AF65-F5344CB8AC3E}">
        <p14:creationId xmlns:p14="http://schemas.microsoft.com/office/powerpoint/2010/main" val="2333108299"/>
      </p:ext>
    </p:extLst>
  </p:cSld>
  <p:clrMapOvr>
    <a:masterClrMapping/>
  </p:clrMapOvr>
  <p:transition spd="med">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ABC842A-5C06-4343-9B24-158EFC63E5FB}" type="slidenum">
              <a:rPr lang="en-US" altLang="vi-VN"/>
              <a:pPr/>
              <a:t>‹#›</a:t>
            </a:fld>
            <a:endParaRPr lang="en-US" altLang="vi-VN"/>
          </a:p>
        </p:txBody>
      </p:sp>
    </p:spTree>
    <p:extLst>
      <p:ext uri="{BB962C8B-B14F-4D97-AF65-F5344CB8AC3E}">
        <p14:creationId xmlns:p14="http://schemas.microsoft.com/office/powerpoint/2010/main" val="444526810"/>
      </p:ext>
    </p:extLst>
  </p:cSld>
  <p:clrMapOvr>
    <a:masterClrMapping/>
  </p:clrMapOvr>
  <p:transition spd="med">
    <p:cover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DE28CB5-5C62-400A-B4F9-3722783F90CA}" type="slidenum">
              <a:rPr lang="en-US" altLang="vi-VN"/>
              <a:pPr/>
              <a:t>‹#›</a:t>
            </a:fld>
            <a:endParaRPr lang="en-US" altLang="vi-VN"/>
          </a:p>
        </p:txBody>
      </p:sp>
    </p:spTree>
    <p:extLst>
      <p:ext uri="{BB962C8B-B14F-4D97-AF65-F5344CB8AC3E}">
        <p14:creationId xmlns:p14="http://schemas.microsoft.com/office/powerpoint/2010/main" val="3630514560"/>
      </p:ext>
    </p:extLst>
  </p:cSld>
  <p:clrMapOvr>
    <a:masterClrMapping/>
  </p:clrMapOvr>
  <p:transition spd="med">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D13740F-B94E-4A8A-94AC-9655F6E28A7B}" type="slidenum">
              <a:rPr lang="en-US" altLang="vi-VN"/>
              <a:pPr/>
              <a:t>‹#›</a:t>
            </a:fld>
            <a:endParaRPr lang="en-US" altLang="vi-VN"/>
          </a:p>
        </p:txBody>
      </p:sp>
    </p:spTree>
    <p:extLst>
      <p:ext uri="{BB962C8B-B14F-4D97-AF65-F5344CB8AC3E}">
        <p14:creationId xmlns:p14="http://schemas.microsoft.com/office/powerpoint/2010/main" val="808775888"/>
      </p:ext>
    </p:extLst>
  </p:cSld>
  <p:clrMapOvr>
    <a:masterClrMapping/>
  </p:clrMapOvr>
  <p:transition spd="med">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342A14F-494E-4937-BAD8-C967F5B3E83A}" type="slidenum">
              <a:rPr lang="en-US" altLang="vi-VN"/>
              <a:pPr/>
              <a:t>‹#›</a:t>
            </a:fld>
            <a:endParaRPr lang="en-US" altLang="vi-VN"/>
          </a:p>
        </p:txBody>
      </p:sp>
    </p:spTree>
    <p:extLst>
      <p:ext uri="{BB962C8B-B14F-4D97-AF65-F5344CB8AC3E}">
        <p14:creationId xmlns:p14="http://schemas.microsoft.com/office/powerpoint/2010/main" val="1118140476"/>
      </p:ext>
    </p:extLst>
  </p:cSld>
  <p:clrMapOvr>
    <a:masterClrMapping/>
  </p:clrMapOvr>
  <p:transition spd="med">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11B36B5-3071-43F0-8742-332BCFBAB70A}" type="slidenum">
              <a:rPr lang="en-US" altLang="vi-VN"/>
              <a:pPr/>
              <a:t>‹#›</a:t>
            </a:fld>
            <a:endParaRPr lang="en-US" altLang="vi-VN"/>
          </a:p>
        </p:txBody>
      </p:sp>
    </p:spTree>
    <p:extLst>
      <p:ext uri="{BB962C8B-B14F-4D97-AF65-F5344CB8AC3E}">
        <p14:creationId xmlns:p14="http://schemas.microsoft.com/office/powerpoint/2010/main" val="1791414860"/>
      </p:ext>
    </p:extLst>
  </p:cSld>
  <p:clrMapOvr>
    <a:masterClrMapping/>
  </p:clrMapOvr>
  <p:transition spd="med">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BB34212-1A50-4678-9344-B5AD51205A0E}" type="slidenum">
              <a:rPr lang="en-US" altLang="vi-VN"/>
              <a:pPr/>
              <a:t>‹#›</a:t>
            </a:fld>
            <a:endParaRPr lang="en-US" altLang="vi-VN"/>
          </a:p>
        </p:txBody>
      </p:sp>
    </p:spTree>
    <p:extLst>
      <p:ext uri="{BB962C8B-B14F-4D97-AF65-F5344CB8AC3E}">
        <p14:creationId xmlns:p14="http://schemas.microsoft.com/office/powerpoint/2010/main" val="1091666233"/>
      </p:ext>
    </p:extLst>
  </p:cSld>
  <p:clrMapOvr>
    <a:masterClrMapping/>
  </p:clrMapOvr>
  <p:transition spd="med">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B243924-550D-4017-9C1D-F2E23B2FA12E}" type="slidenum">
              <a:rPr lang="en-US" altLang="vi-VN"/>
              <a:pPr/>
              <a:t>‹#›</a:t>
            </a:fld>
            <a:endParaRPr lang="en-US" altLang="vi-VN"/>
          </a:p>
        </p:txBody>
      </p:sp>
    </p:spTree>
    <p:extLst>
      <p:ext uri="{BB962C8B-B14F-4D97-AF65-F5344CB8AC3E}">
        <p14:creationId xmlns:p14="http://schemas.microsoft.com/office/powerpoint/2010/main" val="2531398052"/>
      </p:ext>
    </p:extLst>
  </p:cSld>
  <p:clrMapOvr>
    <a:masterClrMapping/>
  </p:clrMapOvr>
  <p:transition spd="med">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7631C043-5754-41F5-9D39-2F4DF85DA309}" type="slidenum">
              <a:rPr lang="en-US" altLang="vi-VN"/>
              <a:pPr/>
              <a:t>‹#›</a:t>
            </a:fld>
            <a:endParaRPr lang="en-US" altLang="vi-VN"/>
          </a:p>
        </p:txBody>
      </p:sp>
    </p:spTree>
    <p:extLst>
      <p:ext uri="{BB962C8B-B14F-4D97-AF65-F5344CB8AC3E}">
        <p14:creationId xmlns:p14="http://schemas.microsoft.com/office/powerpoint/2010/main" val="2456622692"/>
      </p:ext>
    </p:extLst>
  </p:cSld>
  <p:clrMapOvr>
    <a:masterClrMapping/>
  </p:clrMapOvr>
  <p:transition spd="med">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5B2183E-EBB5-4DC0-8FD1-7AEA69EDBA18}" type="slidenum">
              <a:rPr lang="en-US" altLang="vi-VN"/>
              <a:pPr/>
              <a:t>‹#›</a:t>
            </a:fld>
            <a:endParaRPr lang="en-US" altLang="vi-VN"/>
          </a:p>
        </p:txBody>
      </p:sp>
    </p:spTree>
    <p:extLst>
      <p:ext uri="{BB962C8B-B14F-4D97-AF65-F5344CB8AC3E}">
        <p14:creationId xmlns:p14="http://schemas.microsoft.com/office/powerpoint/2010/main" val="1037280032"/>
      </p:ext>
    </p:extLst>
  </p:cSld>
  <p:clrMapOvr>
    <a:masterClrMapping/>
  </p:clrMapOvr>
  <p:transition spd="med">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3C6311-C316-4147-A8EC-909B5DE54F8E}" type="slidenum">
              <a:rPr lang="en-US" altLang="vi-VN"/>
              <a:pPr/>
              <a:t>‹#›</a:t>
            </a:fld>
            <a:endParaRPr lang="en-US" altLang="vi-VN"/>
          </a:p>
        </p:txBody>
      </p:sp>
    </p:spTree>
    <p:extLst>
      <p:ext uri="{BB962C8B-B14F-4D97-AF65-F5344CB8AC3E}">
        <p14:creationId xmlns:p14="http://schemas.microsoft.com/office/powerpoint/2010/main" val="960967682"/>
      </p:ext>
    </p:extLst>
  </p:cSld>
  <p:clrMapOvr>
    <a:masterClrMapping/>
  </p:clrMapOvr>
  <p:transition spd="med">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5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3584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584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61926F9-D5F6-4F72-A636-FCC600D835EA}" type="slidenum">
              <a:rPr lang="en-US" altLang="vi-VN"/>
              <a:pPr/>
              <a:t>‹#›</a:t>
            </a:fld>
            <a:endParaRPr lang="en-US" altLang="vi-VN"/>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spd="med">
    <p:cover dir="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30.xml"/><Relationship Id="rId7" Type="http://schemas.openxmlformats.org/officeDocument/2006/relationships/slide" Target="slide34.xml"/><Relationship Id="rId2" Type="http://schemas.openxmlformats.org/officeDocument/2006/relationships/slide" Target="slide29.xml"/><Relationship Id="rId1" Type="http://schemas.openxmlformats.org/officeDocument/2006/relationships/slideLayout" Target="../slideLayouts/slideLayout12.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slide" Target="slide31.xml"/></Relationships>
</file>

<file path=ppt/slides/_rels/slide29.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2.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3.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34.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3.gif"/><Relationship Id="rId2" Type="http://schemas.openxmlformats.org/officeDocument/2006/relationships/audio" Target="file:///D:\Tu%20sach\Sach%20TUYEN\GA.LAC\02%20-%20Love%20is%20blue.mp3" TargetMode="External"/><Relationship Id="rId1" Type="http://schemas.openxmlformats.org/officeDocument/2006/relationships/audio" Target="file:///D:\ai\Beethoven's%20Symphony%20No.%209%20(Scherzo).wma" TargetMode="Externa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WordArt 5"/>
          <p:cNvSpPr>
            <a:spLocks noChangeArrowheads="1" noChangeShapeType="1" noTextEdit="1"/>
          </p:cNvSpPr>
          <p:nvPr/>
        </p:nvSpPr>
        <p:spPr bwMode="auto">
          <a:xfrm>
            <a:off x="3200400" y="1809750"/>
            <a:ext cx="2438400" cy="563563"/>
          </a:xfrm>
          <a:prstGeom prst="rect">
            <a:avLst/>
          </a:prstGeom>
        </p:spPr>
        <p:txBody>
          <a:bodyPr wrap="none" fromWordArt="1">
            <a:prstTxWarp prst="textPlain">
              <a:avLst>
                <a:gd name="adj" fmla="val 50000"/>
              </a:avLst>
            </a:prstTxWarp>
          </a:bodyPr>
          <a:lstStyle/>
          <a:p>
            <a:pPr algn="ctr"/>
            <a:r>
              <a:rPr lang="vi-VN"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rPr>
              <a:t>Lịch sử</a:t>
            </a:r>
            <a:endParaRPr lang="en-US"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a:cs typeface="Times New Roman"/>
            </a:endParaRPr>
          </a:p>
        </p:txBody>
      </p:sp>
      <p:pic>
        <p:nvPicPr>
          <p:cNvPr id="3075" name="Picture 10"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20015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0015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3"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29160">
            <a:off x="-41275" y="122238"/>
            <a:ext cx="1719263"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4"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382142">
            <a:off x="7578725" y="138113"/>
            <a:ext cx="1676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752468">
            <a:off x="-129381" y="5415756"/>
            <a:ext cx="1684337" cy="144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6" descr="Bellcol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8003096">
            <a:off x="7555706" y="5511007"/>
            <a:ext cx="164623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AutoShape 21"/>
          <p:cNvSpPr>
            <a:spLocks noChangeArrowheads="1"/>
          </p:cNvSpPr>
          <p:nvPr/>
        </p:nvSpPr>
        <p:spPr bwMode="auto">
          <a:xfrm>
            <a:off x="6705600" y="226695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eaLnBrk="1" hangingPunct="1"/>
            <a:endParaRPr lang="vi-VN" altLang="vi-VN" sz="2400">
              <a:solidFill>
                <a:srgbClr val="000000"/>
              </a:solidFill>
            </a:endParaRPr>
          </a:p>
        </p:txBody>
      </p:sp>
      <p:sp>
        <p:nvSpPr>
          <p:cNvPr id="17" name="AutoShape 22"/>
          <p:cNvSpPr>
            <a:spLocks noChangeArrowheads="1"/>
          </p:cNvSpPr>
          <p:nvPr/>
        </p:nvSpPr>
        <p:spPr bwMode="auto">
          <a:xfrm>
            <a:off x="1676400" y="226695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eaLnBrk="1" hangingPunct="1"/>
            <a:endParaRPr lang="vi-VN" altLang="vi-VN" sz="2400">
              <a:solidFill>
                <a:srgbClr val="000000"/>
              </a:solidFill>
            </a:endParaRPr>
          </a:p>
        </p:txBody>
      </p:sp>
      <p:pic>
        <p:nvPicPr>
          <p:cNvPr id="3084" name="Picture 15" descr="Dove-02-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5257800"/>
            <a:ext cx="167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WordArt 38"/>
          <p:cNvSpPr>
            <a:spLocks noChangeArrowheads="1" noChangeShapeType="1" noTextEdit="1"/>
          </p:cNvSpPr>
          <p:nvPr/>
        </p:nvSpPr>
        <p:spPr bwMode="auto">
          <a:xfrm>
            <a:off x="1509713" y="414338"/>
            <a:ext cx="6413500" cy="576262"/>
          </a:xfrm>
          <a:prstGeom prst="rect">
            <a:avLst/>
          </a:prstGeom>
        </p:spPr>
        <p:txBody>
          <a:bodyPr wrap="none" fromWordArt="1">
            <a:prstTxWarp prst="textPlain">
              <a:avLst>
                <a:gd name="adj" fmla="val 50000"/>
              </a:avLst>
            </a:prstTxWarp>
          </a:bodyPr>
          <a:lstStyle/>
          <a:p>
            <a:pPr algn="ctr"/>
            <a:r>
              <a:rPr lang="vi-VN" kern="1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TRƯỜNG TIỂU </a:t>
            </a:r>
            <a:r>
              <a:rPr lang="vi-VN" kern="1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HỌC </a:t>
            </a:r>
            <a:r>
              <a:rPr lang="en-US" kern="10" smtClean="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rPr>
              <a:t>ĐẠI ĐỒNG</a:t>
            </a:r>
            <a:endParaRPr lang="en-US" kern="10">
              <a:ln w="9525">
                <a:solidFill>
                  <a:srgbClr val="FF0000"/>
                </a:solidFill>
                <a:round/>
                <a:headEnd/>
                <a:tailEnd/>
              </a:ln>
              <a:solidFill>
                <a:srgbClr val="C00000"/>
              </a:solidFill>
              <a:effectLst>
                <a:outerShdw dist="45791" dir="2021404" algn="ctr" rotWithShape="0">
                  <a:srgbClr val="B2B2B2">
                    <a:alpha val="79999"/>
                  </a:srgbClr>
                </a:outerShdw>
              </a:effectLst>
              <a:latin typeface="Times New Roman"/>
              <a:cs typeface="Times New Roman"/>
            </a:endParaRPr>
          </a:p>
        </p:txBody>
      </p:sp>
      <p:sp>
        <p:nvSpPr>
          <p:cNvPr id="20" name="AutoShape 22"/>
          <p:cNvSpPr>
            <a:spLocks noChangeArrowheads="1"/>
          </p:cNvSpPr>
          <p:nvPr/>
        </p:nvSpPr>
        <p:spPr bwMode="auto">
          <a:xfrm>
            <a:off x="6858000" y="4572000"/>
            <a:ext cx="574675" cy="485775"/>
          </a:xfrm>
          <a:prstGeom prst="star4">
            <a:avLst>
              <a:gd name="adj" fmla="val 12500"/>
            </a:avLst>
          </a:prstGeom>
          <a:solidFill>
            <a:srgbClr val="66FF33"/>
          </a:solidFill>
          <a:ln w="12700" cap="sq">
            <a:solidFill>
              <a:schemeClr val="tx1"/>
            </a:solidFill>
            <a:miter lim="800000"/>
            <a:headEnd type="none" w="sm" len="sm"/>
            <a:tailEnd type="none" w="sm" len="sm"/>
          </a:ln>
        </p:spPr>
        <p:txBody>
          <a:bodyPr wrap="none" anchor="ctr"/>
          <a:lstStyle/>
          <a:p>
            <a:pPr eaLnBrk="1" hangingPunct="1"/>
            <a:endParaRPr lang="vi-VN" altLang="vi-VN" sz="2400">
              <a:solidFill>
                <a:srgbClr val="000000"/>
              </a:solidFill>
            </a:endParaRPr>
          </a:p>
        </p:txBody>
      </p:sp>
      <p:sp>
        <p:nvSpPr>
          <p:cNvPr id="21" name="AutoShape 21"/>
          <p:cNvSpPr>
            <a:spLocks noChangeArrowheads="1"/>
          </p:cNvSpPr>
          <p:nvPr/>
        </p:nvSpPr>
        <p:spPr bwMode="auto">
          <a:xfrm>
            <a:off x="1524000" y="4648200"/>
            <a:ext cx="574675" cy="485775"/>
          </a:xfrm>
          <a:prstGeom prst="star4">
            <a:avLst>
              <a:gd name="adj" fmla="val 12431"/>
            </a:avLst>
          </a:prstGeom>
          <a:solidFill>
            <a:srgbClr val="99FFCC"/>
          </a:solidFill>
          <a:ln w="12700" cap="sq">
            <a:solidFill>
              <a:schemeClr val="tx1"/>
            </a:solidFill>
            <a:miter lim="800000"/>
            <a:headEnd type="none" w="sm" len="sm"/>
            <a:tailEnd type="none" w="sm" len="sm"/>
          </a:ln>
        </p:spPr>
        <p:txBody>
          <a:bodyPr wrap="none" anchor="ctr"/>
          <a:lstStyle/>
          <a:p>
            <a:pPr eaLnBrk="1" hangingPunct="1"/>
            <a:endParaRPr lang="vi-VN" altLang="vi-VN" sz="2400">
              <a:solidFill>
                <a:srgbClr val="000000"/>
              </a:solidFill>
            </a:endParaRPr>
          </a:p>
        </p:txBody>
      </p:sp>
      <p:sp>
        <p:nvSpPr>
          <p:cNvPr id="3088" name="WordArt 122"/>
          <p:cNvSpPr>
            <a:spLocks noChangeArrowheads="1" noChangeShapeType="1" noTextEdit="1"/>
          </p:cNvSpPr>
          <p:nvPr/>
        </p:nvSpPr>
        <p:spPr bwMode="auto">
          <a:xfrm>
            <a:off x="457200" y="2895600"/>
            <a:ext cx="8305800" cy="1676400"/>
          </a:xfrm>
          <a:prstGeom prst="rect">
            <a:avLst/>
          </a:prstGeom>
        </p:spPr>
        <p:txBody>
          <a:bodyPr wrap="none" fromWordArt="1">
            <a:prstTxWarp prst="textPlain">
              <a:avLst>
                <a:gd name="adj" fmla="val 50000"/>
              </a:avLst>
            </a:prstTxWarp>
          </a:bodyPr>
          <a:lstStyle/>
          <a:p>
            <a:pPr algn="ctr"/>
            <a:r>
              <a:rPr lang="en-US" b="1" kern="10">
                <a:ln w="9525">
                  <a:solidFill>
                    <a:srgbClr val="FF0000"/>
                  </a:solidFill>
                  <a:round/>
                  <a:headEnd/>
                  <a:tailEnd/>
                </a:ln>
                <a:solidFill>
                  <a:srgbClr val="0000FF"/>
                </a:solidFill>
                <a:effectLst>
                  <a:outerShdw dist="45791" dir="2021404" algn="ctr" rotWithShape="0">
                    <a:srgbClr val="B2B2B2">
                      <a:alpha val="79999"/>
                    </a:srgbClr>
                  </a:outerShdw>
                </a:effectLst>
                <a:latin typeface="Times New Roman"/>
                <a:cs typeface="Times New Roman"/>
              </a:rPr>
              <a:t>XÂY DỰNG NHÀ MÁY THỦY ĐIỆN HÒA BÌNH</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childTnLst>
                                </p:cTn>
                              </p:par>
                            </p:childTnLst>
                          </p:cTn>
                        </p:par>
                        <p:par>
                          <p:cTn id="9" fill="hold" nodeType="afterGroup">
                            <p:stCondLst>
                              <p:cond delay="3000"/>
                            </p:stCondLst>
                            <p:childTnLst>
                              <p:par>
                                <p:cTn id="10" presetID="9" presetClass="entr" presetSubtype="0" repeatCount="indefinite"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2000"/>
                                        <p:tgtEl>
                                          <p:spTgt spid="16"/>
                                        </p:tgtEl>
                                      </p:cBhvr>
                                    </p:animEffect>
                                  </p:childTnLst>
                                </p:cTn>
                              </p:par>
                            </p:childTnLst>
                          </p:cTn>
                        </p:par>
                        <p:par>
                          <p:cTn id="13" fill="hold" nodeType="afterGroup">
                            <p:stCondLst>
                              <p:cond delay="5000"/>
                            </p:stCondLst>
                            <p:childTnLst>
                              <p:par>
                                <p:cTn id="14" presetID="9" presetClass="entr" presetSubtype="0" repeatCount="indefinite"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dissolve">
                                      <p:cBhvr>
                                        <p:cTn id="16" dur="2000"/>
                                        <p:tgtEl>
                                          <p:spTgt spid="17"/>
                                        </p:tgtEl>
                                      </p:cBhvr>
                                    </p:animEffect>
                                  </p:childTnLst>
                                </p:cTn>
                              </p:par>
                            </p:childTnLst>
                          </p:cTn>
                        </p:par>
                        <p:par>
                          <p:cTn id="17" fill="hold" nodeType="afterGroup">
                            <p:stCondLst>
                              <p:cond delay="7000"/>
                            </p:stCondLst>
                            <p:childTnLst>
                              <p:par>
                                <p:cTn id="18" presetID="9" presetClass="entr" presetSubtype="0" repeatCount="indefinite"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dissolve">
                                      <p:cBhvr>
                                        <p:cTn id="20" dur="2000"/>
                                        <p:tgtEl>
                                          <p:spTgt spid="20"/>
                                        </p:tgtEl>
                                      </p:cBhvr>
                                    </p:animEffect>
                                  </p:childTnLst>
                                </p:cTn>
                              </p:par>
                            </p:childTnLst>
                          </p:cTn>
                        </p:par>
                        <p:par>
                          <p:cTn id="21" fill="hold" nodeType="afterGroup">
                            <p:stCondLst>
                              <p:cond delay="9000"/>
                            </p:stCondLst>
                            <p:childTnLst>
                              <p:par>
                                <p:cTn id="22" presetID="9" presetClass="entr" presetSubtype="0" repeatCount="indefinite"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descr="dap cao bang nha 10 t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Text Box 3"/>
          <p:cNvSpPr txBox="1">
            <a:spLocks noChangeArrowheads="1"/>
          </p:cNvSpPr>
          <p:nvPr/>
        </p:nvSpPr>
        <p:spPr bwMode="auto">
          <a:xfrm>
            <a:off x="1752600" y="6278563"/>
            <a:ext cx="4953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spcBef>
                <a:spcPct val="50000"/>
              </a:spcBef>
            </a:pPr>
            <a:r>
              <a:rPr lang="en-US" altLang="vi-VN" b="1">
                <a:solidFill>
                  <a:srgbClr val="0000FF"/>
                </a:solidFill>
                <a:latin typeface="Times New Roman" pitchFamily="18" charset="0"/>
              </a:rPr>
              <a:t>Đập cao bằng nhà 10 tầng</a:t>
            </a:r>
          </a:p>
        </p:txBody>
      </p:sp>
      <p:sp>
        <p:nvSpPr>
          <p:cNvPr id="13316" name="Rectangle 4"/>
          <p:cNvSpPr>
            <a:spLocks noChangeArrowheads="1"/>
          </p:cNvSpPr>
          <p:nvPr/>
        </p:nvSpPr>
        <p:spPr bwMode="auto">
          <a:xfrm>
            <a:off x="0" y="0"/>
            <a:ext cx="9144000" cy="6858000"/>
          </a:xfrm>
          <a:prstGeom prst="rect">
            <a:avLst/>
          </a:prstGeom>
          <a:noFill/>
          <a:ln w="76200">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wipe(down)">
                                      <p:cBhvr>
                                        <p:cTn id="7" dur="500"/>
                                        <p:tgtEl>
                                          <p:spTgt spid="126978"/>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6979"/>
                                        </p:tgtEl>
                                        <p:attrNameLst>
                                          <p:attrName>style.visibility</p:attrName>
                                        </p:attrNameLst>
                                      </p:cBhvr>
                                      <p:to>
                                        <p:strVal val="visible"/>
                                      </p:to>
                                    </p:set>
                                    <p:animEffect transition="in" filter="wipe(down)">
                                      <p:cBhvr>
                                        <p:cTn id="11" dur="500"/>
                                        <p:tgtEl>
                                          <p:spTgt spid="12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vi-VN" altLang="vi-VN" smtClean="0"/>
          </a:p>
        </p:txBody>
      </p:sp>
      <p:sp>
        <p:nvSpPr>
          <p:cNvPr id="14339" name="Rectangle 3"/>
          <p:cNvSpPr>
            <a:spLocks noGrp="1" noChangeArrowheads="1"/>
          </p:cNvSpPr>
          <p:nvPr>
            <p:ph type="body" idx="1"/>
          </p:nvPr>
        </p:nvSpPr>
        <p:spPr/>
        <p:txBody>
          <a:bodyPr/>
          <a:lstStyle/>
          <a:p>
            <a:pPr eaLnBrk="1" hangingPunct="1"/>
            <a:endParaRPr lang="vi-VN" altLang="vi-VN" smtClean="0"/>
          </a:p>
        </p:txBody>
      </p:sp>
      <p:pic>
        <p:nvPicPr>
          <p:cNvPr id="14340" name="Picture 5" descr="thuy_dien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305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6"/>
          <p:cNvSpPr txBox="1">
            <a:spLocks noChangeArrowheads="1"/>
          </p:cNvSpPr>
          <p:nvPr/>
        </p:nvSpPr>
        <p:spPr bwMode="auto">
          <a:xfrm>
            <a:off x="228600" y="5943600"/>
            <a:ext cx="891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3600" b="1">
                <a:solidFill>
                  <a:srgbClr val="0000FF"/>
                </a:solidFill>
                <a:latin typeface="Times New Roman" pitchFamily="18" charset="0"/>
                <a:cs typeface="Times New Roman" pitchFamily="18" charset="0"/>
              </a:rPr>
              <a:t>Ngày 30 – 12 – 1988, tổ máy số 1 hoàn thành</a:t>
            </a:r>
          </a:p>
        </p:txBody>
      </p:sp>
      <p:sp>
        <p:nvSpPr>
          <p:cNvPr id="14342" name="Rectangle 7"/>
          <p:cNvSpPr>
            <a:spLocks noChangeArrowheads="1"/>
          </p:cNvSpPr>
          <p:nvPr/>
        </p:nvSpPr>
        <p:spPr bwMode="auto">
          <a:xfrm>
            <a:off x="0" y="0"/>
            <a:ext cx="9144000" cy="6858000"/>
          </a:xfrm>
          <a:prstGeom prst="rect">
            <a:avLst/>
          </a:prstGeom>
          <a:noFill/>
          <a:ln w="76200">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vi-VN" altLang="vi-VN" smtClean="0"/>
          </a:p>
        </p:txBody>
      </p:sp>
      <p:sp>
        <p:nvSpPr>
          <p:cNvPr id="15363" name="Rectangle 3"/>
          <p:cNvSpPr>
            <a:spLocks noGrp="1" noChangeArrowheads="1"/>
          </p:cNvSpPr>
          <p:nvPr>
            <p:ph type="body" idx="1"/>
          </p:nvPr>
        </p:nvSpPr>
        <p:spPr/>
        <p:txBody>
          <a:bodyPr/>
          <a:lstStyle/>
          <a:p>
            <a:pPr eaLnBrk="1" hangingPunct="1"/>
            <a:endParaRPr lang="vi-VN" altLang="vi-VN" smtClean="0"/>
          </a:p>
        </p:txBody>
      </p:sp>
      <p:sp>
        <p:nvSpPr>
          <p:cNvPr id="15364" name="Rectangle 1003"/>
          <p:cNvSpPr>
            <a:spLocks noChangeArrowheads="1"/>
          </p:cNvSpPr>
          <p:nvPr/>
        </p:nvSpPr>
        <p:spPr bwMode="auto">
          <a:xfrm>
            <a:off x="0" y="0"/>
            <a:ext cx="9144000" cy="6858000"/>
          </a:xfrm>
          <a:prstGeom prst="rect">
            <a:avLst/>
          </a:prstGeom>
          <a:noFill/>
          <a:ln w="76200">
            <a:pattFill prst="wdUpDiag">
              <a:fgClr>
                <a:srgbClr val="00FF00"/>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14668" name="Text Box 1004"/>
          <p:cNvSpPr txBox="1">
            <a:spLocks noChangeArrowheads="1"/>
          </p:cNvSpPr>
          <p:nvPr/>
        </p:nvSpPr>
        <p:spPr bwMode="auto">
          <a:xfrm>
            <a:off x="3124200" y="6278563"/>
            <a:ext cx="4876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b="1">
                <a:solidFill>
                  <a:srgbClr val="0000FF"/>
                </a:solidFill>
                <a:latin typeface="Times New Roman" pitchFamily="18" charset="0"/>
                <a:cs typeface="Times New Roman" pitchFamily="18" charset="0"/>
              </a:rPr>
              <a:t>8 tổ máy</a:t>
            </a:r>
          </a:p>
        </p:txBody>
      </p:sp>
      <p:pic>
        <p:nvPicPr>
          <p:cNvPr id="114669" name="Picture 1005" descr="Gian-May-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763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114668"/>
                                        </p:tgtEl>
                                        <p:attrNameLst>
                                          <p:attrName>style.visibility</p:attrName>
                                        </p:attrNameLst>
                                      </p:cBhvr>
                                      <p:to>
                                        <p:strVal val="visible"/>
                                      </p:to>
                                    </p:set>
                                    <p:anim calcmode="lin" valueType="num">
                                      <p:cBhvr>
                                        <p:cTn id="7" dur="2000" fill="hold"/>
                                        <p:tgtEl>
                                          <p:spTgt spid="114668"/>
                                        </p:tgtEl>
                                        <p:attrNameLst>
                                          <p:attrName>ppt_w</p:attrName>
                                        </p:attrNameLst>
                                      </p:cBhvr>
                                      <p:tavLst>
                                        <p:tav tm="0">
                                          <p:val>
                                            <p:fltVal val="0"/>
                                          </p:val>
                                        </p:tav>
                                        <p:tav tm="100000">
                                          <p:val>
                                            <p:strVal val="#ppt_w"/>
                                          </p:val>
                                        </p:tav>
                                      </p:tavLst>
                                    </p:anim>
                                    <p:anim calcmode="lin" valueType="num">
                                      <p:cBhvr>
                                        <p:cTn id="8" dur="2000" fill="hold"/>
                                        <p:tgtEl>
                                          <p:spTgt spid="114668"/>
                                        </p:tgtEl>
                                        <p:attrNameLst>
                                          <p:attrName>ppt_h</p:attrName>
                                        </p:attrNameLst>
                                      </p:cBhvr>
                                      <p:tavLst>
                                        <p:tav tm="0">
                                          <p:val>
                                            <p:fltVal val="0"/>
                                          </p:val>
                                        </p:tav>
                                        <p:tav tm="100000">
                                          <p:val>
                                            <p:strVal val="#ppt_h"/>
                                          </p:val>
                                        </p:tav>
                                      </p:tavLst>
                                    </p:anim>
                                    <p:anim calcmode="lin" valueType="num">
                                      <p:cBhvr>
                                        <p:cTn id="9" dur="2000" fill="hold"/>
                                        <p:tgtEl>
                                          <p:spTgt spid="114668"/>
                                        </p:tgtEl>
                                        <p:attrNameLst>
                                          <p:attrName>style.rotation</p:attrName>
                                        </p:attrNameLst>
                                      </p:cBhvr>
                                      <p:tavLst>
                                        <p:tav tm="0">
                                          <p:val>
                                            <p:fltVal val="90"/>
                                          </p:val>
                                        </p:tav>
                                        <p:tav tm="100000">
                                          <p:val>
                                            <p:fltVal val="0"/>
                                          </p:val>
                                        </p:tav>
                                      </p:tavLst>
                                    </p:anim>
                                    <p:animEffect transition="in" filter="fade">
                                      <p:cBhvr>
                                        <p:cTn id="10" dur="2000"/>
                                        <p:tgtEl>
                                          <p:spTgt spid="114668"/>
                                        </p:tgtEl>
                                      </p:cBhvr>
                                    </p:animEffect>
                                  </p:childTnLst>
                                </p:cTn>
                              </p:par>
                            </p:childTnLst>
                          </p:cTn>
                        </p:par>
                        <p:par>
                          <p:cTn id="11" fill="hold" nodeType="afterGroup">
                            <p:stCondLst>
                              <p:cond delay="2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4669"/>
                                        </p:tgtEl>
                                        <p:attrNameLst>
                                          <p:attrName>style.visibility</p:attrName>
                                        </p:attrNameLst>
                                      </p:cBhvr>
                                      <p:to>
                                        <p:strVal val="visible"/>
                                      </p:to>
                                    </p:set>
                                    <p:anim calcmode="lin" valueType="num">
                                      <p:cBhvr>
                                        <p:cTn id="14" dur="2000" fill="hold"/>
                                        <p:tgtEl>
                                          <p:spTgt spid="114669"/>
                                        </p:tgtEl>
                                        <p:attrNameLst>
                                          <p:attrName>ppt_w</p:attrName>
                                        </p:attrNameLst>
                                      </p:cBhvr>
                                      <p:tavLst>
                                        <p:tav tm="0">
                                          <p:val>
                                            <p:fltVal val="0"/>
                                          </p:val>
                                        </p:tav>
                                        <p:tav tm="100000">
                                          <p:val>
                                            <p:strVal val="#ppt_w"/>
                                          </p:val>
                                        </p:tav>
                                      </p:tavLst>
                                    </p:anim>
                                    <p:anim calcmode="lin" valueType="num">
                                      <p:cBhvr>
                                        <p:cTn id="15" dur="2000" fill="hold"/>
                                        <p:tgtEl>
                                          <p:spTgt spid="114669"/>
                                        </p:tgtEl>
                                        <p:attrNameLst>
                                          <p:attrName>ppt_h</p:attrName>
                                        </p:attrNameLst>
                                      </p:cBhvr>
                                      <p:tavLst>
                                        <p:tav tm="0">
                                          <p:val>
                                            <p:fltVal val="0"/>
                                          </p:val>
                                        </p:tav>
                                        <p:tav tm="100000">
                                          <p:val>
                                            <p:strVal val="#ppt_h"/>
                                          </p:val>
                                        </p:tav>
                                      </p:tavLst>
                                    </p:anim>
                                    <p:anim calcmode="lin" valueType="num">
                                      <p:cBhvr>
                                        <p:cTn id="16" dur="2000" fill="hold"/>
                                        <p:tgtEl>
                                          <p:spTgt spid="114669"/>
                                        </p:tgtEl>
                                        <p:attrNameLst>
                                          <p:attrName>style.rotation</p:attrName>
                                        </p:attrNameLst>
                                      </p:cBhvr>
                                      <p:tavLst>
                                        <p:tav tm="0">
                                          <p:val>
                                            <p:fltVal val="90"/>
                                          </p:val>
                                        </p:tav>
                                        <p:tav tm="100000">
                                          <p:val>
                                            <p:fltVal val="0"/>
                                          </p:val>
                                        </p:tav>
                                      </p:tavLst>
                                    </p:anim>
                                    <p:animEffect transition="in" filter="fade">
                                      <p:cBhvr>
                                        <p:cTn id="17" dur="2000"/>
                                        <p:tgtEl>
                                          <p:spTgt spid="114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vi-VN" altLang="vi-VN" smtClean="0"/>
          </a:p>
        </p:txBody>
      </p:sp>
      <p:sp>
        <p:nvSpPr>
          <p:cNvPr id="16387" name="Rectangle 3"/>
          <p:cNvSpPr>
            <a:spLocks noGrp="1" noChangeArrowheads="1"/>
          </p:cNvSpPr>
          <p:nvPr>
            <p:ph type="body" idx="1"/>
          </p:nvPr>
        </p:nvSpPr>
        <p:spPr/>
        <p:txBody>
          <a:bodyPr/>
          <a:lstStyle/>
          <a:p>
            <a:pPr eaLnBrk="1" hangingPunct="1"/>
            <a:endParaRPr lang="vi-VN" altLang="vi-VN" smtClean="0"/>
          </a:p>
        </p:txBody>
      </p:sp>
      <p:pic>
        <p:nvPicPr>
          <p:cNvPr id="16388" name="Picture 4" descr="00000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0" y="0"/>
            <a:ext cx="9144000" cy="6858000"/>
          </a:xfrm>
          <a:prstGeom prst="rect">
            <a:avLst/>
          </a:prstGeom>
          <a:noFill/>
          <a:ln w="76200">
            <a:pattFill prst="wdUpDiag">
              <a:fgClr>
                <a:srgbClr val="00FF00"/>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6390" name="Text Box 6"/>
          <p:cNvSpPr txBox="1">
            <a:spLocks noChangeArrowheads="1"/>
          </p:cNvSpPr>
          <p:nvPr/>
        </p:nvSpPr>
        <p:spPr bwMode="auto">
          <a:xfrm>
            <a:off x="228600" y="5943600"/>
            <a:ext cx="88392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vi-VN" altLang="vi-VN" sz="2800" b="1">
                <a:solidFill>
                  <a:srgbClr val="0000FF"/>
                </a:solidFill>
                <a:latin typeface="Times New Roman" pitchFamily="18" charset="0"/>
                <a:cs typeface="Times New Roman" pitchFamily="18" charset="0"/>
              </a:rPr>
              <a:t>      N</a:t>
            </a:r>
            <a:r>
              <a:rPr lang="en-US" altLang="vi-VN" sz="2800" b="1">
                <a:solidFill>
                  <a:srgbClr val="0000FF"/>
                </a:solidFill>
                <a:latin typeface="Times New Roman" pitchFamily="18" charset="0"/>
                <a:cs typeface="Times New Roman" pitchFamily="18" charset="0"/>
              </a:rPr>
              <a:t>hà máy thủy điện Hòa Bình khi đã hoàn thành</a:t>
            </a:r>
          </a:p>
        </p:txBody>
      </p:sp>
    </p:spTree>
  </p:cSld>
  <p:clrMapOvr>
    <a:masterClrMapping/>
  </p:clrMapOvr>
  <p:transition spd="med">
    <p:cover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noFill/>
          <a:ln w="76200">
            <a:pattFill prst="dkVert">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7411" name="Text Box 5"/>
          <p:cNvSpPr txBox="1">
            <a:spLocks noChangeArrowheads="1"/>
          </p:cNvSpPr>
          <p:nvPr/>
        </p:nvSpPr>
        <p:spPr bwMode="auto">
          <a:xfrm>
            <a:off x="114300" y="2438400"/>
            <a:ext cx="8915400" cy="3121025"/>
          </a:xfrm>
          <a:prstGeom prst="rect">
            <a:avLst/>
          </a:prstGeom>
          <a:noFill/>
          <a:ln w="38100">
            <a:pattFill prst="wdUpDiag">
              <a:fgClr>
                <a:srgbClr val="FF0000"/>
              </a:fgClr>
              <a:bgClr>
                <a:srgbClr val="66FF33"/>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cs typeface="Times New Roman" pitchFamily="18" charset="0"/>
              </a:rPr>
              <a:t>     - Nhà máy thủy điện Hòa Bình được </a:t>
            </a:r>
            <a:r>
              <a:rPr lang="en-US" altLang="vi-VN" sz="2800" b="1">
                <a:solidFill>
                  <a:srgbClr val="FF0000"/>
                </a:solidFill>
                <a:latin typeface="Times New Roman" pitchFamily="18" charset="0"/>
                <a:cs typeface="Times New Roman" pitchFamily="18" charset="0"/>
              </a:rPr>
              <a:t>khởi công </a:t>
            </a:r>
            <a:r>
              <a:rPr lang="en-US" altLang="vi-VN" sz="2800" b="1">
                <a:solidFill>
                  <a:srgbClr val="0000FF"/>
                </a:solidFill>
                <a:latin typeface="Times New Roman" pitchFamily="18" charset="0"/>
                <a:cs typeface="Times New Roman" pitchFamily="18" charset="0"/>
              </a:rPr>
              <a:t>xây dựng ngày 6-11-1979 và </a:t>
            </a:r>
            <a:r>
              <a:rPr lang="en-US" altLang="vi-VN" sz="2800" b="1">
                <a:solidFill>
                  <a:srgbClr val="FF0000"/>
                </a:solidFill>
                <a:latin typeface="Times New Roman" pitchFamily="18" charset="0"/>
                <a:cs typeface="Times New Roman" pitchFamily="18" charset="0"/>
              </a:rPr>
              <a:t>hoàn thành </a:t>
            </a:r>
            <a:r>
              <a:rPr lang="en-US" altLang="vi-VN" sz="2800" b="1">
                <a:solidFill>
                  <a:srgbClr val="0000FF"/>
                </a:solidFill>
                <a:latin typeface="Times New Roman" pitchFamily="18" charset="0"/>
                <a:cs typeface="Times New Roman" pitchFamily="18" charset="0"/>
              </a:rPr>
              <a:t>ngày 4 - 4 -1994.</a:t>
            </a:r>
          </a:p>
          <a:p>
            <a:pPr eaLnBrk="1" hangingPunct="1">
              <a:spcBef>
                <a:spcPct val="50000"/>
              </a:spcBef>
            </a:pPr>
            <a:r>
              <a:rPr lang="en-US" altLang="vi-VN" sz="2800" b="1">
                <a:solidFill>
                  <a:srgbClr val="0000FF"/>
                </a:solidFill>
                <a:latin typeface="Times New Roman" pitchFamily="18" charset="0"/>
                <a:cs typeface="Times New Roman" pitchFamily="18" charset="0"/>
              </a:rPr>
              <a:t>    - Nhà máy là kết quả lao động sáng tạo quên mình của cán bộ và công nhân 2 nước Việt- Xô trong suốt 15 năm.</a:t>
            </a:r>
          </a:p>
          <a:p>
            <a:pPr eaLnBrk="1" hangingPunct="1">
              <a:spcBef>
                <a:spcPct val="50000"/>
              </a:spcBef>
            </a:pPr>
            <a:r>
              <a:rPr lang="en-US" altLang="vi-VN" sz="2800" b="1">
                <a:solidFill>
                  <a:srgbClr val="0000FF"/>
                </a:solidFill>
                <a:latin typeface="Times New Roman" pitchFamily="18" charset="0"/>
                <a:cs typeface="Times New Roman" pitchFamily="18" charset="0"/>
              </a:rPr>
              <a:t>     Nhà máy ra đời là một trong những thành tựu nổi bật của công cuộc xây dựng chủ nghĩa xã hội ở nước ta.</a:t>
            </a:r>
          </a:p>
        </p:txBody>
      </p:sp>
      <p:pic>
        <p:nvPicPr>
          <p:cNvPr id="17412" name="Ảnh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276600"/>
            <a:ext cx="609758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ChangeArrowheads="1"/>
          </p:cNvSpPr>
          <p:nvPr/>
        </p:nvSpPr>
        <p:spPr bwMode="auto">
          <a:xfrm>
            <a:off x="123825" y="2333625"/>
            <a:ext cx="87915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zh-CN" sz="3600" b="1" i="1">
                <a:latin typeface="Times New Roman" pitchFamily="18" charset="0"/>
                <a:ea typeface="宋体" charset="-122"/>
              </a:rPr>
              <a:t> Đọc thầm thông tin trên để trả lời</a:t>
            </a:r>
          </a:p>
          <a:p>
            <a:pPr eaLnBrk="1" hangingPunct="1"/>
            <a:r>
              <a:rPr lang="en-US" altLang="zh-CN" sz="3600">
                <a:latin typeface="Times New Roman" pitchFamily="18" charset="0"/>
                <a:ea typeface="宋体" charset="-122"/>
              </a:rPr>
              <a:t>+ Nêu những biểu hiện về tinh thần lao động quên mình của công nhân Việt Nam và các chuyên gia Liên Xô. </a:t>
            </a:r>
          </a:p>
          <a:p>
            <a:pPr eaLnBrk="1" hangingPunct="1"/>
            <a:r>
              <a:rPr lang="en-US" altLang="zh-CN" sz="3600">
                <a:latin typeface="Times New Roman" pitchFamily="18" charset="0"/>
                <a:ea typeface="宋体" charset="-122"/>
              </a:rPr>
              <a:t>+ Quan sát hình 1, các em có nhận xét gì?</a:t>
            </a:r>
          </a:p>
          <a:p>
            <a:pPr eaLnBrk="1" hangingPunct="1"/>
            <a:r>
              <a:rPr lang="en-US" altLang="zh-CN" sz="3600">
                <a:latin typeface="Times New Roman" pitchFamily="18" charset="0"/>
                <a:ea typeface="宋体" charset="-122"/>
              </a:rPr>
              <a:t>+ Vì dòng điện ngày mai, đã có bao nhiêu người hy sinh tính mạng, trong đó có bao nhiêu công dân Liên Xô</a:t>
            </a:r>
            <a:r>
              <a:rPr lang="en-US" altLang="zh-CN" sz="3600" i="1">
                <a:latin typeface="Times New Roman" pitchFamily="18" charset="0"/>
                <a:ea typeface="宋体" charset="-122"/>
              </a:rPr>
              <a:t>? </a:t>
            </a:r>
            <a:endParaRPr lang="en-US" altLang="zh-CN" sz="3600">
              <a:latin typeface="Calibri" pitchFamily="34" charset="0"/>
              <a:ea typeface="宋体" charset="-122"/>
            </a:endParaRPr>
          </a:p>
        </p:txBody>
      </p:sp>
      <p:sp>
        <p:nvSpPr>
          <p:cNvPr id="5" name="Text Box 2"/>
          <p:cNvSpPr txBox="1">
            <a:spLocks noChangeArrowheads="1"/>
          </p:cNvSpPr>
          <p:nvPr/>
        </p:nvSpPr>
        <p:spPr bwMode="auto">
          <a:xfrm>
            <a:off x="123825" y="192088"/>
            <a:ext cx="8791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r>
              <a:rPr lang="en-US" altLang="zh-CN" b="1">
                <a:solidFill>
                  <a:srgbClr val="FF0000"/>
                </a:solidFill>
                <a:latin typeface="Times New Roman" pitchFamily="18" charset="0"/>
                <a:ea typeface="宋体" charset="-122"/>
              </a:rPr>
              <a:t>  Hoạt động 2: Tinh thần lao động khẩn trương, dũng cảm trên công trường xây dựng Nhà máy Thuỷ điện Hoà Bình.</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plus(in)">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plus(in)">
                                      <p:cBhvr>
                                        <p:cTn id="12" dur="2000"/>
                                        <p:tgtEl>
                                          <p:spTgt spid="4">
                                            <p:txEl>
                                              <p:pRg st="0" end="0"/>
                                            </p:txEl>
                                          </p:spTgt>
                                        </p:tgtEl>
                                      </p:cBhvr>
                                    </p:animEffect>
                                  </p:childTnLst>
                                </p:cTn>
                              </p:par>
                              <p:par>
                                <p:cTn id="13" presetID="13" presetClass="entr" presetSubtype="16"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plus(in)">
                                      <p:cBhvr>
                                        <p:cTn id="15" dur="2000"/>
                                        <p:tgtEl>
                                          <p:spTgt spid="4">
                                            <p:txEl>
                                              <p:pRg st="1" end="1"/>
                                            </p:txEl>
                                          </p:spTgt>
                                        </p:tgtEl>
                                      </p:cBhvr>
                                    </p:animEffect>
                                  </p:childTnLst>
                                </p:cTn>
                              </p:par>
                              <p:par>
                                <p:cTn id="16" presetID="13" presetClass="entr" presetSubtype="16"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plus(in)">
                                      <p:cBhvr>
                                        <p:cTn id="18" dur="2000"/>
                                        <p:tgtEl>
                                          <p:spTgt spid="4">
                                            <p:txEl>
                                              <p:pRg st="2" end="2"/>
                                            </p:txEl>
                                          </p:spTgt>
                                        </p:tgtEl>
                                      </p:cBhvr>
                                    </p:animEffect>
                                  </p:childTnLst>
                                </p:cTn>
                              </p:par>
                              <p:par>
                                <p:cTn id="19" presetID="13" presetClass="entr" presetSubtype="16"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plus(in)">
                                      <p:cBhvr>
                                        <p:cTn id="21"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Hình chữ nhật 4"/>
          <p:cNvSpPr>
            <a:spLocks noChangeArrowheads="1"/>
          </p:cNvSpPr>
          <p:nvPr/>
        </p:nvSpPr>
        <p:spPr bwMode="auto">
          <a:xfrm>
            <a:off x="136525" y="304800"/>
            <a:ext cx="899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200">
                <a:latin typeface="Times New Roman" pitchFamily="18" charset="0"/>
                <a:ea typeface="宋体" charset="-122"/>
              </a:rPr>
              <a:t>Vì dòng điện ngày mai, đã  có 168 người hy sinh trong đó có 11 công dân Liên Xô.</a:t>
            </a:r>
            <a:endParaRPr lang="vi-VN" altLang="vi-VN" sz="3200"/>
          </a:p>
        </p:txBody>
      </p:sp>
      <p:sp>
        <p:nvSpPr>
          <p:cNvPr id="19459" name="Hình chữ nhật 5"/>
          <p:cNvSpPr>
            <a:spLocks noChangeArrowheads="1"/>
          </p:cNvSpPr>
          <p:nvPr/>
        </p:nvSpPr>
        <p:spPr bwMode="auto">
          <a:xfrm>
            <a:off x="0" y="1997075"/>
            <a:ext cx="91281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zh-CN" sz="3200" b="1">
                <a:solidFill>
                  <a:srgbClr val="FF0000"/>
                </a:solidFill>
                <a:latin typeface="Times New Roman" pitchFamily="18" charset="0"/>
                <a:ea typeface="宋体" charset="-122"/>
              </a:rPr>
              <a:t>Kết luận</a:t>
            </a:r>
          </a:p>
          <a:p>
            <a:pPr algn="just" eaLnBrk="1" hangingPunct="1"/>
            <a:r>
              <a:rPr lang="en-US" altLang="zh-CN" sz="3200" b="1">
                <a:solidFill>
                  <a:srgbClr val="7030A0"/>
                </a:solidFill>
                <a:latin typeface="Times New Roman" pitchFamily="18" charset="0"/>
                <a:ea typeface="宋体" charset="-122"/>
              </a:rPr>
              <a:t>Sự hy sinh tuổi xuân, cống hiến sức trẻ và tài năng cho đất nước của hàng nghìn cán bộ công nhân hai nước, trong đó có 168 người đã hy sinh vì dòng điện mà chúng ta đang dùng hôm nay.  </a:t>
            </a:r>
          </a:p>
          <a:p>
            <a:pPr algn="just" eaLnBrk="1" hangingPunct="1"/>
            <a:r>
              <a:rPr lang="en-US" altLang="zh-CN" sz="3200" b="1">
                <a:solidFill>
                  <a:srgbClr val="7030A0"/>
                </a:solidFill>
                <a:latin typeface="Times New Roman" pitchFamily="18" charset="0"/>
                <a:ea typeface="宋体" charset="-122"/>
              </a:rPr>
              <a:t>    Ngày nay, đến thăm Nhà máy Thuỷ điện Hoà Bình, chúng ta sẽ thấy đài tưởng niệm, tưởng nhớ đến 168 người, trong đó có 11 công dân Liên Xô, đã hy sinh trên công trường xây dựng.</a:t>
            </a:r>
          </a:p>
        </p:txBody>
      </p:sp>
    </p:spTree>
  </p:cSld>
  <p:clrMapOvr>
    <a:masterClrMapping/>
  </p:clrMapOvr>
  <p:transition spd="med">
    <p:cover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Thủy điện Hòa Bình trên dòng sông năng lư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0" y="0"/>
            <a:ext cx="9144000" cy="6858000"/>
          </a:xfrm>
          <a:prstGeom prst="rect">
            <a:avLst/>
          </a:prstGeom>
          <a:noFill/>
          <a:ln w="76200">
            <a:pattFill prst="wdDnDiag">
              <a:fgClr>
                <a:srgbClr val="66FF33"/>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1507" name="WordArt 6"/>
          <p:cNvSpPr>
            <a:spLocks noChangeArrowheads="1" noChangeShapeType="1" noTextEdit="1"/>
          </p:cNvSpPr>
          <p:nvPr/>
        </p:nvSpPr>
        <p:spPr bwMode="auto">
          <a:xfrm>
            <a:off x="609600" y="838200"/>
            <a:ext cx="8001000" cy="592138"/>
          </a:xfrm>
          <a:prstGeom prst="rect">
            <a:avLst/>
          </a:prstGeom>
        </p:spPr>
        <p:txBody>
          <a:bodyPr wrap="none" fromWordArt="1">
            <a:prstTxWarp prst="textPlain">
              <a:avLst>
                <a:gd name="adj" fmla="val 50000"/>
              </a:avLst>
            </a:prstTxWarp>
          </a:bodyPr>
          <a:lstStyle/>
          <a:p>
            <a:pPr algn="ctr"/>
            <a:r>
              <a:rPr lang="vi-VN" sz="44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a:cs typeface="Times New Roman"/>
              </a:rPr>
              <a:t>Trao đổi nhóm 2</a:t>
            </a:r>
            <a:endParaRPr lang="en-US" sz="4400" b="1" kern="10">
              <a:ln w="9525">
                <a:solidFill>
                  <a:srgbClr val="000000"/>
                </a:solidFill>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Times New Roman"/>
              <a:cs typeface="Times New Roman"/>
            </a:endParaRPr>
          </a:p>
        </p:txBody>
      </p:sp>
      <p:sp>
        <p:nvSpPr>
          <p:cNvPr id="82952" name="Text Box 8"/>
          <p:cNvSpPr txBox="1">
            <a:spLocks noChangeArrowheads="1"/>
          </p:cNvSpPr>
          <p:nvPr/>
        </p:nvSpPr>
        <p:spPr bwMode="auto">
          <a:xfrm>
            <a:off x="457200" y="1600200"/>
            <a:ext cx="83058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vi-VN" altLang="vi-VN" sz="2800" b="1">
                <a:solidFill>
                  <a:srgbClr val="0000FF"/>
                </a:solidFill>
                <a:latin typeface="Times New Roman" pitchFamily="18" charset="0"/>
                <a:cs typeface="Times New Roman" pitchFamily="18" charset="0"/>
              </a:rPr>
              <a:t>  </a:t>
            </a:r>
            <a:r>
              <a:rPr lang="en-US" altLang="vi-VN" sz="2800" b="1">
                <a:solidFill>
                  <a:srgbClr val="0000FF"/>
                </a:solidFill>
                <a:latin typeface="Times New Roman" pitchFamily="18" charset="0"/>
                <a:cs typeface="Times New Roman" pitchFamily="18" charset="0"/>
              </a:rPr>
              <a:t>Đọc đoạn cuối  trong SGK để trả lời các câu hỏi sau:</a:t>
            </a:r>
          </a:p>
          <a:p>
            <a:pPr eaLnBrk="1" hangingPunct="1">
              <a:spcBef>
                <a:spcPct val="50000"/>
              </a:spcBef>
            </a:pPr>
            <a:r>
              <a:rPr lang="en-US" altLang="vi-VN" sz="2800" b="1">
                <a:solidFill>
                  <a:srgbClr val="0000FF"/>
                </a:solidFill>
                <a:latin typeface="Times New Roman" pitchFamily="18" charset="0"/>
                <a:cs typeface="Times New Roman" pitchFamily="18" charset="0"/>
              </a:rPr>
              <a:t>1. Nhà máy có vai trò như thế nào đối với công cuộc xây dựng đất nước?</a:t>
            </a:r>
          </a:p>
          <a:p>
            <a:pPr eaLnBrk="1" hangingPunct="1">
              <a:spcBef>
                <a:spcPct val="50000"/>
              </a:spcBef>
            </a:pPr>
            <a:r>
              <a:rPr lang="en-US" altLang="vi-VN" sz="2800" b="1">
                <a:solidFill>
                  <a:srgbClr val="0000FF"/>
                </a:solidFill>
                <a:latin typeface="Times New Roman" pitchFamily="18" charset="0"/>
                <a:cs typeface="Times New Roman" pitchFamily="18" charset="0"/>
              </a:rPr>
              <a:t>2. Kể tên một số nhà máy thủy điện ở nước ta.</a:t>
            </a:r>
          </a:p>
          <a:p>
            <a:pPr eaLnBrk="1" hangingPunct="1">
              <a:spcBef>
                <a:spcPct val="50000"/>
              </a:spcBef>
            </a:pPr>
            <a:endParaRPr lang="en-US" altLang="vi-VN" sz="2800" b="1">
              <a:solidFill>
                <a:srgbClr val="0000FF"/>
              </a:solidFill>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wedge">
                                      <p:cBhvr>
                                        <p:cTn id="7" dur="3000"/>
                                        <p:tgtEl>
                                          <p:spTgt spid="82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Text Box 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95237" name="Text Box 5"/>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95238" name="Text Box 6"/>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22534" name="Text Box 7">
            <a:hlinkClick r:id="rId3" action="ppaction://hlinksldjump"/>
          </p:cNvPr>
          <p:cNvSpPr txBox="1">
            <a:spLocks noChangeArrowheads="1"/>
          </p:cNvSpPr>
          <p:nvPr/>
        </p:nvSpPr>
        <p:spPr bwMode="auto">
          <a:xfrm>
            <a:off x="7162800" y="6415088"/>
            <a:ext cx="1219200"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a:solidFill>
                  <a:srgbClr val="FFFF66"/>
                </a:solidFill>
                <a:latin typeface="Times New Roman" pitchFamily="18" charset="0"/>
                <a:cs typeface="Arial" charset="0"/>
              </a:rPr>
              <a:t>BACK</a:t>
            </a:r>
          </a:p>
        </p:txBody>
      </p:sp>
      <p:pic>
        <p:nvPicPr>
          <p:cNvPr id="22535" name="Picture 8"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18859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067550" y="48196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400550" y="50482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4"/>
          <p:cNvSpPr>
            <a:spLocks noChangeArrowheads="1"/>
          </p:cNvSpPr>
          <p:nvPr/>
        </p:nvSpPr>
        <p:spPr bwMode="auto">
          <a:xfrm>
            <a:off x="0" y="0"/>
            <a:ext cx="9144000" cy="6858000"/>
          </a:xfrm>
          <a:prstGeom prst="rect">
            <a:avLst/>
          </a:prstGeom>
          <a:noFill/>
          <a:ln w="76200">
            <a:pattFill prst="wdUpDiag">
              <a:fgClr>
                <a:srgbClr val="FF0000"/>
              </a:fgClr>
              <a:bgClr>
                <a:srgbClr val="00FF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95713" name="Text Box 481"/>
          <p:cNvSpPr txBox="1">
            <a:spLocks noChangeArrowheads="1"/>
          </p:cNvSpPr>
          <p:nvPr/>
        </p:nvSpPr>
        <p:spPr bwMode="auto">
          <a:xfrm>
            <a:off x="533400" y="457200"/>
            <a:ext cx="8458200" cy="4208463"/>
          </a:xfrm>
          <a:prstGeom prst="rect">
            <a:avLst/>
          </a:prstGeom>
          <a:noFill/>
          <a:ln w="571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rPr>
              <a:t>   Nhà máy đã có những đóng góp to lớn trong công cuộc xây dựng đất nước:</a:t>
            </a:r>
          </a:p>
          <a:p>
            <a:pPr eaLnBrk="1" hangingPunct="1">
              <a:spcBef>
                <a:spcPct val="50000"/>
              </a:spcBef>
              <a:buFontTx/>
              <a:buChar char="-"/>
            </a:pPr>
            <a:r>
              <a:rPr lang="en-US" altLang="vi-VN" sz="2800" b="1">
                <a:solidFill>
                  <a:srgbClr val="0000FF"/>
                </a:solidFill>
                <a:latin typeface="Times New Roman" pitchFamily="18" charset="0"/>
              </a:rPr>
              <a:t> </a:t>
            </a:r>
            <a:r>
              <a:rPr lang="en-US" altLang="vi-VN" sz="2800" b="1">
                <a:solidFill>
                  <a:srgbClr val="FF0000"/>
                </a:solidFill>
                <a:latin typeface="Times New Roman" pitchFamily="18" charset="0"/>
              </a:rPr>
              <a:t>Cung cấp điện </a:t>
            </a:r>
            <a:r>
              <a:rPr lang="en-US" altLang="vi-VN" sz="2800" b="1">
                <a:solidFill>
                  <a:srgbClr val="0000FF"/>
                </a:solidFill>
                <a:latin typeface="Times New Roman" pitchFamily="18" charset="0"/>
              </a:rPr>
              <a:t>cho cả nước phục vụ cho đời sống và sản xuất.</a:t>
            </a:r>
          </a:p>
          <a:p>
            <a:pPr eaLnBrk="1" hangingPunct="1">
              <a:spcBef>
                <a:spcPct val="50000"/>
              </a:spcBef>
              <a:buFontTx/>
              <a:buChar char="-"/>
            </a:pPr>
            <a:r>
              <a:rPr lang="en-US" altLang="vi-VN" sz="2800" b="1">
                <a:solidFill>
                  <a:srgbClr val="0000FF"/>
                </a:solidFill>
                <a:latin typeface="Times New Roman" pitchFamily="18" charset="0"/>
              </a:rPr>
              <a:t> </a:t>
            </a:r>
            <a:r>
              <a:rPr lang="en-US" altLang="vi-VN" sz="2800" b="1">
                <a:solidFill>
                  <a:srgbClr val="FF0000"/>
                </a:solidFill>
                <a:latin typeface="Times New Roman" pitchFamily="18" charset="0"/>
              </a:rPr>
              <a:t>Ngăn lũ </a:t>
            </a:r>
            <a:r>
              <a:rPr lang="en-US" altLang="vi-VN" sz="2800" b="1">
                <a:solidFill>
                  <a:srgbClr val="0000FF"/>
                </a:solidFill>
                <a:latin typeface="Times New Roman" pitchFamily="18" charset="0"/>
              </a:rPr>
              <a:t>ở đồng bằng Bắc Bộ.</a:t>
            </a:r>
          </a:p>
          <a:p>
            <a:pPr eaLnBrk="1" hangingPunct="1">
              <a:spcBef>
                <a:spcPct val="50000"/>
              </a:spcBef>
            </a:pPr>
            <a:r>
              <a:rPr lang="en-US" altLang="vi-VN" sz="2800" b="1">
                <a:solidFill>
                  <a:srgbClr val="0000FF"/>
                </a:solidFill>
                <a:latin typeface="Times New Roman" pitchFamily="18" charset="0"/>
              </a:rPr>
              <a:t>-</a:t>
            </a:r>
            <a:r>
              <a:rPr lang="vi-VN" altLang="vi-VN" sz="2800" b="1">
                <a:solidFill>
                  <a:srgbClr val="0000FF"/>
                </a:solidFill>
                <a:latin typeface="Times New Roman" pitchFamily="18" charset="0"/>
              </a:rPr>
              <a:t>&gt;</a:t>
            </a:r>
            <a:r>
              <a:rPr lang="en-US" altLang="vi-VN" sz="2800" b="1">
                <a:solidFill>
                  <a:srgbClr val="0000FF"/>
                </a:solidFill>
                <a:latin typeface="Times New Roman" pitchFamily="18" charset="0"/>
              </a:rPr>
              <a:t> Việc xây dựng nhà máy là thành tựu nổi bật , thể hiện thành quả của công cuộc xây dựng chủ nghĩa xã hội ở nước ta.</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nodePh="1">
                                  <p:stCondLst>
                                    <p:cond delay="0"/>
                                  </p:stCondLst>
                                  <p:endCondLst>
                                    <p:cond evt="begin" delay="0">
                                      <p:tn val="5"/>
                                    </p:cond>
                                  </p:endCondLst>
                                  <p:iterate type="wd">
                                    <p:tmPct val="16000"/>
                                  </p:iterate>
                                  <p:childTnLst>
                                    <p:set>
                                      <p:cBhvr>
                                        <p:cTn id="6" dur="1" fill="hold">
                                          <p:stCondLst>
                                            <p:cond delay="0"/>
                                          </p:stCondLst>
                                        </p:cTn>
                                        <p:tgtEl>
                                          <p:spTgt spid="95236"/>
                                        </p:tgtEl>
                                        <p:attrNameLst>
                                          <p:attrName>style.visibility</p:attrName>
                                        </p:attrNameLst>
                                      </p:cBhvr>
                                      <p:to>
                                        <p:strVal val="visible"/>
                                      </p:to>
                                    </p:set>
                                    <p:animEffect transition="in" filter="wipe(left)">
                                      <p:cBhvr>
                                        <p:cTn id="7" dur="500"/>
                                        <p:tgtEl>
                                          <p:spTgt spid="95236"/>
                                        </p:tgtEl>
                                      </p:cBhvr>
                                    </p:animEffect>
                                  </p:childTnLst>
                                </p:cTn>
                              </p:par>
                              <p:par>
                                <p:cTn id="8" presetID="22" presetClass="entr" presetSubtype="8" fill="hold" grpId="0" nodeType="withEffect" nodePh="1">
                                  <p:stCondLst>
                                    <p:cond delay="0"/>
                                  </p:stCondLst>
                                  <p:endCondLst>
                                    <p:cond evt="begin" delay="0">
                                      <p:tn val="8"/>
                                    </p:cond>
                                  </p:endCondLst>
                                  <p:iterate type="wd">
                                    <p:tmPct val="16000"/>
                                  </p:iterate>
                                  <p:childTnLst>
                                    <p:set>
                                      <p:cBhvr>
                                        <p:cTn id="9" dur="1" fill="hold">
                                          <p:stCondLst>
                                            <p:cond delay="0"/>
                                          </p:stCondLst>
                                        </p:cTn>
                                        <p:tgtEl>
                                          <p:spTgt spid="95237"/>
                                        </p:tgtEl>
                                        <p:attrNameLst>
                                          <p:attrName>style.visibility</p:attrName>
                                        </p:attrNameLst>
                                      </p:cBhvr>
                                      <p:to>
                                        <p:strVal val="visible"/>
                                      </p:to>
                                    </p:set>
                                    <p:animEffect transition="in" filter="wipe(left)">
                                      <p:cBhvr>
                                        <p:cTn id="10" dur="500"/>
                                        <p:tgtEl>
                                          <p:spTgt spid="9523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nodePh="1">
                                  <p:stCondLst>
                                    <p:cond delay="0"/>
                                  </p:stCondLst>
                                  <p:endCondLst>
                                    <p:cond evt="begin" delay="0">
                                      <p:tn val="13"/>
                                    </p:cond>
                                  </p:endCondLst>
                                  <p:iterate type="wd">
                                    <p:tmPct val="16000"/>
                                  </p:iterate>
                                  <p:childTnLst>
                                    <p:set>
                                      <p:cBhvr>
                                        <p:cTn id="14" dur="1" fill="hold">
                                          <p:stCondLst>
                                            <p:cond delay="0"/>
                                          </p:stCondLst>
                                        </p:cTn>
                                        <p:tgtEl>
                                          <p:spTgt spid="95238"/>
                                        </p:tgtEl>
                                        <p:attrNameLst>
                                          <p:attrName>style.visibility</p:attrName>
                                        </p:attrNameLst>
                                      </p:cBhvr>
                                      <p:to>
                                        <p:strVal val="visible"/>
                                      </p:to>
                                    </p:set>
                                    <p:animEffect transition="in" filter="wipe(left)">
                                      <p:cBhvr>
                                        <p:cTn id="15" dur="500"/>
                                        <p:tgtEl>
                                          <p:spTgt spid="9523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95713"/>
                                        </p:tgtEl>
                                        <p:attrNameLst>
                                          <p:attrName>style.visibility</p:attrName>
                                        </p:attrNameLst>
                                      </p:cBhvr>
                                      <p:to>
                                        <p:strVal val="visible"/>
                                      </p:to>
                                    </p:set>
                                    <p:anim calcmode="discrete" valueType="clr">
                                      <p:cBhvr override="childStyle">
                                        <p:cTn id="20" dur="80"/>
                                        <p:tgtEl>
                                          <p:spTgt spid="95713"/>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95713"/>
                                        </p:tgtEl>
                                        <p:attrNameLst>
                                          <p:attrName>fillcolor</p:attrName>
                                        </p:attrNameLst>
                                      </p:cBhvr>
                                      <p:tavLst>
                                        <p:tav tm="0">
                                          <p:val>
                                            <p:clrVal>
                                              <a:schemeClr val="accent2"/>
                                            </p:clrVal>
                                          </p:val>
                                        </p:tav>
                                        <p:tav tm="50000">
                                          <p:val>
                                            <p:clrVal>
                                              <a:schemeClr val="hlink"/>
                                            </p:clrVal>
                                          </p:val>
                                        </p:tav>
                                      </p:tavLst>
                                    </p:anim>
                                    <p:set>
                                      <p:cBhvr>
                                        <p:cTn id="22" dur="80"/>
                                        <p:tgtEl>
                                          <p:spTgt spid="957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P spid="95237" grpId="0"/>
      <p:bldP spid="95238" grpId="0"/>
      <p:bldP spid="957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3"/>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4100" name="Text Box 4"/>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4101" name="Text Box 5"/>
          <p:cNvSpPr txBox="1">
            <a:spLocks noChangeArrowheads="1"/>
          </p:cNvSpPr>
          <p:nvPr/>
        </p:nvSpPr>
        <p:spPr bwMode="auto">
          <a:xfrm>
            <a:off x="990600" y="1676400"/>
            <a:ext cx="83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endParaRPr lang="vi-VN" altLang="vi-VN" sz="1800">
              <a:latin typeface="Times New Roman" pitchFamily="18" charset="0"/>
              <a:cs typeface="Arial" charset="0"/>
            </a:endParaRPr>
          </a:p>
        </p:txBody>
      </p:sp>
      <p:sp>
        <p:nvSpPr>
          <p:cNvPr id="134152" name="Text Box 8"/>
          <p:cNvSpPr txBox="1">
            <a:spLocks noChangeArrowheads="1"/>
          </p:cNvSpPr>
          <p:nvPr/>
        </p:nvSpPr>
        <p:spPr bwMode="auto">
          <a:xfrm>
            <a:off x="762000" y="2667000"/>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rPr>
              <a:t>1/ Cuộc Tổng tuyển cử bầu cử Quốc hội thống nhất diễn ra vào thời gian nào, và đạt kết quả như thế nào?</a:t>
            </a:r>
          </a:p>
        </p:txBody>
      </p:sp>
      <p:sp>
        <p:nvSpPr>
          <p:cNvPr id="134153" name="Text Box 9"/>
          <p:cNvSpPr txBox="1">
            <a:spLocks noChangeArrowheads="1"/>
          </p:cNvSpPr>
          <p:nvPr/>
        </p:nvSpPr>
        <p:spPr bwMode="auto">
          <a:xfrm>
            <a:off x="914400" y="4495800"/>
            <a:ext cx="784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rPr>
              <a:t>2/Trong kì họp thứ nhất- Quốc hội khóa VI đã có những quyết định gì trọng đại nào?</a:t>
            </a:r>
          </a:p>
        </p:txBody>
      </p:sp>
      <p:sp>
        <p:nvSpPr>
          <p:cNvPr id="4104" name="WordArt 10"/>
          <p:cNvSpPr>
            <a:spLocks noChangeArrowheads="1" noChangeShapeType="1" noTextEdit="1"/>
          </p:cNvSpPr>
          <p:nvPr/>
        </p:nvSpPr>
        <p:spPr bwMode="auto">
          <a:xfrm>
            <a:off x="990600" y="1524000"/>
            <a:ext cx="6324600" cy="762000"/>
          </a:xfrm>
          <a:prstGeom prst="rect">
            <a:avLst/>
          </a:prstGeom>
        </p:spPr>
        <p:txBody>
          <a:bodyPr wrap="none" fromWordArt="1">
            <a:prstTxWarp prst="textPlain">
              <a:avLst>
                <a:gd name="adj" fmla="val 50000"/>
              </a:avLst>
            </a:prstTxWarp>
          </a:bodyPr>
          <a:lstStyle/>
          <a:p>
            <a:pPr algn="ctr"/>
            <a:r>
              <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        Kiểm tra bài cũ :</a:t>
            </a:r>
          </a:p>
        </p:txBody>
      </p:sp>
      <p:pic>
        <p:nvPicPr>
          <p:cNvPr id="4105" name="Picture 11" descr="HUMMBI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0"/>
            <a:ext cx="87518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Rectangle 12"/>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pic>
        <p:nvPicPr>
          <p:cNvPr id="4107" name="Picture 13" descr="HUMMBIR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V="1">
            <a:off x="152400" y="6096000"/>
            <a:ext cx="8751888"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p:cTn id="7" dur="500" fill="hold"/>
                                        <p:tgtEl>
                                          <p:spTgt spid="134152"/>
                                        </p:tgtEl>
                                        <p:attrNameLst>
                                          <p:attrName>ppt_w</p:attrName>
                                        </p:attrNameLst>
                                      </p:cBhvr>
                                      <p:tavLst>
                                        <p:tav tm="0">
                                          <p:val>
                                            <p:fltVal val="0"/>
                                          </p:val>
                                        </p:tav>
                                        <p:tav tm="100000">
                                          <p:val>
                                            <p:strVal val="#ppt_w"/>
                                          </p:val>
                                        </p:tav>
                                      </p:tavLst>
                                    </p:anim>
                                    <p:anim calcmode="lin" valueType="num">
                                      <p:cBhvr>
                                        <p:cTn id="8" dur="500" fill="hold"/>
                                        <p:tgtEl>
                                          <p:spTgt spid="13415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34153"/>
                                        </p:tgtEl>
                                        <p:attrNameLst>
                                          <p:attrName>style.visibility</p:attrName>
                                        </p:attrNameLst>
                                      </p:cBhvr>
                                      <p:to>
                                        <p:strVal val="visible"/>
                                      </p:to>
                                    </p:set>
                                    <p:anim calcmode="lin" valueType="num">
                                      <p:cBhvr>
                                        <p:cTn id="13" dur="500" fill="hold"/>
                                        <p:tgtEl>
                                          <p:spTgt spid="134153"/>
                                        </p:tgtEl>
                                        <p:attrNameLst>
                                          <p:attrName>ppt_w</p:attrName>
                                        </p:attrNameLst>
                                      </p:cBhvr>
                                      <p:tavLst>
                                        <p:tav tm="0">
                                          <p:val>
                                            <p:fltVal val="0"/>
                                          </p:val>
                                        </p:tav>
                                        <p:tav tm="100000">
                                          <p:val>
                                            <p:strVal val="#ppt_w"/>
                                          </p:val>
                                        </p:tav>
                                      </p:tavLst>
                                    </p:anim>
                                    <p:anim calcmode="lin" valueType="num">
                                      <p:cBhvr>
                                        <p:cTn id="14" dur="500" fill="hold"/>
                                        <p:tgtEl>
                                          <p:spTgt spid="1341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2" grpId="0"/>
      <p:bldP spid="1341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vi-VN" altLang="vi-VN" smtClean="0"/>
          </a:p>
        </p:txBody>
      </p:sp>
      <p:sp>
        <p:nvSpPr>
          <p:cNvPr id="23555" name="Rectangle 3"/>
          <p:cNvSpPr>
            <a:spLocks noGrp="1" noChangeArrowheads="1"/>
          </p:cNvSpPr>
          <p:nvPr>
            <p:ph type="body" idx="1"/>
          </p:nvPr>
        </p:nvSpPr>
        <p:spPr/>
        <p:txBody>
          <a:bodyPr/>
          <a:lstStyle/>
          <a:p>
            <a:pPr eaLnBrk="1" hangingPunct="1"/>
            <a:endParaRPr lang="vi-VN" altLang="vi-VN" smtClean="0"/>
          </a:p>
        </p:txBody>
      </p:sp>
      <p:pic>
        <p:nvPicPr>
          <p:cNvPr id="109572" name="Picture 4" descr="Dap_ngan_nuoc_cua_nha_may_Thuy_dien_Hoa_B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458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3" name="Text Box 5"/>
          <p:cNvSpPr txBox="1">
            <a:spLocks noChangeArrowheads="1"/>
          </p:cNvSpPr>
          <p:nvPr/>
        </p:nvSpPr>
        <p:spPr bwMode="auto">
          <a:xfrm>
            <a:off x="2133600" y="609600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Đập ngăn nước xả lũ</a:t>
            </a:r>
          </a:p>
        </p:txBody>
      </p:sp>
      <p:sp>
        <p:nvSpPr>
          <p:cNvPr id="23558" name="Rectangle 6"/>
          <p:cNvSpPr>
            <a:spLocks noChangeArrowheads="1"/>
          </p:cNvSpPr>
          <p:nvPr/>
        </p:nvSpPr>
        <p:spPr bwMode="auto">
          <a:xfrm>
            <a:off x="0" y="0"/>
            <a:ext cx="9144000" cy="6858000"/>
          </a:xfrm>
          <a:prstGeom prst="rect">
            <a:avLst/>
          </a:prstGeom>
          <a:noFill/>
          <a:ln w="76200">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09572"/>
                                        </p:tgtEl>
                                        <p:attrNameLst>
                                          <p:attrName>style.visibility</p:attrName>
                                        </p:attrNameLst>
                                      </p:cBhvr>
                                      <p:to>
                                        <p:strVal val="visible"/>
                                      </p:to>
                                    </p:set>
                                    <p:animEffect transition="in" filter="fade">
                                      <p:cBhvr>
                                        <p:cTn id="7" dur="770" decel="100000"/>
                                        <p:tgtEl>
                                          <p:spTgt spid="109572"/>
                                        </p:tgtEl>
                                      </p:cBhvr>
                                    </p:animEffect>
                                    <p:animScale>
                                      <p:cBhvr>
                                        <p:cTn id="8" dur="770" decel="100000"/>
                                        <p:tgtEl>
                                          <p:spTgt spid="109572"/>
                                        </p:tgtEl>
                                      </p:cBhvr>
                                      <p:from x="10000" y="10000"/>
                                      <p:to x="200000" y="450000"/>
                                    </p:animScale>
                                    <p:animScale>
                                      <p:cBhvr>
                                        <p:cTn id="9" dur="1230" accel="100000" fill="hold">
                                          <p:stCondLst>
                                            <p:cond delay="770"/>
                                          </p:stCondLst>
                                        </p:cTn>
                                        <p:tgtEl>
                                          <p:spTgt spid="109572"/>
                                        </p:tgtEl>
                                      </p:cBhvr>
                                      <p:from x="200000" y="450000"/>
                                      <p:to x="100000" y="100000"/>
                                    </p:animScale>
                                    <p:set>
                                      <p:cBhvr>
                                        <p:cTn id="10" dur="770" fill="hold"/>
                                        <p:tgtEl>
                                          <p:spTgt spid="109572"/>
                                        </p:tgtEl>
                                        <p:attrNameLst>
                                          <p:attrName>ppt_x</p:attrName>
                                        </p:attrNameLst>
                                      </p:cBhvr>
                                      <p:to>
                                        <p:strVal val="(0.5)"/>
                                      </p:to>
                                    </p:set>
                                    <p:anim from="(0.5)" to="(#ppt_x)" calcmode="lin" valueType="num">
                                      <p:cBhvr>
                                        <p:cTn id="11" dur="1230" accel="100000" fill="hold">
                                          <p:stCondLst>
                                            <p:cond delay="770"/>
                                          </p:stCondLst>
                                        </p:cTn>
                                        <p:tgtEl>
                                          <p:spTgt spid="109572"/>
                                        </p:tgtEl>
                                        <p:attrNameLst>
                                          <p:attrName>ppt_x</p:attrName>
                                        </p:attrNameLst>
                                      </p:cBhvr>
                                    </p:anim>
                                    <p:set>
                                      <p:cBhvr>
                                        <p:cTn id="12" dur="770" fill="hold"/>
                                        <p:tgtEl>
                                          <p:spTgt spid="109572"/>
                                        </p:tgtEl>
                                        <p:attrNameLst>
                                          <p:attrName>ppt_y</p:attrName>
                                        </p:attrNameLst>
                                      </p:cBhvr>
                                      <p:to>
                                        <p:strVal val="(#ppt_y+0.4)"/>
                                      </p:to>
                                    </p:set>
                                    <p:anim from="(#ppt_y+0.4)" to="(#ppt_y)" calcmode="lin" valueType="num">
                                      <p:cBhvr>
                                        <p:cTn id="13" dur="1230" accel="100000" fill="hold">
                                          <p:stCondLst>
                                            <p:cond delay="770"/>
                                          </p:stCondLst>
                                        </p:cTn>
                                        <p:tgtEl>
                                          <p:spTgt spid="109572"/>
                                        </p:tgtEl>
                                        <p:attrNameLst>
                                          <p:attrName>ppt_y</p:attrName>
                                        </p:attrNameLst>
                                      </p:cBhvr>
                                    </p:anim>
                                  </p:childTnLst>
                                </p:cTn>
                              </p:par>
                            </p:childTnLst>
                          </p:cTn>
                        </p:par>
                        <p:par>
                          <p:cTn id="14" fill="hold" nodeType="afterGroup">
                            <p:stCondLst>
                              <p:cond delay="200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109573"/>
                                        </p:tgtEl>
                                        <p:attrNameLst>
                                          <p:attrName>style.visibility</p:attrName>
                                        </p:attrNameLst>
                                      </p:cBhvr>
                                      <p:to>
                                        <p:strVal val="visible"/>
                                      </p:to>
                                    </p:set>
                                    <p:anim calcmode="discrete" valueType="clr">
                                      <p:cBhvr override="childStyle">
                                        <p:cTn id="17" dur="80"/>
                                        <p:tgtEl>
                                          <p:spTgt spid="109573"/>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109573"/>
                                        </p:tgtEl>
                                        <p:attrNameLst>
                                          <p:attrName>fillcolor</p:attrName>
                                        </p:attrNameLst>
                                      </p:cBhvr>
                                      <p:tavLst>
                                        <p:tav tm="0">
                                          <p:val>
                                            <p:clrVal>
                                              <a:schemeClr val="accent2"/>
                                            </p:clrVal>
                                          </p:val>
                                        </p:tav>
                                        <p:tav tm="50000">
                                          <p:val>
                                            <p:clrVal>
                                              <a:schemeClr val="hlink"/>
                                            </p:clrVal>
                                          </p:val>
                                        </p:tav>
                                      </p:tavLst>
                                    </p:anim>
                                    <p:set>
                                      <p:cBhvr>
                                        <p:cTn id="19" dur="80"/>
                                        <p:tgtEl>
                                          <p:spTgt spid="10957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vi-VN" altLang="vi-VN" smtClean="0"/>
          </a:p>
        </p:txBody>
      </p:sp>
      <p:sp>
        <p:nvSpPr>
          <p:cNvPr id="24579" name="Rectangle 3"/>
          <p:cNvSpPr>
            <a:spLocks noGrp="1" noChangeArrowheads="1"/>
          </p:cNvSpPr>
          <p:nvPr>
            <p:ph type="body" idx="1"/>
          </p:nvPr>
        </p:nvSpPr>
        <p:spPr/>
        <p:txBody>
          <a:bodyPr/>
          <a:lstStyle/>
          <a:p>
            <a:pPr eaLnBrk="1" hangingPunct="1"/>
            <a:endParaRPr lang="vi-VN" altLang="vi-VN" smtClean="0"/>
          </a:p>
        </p:txBody>
      </p:sp>
      <p:pic>
        <p:nvPicPr>
          <p:cNvPr id="24580" name="Picture 4" descr="thu%20tuong%20bam%20n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25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da%20n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76600"/>
            <a:ext cx="47625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01012011p41704477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catbang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429000"/>
            <a:ext cx="3429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Rectangle 8"/>
          <p:cNvSpPr>
            <a:spLocks noChangeArrowheads="1"/>
          </p:cNvSpPr>
          <p:nvPr/>
        </p:nvSpPr>
        <p:spPr bwMode="auto">
          <a:xfrm>
            <a:off x="0" y="0"/>
            <a:ext cx="9144000" cy="6858000"/>
          </a:xfrm>
          <a:prstGeom prst="rect">
            <a:avLst/>
          </a:prstGeom>
          <a:noFill/>
          <a:ln w="76200">
            <a:pattFill prst="dashVert">
              <a:fgClr>
                <a:srgbClr val="FF0000"/>
              </a:fgClr>
              <a:bgClr>
                <a:srgbClr val="0000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4585" name="Text Box 9"/>
          <p:cNvSpPr txBox="1">
            <a:spLocks noChangeArrowheads="1"/>
          </p:cNvSpPr>
          <p:nvPr/>
        </p:nvSpPr>
        <p:spPr bwMode="auto">
          <a:xfrm>
            <a:off x="228600" y="2895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a:solidFill>
                  <a:srgbClr val="0000FF"/>
                </a:solidFill>
                <a:latin typeface="Times New Roman" pitchFamily="18" charset="0"/>
              </a:rPr>
              <a:t>MỘT SỐ NHÀ MÁY THỦY ĐIỆN KHÁC  Ở NƯỚC TA</a:t>
            </a:r>
          </a:p>
        </p:txBody>
      </p:sp>
    </p:spTree>
  </p:cSld>
  <p:clrMapOvr>
    <a:masterClrMapping/>
  </p:clrMapOvr>
  <p:transition spd="med">
    <p:cover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ChangeArrowheads="1"/>
          </p:cNvSpPr>
          <p:nvPr/>
        </p:nvSpPr>
        <p:spPr bwMode="auto">
          <a:xfrm>
            <a:off x="979488" y="5846763"/>
            <a:ext cx="56737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vi-VN" sz="3200" b="1"/>
              <a:t>  </a:t>
            </a:r>
            <a:r>
              <a:rPr lang="en-US" altLang="vi-VN" sz="3200" b="1" i="1"/>
              <a:t>Nhà máy thủy điện Sơn La</a:t>
            </a:r>
            <a:r>
              <a:rPr lang="en-US" altLang="vi-VN" sz="3200" b="1"/>
              <a:t> </a:t>
            </a:r>
          </a:p>
        </p:txBody>
      </p:sp>
      <p:pic>
        <p:nvPicPr>
          <p:cNvPr id="25603" name="Picture 2" descr="Nhà máy thủy điện Sơn 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82296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1838325" y="5892800"/>
            <a:ext cx="51022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vi-VN" sz="3200" b="1"/>
              <a:t>  </a:t>
            </a:r>
            <a:r>
              <a:rPr lang="en-US" altLang="vi-VN" sz="3200" b="1" i="1"/>
              <a:t>Nhà máy thủy điện Yaly</a:t>
            </a:r>
            <a:r>
              <a:rPr lang="en-US" altLang="vi-VN" sz="3200" b="1"/>
              <a:t> </a:t>
            </a:r>
          </a:p>
        </p:txBody>
      </p:sp>
      <p:pic>
        <p:nvPicPr>
          <p:cNvPr id="26627" name="Picture 2" descr="Nhà máy thủy điện Y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8588"/>
            <a:ext cx="84582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1684338" y="177800"/>
            <a:ext cx="577532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vi-VN"/>
              <a:t>  </a:t>
            </a:r>
            <a:r>
              <a:rPr lang="en-US" altLang="vi-VN" sz="3200" b="1" i="1"/>
              <a:t>Nhà máy thủy điện Thác Bà</a:t>
            </a:r>
            <a:r>
              <a:rPr lang="en-US" altLang="vi-VN" sz="3200" b="1"/>
              <a:t> </a:t>
            </a:r>
          </a:p>
        </p:txBody>
      </p:sp>
      <p:pic>
        <p:nvPicPr>
          <p:cNvPr id="27651" name="Picture 2" descr="Nhà máy thủy điện Thác B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836613"/>
            <a:ext cx="8578850" cy="571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184400" y="381000"/>
            <a:ext cx="4775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vi-VN"/>
              <a:t>  </a:t>
            </a:r>
            <a:r>
              <a:rPr lang="en-US" altLang="vi-VN" sz="3200" b="1" i="1"/>
              <a:t>Thuỷ điện Sông Ba Hạ</a:t>
            </a:r>
            <a:r>
              <a:rPr lang="en-US" altLang="vi-VN" sz="3200" b="1"/>
              <a:t> </a:t>
            </a:r>
          </a:p>
        </p:txBody>
      </p:sp>
      <p:pic>
        <p:nvPicPr>
          <p:cNvPr id="28675" name="Picture 2" descr="Thuỷ điện Sông Ba H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4582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357188" y="685800"/>
            <a:ext cx="8458200"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vi-VN" altLang="vi-VN" b="1"/>
              <a:t>Thủy điện Sơn La</a:t>
            </a:r>
            <a:r>
              <a:rPr lang="vi-VN" altLang="vi-VN"/>
              <a:t> : Khởi công ngày 2/12/2005, đặt tại xã Ít Ong, huyện Mường La, tỉnh Sơn La. Sau 7 năm xây dựng, Thủy điện Sơn La được khánh thành vào ngày 23 tháng 12 năm 2012, sớm hơn kế hoạch 3 năm, trở thành nhà máy thủy điện lớn nhất Việt Nam và cả khu vực Đông Nam Á.</a:t>
            </a:r>
          </a:p>
          <a:p>
            <a:pPr eaLnBrk="1" hangingPunct="1"/>
            <a:r>
              <a:rPr lang="vi-VN" altLang="vi-VN" b="1"/>
              <a:t>Thủy điện Hòa Bình</a:t>
            </a:r>
            <a:r>
              <a:rPr lang="vi-VN" altLang="vi-VN"/>
              <a:t> : Được xây dựng tại hồ Hòa Bình, tỉnh Hòa Bình, khởi công ngày 6/11/1979, khánh thành ngày 20/12/1994. Là nhà máy thủy điện lớn nhất Việt Nam trước khi có nhà máy thủy điện Sơn La.</a:t>
            </a:r>
          </a:p>
          <a:p>
            <a:pPr eaLnBrk="1" hangingPunct="1"/>
            <a:r>
              <a:rPr lang="vi-VN" altLang="vi-VN" b="1"/>
              <a:t>Thủy điện Lai Châu</a:t>
            </a:r>
            <a:r>
              <a:rPr lang="vi-VN" altLang="vi-VN"/>
              <a:t> : Xây dựng tại xã Nậm Hàng, huyện Mường Tè, tỉnh Lai Châu. Khởi công ngày 5/1/2011, dự kiến hoàn thành vào năm 2017.</a:t>
            </a:r>
          </a:p>
          <a:p>
            <a:pPr eaLnBrk="1" hangingPunct="1"/>
            <a:r>
              <a:rPr lang="vi-VN" altLang="vi-VN" b="1"/>
              <a:t>Thủy điện Y-a-ly</a:t>
            </a:r>
            <a:r>
              <a:rPr lang="vi-VN" altLang="vi-VN"/>
              <a:t> : Khởi công xây dựng ngày 4/11/1993, khánh thành ngày 27/4/2002 trên cơ sở tiềm năng thủy điện của thác Yaly, một trong những thác nước lớn nhất Việt Nam thuộc địa phận huyện Sa Thầy, tỉnh Kon Tum.</a:t>
            </a:r>
          </a:p>
          <a:p>
            <a:pPr eaLnBrk="1" hangingPunct="1"/>
            <a:r>
              <a:rPr lang="vi-VN" altLang="vi-VN" b="1"/>
              <a:t>Thủy điện Trị An</a:t>
            </a:r>
            <a:r>
              <a:rPr lang="vi-VN" altLang="vi-VN"/>
              <a:t> : Được xây dựng trên sông Đồng Nai, cách thành phố Hồ Chí Minh 65 km về phía Đông Bắc. Khởi công ngày 30/4/1984, khánh thành năm 1991. Thủy điện Trị An có vai trò quan trọng trong việc cứu nguy cho sự thiếu hụt năng lượng trầm trọng của hệ thống điện ở một thời kỳ căng thẳng nhất vào cuối những năm 80, góp phần tích cực cho sự phát triển kinh tế -Xã hội miền Nam.</a:t>
            </a:r>
          </a:p>
          <a:p>
            <a:pPr eaLnBrk="1" hangingPunct="1"/>
            <a:r>
              <a:rPr lang="vi-VN" altLang="vi-VN" b="1"/>
              <a:t>Thủy điện Tuyên Quang </a:t>
            </a:r>
            <a:r>
              <a:rPr lang="vi-VN" altLang="vi-VN"/>
              <a:t>: Trước đây tên là thuỷ điện Na Hang, nằm trên sông Gâm, đoạn qua thị trấn Na Hang, huyện Tỉnh Tuyên Quang. Khởi công ngày 22/1/2002, Ngày 15/12/2008: Tổ máy phát điện số 3 của Thủy điện này hòa vào lưới điện quốc gia.</a:t>
            </a:r>
          </a:p>
        </p:txBody>
      </p:sp>
    </p:spTree>
  </p:cSld>
  <p:clrMapOvr>
    <a:masterClrMapping/>
  </p:clrMapOvr>
  <p:transition spd="med">
    <p:cover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Hình chữ nhật 2"/>
          <p:cNvSpPr>
            <a:spLocks noChangeArrowheads="1"/>
          </p:cNvSpPr>
          <p:nvPr/>
        </p:nvSpPr>
        <p:spPr bwMode="auto">
          <a:xfrm>
            <a:off x="152400" y="739775"/>
            <a:ext cx="89916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3200">
                <a:latin typeface="Times New Roman" pitchFamily="18" charset="0"/>
                <a:ea typeface="宋体" charset="-122"/>
              </a:rPr>
              <a:t>         Nhà máy Thủy điện Hòa Bình đối với cuộc sống của con người rất quan trọng nhất là đối với sự phát triển kinh tế và đối với môi trường của chúng ta, bất kì hoạt động sản xuất nào cũng cần tới điện. Phải biết sử dụng điện một cách hợp lí vì điện là nguồn tài nguyên có hạn và sẽ bị cạn kiệt nếu sử dụng một cách bừa bãi, ......</a:t>
            </a:r>
          </a:p>
          <a:p>
            <a:pPr eaLnBrk="1" hangingPunct="1"/>
            <a:r>
              <a:rPr lang="en-US" altLang="zh-CN" sz="3200" b="1">
                <a:latin typeface="Times New Roman" pitchFamily="18" charset="0"/>
                <a:ea typeface="宋体" charset="-122"/>
              </a:rPr>
              <a:t>        </a:t>
            </a:r>
            <a:r>
              <a:rPr lang="en-US" altLang="zh-CN" sz="3200">
                <a:latin typeface="Times New Roman" pitchFamily="18" charset="0"/>
                <a:ea typeface="宋体" charset="-122"/>
              </a:rPr>
              <a:t> Chúng ta cần phải biết tiết kiệm điện khi không cần thiết, ra khỏi phòng phải tắt đèn, quạt ở trường cũng như ở nhà.</a:t>
            </a:r>
            <a:endParaRPr lang="en-US" altLang="zh-CN" sz="3200">
              <a:ea typeface="宋体" charset="-122"/>
            </a:endParaRPr>
          </a:p>
        </p:txBody>
      </p:sp>
    </p:spTree>
  </p:cSld>
  <p:clrMapOvr>
    <a:masterClrMapping/>
  </p:clrMapOvr>
  <p:transition spd="med">
    <p:cover dir="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81"/>
          <p:cNvSpPr>
            <a:spLocks noChangeArrowheads="1"/>
          </p:cNvSpPr>
          <p:nvPr/>
        </p:nvSpPr>
        <p:spPr bwMode="auto">
          <a:xfrm>
            <a:off x="51816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S</a:t>
            </a:r>
          </a:p>
        </p:txBody>
      </p:sp>
      <p:sp>
        <p:nvSpPr>
          <p:cNvPr id="31747" name="Rectangle 291"/>
          <p:cNvSpPr>
            <a:spLocks noChangeArrowheads="1"/>
          </p:cNvSpPr>
          <p:nvPr/>
        </p:nvSpPr>
        <p:spPr bwMode="auto">
          <a:xfrm>
            <a:off x="67818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48" name="Rectangle 293"/>
          <p:cNvSpPr>
            <a:spLocks noChangeArrowheads="1"/>
          </p:cNvSpPr>
          <p:nvPr/>
        </p:nvSpPr>
        <p:spPr bwMode="auto">
          <a:xfrm>
            <a:off x="57150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I</a:t>
            </a:r>
          </a:p>
        </p:txBody>
      </p:sp>
      <p:sp>
        <p:nvSpPr>
          <p:cNvPr id="18721" name="Rectangle 289"/>
          <p:cNvSpPr>
            <a:spLocks noChangeArrowheads="1"/>
          </p:cNvSpPr>
          <p:nvPr/>
        </p:nvSpPr>
        <p:spPr bwMode="auto">
          <a:xfrm>
            <a:off x="4648200" y="4953000"/>
            <a:ext cx="533400" cy="533400"/>
          </a:xfrm>
          <a:prstGeom prst="rect">
            <a:avLst/>
          </a:prstGeom>
          <a:gradFill rotWithShape="1">
            <a:gsLst>
              <a:gs pos="0">
                <a:schemeClr val="folHlink">
                  <a:gamma/>
                  <a:shade val="46275"/>
                  <a:invGamma/>
                </a:schemeClr>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31750" name="Rectangle 295"/>
          <p:cNvSpPr>
            <a:spLocks noChangeArrowheads="1"/>
          </p:cNvSpPr>
          <p:nvPr/>
        </p:nvSpPr>
        <p:spPr bwMode="auto">
          <a:xfrm>
            <a:off x="46482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I</a:t>
            </a:r>
          </a:p>
        </p:txBody>
      </p:sp>
      <p:sp>
        <p:nvSpPr>
          <p:cNvPr id="31751" name="Rectangle 296"/>
          <p:cNvSpPr>
            <a:spLocks noChangeArrowheads="1"/>
          </p:cNvSpPr>
          <p:nvPr/>
        </p:nvSpPr>
        <p:spPr bwMode="auto">
          <a:xfrm>
            <a:off x="41148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52" name="Rectangle 253"/>
          <p:cNvSpPr>
            <a:spLocks noChangeArrowheads="1"/>
          </p:cNvSpPr>
          <p:nvPr/>
        </p:nvSpPr>
        <p:spPr bwMode="auto">
          <a:xfrm>
            <a:off x="2514600" y="33528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B</a:t>
            </a:r>
          </a:p>
        </p:txBody>
      </p:sp>
      <p:sp>
        <p:nvSpPr>
          <p:cNvPr id="31753" name="Rectangle 254"/>
          <p:cNvSpPr>
            <a:spLocks noChangeArrowheads="1"/>
          </p:cNvSpPr>
          <p:nvPr/>
        </p:nvSpPr>
        <p:spPr bwMode="auto">
          <a:xfrm>
            <a:off x="3048000" y="33528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Ă</a:t>
            </a:r>
          </a:p>
        </p:txBody>
      </p:sp>
      <p:sp>
        <p:nvSpPr>
          <p:cNvPr id="31754" name="Rectangle 255"/>
          <p:cNvSpPr>
            <a:spLocks noChangeArrowheads="1"/>
          </p:cNvSpPr>
          <p:nvPr/>
        </p:nvSpPr>
        <p:spPr bwMode="auto">
          <a:xfrm>
            <a:off x="4648200" y="33528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Ô</a:t>
            </a:r>
          </a:p>
        </p:txBody>
      </p:sp>
      <p:sp>
        <p:nvSpPr>
          <p:cNvPr id="31755" name="Rectangle 256"/>
          <p:cNvSpPr>
            <a:spLocks noChangeArrowheads="1"/>
          </p:cNvSpPr>
          <p:nvPr/>
        </p:nvSpPr>
        <p:spPr bwMode="auto">
          <a:xfrm>
            <a:off x="4114800" y="33528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B</a:t>
            </a:r>
          </a:p>
        </p:txBody>
      </p:sp>
      <p:sp>
        <p:nvSpPr>
          <p:cNvPr id="31756" name="Rectangle 257"/>
          <p:cNvSpPr>
            <a:spLocks noChangeArrowheads="1"/>
          </p:cNvSpPr>
          <p:nvPr/>
        </p:nvSpPr>
        <p:spPr bwMode="auto">
          <a:xfrm>
            <a:off x="3581400" y="33528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C</a:t>
            </a:r>
          </a:p>
        </p:txBody>
      </p:sp>
      <p:sp>
        <p:nvSpPr>
          <p:cNvPr id="31757" name="Rectangle 244"/>
          <p:cNvSpPr>
            <a:spLocks noChangeArrowheads="1"/>
          </p:cNvSpPr>
          <p:nvPr/>
        </p:nvSpPr>
        <p:spPr bwMode="auto">
          <a:xfrm>
            <a:off x="4648200" y="28194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M</a:t>
            </a:r>
          </a:p>
        </p:txBody>
      </p:sp>
      <p:sp>
        <p:nvSpPr>
          <p:cNvPr id="31758" name="Rectangle 245"/>
          <p:cNvSpPr>
            <a:spLocks noChangeArrowheads="1"/>
          </p:cNvSpPr>
          <p:nvPr/>
        </p:nvSpPr>
        <p:spPr bwMode="auto">
          <a:xfrm>
            <a:off x="4114800" y="28194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A</a:t>
            </a:r>
          </a:p>
        </p:txBody>
      </p:sp>
      <p:sp>
        <p:nvSpPr>
          <p:cNvPr id="31759" name="Rectangle 246"/>
          <p:cNvSpPr>
            <a:spLocks noChangeArrowheads="1"/>
          </p:cNvSpPr>
          <p:nvPr/>
        </p:nvSpPr>
        <p:spPr bwMode="auto">
          <a:xfrm>
            <a:off x="3581400" y="28194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T</a:t>
            </a:r>
          </a:p>
        </p:txBody>
      </p:sp>
      <p:sp>
        <p:nvSpPr>
          <p:cNvPr id="31760" name="Text Box 19"/>
          <p:cNvSpPr txBox="1">
            <a:spLocks noChangeArrowheads="1"/>
          </p:cNvSpPr>
          <p:nvPr/>
        </p:nvSpPr>
        <p:spPr bwMode="auto">
          <a:xfrm>
            <a:off x="685800" y="11430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FF0000"/>
                </a:solidFill>
                <a:latin typeface="Times New Roman" pitchFamily="18" charset="0"/>
              </a:rPr>
              <a:t>Trò chơi ô chữ :</a:t>
            </a:r>
          </a:p>
        </p:txBody>
      </p:sp>
      <p:sp>
        <p:nvSpPr>
          <p:cNvPr id="31761" name="Rectangle 147"/>
          <p:cNvSpPr>
            <a:spLocks noChangeArrowheads="1"/>
          </p:cNvSpPr>
          <p:nvPr/>
        </p:nvSpPr>
        <p:spPr bwMode="auto">
          <a:xfrm>
            <a:off x="6248400" y="1752600"/>
            <a:ext cx="533400" cy="533400"/>
          </a:xfrm>
          <a:prstGeom prst="rect">
            <a:avLst/>
          </a:prstGeom>
          <a:solidFill>
            <a:srgbClr val="FFFF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A</a:t>
            </a:r>
          </a:p>
        </p:txBody>
      </p:sp>
      <p:sp>
        <p:nvSpPr>
          <p:cNvPr id="31762" name="Rectangle 148"/>
          <p:cNvSpPr>
            <a:spLocks noChangeArrowheads="1"/>
          </p:cNvSpPr>
          <p:nvPr/>
        </p:nvSpPr>
        <p:spPr bwMode="auto">
          <a:xfrm>
            <a:off x="5715000" y="1752600"/>
            <a:ext cx="533400" cy="533400"/>
          </a:xfrm>
          <a:prstGeom prst="rect">
            <a:avLst/>
          </a:prstGeom>
          <a:solidFill>
            <a:srgbClr val="FFFF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63" name="Rectangle 149"/>
          <p:cNvSpPr>
            <a:spLocks noChangeArrowheads="1"/>
          </p:cNvSpPr>
          <p:nvPr/>
        </p:nvSpPr>
        <p:spPr bwMode="auto">
          <a:xfrm>
            <a:off x="5181600" y="1752600"/>
            <a:ext cx="533400" cy="533400"/>
          </a:xfrm>
          <a:prstGeom prst="rect">
            <a:avLst/>
          </a:prstGeom>
          <a:solidFill>
            <a:srgbClr val="FFFF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I</a:t>
            </a:r>
          </a:p>
        </p:txBody>
      </p:sp>
      <p:sp>
        <p:nvSpPr>
          <p:cNvPr id="31764" name="Rectangle 150"/>
          <p:cNvSpPr>
            <a:spLocks noChangeArrowheads="1"/>
          </p:cNvSpPr>
          <p:nvPr/>
        </p:nvSpPr>
        <p:spPr bwMode="auto">
          <a:xfrm>
            <a:off x="4648200" y="1752600"/>
            <a:ext cx="533400" cy="533400"/>
          </a:xfrm>
          <a:prstGeom prst="rect">
            <a:avLst/>
          </a:prstGeom>
          <a:solidFill>
            <a:srgbClr val="FFFF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Ô</a:t>
            </a:r>
          </a:p>
        </p:txBody>
      </p:sp>
      <p:sp>
        <p:nvSpPr>
          <p:cNvPr id="31765" name="Rectangle 151"/>
          <p:cNvSpPr>
            <a:spLocks noChangeArrowheads="1"/>
          </p:cNvSpPr>
          <p:nvPr/>
        </p:nvSpPr>
        <p:spPr bwMode="auto">
          <a:xfrm>
            <a:off x="4114800" y="1752600"/>
            <a:ext cx="533400" cy="533400"/>
          </a:xfrm>
          <a:prstGeom prst="rect">
            <a:avLst/>
          </a:prstGeom>
          <a:solidFill>
            <a:srgbClr val="FFFF00">
              <a:alpha val="9803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66" name="Rectangle 152"/>
          <p:cNvSpPr>
            <a:spLocks noChangeArrowheads="1"/>
          </p:cNvSpPr>
          <p:nvPr/>
        </p:nvSpPr>
        <p:spPr bwMode="auto">
          <a:xfrm>
            <a:off x="25146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K</a:t>
            </a:r>
          </a:p>
        </p:txBody>
      </p:sp>
      <p:sp>
        <p:nvSpPr>
          <p:cNvPr id="18590" name="AutoShape 158">
            <a:hlinkClick r:id="rId2" action="ppaction://hlinksldjump"/>
          </p:cNvPr>
          <p:cNvSpPr>
            <a:spLocks noChangeArrowheads="1"/>
          </p:cNvSpPr>
          <p:nvPr/>
        </p:nvSpPr>
        <p:spPr bwMode="auto">
          <a:xfrm>
            <a:off x="609600" y="1676400"/>
            <a:ext cx="685800" cy="685800"/>
          </a:xfrm>
          <a:prstGeom prst="star5">
            <a:avLst/>
          </a:prstGeom>
          <a:solidFill>
            <a:srgbClr val="FF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a:solidFill>
                  <a:schemeClr val="bg1"/>
                </a:solidFill>
                <a:effectLst>
                  <a:outerShdw blurRad="38100" dist="38100" dir="2700000" algn="tl">
                    <a:srgbClr val="000000"/>
                  </a:outerShdw>
                </a:effectLst>
              </a:rPr>
              <a:t>1</a:t>
            </a:r>
          </a:p>
        </p:txBody>
      </p:sp>
      <p:sp>
        <p:nvSpPr>
          <p:cNvPr id="18591" name="AutoShape 159">
            <a:hlinkClick r:id="rId3" action="ppaction://hlinksldjump"/>
          </p:cNvPr>
          <p:cNvSpPr>
            <a:spLocks noChangeArrowheads="1"/>
          </p:cNvSpPr>
          <p:nvPr/>
        </p:nvSpPr>
        <p:spPr bwMode="auto">
          <a:xfrm>
            <a:off x="609600" y="2209800"/>
            <a:ext cx="685800" cy="685800"/>
          </a:xfrm>
          <a:prstGeom prst="star5">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a:solidFill>
                  <a:srgbClr val="0000FF"/>
                </a:solidFill>
                <a:effectLst>
                  <a:outerShdw blurRad="38100" dist="38100" dir="2700000" algn="tl">
                    <a:srgbClr val="000000"/>
                  </a:outerShdw>
                </a:effectLst>
              </a:rPr>
              <a:t>2</a:t>
            </a:r>
          </a:p>
        </p:txBody>
      </p:sp>
      <p:sp>
        <p:nvSpPr>
          <p:cNvPr id="18592" name="AutoShape 160">
            <a:hlinkClick r:id="rId4" action="ppaction://hlinksldjump"/>
          </p:cNvPr>
          <p:cNvSpPr>
            <a:spLocks noChangeArrowheads="1"/>
          </p:cNvSpPr>
          <p:nvPr/>
        </p:nvSpPr>
        <p:spPr bwMode="auto">
          <a:xfrm>
            <a:off x="609600" y="2743200"/>
            <a:ext cx="685800" cy="685800"/>
          </a:xfrm>
          <a:prstGeom prst="star5">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a:solidFill>
                  <a:srgbClr val="0000FF"/>
                </a:solidFill>
              </a:rPr>
              <a:t>3</a:t>
            </a:r>
          </a:p>
        </p:txBody>
      </p:sp>
      <p:sp>
        <p:nvSpPr>
          <p:cNvPr id="18593" name="AutoShape 161">
            <a:hlinkClick r:id="rId5" action="ppaction://hlinksldjump"/>
          </p:cNvPr>
          <p:cNvSpPr>
            <a:spLocks noChangeArrowheads="1"/>
          </p:cNvSpPr>
          <p:nvPr/>
        </p:nvSpPr>
        <p:spPr bwMode="auto">
          <a:xfrm>
            <a:off x="609600" y="3276600"/>
            <a:ext cx="685800" cy="685800"/>
          </a:xfrm>
          <a:prstGeom prst="star5">
            <a:avLst/>
          </a:prstGeom>
          <a:solidFill>
            <a:srgbClr val="D93BA4"/>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b="1">
                <a:solidFill>
                  <a:schemeClr val="bg1"/>
                </a:solidFill>
              </a:rPr>
              <a:t>4</a:t>
            </a:r>
          </a:p>
        </p:txBody>
      </p:sp>
      <p:sp>
        <p:nvSpPr>
          <p:cNvPr id="18594" name="AutoShape 162">
            <a:hlinkClick r:id="rId6" action="ppaction://hlinksldjump"/>
          </p:cNvPr>
          <p:cNvSpPr>
            <a:spLocks noChangeArrowheads="1"/>
          </p:cNvSpPr>
          <p:nvPr/>
        </p:nvSpPr>
        <p:spPr bwMode="auto">
          <a:xfrm>
            <a:off x="609600" y="3810000"/>
            <a:ext cx="685800" cy="685800"/>
          </a:xfrm>
          <a:prstGeom prst="star5">
            <a:avLst/>
          </a:prstGeom>
          <a:solidFill>
            <a:schemeClr val="folHlink"/>
          </a:solidFill>
          <a:ln w="1270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a:t>5</a:t>
            </a:r>
          </a:p>
        </p:txBody>
      </p:sp>
      <p:sp>
        <p:nvSpPr>
          <p:cNvPr id="18595" name="AutoShape 163">
            <a:hlinkClick r:id="rId7" action="ppaction://hlinksldjump"/>
          </p:cNvPr>
          <p:cNvSpPr>
            <a:spLocks noChangeArrowheads="1"/>
          </p:cNvSpPr>
          <p:nvPr/>
        </p:nvSpPr>
        <p:spPr bwMode="auto">
          <a:xfrm>
            <a:off x="609600" y="4343400"/>
            <a:ext cx="685800" cy="685800"/>
          </a:xfrm>
          <a:prstGeom prst="star5">
            <a:avLst/>
          </a:prstGeom>
          <a:solidFill>
            <a:srgbClr val="FF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b="1">
                <a:solidFill>
                  <a:srgbClr val="0000FF"/>
                </a:solidFill>
              </a:rPr>
              <a:t>6</a:t>
            </a:r>
          </a:p>
        </p:txBody>
      </p:sp>
      <p:sp>
        <p:nvSpPr>
          <p:cNvPr id="18596" name="AutoShape 164">
            <a:hlinkClick r:id="rId8" action="ppaction://hlinksldjump"/>
          </p:cNvPr>
          <p:cNvSpPr>
            <a:spLocks noChangeArrowheads="1"/>
          </p:cNvSpPr>
          <p:nvPr/>
        </p:nvSpPr>
        <p:spPr bwMode="auto">
          <a:xfrm>
            <a:off x="609600" y="4953000"/>
            <a:ext cx="685800" cy="685800"/>
          </a:xfrm>
          <a:prstGeom prst="star5">
            <a:avLst/>
          </a:prstGeom>
          <a:solidFill>
            <a:srgbClr val="0000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r>
              <a:rPr lang="en-US" sz="2000" b="1">
                <a:solidFill>
                  <a:schemeClr val="bg1"/>
                </a:solidFill>
              </a:rPr>
              <a:t>7</a:t>
            </a:r>
          </a:p>
        </p:txBody>
      </p:sp>
      <p:sp>
        <p:nvSpPr>
          <p:cNvPr id="18598" name="Oval 166"/>
          <p:cNvSpPr>
            <a:spLocks noChangeArrowheads="1"/>
          </p:cNvSpPr>
          <p:nvPr/>
        </p:nvSpPr>
        <p:spPr bwMode="auto">
          <a:xfrm>
            <a:off x="8001000" y="1752600"/>
            <a:ext cx="685800" cy="533400"/>
          </a:xfrm>
          <a:prstGeom prst="ellipse">
            <a:avLst/>
          </a:prstGeom>
          <a:solidFill>
            <a:srgbClr val="FF0000"/>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chemeClr val="bg1"/>
                </a:solidFill>
              </a:rPr>
              <a:t>1</a:t>
            </a:r>
          </a:p>
        </p:txBody>
      </p:sp>
      <p:sp>
        <p:nvSpPr>
          <p:cNvPr id="18599" name="Oval 167"/>
          <p:cNvSpPr>
            <a:spLocks noChangeArrowheads="1"/>
          </p:cNvSpPr>
          <p:nvPr/>
        </p:nvSpPr>
        <p:spPr bwMode="auto">
          <a:xfrm>
            <a:off x="8001000" y="2819400"/>
            <a:ext cx="685800" cy="533400"/>
          </a:xfrm>
          <a:prstGeom prst="ellipse">
            <a:avLst/>
          </a:prstGeom>
          <a:solidFill>
            <a:schemeClr val="accent1"/>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rgbClr val="0000FF"/>
                </a:solidFill>
              </a:rPr>
              <a:t>3</a:t>
            </a:r>
          </a:p>
        </p:txBody>
      </p:sp>
      <p:sp>
        <p:nvSpPr>
          <p:cNvPr id="18600" name="Oval 168"/>
          <p:cNvSpPr>
            <a:spLocks noChangeArrowheads="1"/>
          </p:cNvSpPr>
          <p:nvPr/>
        </p:nvSpPr>
        <p:spPr bwMode="auto">
          <a:xfrm>
            <a:off x="8001000" y="2286000"/>
            <a:ext cx="685800" cy="533400"/>
          </a:xfrm>
          <a:prstGeom prst="ellipse">
            <a:avLst/>
          </a:prstGeom>
          <a:solidFill>
            <a:srgbClr val="FFFF00"/>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rgbClr val="0000FF"/>
                </a:solidFill>
              </a:rPr>
              <a:t>2</a:t>
            </a:r>
          </a:p>
        </p:txBody>
      </p:sp>
      <p:sp>
        <p:nvSpPr>
          <p:cNvPr id="18601" name="Oval 169"/>
          <p:cNvSpPr>
            <a:spLocks noChangeArrowheads="1"/>
          </p:cNvSpPr>
          <p:nvPr/>
        </p:nvSpPr>
        <p:spPr bwMode="auto">
          <a:xfrm>
            <a:off x="8001000" y="3352800"/>
            <a:ext cx="685800" cy="533400"/>
          </a:xfrm>
          <a:prstGeom prst="ellipse">
            <a:avLst/>
          </a:prstGeom>
          <a:solidFill>
            <a:srgbClr val="D93BA4"/>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chemeClr val="bg1"/>
                </a:solidFill>
              </a:rPr>
              <a:t>4</a:t>
            </a:r>
          </a:p>
        </p:txBody>
      </p:sp>
      <p:sp>
        <p:nvSpPr>
          <p:cNvPr id="18602" name="Oval 170"/>
          <p:cNvSpPr>
            <a:spLocks noChangeArrowheads="1"/>
          </p:cNvSpPr>
          <p:nvPr/>
        </p:nvSpPr>
        <p:spPr bwMode="auto">
          <a:xfrm>
            <a:off x="8001000" y="3886200"/>
            <a:ext cx="685800" cy="533400"/>
          </a:xfrm>
          <a:prstGeom prst="ellipse">
            <a:avLst/>
          </a:prstGeom>
          <a:solidFill>
            <a:schemeClr val="folHlink"/>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rgbClr val="0000FF"/>
                </a:solidFill>
              </a:rPr>
              <a:t>5</a:t>
            </a:r>
          </a:p>
        </p:txBody>
      </p:sp>
      <p:sp>
        <p:nvSpPr>
          <p:cNvPr id="18603" name="Oval 171"/>
          <p:cNvSpPr>
            <a:spLocks noChangeArrowheads="1"/>
          </p:cNvSpPr>
          <p:nvPr/>
        </p:nvSpPr>
        <p:spPr bwMode="auto">
          <a:xfrm>
            <a:off x="8001000" y="4953000"/>
            <a:ext cx="685800" cy="533400"/>
          </a:xfrm>
          <a:prstGeom prst="ellipse">
            <a:avLst/>
          </a:prstGeom>
          <a:solidFill>
            <a:srgbClr val="0000FF"/>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400">
                <a:solidFill>
                  <a:schemeClr val="bg1"/>
                </a:solidFill>
              </a:rPr>
              <a:t>7</a:t>
            </a:r>
          </a:p>
        </p:txBody>
      </p:sp>
      <p:sp>
        <p:nvSpPr>
          <p:cNvPr id="18604" name="Oval 172"/>
          <p:cNvSpPr>
            <a:spLocks noChangeArrowheads="1"/>
          </p:cNvSpPr>
          <p:nvPr/>
        </p:nvSpPr>
        <p:spPr bwMode="auto">
          <a:xfrm>
            <a:off x="8001000" y="4419600"/>
            <a:ext cx="685800" cy="533400"/>
          </a:xfrm>
          <a:prstGeom prst="ellipse">
            <a:avLst/>
          </a:prstGeom>
          <a:solidFill>
            <a:srgbClr val="FF9900"/>
          </a:solidFill>
          <a:ln w="57150" cmpd="thinThick">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solidFill>
                  <a:srgbClr val="0000FF"/>
                </a:solidFill>
              </a:rPr>
              <a:t>6</a:t>
            </a:r>
          </a:p>
        </p:txBody>
      </p:sp>
      <p:sp>
        <p:nvSpPr>
          <p:cNvPr id="31781" name="Rectangle 211"/>
          <p:cNvSpPr>
            <a:spLocks noChangeArrowheads="1"/>
          </p:cNvSpPr>
          <p:nvPr/>
        </p:nvSpPr>
        <p:spPr bwMode="auto">
          <a:xfrm>
            <a:off x="30480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Ê</a:t>
            </a:r>
          </a:p>
        </p:txBody>
      </p:sp>
      <p:sp>
        <p:nvSpPr>
          <p:cNvPr id="31782" name="Rectangle 212"/>
          <p:cNvSpPr>
            <a:spLocks noChangeArrowheads="1"/>
          </p:cNvSpPr>
          <p:nvPr/>
        </p:nvSpPr>
        <p:spPr bwMode="auto">
          <a:xfrm>
            <a:off x="35814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83" name="Rectangle 213"/>
          <p:cNvSpPr>
            <a:spLocks noChangeArrowheads="1"/>
          </p:cNvSpPr>
          <p:nvPr/>
        </p:nvSpPr>
        <p:spPr bwMode="auto">
          <a:xfrm>
            <a:off x="57150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H</a:t>
            </a:r>
          </a:p>
        </p:txBody>
      </p:sp>
      <p:sp>
        <p:nvSpPr>
          <p:cNvPr id="31784" name="Rectangle 214"/>
          <p:cNvSpPr>
            <a:spLocks noChangeArrowheads="1"/>
          </p:cNvSpPr>
          <p:nvPr/>
        </p:nvSpPr>
        <p:spPr bwMode="auto">
          <a:xfrm>
            <a:off x="51816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C</a:t>
            </a:r>
          </a:p>
        </p:txBody>
      </p:sp>
      <p:sp>
        <p:nvSpPr>
          <p:cNvPr id="31785" name="Rectangle 215"/>
          <p:cNvSpPr>
            <a:spLocks noChangeArrowheads="1"/>
          </p:cNvSpPr>
          <p:nvPr/>
        </p:nvSpPr>
        <p:spPr bwMode="auto">
          <a:xfrm>
            <a:off x="46482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A</a:t>
            </a:r>
          </a:p>
        </p:txBody>
      </p:sp>
      <p:sp>
        <p:nvSpPr>
          <p:cNvPr id="31786" name="Rectangle 216"/>
          <p:cNvSpPr>
            <a:spLocks noChangeArrowheads="1"/>
          </p:cNvSpPr>
          <p:nvPr/>
        </p:nvSpPr>
        <p:spPr bwMode="auto">
          <a:xfrm>
            <a:off x="4114800" y="2286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O</a:t>
            </a:r>
          </a:p>
        </p:txBody>
      </p:sp>
      <p:sp>
        <p:nvSpPr>
          <p:cNvPr id="31787" name="Rectangle 218"/>
          <p:cNvSpPr>
            <a:spLocks noChangeArrowheads="1"/>
          </p:cNvSpPr>
          <p:nvPr/>
        </p:nvSpPr>
        <p:spPr bwMode="auto">
          <a:xfrm>
            <a:off x="41148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I</a:t>
            </a:r>
          </a:p>
        </p:txBody>
      </p:sp>
      <p:sp>
        <p:nvSpPr>
          <p:cNvPr id="18652" name="Rectangle 220"/>
          <p:cNvSpPr>
            <a:spLocks noChangeArrowheads="1"/>
          </p:cNvSpPr>
          <p:nvPr/>
        </p:nvSpPr>
        <p:spPr bwMode="auto">
          <a:xfrm>
            <a:off x="46482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pattFill prst="dashHorz">
              <a:fgClr>
                <a:schemeClr val="tx1"/>
              </a:fgClr>
              <a:bgClr>
                <a:srgbClr val="0000FF"/>
              </a:bgClr>
            </a:patt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3" name="Rectangle 221"/>
          <p:cNvSpPr>
            <a:spLocks noChangeArrowheads="1"/>
          </p:cNvSpPr>
          <p:nvPr/>
        </p:nvSpPr>
        <p:spPr bwMode="auto">
          <a:xfrm>
            <a:off x="3581400" y="28194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4" name="Rectangle 222"/>
          <p:cNvSpPr>
            <a:spLocks noChangeArrowheads="1"/>
          </p:cNvSpPr>
          <p:nvPr/>
        </p:nvSpPr>
        <p:spPr bwMode="auto">
          <a:xfrm>
            <a:off x="35814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5" name="Rectangle 223"/>
          <p:cNvSpPr>
            <a:spLocks noChangeArrowheads="1"/>
          </p:cNvSpPr>
          <p:nvPr/>
        </p:nvSpPr>
        <p:spPr bwMode="auto">
          <a:xfrm>
            <a:off x="30480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6" name="Rectangle 224"/>
          <p:cNvSpPr>
            <a:spLocks noChangeArrowheads="1"/>
          </p:cNvSpPr>
          <p:nvPr/>
        </p:nvSpPr>
        <p:spPr bwMode="auto">
          <a:xfrm>
            <a:off x="25146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8" name="Rectangle 226"/>
          <p:cNvSpPr>
            <a:spLocks noChangeArrowheads="1"/>
          </p:cNvSpPr>
          <p:nvPr/>
        </p:nvSpPr>
        <p:spPr bwMode="auto">
          <a:xfrm>
            <a:off x="57150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59" name="Rectangle 227"/>
          <p:cNvSpPr>
            <a:spLocks noChangeArrowheads="1"/>
          </p:cNvSpPr>
          <p:nvPr/>
        </p:nvSpPr>
        <p:spPr bwMode="auto">
          <a:xfrm>
            <a:off x="5181600" y="2286000"/>
            <a:ext cx="533400" cy="533400"/>
          </a:xfrm>
          <a:prstGeom prst="rect">
            <a:avLst/>
          </a:prstGeom>
          <a:gradFill rotWithShape="1">
            <a:gsLst>
              <a:gs pos="0">
                <a:schemeClr val="bg1"/>
              </a:gs>
              <a:gs pos="100000">
                <a:schemeClr val="tx1">
                  <a:alpha val="98000"/>
                </a:schemeClr>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795" name="Rectangle 240"/>
          <p:cNvSpPr>
            <a:spLocks noChangeArrowheads="1"/>
          </p:cNvSpPr>
          <p:nvPr/>
        </p:nvSpPr>
        <p:spPr bwMode="auto">
          <a:xfrm>
            <a:off x="35814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L</a:t>
            </a:r>
          </a:p>
        </p:txBody>
      </p:sp>
      <p:sp>
        <p:nvSpPr>
          <p:cNvPr id="18673" name="Rectangle 241"/>
          <p:cNvSpPr>
            <a:spLocks noChangeArrowheads="1"/>
          </p:cNvSpPr>
          <p:nvPr/>
        </p:nvSpPr>
        <p:spPr bwMode="auto">
          <a:xfrm>
            <a:off x="4648200" y="28194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74" name="Rectangle 242"/>
          <p:cNvSpPr>
            <a:spLocks noChangeArrowheads="1"/>
          </p:cNvSpPr>
          <p:nvPr/>
        </p:nvSpPr>
        <p:spPr bwMode="auto">
          <a:xfrm>
            <a:off x="4114800" y="2286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75" name="Rectangle 243"/>
          <p:cNvSpPr>
            <a:spLocks noChangeArrowheads="1"/>
          </p:cNvSpPr>
          <p:nvPr/>
        </p:nvSpPr>
        <p:spPr bwMode="auto">
          <a:xfrm>
            <a:off x="4127500" y="28194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80" name="Rectangle 248"/>
          <p:cNvSpPr>
            <a:spLocks noChangeArrowheads="1"/>
          </p:cNvSpPr>
          <p:nvPr/>
        </p:nvSpPr>
        <p:spPr bwMode="auto">
          <a:xfrm>
            <a:off x="4648200" y="33528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81" name="Rectangle 249"/>
          <p:cNvSpPr>
            <a:spLocks noChangeArrowheads="1"/>
          </p:cNvSpPr>
          <p:nvPr/>
        </p:nvSpPr>
        <p:spPr bwMode="auto">
          <a:xfrm>
            <a:off x="4127500" y="33528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82" name="Rectangle 250"/>
          <p:cNvSpPr>
            <a:spLocks noChangeArrowheads="1"/>
          </p:cNvSpPr>
          <p:nvPr/>
        </p:nvSpPr>
        <p:spPr bwMode="auto">
          <a:xfrm>
            <a:off x="3581400" y="33528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83" name="Rectangle 251"/>
          <p:cNvSpPr>
            <a:spLocks noChangeArrowheads="1"/>
          </p:cNvSpPr>
          <p:nvPr/>
        </p:nvSpPr>
        <p:spPr bwMode="auto">
          <a:xfrm>
            <a:off x="3048000" y="33528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84" name="Rectangle 252"/>
          <p:cNvSpPr>
            <a:spLocks noChangeArrowheads="1"/>
          </p:cNvSpPr>
          <p:nvPr/>
        </p:nvSpPr>
        <p:spPr bwMode="auto">
          <a:xfrm>
            <a:off x="2514600" y="33528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804" name="Rectangle 259"/>
          <p:cNvSpPr>
            <a:spLocks noChangeArrowheads="1"/>
          </p:cNvSpPr>
          <p:nvPr/>
        </p:nvSpPr>
        <p:spPr bwMode="auto">
          <a:xfrm>
            <a:off x="46482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Ê</a:t>
            </a:r>
          </a:p>
        </p:txBody>
      </p:sp>
      <p:sp>
        <p:nvSpPr>
          <p:cNvPr id="31805" name="Rectangle 260"/>
          <p:cNvSpPr>
            <a:spLocks noChangeArrowheads="1"/>
          </p:cNvSpPr>
          <p:nvPr/>
        </p:nvSpPr>
        <p:spPr bwMode="auto">
          <a:xfrm>
            <a:off x="57150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X</a:t>
            </a:r>
          </a:p>
        </p:txBody>
      </p:sp>
      <p:sp>
        <p:nvSpPr>
          <p:cNvPr id="31806" name="Rectangle 261"/>
          <p:cNvSpPr>
            <a:spLocks noChangeArrowheads="1"/>
          </p:cNvSpPr>
          <p:nvPr/>
        </p:nvSpPr>
        <p:spPr bwMode="auto">
          <a:xfrm>
            <a:off x="51816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N</a:t>
            </a:r>
          </a:p>
        </p:txBody>
      </p:sp>
      <p:sp>
        <p:nvSpPr>
          <p:cNvPr id="31807" name="Rectangle 262"/>
          <p:cNvSpPr>
            <a:spLocks noChangeArrowheads="1"/>
          </p:cNvSpPr>
          <p:nvPr/>
        </p:nvSpPr>
        <p:spPr bwMode="auto">
          <a:xfrm>
            <a:off x="6248400" y="38862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Ô</a:t>
            </a:r>
          </a:p>
        </p:txBody>
      </p:sp>
      <p:sp>
        <p:nvSpPr>
          <p:cNvPr id="18695" name="Rectangle 263"/>
          <p:cNvSpPr>
            <a:spLocks noChangeArrowheads="1"/>
          </p:cNvSpPr>
          <p:nvPr/>
        </p:nvSpPr>
        <p:spPr bwMode="auto">
          <a:xfrm>
            <a:off x="41275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96" name="Rectangle 264"/>
          <p:cNvSpPr>
            <a:spLocks noChangeArrowheads="1"/>
          </p:cNvSpPr>
          <p:nvPr/>
        </p:nvSpPr>
        <p:spPr bwMode="auto">
          <a:xfrm>
            <a:off x="35814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97" name="Rectangle 265"/>
          <p:cNvSpPr>
            <a:spLocks noChangeArrowheads="1"/>
          </p:cNvSpPr>
          <p:nvPr/>
        </p:nvSpPr>
        <p:spPr bwMode="auto">
          <a:xfrm>
            <a:off x="51816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98" name="Rectangle 266"/>
          <p:cNvSpPr>
            <a:spLocks noChangeArrowheads="1"/>
          </p:cNvSpPr>
          <p:nvPr/>
        </p:nvSpPr>
        <p:spPr bwMode="auto">
          <a:xfrm>
            <a:off x="46482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699" name="Rectangle 267"/>
          <p:cNvSpPr>
            <a:spLocks noChangeArrowheads="1"/>
          </p:cNvSpPr>
          <p:nvPr/>
        </p:nvSpPr>
        <p:spPr bwMode="auto">
          <a:xfrm>
            <a:off x="62484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00" name="Rectangle 268"/>
          <p:cNvSpPr>
            <a:spLocks noChangeArrowheads="1"/>
          </p:cNvSpPr>
          <p:nvPr/>
        </p:nvSpPr>
        <p:spPr bwMode="auto">
          <a:xfrm>
            <a:off x="5715000" y="38862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814" name="Rectangle 269"/>
          <p:cNvSpPr>
            <a:spLocks noChangeArrowheads="1"/>
          </p:cNvSpPr>
          <p:nvPr/>
        </p:nvSpPr>
        <p:spPr bwMode="auto">
          <a:xfrm>
            <a:off x="2514600" y="44196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Đ</a:t>
            </a:r>
          </a:p>
        </p:txBody>
      </p:sp>
      <p:sp>
        <p:nvSpPr>
          <p:cNvPr id="31815" name="Rectangle 270"/>
          <p:cNvSpPr>
            <a:spLocks noChangeArrowheads="1"/>
          </p:cNvSpPr>
          <p:nvPr/>
        </p:nvSpPr>
        <p:spPr bwMode="auto">
          <a:xfrm>
            <a:off x="4114800" y="44196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N</a:t>
            </a:r>
          </a:p>
        </p:txBody>
      </p:sp>
      <p:sp>
        <p:nvSpPr>
          <p:cNvPr id="18703" name="Rectangle 271"/>
          <p:cNvSpPr>
            <a:spLocks noChangeArrowheads="1"/>
          </p:cNvSpPr>
          <p:nvPr/>
        </p:nvSpPr>
        <p:spPr bwMode="auto">
          <a:xfrm>
            <a:off x="2514600" y="4419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817" name="Rectangle 279"/>
          <p:cNvSpPr>
            <a:spLocks noChangeArrowheads="1"/>
          </p:cNvSpPr>
          <p:nvPr/>
        </p:nvSpPr>
        <p:spPr bwMode="auto">
          <a:xfrm>
            <a:off x="3581400" y="44196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Ê</a:t>
            </a:r>
          </a:p>
        </p:txBody>
      </p:sp>
      <p:sp>
        <p:nvSpPr>
          <p:cNvPr id="31818" name="Rectangle 280"/>
          <p:cNvSpPr>
            <a:spLocks noChangeArrowheads="1"/>
          </p:cNvSpPr>
          <p:nvPr/>
        </p:nvSpPr>
        <p:spPr bwMode="auto">
          <a:xfrm>
            <a:off x="3048000" y="44196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I</a:t>
            </a:r>
          </a:p>
        </p:txBody>
      </p:sp>
      <p:sp>
        <p:nvSpPr>
          <p:cNvPr id="18714" name="Rectangle 282"/>
          <p:cNvSpPr>
            <a:spLocks noChangeArrowheads="1"/>
          </p:cNvSpPr>
          <p:nvPr/>
        </p:nvSpPr>
        <p:spPr bwMode="auto">
          <a:xfrm>
            <a:off x="3048000" y="4419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15" name="Rectangle 283"/>
          <p:cNvSpPr>
            <a:spLocks noChangeArrowheads="1"/>
          </p:cNvSpPr>
          <p:nvPr/>
        </p:nvSpPr>
        <p:spPr bwMode="auto">
          <a:xfrm>
            <a:off x="4127500" y="4419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16" name="Rectangle 284"/>
          <p:cNvSpPr>
            <a:spLocks noChangeArrowheads="1"/>
          </p:cNvSpPr>
          <p:nvPr/>
        </p:nvSpPr>
        <p:spPr bwMode="auto">
          <a:xfrm>
            <a:off x="3581400" y="4419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18" name="Rectangle 286"/>
          <p:cNvSpPr>
            <a:spLocks noChangeArrowheads="1"/>
          </p:cNvSpPr>
          <p:nvPr/>
        </p:nvSpPr>
        <p:spPr bwMode="auto">
          <a:xfrm>
            <a:off x="57150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19" name="Rectangle 287"/>
          <p:cNvSpPr>
            <a:spLocks noChangeArrowheads="1"/>
          </p:cNvSpPr>
          <p:nvPr/>
        </p:nvSpPr>
        <p:spPr bwMode="auto">
          <a:xfrm>
            <a:off x="51816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20" name="Rectangle 288"/>
          <p:cNvSpPr>
            <a:spLocks noChangeArrowheads="1"/>
          </p:cNvSpPr>
          <p:nvPr/>
        </p:nvSpPr>
        <p:spPr bwMode="auto">
          <a:xfrm>
            <a:off x="46482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22" name="Rectangle 290"/>
          <p:cNvSpPr>
            <a:spLocks noChangeArrowheads="1"/>
          </p:cNvSpPr>
          <p:nvPr/>
        </p:nvSpPr>
        <p:spPr bwMode="auto">
          <a:xfrm>
            <a:off x="41275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826" name="Rectangle 292"/>
          <p:cNvSpPr>
            <a:spLocks noChangeArrowheads="1"/>
          </p:cNvSpPr>
          <p:nvPr/>
        </p:nvSpPr>
        <p:spPr bwMode="auto">
          <a:xfrm>
            <a:off x="6248400" y="4953000"/>
            <a:ext cx="533400" cy="533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2800"/>
              <a:t>N</a:t>
            </a:r>
          </a:p>
        </p:txBody>
      </p:sp>
      <p:sp>
        <p:nvSpPr>
          <p:cNvPr id="18729" name="Rectangle 297"/>
          <p:cNvSpPr>
            <a:spLocks noChangeArrowheads="1"/>
          </p:cNvSpPr>
          <p:nvPr/>
        </p:nvSpPr>
        <p:spPr bwMode="auto">
          <a:xfrm>
            <a:off x="67818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33" name="Rectangle 301"/>
          <p:cNvSpPr>
            <a:spLocks noChangeArrowheads="1"/>
          </p:cNvSpPr>
          <p:nvPr/>
        </p:nvSpPr>
        <p:spPr bwMode="auto">
          <a:xfrm>
            <a:off x="6248400" y="49530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0" name="Rectangle 308"/>
          <p:cNvSpPr>
            <a:spLocks noChangeArrowheads="1"/>
          </p:cNvSpPr>
          <p:nvPr/>
        </p:nvSpPr>
        <p:spPr bwMode="auto">
          <a:xfrm>
            <a:off x="6248400" y="1752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1" name="Rectangle 309"/>
          <p:cNvSpPr>
            <a:spLocks noChangeArrowheads="1"/>
          </p:cNvSpPr>
          <p:nvPr/>
        </p:nvSpPr>
        <p:spPr bwMode="auto">
          <a:xfrm>
            <a:off x="5715000" y="1752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2" name="Rectangle 310"/>
          <p:cNvSpPr>
            <a:spLocks noChangeArrowheads="1"/>
          </p:cNvSpPr>
          <p:nvPr/>
        </p:nvSpPr>
        <p:spPr bwMode="auto">
          <a:xfrm>
            <a:off x="5181600" y="1752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3" name="Rectangle 311"/>
          <p:cNvSpPr>
            <a:spLocks noChangeArrowheads="1"/>
          </p:cNvSpPr>
          <p:nvPr/>
        </p:nvSpPr>
        <p:spPr bwMode="auto">
          <a:xfrm>
            <a:off x="4648200" y="1752600"/>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4" name="Rectangle 312"/>
          <p:cNvSpPr>
            <a:spLocks noChangeArrowheads="1"/>
          </p:cNvSpPr>
          <p:nvPr/>
        </p:nvSpPr>
        <p:spPr bwMode="auto">
          <a:xfrm>
            <a:off x="4124325" y="1781175"/>
            <a:ext cx="533400" cy="533400"/>
          </a:xfrm>
          <a:prstGeom prst="rect">
            <a:avLst/>
          </a:prstGeom>
          <a:gradFill rotWithShape="1">
            <a:gsLst>
              <a:gs pos="0">
                <a:schemeClr val="bg1"/>
              </a:gs>
              <a:gs pos="100000">
                <a:schemeClr val="tx1"/>
              </a:gs>
            </a:gsLst>
            <a:path path="shape">
              <a:fillToRect l="50000" t="50000" r="50000" b="50000"/>
            </a:path>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8746" name="AutoShape 314">
            <a:hlinkClick r:id="" action="ppaction://noaction" highlightClick="1"/>
          </p:cNvPr>
          <p:cNvSpPr>
            <a:spLocks noChangeArrowheads="1"/>
          </p:cNvSpPr>
          <p:nvPr/>
        </p:nvSpPr>
        <p:spPr bwMode="auto">
          <a:xfrm>
            <a:off x="4114800" y="5638800"/>
            <a:ext cx="381000" cy="381000"/>
          </a:xfrm>
          <a:prstGeom prst="actionButtonInformation">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1835" name="Rectangle 318"/>
          <p:cNvSpPr>
            <a:spLocks noChangeArrowheads="1"/>
          </p:cNvSpPr>
          <p:nvPr/>
        </p:nvSpPr>
        <p:spPr bwMode="auto">
          <a:xfrm>
            <a:off x="0" y="0"/>
            <a:ext cx="9144000" cy="6858000"/>
          </a:xfrm>
          <a:prstGeom prst="rect">
            <a:avLst/>
          </a:prstGeom>
          <a:noFill/>
          <a:ln w="76200">
            <a:pattFill prst="dashVert">
              <a:fgClr>
                <a:srgbClr val="FF0000"/>
              </a:fgClr>
              <a:bgClr>
                <a:srgbClr val="0000FF"/>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childTnLst>
                                    <p:animRot by="21600000">
                                      <p:cBhvr>
                                        <p:cTn id="6" dur="2000" fill="hold"/>
                                        <p:tgtEl>
                                          <p:spTgt spid="187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60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53" presetClass="exit" presetSubtype="0" fill="hold" grpId="0" nodeType="clickEffect">
                                  <p:stCondLst>
                                    <p:cond delay="0"/>
                                  </p:stCondLst>
                                  <p:childTnLst>
                                    <p:anim calcmode="lin" valueType="num">
                                      <p:cBhvr>
                                        <p:cTn id="11" dur="500"/>
                                        <p:tgtEl>
                                          <p:spTgt spid="18656"/>
                                        </p:tgtEl>
                                        <p:attrNameLst>
                                          <p:attrName>ppt_w</p:attrName>
                                        </p:attrNameLst>
                                      </p:cBhvr>
                                      <p:tavLst>
                                        <p:tav tm="0">
                                          <p:val>
                                            <p:strVal val="ppt_w"/>
                                          </p:val>
                                        </p:tav>
                                        <p:tav tm="100000">
                                          <p:val>
                                            <p:fltVal val="0"/>
                                          </p:val>
                                        </p:tav>
                                      </p:tavLst>
                                    </p:anim>
                                    <p:anim calcmode="lin" valueType="num">
                                      <p:cBhvr>
                                        <p:cTn id="12" dur="500"/>
                                        <p:tgtEl>
                                          <p:spTgt spid="18656"/>
                                        </p:tgtEl>
                                        <p:attrNameLst>
                                          <p:attrName>ppt_h</p:attrName>
                                        </p:attrNameLst>
                                      </p:cBhvr>
                                      <p:tavLst>
                                        <p:tav tm="0">
                                          <p:val>
                                            <p:strVal val="ppt_h"/>
                                          </p:val>
                                        </p:tav>
                                        <p:tav tm="100000">
                                          <p:val>
                                            <p:fltVal val="0"/>
                                          </p:val>
                                        </p:tav>
                                      </p:tavLst>
                                    </p:anim>
                                    <p:animEffect transition="out" filter="fade">
                                      <p:cBhvr>
                                        <p:cTn id="13" dur="500"/>
                                        <p:tgtEl>
                                          <p:spTgt spid="18656"/>
                                        </p:tgtEl>
                                      </p:cBhvr>
                                    </p:animEffect>
                                    <p:set>
                                      <p:cBhvr>
                                        <p:cTn id="14" dur="1" fill="hold">
                                          <p:stCondLst>
                                            <p:cond delay="499"/>
                                          </p:stCondLst>
                                        </p:cTn>
                                        <p:tgtEl>
                                          <p:spTgt spid="18656"/>
                                        </p:tgtEl>
                                        <p:attrNameLst>
                                          <p:attrName>style.visibility</p:attrName>
                                        </p:attrNameLst>
                                      </p:cBhvr>
                                      <p:to>
                                        <p:strVal val="hidden"/>
                                      </p:to>
                                    </p:set>
                                  </p:childTnLst>
                                </p:cTn>
                              </p:par>
                              <p:par>
                                <p:cTn id="15" presetID="53" presetClass="exit" presetSubtype="0" fill="hold" grpId="0" nodeType="withEffect">
                                  <p:stCondLst>
                                    <p:cond delay="0"/>
                                  </p:stCondLst>
                                  <p:childTnLst>
                                    <p:anim calcmode="lin" valueType="num">
                                      <p:cBhvr>
                                        <p:cTn id="16" dur="500"/>
                                        <p:tgtEl>
                                          <p:spTgt spid="18655"/>
                                        </p:tgtEl>
                                        <p:attrNameLst>
                                          <p:attrName>ppt_w</p:attrName>
                                        </p:attrNameLst>
                                      </p:cBhvr>
                                      <p:tavLst>
                                        <p:tav tm="0">
                                          <p:val>
                                            <p:strVal val="ppt_w"/>
                                          </p:val>
                                        </p:tav>
                                        <p:tav tm="100000">
                                          <p:val>
                                            <p:fltVal val="0"/>
                                          </p:val>
                                        </p:tav>
                                      </p:tavLst>
                                    </p:anim>
                                    <p:anim calcmode="lin" valueType="num">
                                      <p:cBhvr>
                                        <p:cTn id="17" dur="500"/>
                                        <p:tgtEl>
                                          <p:spTgt spid="18655"/>
                                        </p:tgtEl>
                                        <p:attrNameLst>
                                          <p:attrName>ppt_h</p:attrName>
                                        </p:attrNameLst>
                                      </p:cBhvr>
                                      <p:tavLst>
                                        <p:tav tm="0">
                                          <p:val>
                                            <p:strVal val="ppt_h"/>
                                          </p:val>
                                        </p:tav>
                                        <p:tav tm="100000">
                                          <p:val>
                                            <p:fltVal val="0"/>
                                          </p:val>
                                        </p:tav>
                                      </p:tavLst>
                                    </p:anim>
                                    <p:animEffect transition="out" filter="fade">
                                      <p:cBhvr>
                                        <p:cTn id="18" dur="500"/>
                                        <p:tgtEl>
                                          <p:spTgt spid="18655"/>
                                        </p:tgtEl>
                                      </p:cBhvr>
                                    </p:animEffect>
                                    <p:set>
                                      <p:cBhvr>
                                        <p:cTn id="19" dur="1" fill="hold">
                                          <p:stCondLst>
                                            <p:cond delay="499"/>
                                          </p:stCondLst>
                                        </p:cTn>
                                        <p:tgtEl>
                                          <p:spTgt spid="18655"/>
                                        </p:tgtEl>
                                        <p:attrNameLst>
                                          <p:attrName>style.visibility</p:attrName>
                                        </p:attrNameLst>
                                      </p:cBhvr>
                                      <p:to>
                                        <p:strVal val="hidden"/>
                                      </p:to>
                                    </p:set>
                                  </p:childTnLst>
                                </p:cTn>
                              </p:par>
                              <p:par>
                                <p:cTn id="20" presetID="53" presetClass="exit" presetSubtype="0" fill="hold" grpId="0" nodeType="withEffect">
                                  <p:stCondLst>
                                    <p:cond delay="0"/>
                                  </p:stCondLst>
                                  <p:childTnLst>
                                    <p:anim calcmode="lin" valueType="num">
                                      <p:cBhvr>
                                        <p:cTn id="21" dur="500"/>
                                        <p:tgtEl>
                                          <p:spTgt spid="18654"/>
                                        </p:tgtEl>
                                        <p:attrNameLst>
                                          <p:attrName>ppt_w</p:attrName>
                                        </p:attrNameLst>
                                      </p:cBhvr>
                                      <p:tavLst>
                                        <p:tav tm="0">
                                          <p:val>
                                            <p:strVal val="ppt_w"/>
                                          </p:val>
                                        </p:tav>
                                        <p:tav tm="100000">
                                          <p:val>
                                            <p:fltVal val="0"/>
                                          </p:val>
                                        </p:tav>
                                      </p:tavLst>
                                    </p:anim>
                                    <p:anim calcmode="lin" valueType="num">
                                      <p:cBhvr>
                                        <p:cTn id="22" dur="500"/>
                                        <p:tgtEl>
                                          <p:spTgt spid="18654"/>
                                        </p:tgtEl>
                                        <p:attrNameLst>
                                          <p:attrName>ppt_h</p:attrName>
                                        </p:attrNameLst>
                                      </p:cBhvr>
                                      <p:tavLst>
                                        <p:tav tm="0">
                                          <p:val>
                                            <p:strVal val="ppt_h"/>
                                          </p:val>
                                        </p:tav>
                                        <p:tav tm="100000">
                                          <p:val>
                                            <p:fltVal val="0"/>
                                          </p:val>
                                        </p:tav>
                                      </p:tavLst>
                                    </p:anim>
                                    <p:animEffect transition="out" filter="fade">
                                      <p:cBhvr>
                                        <p:cTn id="23" dur="500"/>
                                        <p:tgtEl>
                                          <p:spTgt spid="18654"/>
                                        </p:tgtEl>
                                      </p:cBhvr>
                                    </p:animEffect>
                                    <p:set>
                                      <p:cBhvr>
                                        <p:cTn id="24" dur="1" fill="hold">
                                          <p:stCondLst>
                                            <p:cond delay="499"/>
                                          </p:stCondLst>
                                        </p:cTn>
                                        <p:tgtEl>
                                          <p:spTgt spid="18654"/>
                                        </p:tgtEl>
                                        <p:attrNameLst>
                                          <p:attrName>style.visibility</p:attrName>
                                        </p:attrNameLst>
                                      </p:cBhvr>
                                      <p:to>
                                        <p:strVal val="hidden"/>
                                      </p:to>
                                    </p:set>
                                  </p:childTnLst>
                                </p:cTn>
                              </p:par>
                              <p:par>
                                <p:cTn id="25" presetID="53" presetClass="exit" presetSubtype="0" fill="hold" grpId="0" nodeType="withEffect">
                                  <p:stCondLst>
                                    <p:cond delay="0"/>
                                  </p:stCondLst>
                                  <p:childTnLst>
                                    <p:anim calcmode="lin" valueType="num">
                                      <p:cBhvr>
                                        <p:cTn id="26" dur="500"/>
                                        <p:tgtEl>
                                          <p:spTgt spid="18674"/>
                                        </p:tgtEl>
                                        <p:attrNameLst>
                                          <p:attrName>ppt_w</p:attrName>
                                        </p:attrNameLst>
                                      </p:cBhvr>
                                      <p:tavLst>
                                        <p:tav tm="0">
                                          <p:val>
                                            <p:strVal val="ppt_w"/>
                                          </p:val>
                                        </p:tav>
                                        <p:tav tm="100000">
                                          <p:val>
                                            <p:fltVal val="0"/>
                                          </p:val>
                                        </p:tav>
                                      </p:tavLst>
                                    </p:anim>
                                    <p:anim calcmode="lin" valueType="num">
                                      <p:cBhvr>
                                        <p:cTn id="27" dur="500"/>
                                        <p:tgtEl>
                                          <p:spTgt spid="18674"/>
                                        </p:tgtEl>
                                        <p:attrNameLst>
                                          <p:attrName>ppt_h</p:attrName>
                                        </p:attrNameLst>
                                      </p:cBhvr>
                                      <p:tavLst>
                                        <p:tav tm="0">
                                          <p:val>
                                            <p:strVal val="ppt_h"/>
                                          </p:val>
                                        </p:tav>
                                        <p:tav tm="100000">
                                          <p:val>
                                            <p:fltVal val="0"/>
                                          </p:val>
                                        </p:tav>
                                      </p:tavLst>
                                    </p:anim>
                                    <p:animEffect transition="out" filter="fade">
                                      <p:cBhvr>
                                        <p:cTn id="28" dur="500"/>
                                        <p:tgtEl>
                                          <p:spTgt spid="18674"/>
                                        </p:tgtEl>
                                      </p:cBhvr>
                                    </p:animEffect>
                                    <p:set>
                                      <p:cBhvr>
                                        <p:cTn id="29" dur="1" fill="hold">
                                          <p:stCondLst>
                                            <p:cond delay="499"/>
                                          </p:stCondLst>
                                        </p:cTn>
                                        <p:tgtEl>
                                          <p:spTgt spid="18674"/>
                                        </p:tgtEl>
                                        <p:attrNameLst>
                                          <p:attrName>style.visibility</p:attrName>
                                        </p:attrNameLst>
                                      </p:cBhvr>
                                      <p:to>
                                        <p:strVal val="hidden"/>
                                      </p:to>
                                    </p:set>
                                  </p:childTnLst>
                                </p:cTn>
                              </p:par>
                              <p:par>
                                <p:cTn id="30" presetID="53" presetClass="exit" presetSubtype="0" fill="hold" grpId="0" nodeType="withEffect">
                                  <p:stCondLst>
                                    <p:cond delay="0"/>
                                  </p:stCondLst>
                                  <p:childTnLst>
                                    <p:anim calcmode="lin" valueType="num">
                                      <p:cBhvr>
                                        <p:cTn id="31" dur="500"/>
                                        <p:tgtEl>
                                          <p:spTgt spid="18652"/>
                                        </p:tgtEl>
                                        <p:attrNameLst>
                                          <p:attrName>ppt_w</p:attrName>
                                        </p:attrNameLst>
                                      </p:cBhvr>
                                      <p:tavLst>
                                        <p:tav tm="0">
                                          <p:val>
                                            <p:strVal val="ppt_w"/>
                                          </p:val>
                                        </p:tav>
                                        <p:tav tm="100000">
                                          <p:val>
                                            <p:fltVal val="0"/>
                                          </p:val>
                                        </p:tav>
                                      </p:tavLst>
                                    </p:anim>
                                    <p:anim calcmode="lin" valueType="num">
                                      <p:cBhvr>
                                        <p:cTn id="32" dur="500"/>
                                        <p:tgtEl>
                                          <p:spTgt spid="18652"/>
                                        </p:tgtEl>
                                        <p:attrNameLst>
                                          <p:attrName>ppt_h</p:attrName>
                                        </p:attrNameLst>
                                      </p:cBhvr>
                                      <p:tavLst>
                                        <p:tav tm="0">
                                          <p:val>
                                            <p:strVal val="ppt_h"/>
                                          </p:val>
                                        </p:tav>
                                        <p:tav tm="100000">
                                          <p:val>
                                            <p:fltVal val="0"/>
                                          </p:val>
                                        </p:tav>
                                      </p:tavLst>
                                    </p:anim>
                                    <p:animEffect transition="out" filter="fade">
                                      <p:cBhvr>
                                        <p:cTn id="33" dur="500"/>
                                        <p:tgtEl>
                                          <p:spTgt spid="18652"/>
                                        </p:tgtEl>
                                      </p:cBhvr>
                                    </p:animEffect>
                                    <p:set>
                                      <p:cBhvr>
                                        <p:cTn id="34" dur="1" fill="hold">
                                          <p:stCondLst>
                                            <p:cond delay="499"/>
                                          </p:stCondLst>
                                        </p:cTn>
                                        <p:tgtEl>
                                          <p:spTgt spid="18652"/>
                                        </p:tgtEl>
                                        <p:attrNameLst>
                                          <p:attrName>style.visibility</p:attrName>
                                        </p:attrNameLst>
                                      </p:cBhvr>
                                      <p:to>
                                        <p:strVal val="hidden"/>
                                      </p:to>
                                    </p:set>
                                  </p:childTnLst>
                                </p:cTn>
                              </p:par>
                              <p:par>
                                <p:cTn id="35" presetID="53" presetClass="exit" presetSubtype="0" fill="hold" grpId="0" nodeType="withEffect">
                                  <p:stCondLst>
                                    <p:cond delay="0"/>
                                  </p:stCondLst>
                                  <p:childTnLst>
                                    <p:anim calcmode="lin" valueType="num">
                                      <p:cBhvr>
                                        <p:cTn id="36" dur="500"/>
                                        <p:tgtEl>
                                          <p:spTgt spid="18659"/>
                                        </p:tgtEl>
                                        <p:attrNameLst>
                                          <p:attrName>ppt_w</p:attrName>
                                        </p:attrNameLst>
                                      </p:cBhvr>
                                      <p:tavLst>
                                        <p:tav tm="0">
                                          <p:val>
                                            <p:strVal val="ppt_w"/>
                                          </p:val>
                                        </p:tav>
                                        <p:tav tm="100000">
                                          <p:val>
                                            <p:fltVal val="0"/>
                                          </p:val>
                                        </p:tav>
                                      </p:tavLst>
                                    </p:anim>
                                    <p:anim calcmode="lin" valueType="num">
                                      <p:cBhvr>
                                        <p:cTn id="37" dur="500"/>
                                        <p:tgtEl>
                                          <p:spTgt spid="18659"/>
                                        </p:tgtEl>
                                        <p:attrNameLst>
                                          <p:attrName>ppt_h</p:attrName>
                                        </p:attrNameLst>
                                      </p:cBhvr>
                                      <p:tavLst>
                                        <p:tav tm="0">
                                          <p:val>
                                            <p:strVal val="ppt_h"/>
                                          </p:val>
                                        </p:tav>
                                        <p:tav tm="100000">
                                          <p:val>
                                            <p:fltVal val="0"/>
                                          </p:val>
                                        </p:tav>
                                      </p:tavLst>
                                    </p:anim>
                                    <p:animEffect transition="out" filter="fade">
                                      <p:cBhvr>
                                        <p:cTn id="38" dur="500"/>
                                        <p:tgtEl>
                                          <p:spTgt spid="18659"/>
                                        </p:tgtEl>
                                      </p:cBhvr>
                                    </p:animEffect>
                                    <p:set>
                                      <p:cBhvr>
                                        <p:cTn id="39" dur="1" fill="hold">
                                          <p:stCondLst>
                                            <p:cond delay="499"/>
                                          </p:stCondLst>
                                        </p:cTn>
                                        <p:tgtEl>
                                          <p:spTgt spid="18659"/>
                                        </p:tgtEl>
                                        <p:attrNameLst>
                                          <p:attrName>style.visibility</p:attrName>
                                        </p:attrNameLst>
                                      </p:cBhvr>
                                      <p:to>
                                        <p:strVal val="hidden"/>
                                      </p:to>
                                    </p:set>
                                  </p:childTnLst>
                                </p:cTn>
                              </p:par>
                              <p:par>
                                <p:cTn id="40" presetID="53" presetClass="exit" presetSubtype="0" fill="hold" grpId="0" nodeType="withEffect">
                                  <p:stCondLst>
                                    <p:cond delay="0"/>
                                  </p:stCondLst>
                                  <p:childTnLst>
                                    <p:anim calcmode="lin" valueType="num">
                                      <p:cBhvr>
                                        <p:cTn id="41" dur="500"/>
                                        <p:tgtEl>
                                          <p:spTgt spid="18658"/>
                                        </p:tgtEl>
                                        <p:attrNameLst>
                                          <p:attrName>ppt_w</p:attrName>
                                        </p:attrNameLst>
                                      </p:cBhvr>
                                      <p:tavLst>
                                        <p:tav tm="0">
                                          <p:val>
                                            <p:strVal val="ppt_w"/>
                                          </p:val>
                                        </p:tav>
                                        <p:tav tm="100000">
                                          <p:val>
                                            <p:fltVal val="0"/>
                                          </p:val>
                                        </p:tav>
                                      </p:tavLst>
                                    </p:anim>
                                    <p:anim calcmode="lin" valueType="num">
                                      <p:cBhvr>
                                        <p:cTn id="42" dur="500"/>
                                        <p:tgtEl>
                                          <p:spTgt spid="18658"/>
                                        </p:tgtEl>
                                        <p:attrNameLst>
                                          <p:attrName>ppt_h</p:attrName>
                                        </p:attrNameLst>
                                      </p:cBhvr>
                                      <p:tavLst>
                                        <p:tav tm="0">
                                          <p:val>
                                            <p:strVal val="ppt_h"/>
                                          </p:val>
                                        </p:tav>
                                        <p:tav tm="100000">
                                          <p:val>
                                            <p:fltVal val="0"/>
                                          </p:val>
                                        </p:tav>
                                      </p:tavLst>
                                    </p:anim>
                                    <p:animEffect transition="out" filter="fade">
                                      <p:cBhvr>
                                        <p:cTn id="43" dur="500"/>
                                        <p:tgtEl>
                                          <p:spTgt spid="18658"/>
                                        </p:tgtEl>
                                      </p:cBhvr>
                                    </p:animEffect>
                                    <p:set>
                                      <p:cBhvr>
                                        <p:cTn id="44" dur="1" fill="hold">
                                          <p:stCondLst>
                                            <p:cond delay="499"/>
                                          </p:stCondLst>
                                        </p:cTn>
                                        <p:tgtEl>
                                          <p:spTgt spid="18658"/>
                                        </p:tgtEl>
                                        <p:attrNameLst>
                                          <p:attrName>style.visibility</p:attrName>
                                        </p:attrNameLst>
                                      </p:cBhvr>
                                      <p:to>
                                        <p:strVal val="hidden"/>
                                      </p:to>
                                    </p:set>
                                  </p:childTnLst>
                                </p:cTn>
                              </p:par>
                            </p:childTnLst>
                          </p:cTn>
                        </p:par>
                      </p:childTnLst>
                    </p:cTn>
                  </p:par>
                </p:childTnLst>
              </p:cTn>
              <p:nextCondLst>
                <p:cond evt="onClick" delay="0">
                  <p:tgtEl>
                    <p:spTgt spid="18600"/>
                  </p:tgtEl>
                </p:cond>
              </p:nextCondLst>
            </p:seq>
            <p:seq concurrent="1" nextAc="seek">
              <p:cTn id="45" restart="whenNotActive" fill="hold" evtFilter="cancelBubble" nodeType="interactiveSeq">
                <p:stCondLst>
                  <p:cond evt="onClick" delay="0">
                    <p:tgtEl>
                      <p:spTgt spid="18599"/>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53" presetClass="exit" presetSubtype="0" fill="hold" grpId="0" nodeType="clickEffect">
                                  <p:stCondLst>
                                    <p:cond delay="0"/>
                                  </p:stCondLst>
                                  <p:childTnLst>
                                    <p:anim calcmode="lin" valueType="num">
                                      <p:cBhvr>
                                        <p:cTn id="49" dur="500"/>
                                        <p:tgtEl>
                                          <p:spTgt spid="18675"/>
                                        </p:tgtEl>
                                        <p:attrNameLst>
                                          <p:attrName>ppt_w</p:attrName>
                                        </p:attrNameLst>
                                      </p:cBhvr>
                                      <p:tavLst>
                                        <p:tav tm="0">
                                          <p:val>
                                            <p:strVal val="ppt_w"/>
                                          </p:val>
                                        </p:tav>
                                        <p:tav tm="100000">
                                          <p:val>
                                            <p:fltVal val="0"/>
                                          </p:val>
                                        </p:tav>
                                      </p:tavLst>
                                    </p:anim>
                                    <p:anim calcmode="lin" valueType="num">
                                      <p:cBhvr>
                                        <p:cTn id="50" dur="500"/>
                                        <p:tgtEl>
                                          <p:spTgt spid="18675"/>
                                        </p:tgtEl>
                                        <p:attrNameLst>
                                          <p:attrName>ppt_h</p:attrName>
                                        </p:attrNameLst>
                                      </p:cBhvr>
                                      <p:tavLst>
                                        <p:tav tm="0">
                                          <p:val>
                                            <p:strVal val="ppt_h"/>
                                          </p:val>
                                        </p:tav>
                                        <p:tav tm="100000">
                                          <p:val>
                                            <p:fltVal val="0"/>
                                          </p:val>
                                        </p:tav>
                                      </p:tavLst>
                                    </p:anim>
                                    <p:animEffect transition="out" filter="fade">
                                      <p:cBhvr>
                                        <p:cTn id="51" dur="500"/>
                                        <p:tgtEl>
                                          <p:spTgt spid="18675"/>
                                        </p:tgtEl>
                                      </p:cBhvr>
                                    </p:animEffect>
                                    <p:set>
                                      <p:cBhvr>
                                        <p:cTn id="52" dur="1" fill="hold">
                                          <p:stCondLst>
                                            <p:cond delay="499"/>
                                          </p:stCondLst>
                                        </p:cTn>
                                        <p:tgtEl>
                                          <p:spTgt spid="18675"/>
                                        </p:tgtEl>
                                        <p:attrNameLst>
                                          <p:attrName>style.visibility</p:attrName>
                                        </p:attrNameLst>
                                      </p:cBhvr>
                                      <p:to>
                                        <p:strVal val="hidden"/>
                                      </p:to>
                                    </p:set>
                                  </p:childTnLst>
                                </p:cTn>
                              </p:par>
                              <p:par>
                                <p:cTn id="53" presetID="53" presetClass="exit" presetSubtype="0" fill="hold" grpId="0" nodeType="withEffect">
                                  <p:stCondLst>
                                    <p:cond delay="0"/>
                                  </p:stCondLst>
                                  <p:childTnLst>
                                    <p:anim calcmode="lin" valueType="num">
                                      <p:cBhvr>
                                        <p:cTn id="54" dur="500"/>
                                        <p:tgtEl>
                                          <p:spTgt spid="18653"/>
                                        </p:tgtEl>
                                        <p:attrNameLst>
                                          <p:attrName>ppt_w</p:attrName>
                                        </p:attrNameLst>
                                      </p:cBhvr>
                                      <p:tavLst>
                                        <p:tav tm="0">
                                          <p:val>
                                            <p:strVal val="ppt_w"/>
                                          </p:val>
                                        </p:tav>
                                        <p:tav tm="100000">
                                          <p:val>
                                            <p:fltVal val="0"/>
                                          </p:val>
                                        </p:tav>
                                      </p:tavLst>
                                    </p:anim>
                                    <p:anim calcmode="lin" valueType="num">
                                      <p:cBhvr>
                                        <p:cTn id="55" dur="500"/>
                                        <p:tgtEl>
                                          <p:spTgt spid="18653"/>
                                        </p:tgtEl>
                                        <p:attrNameLst>
                                          <p:attrName>ppt_h</p:attrName>
                                        </p:attrNameLst>
                                      </p:cBhvr>
                                      <p:tavLst>
                                        <p:tav tm="0">
                                          <p:val>
                                            <p:strVal val="ppt_h"/>
                                          </p:val>
                                        </p:tav>
                                        <p:tav tm="100000">
                                          <p:val>
                                            <p:fltVal val="0"/>
                                          </p:val>
                                        </p:tav>
                                      </p:tavLst>
                                    </p:anim>
                                    <p:animEffect transition="out" filter="fade">
                                      <p:cBhvr>
                                        <p:cTn id="56" dur="500"/>
                                        <p:tgtEl>
                                          <p:spTgt spid="18653"/>
                                        </p:tgtEl>
                                      </p:cBhvr>
                                    </p:animEffect>
                                    <p:set>
                                      <p:cBhvr>
                                        <p:cTn id="57" dur="1" fill="hold">
                                          <p:stCondLst>
                                            <p:cond delay="499"/>
                                          </p:stCondLst>
                                        </p:cTn>
                                        <p:tgtEl>
                                          <p:spTgt spid="18653"/>
                                        </p:tgtEl>
                                        <p:attrNameLst>
                                          <p:attrName>style.visibility</p:attrName>
                                        </p:attrNameLst>
                                      </p:cBhvr>
                                      <p:to>
                                        <p:strVal val="hidden"/>
                                      </p:to>
                                    </p:set>
                                  </p:childTnLst>
                                </p:cTn>
                              </p:par>
                              <p:par>
                                <p:cTn id="58" presetID="53" presetClass="exit" presetSubtype="0" fill="hold" grpId="0" nodeType="withEffect">
                                  <p:stCondLst>
                                    <p:cond delay="0"/>
                                  </p:stCondLst>
                                  <p:childTnLst>
                                    <p:anim calcmode="lin" valueType="num">
                                      <p:cBhvr>
                                        <p:cTn id="59" dur="500"/>
                                        <p:tgtEl>
                                          <p:spTgt spid="18673"/>
                                        </p:tgtEl>
                                        <p:attrNameLst>
                                          <p:attrName>ppt_w</p:attrName>
                                        </p:attrNameLst>
                                      </p:cBhvr>
                                      <p:tavLst>
                                        <p:tav tm="0">
                                          <p:val>
                                            <p:strVal val="ppt_w"/>
                                          </p:val>
                                        </p:tav>
                                        <p:tav tm="100000">
                                          <p:val>
                                            <p:fltVal val="0"/>
                                          </p:val>
                                        </p:tav>
                                      </p:tavLst>
                                    </p:anim>
                                    <p:anim calcmode="lin" valueType="num">
                                      <p:cBhvr>
                                        <p:cTn id="60" dur="500"/>
                                        <p:tgtEl>
                                          <p:spTgt spid="18673"/>
                                        </p:tgtEl>
                                        <p:attrNameLst>
                                          <p:attrName>ppt_h</p:attrName>
                                        </p:attrNameLst>
                                      </p:cBhvr>
                                      <p:tavLst>
                                        <p:tav tm="0">
                                          <p:val>
                                            <p:strVal val="ppt_h"/>
                                          </p:val>
                                        </p:tav>
                                        <p:tav tm="100000">
                                          <p:val>
                                            <p:fltVal val="0"/>
                                          </p:val>
                                        </p:tav>
                                      </p:tavLst>
                                    </p:anim>
                                    <p:animEffect transition="out" filter="fade">
                                      <p:cBhvr>
                                        <p:cTn id="61" dur="500"/>
                                        <p:tgtEl>
                                          <p:spTgt spid="18673"/>
                                        </p:tgtEl>
                                      </p:cBhvr>
                                    </p:animEffect>
                                    <p:set>
                                      <p:cBhvr>
                                        <p:cTn id="62" dur="1" fill="hold">
                                          <p:stCondLst>
                                            <p:cond delay="499"/>
                                          </p:stCondLst>
                                        </p:cTn>
                                        <p:tgtEl>
                                          <p:spTgt spid="18673"/>
                                        </p:tgtEl>
                                        <p:attrNameLst>
                                          <p:attrName>style.visibility</p:attrName>
                                        </p:attrNameLst>
                                      </p:cBhvr>
                                      <p:to>
                                        <p:strVal val="hidden"/>
                                      </p:to>
                                    </p:set>
                                  </p:childTnLst>
                                </p:cTn>
                              </p:par>
                            </p:childTnLst>
                          </p:cTn>
                        </p:par>
                      </p:childTnLst>
                    </p:cTn>
                  </p:par>
                </p:childTnLst>
              </p:cTn>
              <p:nextCondLst>
                <p:cond evt="onClick" delay="0">
                  <p:tgtEl>
                    <p:spTgt spid="18599"/>
                  </p:tgtEl>
                </p:cond>
              </p:nextCondLst>
            </p:seq>
            <p:seq concurrent="1" nextAc="seek">
              <p:cTn id="63" restart="whenNotActive" fill="hold" evtFilter="cancelBubble" nodeType="interactiveSeq">
                <p:stCondLst>
                  <p:cond evt="onClick" delay="0">
                    <p:tgtEl>
                      <p:spTgt spid="18601"/>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53" presetClass="exit" presetSubtype="0" fill="hold" grpId="0" nodeType="clickEffect">
                                  <p:stCondLst>
                                    <p:cond delay="0"/>
                                  </p:stCondLst>
                                  <p:childTnLst>
                                    <p:anim calcmode="lin" valueType="num">
                                      <p:cBhvr>
                                        <p:cTn id="67" dur="500"/>
                                        <p:tgtEl>
                                          <p:spTgt spid="18684"/>
                                        </p:tgtEl>
                                        <p:attrNameLst>
                                          <p:attrName>ppt_w</p:attrName>
                                        </p:attrNameLst>
                                      </p:cBhvr>
                                      <p:tavLst>
                                        <p:tav tm="0">
                                          <p:val>
                                            <p:strVal val="ppt_w"/>
                                          </p:val>
                                        </p:tav>
                                        <p:tav tm="100000">
                                          <p:val>
                                            <p:fltVal val="0"/>
                                          </p:val>
                                        </p:tav>
                                      </p:tavLst>
                                    </p:anim>
                                    <p:anim calcmode="lin" valueType="num">
                                      <p:cBhvr>
                                        <p:cTn id="68" dur="500"/>
                                        <p:tgtEl>
                                          <p:spTgt spid="18684"/>
                                        </p:tgtEl>
                                        <p:attrNameLst>
                                          <p:attrName>ppt_h</p:attrName>
                                        </p:attrNameLst>
                                      </p:cBhvr>
                                      <p:tavLst>
                                        <p:tav tm="0">
                                          <p:val>
                                            <p:strVal val="ppt_h"/>
                                          </p:val>
                                        </p:tav>
                                        <p:tav tm="100000">
                                          <p:val>
                                            <p:fltVal val="0"/>
                                          </p:val>
                                        </p:tav>
                                      </p:tavLst>
                                    </p:anim>
                                    <p:animEffect transition="out" filter="fade">
                                      <p:cBhvr>
                                        <p:cTn id="69" dur="500"/>
                                        <p:tgtEl>
                                          <p:spTgt spid="18684"/>
                                        </p:tgtEl>
                                      </p:cBhvr>
                                    </p:animEffect>
                                    <p:set>
                                      <p:cBhvr>
                                        <p:cTn id="70" dur="1" fill="hold">
                                          <p:stCondLst>
                                            <p:cond delay="499"/>
                                          </p:stCondLst>
                                        </p:cTn>
                                        <p:tgtEl>
                                          <p:spTgt spid="18684"/>
                                        </p:tgtEl>
                                        <p:attrNameLst>
                                          <p:attrName>style.visibility</p:attrName>
                                        </p:attrNameLst>
                                      </p:cBhvr>
                                      <p:to>
                                        <p:strVal val="hidden"/>
                                      </p:to>
                                    </p:set>
                                  </p:childTnLst>
                                </p:cTn>
                              </p:par>
                              <p:par>
                                <p:cTn id="71" presetID="53" presetClass="exit" presetSubtype="0" fill="hold" grpId="0" nodeType="withEffect">
                                  <p:stCondLst>
                                    <p:cond delay="0"/>
                                  </p:stCondLst>
                                  <p:childTnLst>
                                    <p:anim calcmode="lin" valueType="num">
                                      <p:cBhvr>
                                        <p:cTn id="72" dur="500"/>
                                        <p:tgtEl>
                                          <p:spTgt spid="18683"/>
                                        </p:tgtEl>
                                        <p:attrNameLst>
                                          <p:attrName>ppt_w</p:attrName>
                                        </p:attrNameLst>
                                      </p:cBhvr>
                                      <p:tavLst>
                                        <p:tav tm="0">
                                          <p:val>
                                            <p:strVal val="ppt_w"/>
                                          </p:val>
                                        </p:tav>
                                        <p:tav tm="100000">
                                          <p:val>
                                            <p:fltVal val="0"/>
                                          </p:val>
                                        </p:tav>
                                      </p:tavLst>
                                    </p:anim>
                                    <p:anim calcmode="lin" valueType="num">
                                      <p:cBhvr>
                                        <p:cTn id="73" dur="500"/>
                                        <p:tgtEl>
                                          <p:spTgt spid="18683"/>
                                        </p:tgtEl>
                                        <p:attrNameLst>
                                          <p:attrName>ppt_h</p:attrName>
                                        </p:attrNameLst>
                                      </p:cBhvr>
                                      <p:tavLst>
                                        <p:tav tm="0">
                                          <p:val>
                                            <p:strVal val="ppt_h"/>
                                          </p:val>
                                        </p:tav>
                                        <p:tav tm="100000">
                                          <p:val>
                                            <p:fltVal val="0"/>
                                          </p:val>
                                        </p:tav>
                                      </p:tavLst>
                                    </p:anim>
                                    <p:animEffect transition="out" filter="fade">
                                      <p:cBhvr>
                                        <p:cTn id="74" dur="500"/>
                                        <p:tgtEl>
                                          <p:spTgt spid="18683"/>
                                        </p:tgtEl>
                                      </p:cBhvr>
                                    </p:animEffect>
                                    <p:set>
                                      <p:cBhvr>
                                        <p:cTn id="75" dur="1" fill="hold">
                                          <p:stCondLst>
                                            <p:cond delay="499"/>
                                          </p:stCondLst>
                                        </p:cTn>
                                        <p:tgtEl>
                                          <p:spTgt spid="18683"/>
                                        </p:tgtEl>
                                        <p:attrNameLst>
                                          <p:attrName>style.visibility</p:attrName>
                                        </p:attrNameLst>
                                      </p:cBhvr>
                                      <p:to>
                                        <p:strVal val="hidden"/>
                                      </p:to>
                                    </p:set>
                                  </p:childTnLst>
                                </p:cTn>
                              </p:par>
                              <p:par>
                                <p:cTn id="76" presetID="53" presetClass="exit" presetSubtype="0" fill="hold" grpId="0" nodeType="withEffect">
                                  <p:stCondLst>
                                    <p:cond delay="0"/>
                                  </p:stCondLst>
                                  <p:childTnLst>
                                    <p:anim calcmode="lin" valueType="num">
                                      <p:cBhvr>
                                        <p:cTn id="77" dur="500"/>
                                        <p:tgtEl>
                                          <p:spTgt spid="18682"/>
                                        </p:tgtEl>
                                        <p:attrNameLst>
                                          <p:attrName>ppt_w</p:attrName>
                                        </p:attrNameLst>
                                      </p:cBhvr>
                                      <p:tavLst>
                                        <p:tav tm="0">
                                          <p:val>
                                            <p:strVal val="ppt_w"/>
                                          </p:val>
                                        </p:tav>
                                        <p:tav tm="100000">
                                          <p:val>
                                            <p:fltVal val="0"/>
                                          </p:val>
                                        </p:tav>
                                      </p:tavLst>
                                    </p:anim>
                                    <p:anim calcmode="lin" valueType="num">
                                      <p:cBhvr>
                                        <p:cTn id="78" dur="500"/>
                                        <p:tgtEl>
                                          <p:spTgt spid="18682"/>
                                        </p:tgtEl>
                                        <p:attrNameLst>
                                          <p:attrName>ppt_h</p:attrName>
                                        </p:attrNameLst>
                                      </p:cBhvr>
                                      <p:tavLst>
                                        <p:tav tm="0">
                                          <p:val>
                                            <p:strVal val="ppt_h"/>
                                          </p:val>
                                        </p:tav>
                                        <p:tav tm="100000">
                                          <p:val>
                                            <p:fltVal val="0"/>
                                          </p:val>
                                        </p:tav>
                                      </p:tavLst>
                                    </p:anim>
                                    <p:animEffect transition="out" filter="fade">
                                      <p:cBhvr>
                                        <p:cTn id="79" dur="500"/>
                                        <p:tgtEl>
                                          <p:spTgt spid="18682"/>
                                        </p:tgtEl>
                                      </p:cBhvr>
                                    </p:animEffect>
                                    <p:set>
                                      <p:cBhvr>
                                        <p:cTn id="80" dur="1" fill="hold">
                                          <p:stCondLst>
                                            <p:cond delay="499"/>
                                          </p:stCondLst>
                                        </p:cTn>
                                        <p:tgtEl>
                                          <p:spTgt spid="18682"/>
                                        </p:tgtEl>
                                        <p:attrNameLst>
                                          <p:attrName>style.visibility</p:attrName>
                                        </p:attrNameLst>
                                      </p:cBhvr>
                                      <p:to>
                                        <p:strVal val="hidden"/>
                                      </p:to>
                                    </p:set>
                                  </p:childTnLst>
                                </p:cTn>
                              </p:par>
                              <p:par>
                                <p:cTn id="81" presetID="53" presetClass="exit" presetSubtype="0" fill="hold" grpId="0" nodeType="withEffect">
                                  <p:stCondLst>
                                    <p:cond delay="0"/>
                                  </p:stCondLst>
                                  <p:childTnLst>
                                    <p:anim calcmode="lin" valueType="num">
                                      <p:cBhvr>
                                        <p:cTn id="82" dur="500"/>
                                        <p:tgtEl>
                                          <p:spTgt spid="18681"/>
                                        </p:tgtEl>
                                        <p:attrNameLst>
                                          <p:attrName>ppt_w</p:attrName>
                                        </p:attrNameLst>
                                      </p:cBhvr>
                                      <p:tavLst>
                                        <p:tav tm="0">
                                          <p:val>
                                            <p:strVal val="ppt_w"/>
                                          </p:val>
                                        </p:tav>
                                        <p:tav tm="100000">
                                          <p:val>
                                            <p:fltVal val="0"/>
                                          </p:val>
                                        </p:tav>
                                      </p:tavLst>
                                    </p:anim>
                                    <p:anim calcmode="lin" valueType="num">
                                      <p:cBhvr>
                                        <p:cTn id="83" dur="500"/>
                                        <p:tgtEl>
                                          <p:spTgt spid="18681"/>
                                        </p:tgtEl>
                                        <p:attrNameLst>
                                          <p:attrName>ppt_h</p:attrName>
                                        </p:attrNameLst>
                                      </p:cBhvr>
                                      <p:tavLst>
                                        <p:tav tm="0">
                                          <p:val>
                                            <p:strVal val="ppt_h"/>
                                          </p:val>
                                        </p:tav>
                                        <p:tav tm="100000">
                                          <p:val>
                                            <p:fltVal val="0"/>
                                          </p:val>
                                        </p:tav>
                                      </p:tavLst>
                                    </p:anim>
                                    <p:animEffect transition="out" filter="fade">
                                      <p:cBhvr>
                                        <p:cTn id="84" dur="500"/>
                                        <p:tgtEl>
                                          <p:spTgt spid="18681"/>
                                        </p:tgtEl>
                                      </p:cBhvr>
                                    </p:animEffect>
                                    <p:set>
                                      <p:cBhvr>
                                        <p:cTn id="85" dur="1" fill="hold">
                                          <p:stCondLst>
                                            <p:cond delay="499"/>
                                          </p:stCondLst>
                                        </p:cTn>
                                        <p:tgtEl>
                                          <p:spTgt spid="18681"/>
                                        </p:tgtEl>
                                        <p:attrNameLst>
                                          <p:attrName>style.visibility</p:attrName>
                                        </p:attrNameLst>
                                      </p:cBhvr>
                                      <p:to>
                                        <p:strVal val="hidden"/>
                                      </p:to>
                                    </p:set>
                                  </p:childTnLst>
                                </p:cTn>
                              </p:par>
                              <p:par>
                                <p:cTn id="86" presetID="53" presetClass="exit" presetSubtype="0" fill="hold" grpId="0" nodeType="withEffect">
                                  <p:stCondLst>
                                    <p:cond delay="0"/>
                                  </p:stCondLst>
                                  <p:childTnLst>
                                    <p:anim calcmode="lin" valueType="num">
                                      <p:cBhvr>
                                        <p:cTn id="87" dur="500"/>
                                        <p:tgtEl>
                                          <p:spTgt spid="18680"/>
                                        </p:tgtEl>
                                        <p:attrNameLst>
                                          <p:attrName>ppt_w</p:attrName>
                                        </p:attrNameLst>
                                      </p:cBhvr>
                                      <p:tavLst>
                                        <p:tav tm="0">
                                          <p:val>
                                            <p:strVal val="ppt_w"/>
                                          </p:val>
                                        </p:tav>
                                        <p:tav tm="100000">
                                          <p:val>
                                            <p:fltVal val="0"/>
                                          </p:val>
                                        </p:tav>
                                      </p:tavLst>
                                    </p:anim>
                                    <p:anim calcmode="lin" valueType="num">
                                      <p:cBhvr>
                                        <p:cTn id="88" dur="500"/>
                                        <p:tgtEl>
                                          <p:spTgt spid="18680"/>
                                        </p:tgtEl>
                                        <p:attrNameLst>
                                          <p:attrName>ppt_h</p:attrName>
                                        </p:attrNameLst>
                                      </p:cBhvr>
                                      <p:tavLst>
                                        <p:tav tm="0">
                                          <p:val>
                                            <p:strVal val="ppt_h"/>
                                          </p:val>
                                        </p:tav>
                                        <p:tav tm="100000">
                                          <p:val>
                                            <p:fltVal val="0"/>
                                          </p:val>
                                        </p:tav>
                                      </p:tavLst>
                                    </p:anim>
                                    <p:animEffect transition="out" filter="fade">
                                      <p:cBhvr>
                                        <p:cTn id="89" dur="500"/>
                                        <p:tgtEl>
                                          <p:spTgt spid="18680"/>
                                        </p:tgtEl>
                                      </p:cBhvr>
                                    </p:animEffect>
                                    <p:set>
                                      <p:cBhvr>
                                        <p:cTn id="90" dur="1" fill="hold">
                                          <p:stCondLst>
                                            <p:cond delay="499"/>
                                          </p:stCondLst>
                                        </p:cTn>
                                        <p:tgtEl>
                                          <p:spTgt spid="18680"/>
                                        </p:tgtEl>
                                        <p:attrNameLst>
                                          <p:attrName>style.visibility</p:attrName>
                                        </p:attrNameLst>
                                      </p:cBhvr>
                                      <p:to>
                                        <p:strVal val="hidden"/>
                                      </p:to>
                                    </p:set>
                                  </p:childTnLst>
                                </p:cTn>
                              </p:par>
                            </p:childTnLst>
                          </p:cTn>
                        </p:par>
                      </p:childTnLst>
                    </p:cTn>
                  </p:par>
                </p:childTnLst>
              </p:cTn>
              <p:nextCondLst>
                <p:cond evt="onClick" delay="0">
                  <p:tgtEl>
                    <p:spTgt spid="18601"/>
                  </p:tgtEl>
                </p:cond>
              </p:nextCondLst>
            </p:seq>
            <p:seq concurrent="1" nextAc="seek">
              <p:cTn id="91" restart="whenNotActive" fill="hold" evtFilter="cancelBubble" nodeType="interactiveSeq">
                <p:stCondLst>
                  <p:cond evt="onClick" delay="0">
                    <p:tgtEl>
                      <p:spTgt spid="18602"/>
                    </p:tgtEl>
                  </p:cond>
                </p:stCondLst>
                <p:endSync evt="end" delay="0">
                  <p:rtn val="all"/>
                </p:endSync>
                <p:childTnLst>
                  <p:par>
                    <p:cTn id="92" fill="hold" nodeType="clickPar">
                      <p:stCondLst>
                        <p:cond delay="0"/>
                      </p:stCondLst>
                      <p:childTnLst>
                        <p:par>
                          <p:cTn id="93" fill="hold" nodeType="withGroup">
                            <p:stCondLst>
                              <p:cond delay="0"/>
                            </p:stCondLst>
                            <p:childTnLst>
                              <p:par>
                                <p:cTn id="94" presetID="53" presetClass="exit" presetSubtype="0" fill="hold" grpId="0" nodeType="clickEffect">
                                  <p:stCondLst>
                                    <p:cond delay="0"/>
                                  </p:stCondLst>
                                  <p:childTnLst>
                                    <p:anim calcmode="lin" valueType="num">
                                      <p:cBhvr>
                                        <p:cTn id="95" dur="500"/>
                                        <p:tgtEl>
                                          <p:spTgt spid="18696"/>
                                        </p:tgtEl>
                                        <p:attrNameLst>
                                          <p:attrName>ppt_w</p:attrName>
                                        </p:attrNameLst>
                                      </p:cBhvr>
                                      <p:tavLst>
                                        <p:tav tm="0">
                                          <p:val>
                                            <p:strVal val="ppt_w"/>
                                          </p:val>
                                        </p:tav>
                                        <p:tav tm="100000">
                                          <p:val>
                                            <p:fltVal val="0"/>
                                          </p:val>
                                        </p:tav>
                                      </p:tavLst>
                                    </p:anim>
                                    <p:anim calcmode="lin" valueType="num">
                                      <p:cBhvr>
                                        <p:cTn id="96" dur="500"/>
                                        <p:tgtEl>
                                          <p:spTgt spid="18696"/>
                                        </p:tgtEl>
                                        <p:attrNameLst>
                                          <p:attrName>ppt_h</p:attrName>
                                        </p:attrNameLst>
                                      </p:cBhvr>
                                      <p:tavLst>
                                        <p:tav tm="0">
                                          <p:val>
                                            <p:strVal val="ppt_h"/>
                                          </p:val>
                                        </p:tav>
                                        <p:tav tm="100000">
                                          <p:val>
                                            <p:fltVal val="0"/>
                                          </p:val>
                                        </p:tav>
                                      </p:tavLst>
                                    </p:anim>
                                    <p:animEffect transition="out" filter="fade">
                                      <p:cBhvr>
                                        <p:cTn id="97" dur="500"/>
                                        <p:tgtEl>
                                          <p:spTgt spid="18696"/>
                                        </p:tgtEl>
                                      </p:cBhvr>
                                    </p:animEffect>
                                    <p:set>
                                      <p:cBhvr>
                                        <p:cTn id="98" dur="1" fill="hold">
                                          <p:stCondLst>
                                            <p:cond delay="499"/>
                                          </p:stCondLst>
                                        </p:cTn>
                                        <p:tgtEl>
                                          <p:spTgt spid="18696"/>
                                        </p:tgtEl>
                                        <p:attrNameLst>
                                          <p:attrName>style.visibility</p:attrName>
                                        </p:attrNameLst>
                                      </p:cBhvr>
                                      <p:to>
                                        <p:strVal val="hidden"/>
                                      </p:to>
                                    </p:set>
                                  </p:childTnLst>
                                </p:cTn>
                              </p:par>
                              <p:par>
                                <p:cTn id="99" presetID="53" presetClass="exit" presetSubtype="0" fill="hold" grpId="0" nodeType="withEffect">
                                  <p:stCondLst>
                                    <p:cond delay="0"/>
                                  </p:stCondLst>
                                  <p:childTnLst>
                                    <p:anim calcmode="lin" valueType="num">
                                      <p:cBhvr>
                                        <p:cTn id="100" dur="500"/>
                                        <p:tgtEl>
                                          <p:spTgt spid="18695"/>
                                        </p:tgtEl>
                                        <p:attrNameLst>
                                          <p:attrName>ppt_w</p:attrName>
                                        </p:attrNameLst>
                                      </p:cBhvr>
                                      <p:tavLst>
                                        <p:tav tm="0">
                                          <p:val>
                                            <p:strVal val="ppt_w"/>
                                          </p:val>
                                        </p:tav>
                                        <p:tav tm="100000">
                                          <p:val>
                                            <p:fltVal val="0"/>
                                          </p:val>
                                        </p:tav>
                                      </p:tavLst>
                                    </p:anim>
                                    <p:anim calcmode="lin" valueType="num">
                                      <p:cBhvr>
                                        <p:cTn id="101" dur="500"/>
                                        <p:tgtEl>
                                          <p:spTgt spid="18695"/>
                                        </p:tgtEl>
                                        <p:attrNameLst>
                                          <p:attrName>ppt_h</p:attrName>
                                        </p:attrNameLst>
                                      </p:cBhvr>
                                      <p:tavLst>
                                        <p:tav tm="0">
                                          <p:val>
                                            <p:strVal val="ppt_h"/>
                                          </p:val>
                                        </p:tav>
                                        <p:tav tm="100000">
                                          <p:val>
                                            <p:fltVal val="0"/>
                                          </p:val>
                                        </p:tav>
                                      </p:tavLst>
                                    </p:anim>
                                    <p:animEffect transition="out" filter="fade">
                                      <p:cBhvr>
                                        <p:cTn id="102" dur="500"/>
                                        <p:tgtEl>
                                          <p:spTgt spid="18695"/>
                                        </p:tgtEl>
                                      </p:cBhvr>
                                    </p:animEffect>
                                    <p:set>
                                      <p:cBhvr>
                                        <p:cTn id="103" dur="1" fill="hold">
                                          <p:stCondLst>
                                            <p:cond delay="499"/>
                                          </p:stCondLst>
                                        </p:cTn>
                                        <p:tgtEl>
                                          <p:spTgt spid="18695"/>
                                        </p:tgtEl>
                                        <p:attrNameLst>
                                          <p:attrName>style.visibility</p:attrName>
                                        </p:attrNameLst>
                                      </p:cBhvr>
                                      <p:to>
                                        <p:strVal val="hidden"/>
                                      </p:to>
                                    </p:set>
                                  </p:childTnLst>
                                </p:cTn>
                              </p:par>
                              <p:par>
                                <p:cTn id="104" presetID="53" presetClass="exit" presetSubtype="0" fill="hold" grpId="0" nodeType="withEffect">
                                  <p:stCondLst>
                                    <p:cond delay="0"/>
                                  </p:stCondLst>
                                  <p:childTnLst>
                                    <p:anim calcmode="lin" valueType="num">
                                      <p:cBhvr>
                                        <p:cTn id="105" dur="500"/>
                                        <p:tgtEl>
                                          <p:spTgt spid="18698"/>
                                        </p:tgtEl>
                                        <p:attrNameLst>
                                          <p:attrName>ppt_w</p:attrName>
                                        </p:attrNameLst>
                                      </p:cBhvr>
                                      <p:tavLst>
                                        <p:tav tm="0">
                                          <p:val>
                                            <p:strVal val="ppt_w"/>
                                          </p:val>
                                        </p:tav>
                                        <p:tav tm="100000">
                                          <p:val>
                                            <p:fltVal val="0"/>
                                          </p:val>
                                        </p:tav>
                                      </p:tavLst>
                                    </p:anim>
                                    <p:anim calcmode="lin" valueType="num">
                                      <p:cBhvr>
                                        <p:cTn id="106" dur="500"/>
                                        <p:tgtEl>
                                          <p:spTgt spid="18698"/>
                                        </p:tgtEl>
                                        <p:attrNameLst>
                                          <p:attrName>ppt_h</p:attrName>
                                        </p:attrNameLst>
                                      </p:cBhvr>
                                      <p:tavLst>
                                        <p:tav tm="0">
                                          <p:val>
                                            <p:strVal val="ppt_h"/>
                                          </p:val>
                                        </p:tav>
                                        <p:tav tm="100000">
                                          <p:val>
                                            <p:fltVal val="0"/>
                                          </p:val>
                                        </p:tav>
                                      </p:tavLst>
                                    </p:anim>
                                    <p:animEffect transition="out" filter="fade">
                                      <p:cBhvr>
                                        <p:cTn id="107" dur="500"/>
                                        <p:tgtEl>
                                          <p:spTgt spid="18698"/>
                                        </p:tgtEl>
                                      </p:cBhvr>
                                    </p:animEffect>
                                    <p:set>
                                      <p:cBhvr>
                                        <p:cTn id="108" dur="1" fill="hold">
                                          <p:stCondLst>
                                            <p:cond delay="499"/>
                                          </p:stCondLst>
                                        </p:cTn>
                                        <p:tgtEl>
                                          <p:spTgt spid="18698"/>
                                        </p:tgtEl>
                                        <p:attrNameLst>
                                          <p:attrName>style.visibility</p:attrName>
                                        </p:attrNameLst>
                                      </p:cBhvr>
                                      <p:to>
                                        <p:strVal val="hidden"/>
                                      </p:to>
                                    </p:set>
                                  </p:childTnLst>
                                </p:cTn>
                              </p:par>
                              <p:par>
                                <p:cTn id="109" presetID="53" presetClass="exit" presetSubtype="0" fill="hold" grpId="0" nodeType="withEffect">
                                  <p:stCondLst>
                                    <p:cond delay="0"/>
                                  </p:stCondLst>
                                  <p:childTnLst>
                                    <p:anim calcmode="lin" valueType="num">
                                      <p:cBhvr>
                                        <p:cTn id="110" dur="500"/>
                                        <p:tgtEl>
                                          <p:spTgt spid="18697"/>
                                        </p:tgtEl>
                                        <p:attrNameLst>
                                          <p:attrName>ppt_w</p:attrName>
                                        </p:attrNameLst>
                                      </p:cBhvr>
                                      <p:tavLst>
                                        <p:tav tm="0">
                                          <p:val>
                                            <p:strVal val="ppt_w"/>
                                          </p:val>
                                        </p:tav>
                                        <p:tav tm="100000">
                                          <p:val>
                                            <p:fltVal val="0"/>
                                          </p:val>
                                        </p:tav>
                                      </p:tavLst>
                                    </p:anim>
                                    <p:anim calcmode="lin" valueType="num">
                                      <p:cBhvr>
                                        <p:cTn id="111" dur="500"/>
                                        <p:tgtEl>
                                          <p:spTgt spid="18697"/>
                                        </p:tgtEl>
                                        <p:attrNameLst>
                                          <p:attrName>ppt_h</p:attrName>
                                        </p:attrNameLst>
                                      </p:cBhvr>
                                      <p:tavLst>
                                        <p:tav tm="0">
                                          <p:val>
                                            <p:strVal val="ppt_h"/>
                                          </p:val>
                                        </p:tav>
                                        <p:tav tm="100000">
                                          <p:val>
                                            <p:fltVal val="0"/>
                                          </p:val>
                                        </p:tav>
                                      </p:tavLst>
                                    </p:anim>
                                    <p:animEffect transition="out" filter="fade">
                                      <p:cBhvr>
                                        <p:cTn id="112" dur="500"/>
                                        <p:tgtEl>
                                          <p:spTgt spid="18697"/>
                                        </p:tgtEl>
                                      </p:cBhvr>
                                    </p:animEffect>
                                    <p:set>
                                      <p:cBhvr>
                                        <p:cTn id="113" dur="1" fill="hold">
                                          <p:stCondLst>
                                            <p:cond delay="499"/>
                                          </p:stCondLst>
                                        </p:cTn>
                                        <p:tgtEl>
                                          <p:spTgt spid="18697"/>
                                        </p:tgtEl>
                                        <p:attrNameLst>
                                          <p:attrName>style.visibility</p:attrName>
                                        </p:attrNameLst>
                                      </p:cBhvr>
                                      <p:to>
                                        <p:strVal val="hidden"/>
                                      </p:to>
                                    </p:set>
                                  </p:childTnLst>
                                </p:cTn>
                              </p:par>
                              <p:par>
                                <p:cTn id="114" presetID="53" presetClass="exit" presetSubtype="0" fill="hold" grpId="0" nodeType="withEffect">
                                  <p:stCondLst>
                                    <p:cond delay="0"/>
                                  </p:stCondLst>
                                  <p:childTnLst>
                                    <p:anim calcmode="lin" valueType="num">
                                      <p:cBhvr>
                                        <p:cTn id="115" dur="500"/>
                                        <p:tgtEl>
                                          <p:spTgt spid="18700"/>
                                        </p:tgtEl>
                                        <p:attrNameLst>
                                          <p:attrName>ppt_w</p:attrName>
                                        </p:attrNameLst>
                                      </p:cBhvr>
                                      <p:tavLst>
                                        <p:tav tm="0">
                                          <p:val>
                                            <p:strVal val="ppt_w"/>
                                          </p:val>
                                        </p:tav>
                                        <p:tav tm="100000">
                                          <p:val>
                                            <p:fltVal val="0"/>
                                          </p:val>
                                        </p:tav>
                                      </p:tavLst>
                                    </p:anim>
                                    <p:anim calcmode="lin" valueType="num">
                                      <p:cBhvr>
                                        <p:cTn id="116" dur="500"/>
                                        <p:tgtEl>
                                          <p:spTgt spid="18700"/>
                                        </p:tgtEl>
                                        <p:attrNameLst>
                                          <p:attrName>ppt_h</p:attrName>
                                        </p:attrNameLst>
                                      </p:cBhvr>
                                      <p:tavLst>
                                        <p:tav tm="0">
                                          <p:val>
                                            <p:strVal val="ppt_h"/>
                                          </p:val>
                                        </p:tav>
                                        <p:tav tm="100000">
                                          <p:val>
                                            <p:fltVal val="0"/>
                                          </p:val>
                                        </p:tav>
                                      </p:tavLst>
                                    </p:anim>
                                    <p:animEffect transition="out" filter="fade">
                                      <p:cBhvr>
                                        <p:cTn id="117" dur="500"/>
                                        <p:tgtEl>
                                          <p:spTgt spid="18700"/>
                                        </p:tgtEl>
                                      </p:cBhvr>
                                    </p:animEffect>
                                    <p:set>
                                      <p:cBhvr>
                                        <p:cTn id="118" dur="1" fill="hold">
                                          <p:stCondLst>
                                            <p:cond delay="499"/>
                                          </p:stCondLst>
                                        </p:cTn>
                                        <p:tgtEl>
                                          <p:spTgt spid="18700"/>
                                        </p:tgtEl>
                                        <p:attrNameLst>
                                          <p:attrName>style.visibility</p:attrName>
                                        </p:attrNameLst>
                                      </p:cBhvr>
                                      <p:to>
                                        <p:strVal val="hidden"/>
                                      </p:to>
                                    </p:set>
                                  </p:childTnLst>
                                </p:cTn>
                              </p:par>
                              <p:par>
                                <p:cTn id="119" presetID="53" presetClass="exit" presetSubtype="0" fill="hold" grpId="0" nodeType="withEffect">
                                  <p:stCondLst>
                                    <p:cond delay="0"/>
                                  </p:stCondLst>
                                  <p:childTnLst>
                                    <p:anim calcmode="lin" valueType="num">
                                      <p:cBhvr>
                                        <p:cTn id="120" dur="500"/>
                                        <p:tgtEl>
                                          <p:spTgt spid="18699"/>
                                        </p:tgtEl>
                                        <p:attrNameLst>
                                          <p:attrName>ppt_w</p:attrName>
                                        </p:attrNameLst>
                                      </p:cBhvr>
                                      <p:tavLst>
                                        <p:tav tm="0">
                                          <p:val>
                                            <p:strVal val="ppt_w"/>
                                          </p:val>
                                        </p:tav>
                                        <p:tav tm="100000">
                                          <p:val>
                                            <p:fltVal val="0"/>
                                          </p:val>
                                        </p:tav>
                                      </p:tavLst>
                                    </p:anim>
                                    <p:anim calcmode="lin" valueType="num">
                                      <p:cBhvr>
                                        <p:cTn id="121" dur="500"/>
                                        <p:tgtEl>
                                          <p:spTgt spid="18699"/>
                                        </p:tgtEl>
                                        <p:attrNameLst>
                                          <p:attrName>ppt_h</p:attrName>
                                        </p:attrNameLst>
                                      </p:cBhvr>
                                      <p:tavLst>
                                        <p:tav tm="0">
                                          <p:val>
                                            <p:strVal val="ppt_h"/>
                                          </p:val>
                                        </p:tav>
                                        <p:tav tm="100000">
                                          <p:val>
                                            <p:fltVal val="0"/>
                                          </p:val>
                                        </p:tav>
                                      </p:tavLst>
                                    </p:anim>
                                    <p:animEffect transition="out" filter="fade">
                                      <p:cBhvr>
                                        <p:cTn id="122" dur="500"/>
                                        <p:tgtEl>
                                          <p:spTgt spid="18699"/>
                                        </p:tgtEl>
                                      </p:cBhvr>
                                    </p:animEffect>
                                    <p:set>
                                      <p:cBhvr>
                                        <p:cTn id="123" dur="1" fill="hold">
                                          <p:stCondLst>
                                            <p:cond delay="499"/>
                                          </p:stCondLst>
                                        </p:cTn>
                                        <p:tgtEl>
                                          <p:spTgt spid="18699"/>
                                        </p:tgtEl>
                                        <p:attrNameLst>
                                          <p:attrName>style.visibility</p:attrName>
                                        </p:attrNameLst>
                                      </p:cBhvr>
                                      <p:to>
                                        <p:strVal val="hidden"/>
                                      </p:to>
                                    </p:set>
                                  </p:childTnLst>
                                </p:cTn>
                              </p:par>
                            </p:childTnLst>
                          </p:cTn>
                        </p:par>
                      </p:childTnLst>
                    </p:cTn>
                  </p:par>
                </p:childTnLst>
              </p:cTn>
              <p:nextCondLst>
                <p:cond evt="onClick" delay="0">
                  <p:tgtEl>
                    <p:spTgt spid="18602"/>
                  </p:tgtEl>
                </p:cond>
              </p:nextCondLst>
            </p:seq>
            <p:seq concurrent="1" nextAc="seek">
              <p:cTn id="124" restart="whenNotActive" fill="hold" evtFilter="cancelBubble" nodeType="interactiveSeq">
                <p:stCondLst>
                  <p:cond evt="onClick" delay="0">
                    <p:tgtEl>
                      <p:spTgt spid="18604"/>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53" presetClass="exit" presetSubtype="0" fill="hold" grpId="0" nodeType="clickEffect">
                                  <p:stCondLst>
                                    <p:cond delay="0"/>
                                  </p:stCondLst>
                                  <p:childTnLst>
                                    <p:anim calcmode="lin" valueType="num">
                                      <p:cBhvr>
                                        <p:cTn id="128" dur="500"/>
                                        <p:tgtEl>
                                          <p:spTgt spid="18703"/>
                                        </p:tgtEl>
                                        <p:attrNameLst>
                                          <p:attrName>ppt_w</p:attrName>
                                        </p:attrNameLst>
                                      </p:cBhvr>
                                      <p:tavLst>
                                        <p:tav tm="0">
                                          <p:val>
                                            <p:strVal val="ppt_w"/>
                                          </p:val>
                                        </p:tav>
                                        <p:tav tm="100000">
                                          <p:val>
                                            <p:fltVal val="0"/>
                                          </p:val>
                                        </p:tav>
                                      </p:tavLst>
                                    </p:anim>
                                    <p:anim calcmode="lin" valueType="num">
                                      <p:cBhvr>
                                        <p:cTn id="129" dur="500"/>
                                        <p:tgtEl>
                                          <p:spTgt spid="18703"/>
                                        </p:tgtEl>
                                        <p:attrNameLst>
                                          <p:attrName>ppt_h</p:attrName>
                                        </p:attrNameLst>
                                      </p:cBhvr>
                                      <p:tavLst>
                                        <p:tav tm="0">
                                          <p:val>
                                            <p:strVal val="ppt_h"/>
                                          </p:val>
                                        </p:tav>
                                        <p:tav tm="100000">
                                          <p:val>
                                            <p:fltVal val="0"/>
                                          </p:val>
                                        </p:tav>
                                      </p:tavLst>
                                    </p:anim>
                                    <p:animEffect transition="out" filter="fade">
                                      <p:cBhvr>
                                        <p:cTn id="130" dur="500"/>
                                        <p:tgtEl>
                                          <p:spTgt spid="18703"/>
                                        </p:tgtEl>
                                      </p:cBhvr>
                                    </p:animEffect>
                                    <p:set>
                                      <p:cBhvr>
                                        <p:cTn id="131" dur="1" fill="hold">
                                          <p:stCondLst>
                                            <p:cond delay="499"/>
                                          </p:stCondLst>
                                        </p:cTn>
                                        <p:tgtEl>
                                          <p:spTgt spid="18703"/>
                                        </p:tgtEl>
                                        <p:attrNameLst>
                                          <p:attrName>style.visibility</p:attrName>
                                        </p:attrNameLst>
                                      </p:cBhvr>
                                      <p:to>
                                        <p:strVal val="hidden"/>
                                      </p:to>
                                    </p:set>
                                  </p:childTnLst>
                                </p:cTn>
                              </p:par>
                              <p:par>
                                <p:cTn id="132" presetID="53" presetClass="exit" presetSubtype="0" fill="hold" grpId="0" nodeType="withEffect">
                                  <p:stCondLst>
                                    <p:cond delay="0"/>
                                  </p:stCondLst>
                                  <p:childTnLst>
                                    <p:anim calcmode="lin" valueType="num">
                                      <p:cBhvr>
                                        <p:cTn id="133" dur="500"/>
                                        <p:tgtEl>
                                          <p:spTgt spid="18714"/>
                                        </p:tgtEl>
                                        <p:attrNameLst>
                                          <p:attrName>ppt_w</p:attrName>
                                        </p:attrNameLst>
                                      </p:cBhvr>
                                      <p:tavLst>
                                        <p:tav tm="0">
                                          <p:val>
                                            <p:strVal val="ppt_w"/>
                                          </p:val>
                                        </p:tav>
                                        <p:tav tm="100000">
                                          <p:val>
                                            <p:fltVal val="0"/>
                                          </p:val>
                                        </p:tav>
                                      </p:tavLst>
                                    </p:anim>
                                    <p:anim calcmode="lin" valueType="num">
                                      <p:cBhvr>
                                        <p:cTn id="134" dur="500"/>
                                        <p:tgtEl>
                                          <p:spTgt spid="18714"/>
                                        </p:tgtEl>
                                        <p:attrNameLst>
                                          <p:attrName>ppt_h</p:attrName>
                                        </p:attrNameLst>
                                      </p:cBhvr>
                                      <p:tavLst>
                                        <p:tav tm="0">
                                          <p:val>
                                            <p:strVal val="ppt_h"/>
                                          </p:val>
                                        </p:tav>
                                        <p:tav tm="100000">
                                          <p:val>
                                            <p:fltVal val="0"/>
                                          </p:val>
                                        </p:tav>
                                      </p:tavLst>
                                    </p:anim>
                                    <p:animEffect transition="out" filter="fade">
                                      <p:cBhvr>
                                        <p:cTn id="135" dur="500"/>
                                        <p:tgtEl>
                                          <p:spTgt spid="18714"/>
                                        </p:tgtEl>
                                      </p:cBhvr>
                                    </p:animEffect>
                                    <p:set>
                                      <p:cBhvr>
                                        <p:cTn id="136" dur="1" fill="hold">
                                          <p:stCondLst>
                                            <p:cond delay="499"/>
                                          </p:stCondLst>
                                        </p:cTn>
                                        <p:tgtEl>
                                          <p:spTgt spid="18714"/>
                                        </p:tgtEl>
                                        <p:attrNameLst>
                                          <p:attrName>style.visibility</p:attrName>
                                        </p:attrNameLst>
                                      </p:cBhvr>
                                      <p:to>
                                        <p:strVal val="hidden"/>
                                      </p:to>
                                    </p:set>
                                  </p:childTnLst>
                                </p:cTn>
                              </p:par>
                              <p:par>
                                <p:cTn id="137" presetID="53" presetClass="exit" presetSubtype="0" fill="hold" grpId="0" nodeType="withEffect">
                                  <p:stCondLst>
                                    <p:cond delay="0"/>
                                  </p:stCondLst>
                                  <p:childTnLst>
                                    <p:anim calcmode="lin" valueType="num">
                                      <p:cBhvr>
                                        <p:cTn id="138" dur="500"/>
                                        <p:tgtEl>
                                          <p:spTgt spid="18716"/>
                                        </p:tgtEl>
                                        <p:attrNameLst>
                                          <p:attrName>ppt_w</p:attrName>
                                        </p:attrNameLst>
                                      </p:cBhvr>
                                      <p:tavLst>
                                        <p:tav tm="0">
                                          <p:val>
                                            <p:strVal val="ppt_w"/>
                                          </p:val>
                                        </p:tav>
                                        <p:tav tm="100000">
                                          <p:val>
                                            <p:fltVal val="0"/>
                                          </p:val>
                                        </p:tav>
                                      </p:tavLst>
                                    </p:anim>
                                    <p:anim calcmode="lin" valueType="num">
                                      <p:cBhvr>
                                        <p:cTn id="139" dur="500"/>
                                        <p:tgtEl>
                                          <p:spTgt spid="18716"/>
                                        </p:tgtEl>
                                        <p:attrNameLst>
                                          <p:attrName>ppt_h</p:attrName>
                                        </p:attrNameLst>
                                      </p:cBhvr>
                                      <p:tavLst>
                                        <p:tav tm="0">
                                          <p:val>
                                            <p:strVal val="ppt_h"/>
                                          </p:val>
                                        </p:tav>
                                        <p:tav tm="100000">
                                          <p:val>
                                            <p:fltVal val="0"/>
                                          </p:val>
                                        </p:tav>
                                      </p:tavLst>
                                    </p:anim>
                                    <p:animEffect transition="out" filter="fade">
                                      <p:cBhvr>
                                        <p:cTn id="140" dur="500"/>
                                        <p:tgtEl>
                                          <p:spTgt spid="18716"/>
                                        </p:tgtEl>
                                      </p:cBhvr>
                                    </p:animEffect>
                                    <p:set>
                                      <p:cBhvr>
                                        <p:cTn id="141" dur="1" fill="hold">
                                          <p:stCondLst>
                                            <p:cond delay="499"/>
                                          </p:stCondLst>
                                        </p:cTn>
                                        <p:tgtEl>
                                          <p:spTgt spid="18716"/>
                                        </p:tgtEl>
                                        <p:attrNameLst>
                                          <p:attrName>style.visibility</p:attrName>
                                        </p:attrNameLst>
                                      </p:cBhvr>
                                      <p:to>
                                        <p:strVal val="hidden"/>
                                      </p:to>
                                    </p:set>
                                  </p:childTnLst>
                                </p:cTn>
                              </p:par>
                              <p:par>
                                <p:cTn id="142" presetID="53" presetClass="exit" presetSubtype="0" fill="hold" grpId="0" nodeType="withEffect">
                                  <p:stCondLst>
                                    <p:cond delay="0"/>
                                  </p:stCondLst>
                                  <p:childTnLst>
                                    <p:anim calcmode="lin" valueType="num">
                                      <p:cBhvr>
                                        <p:cTn id="143" dur="500"/>
                                        <p:tgtEl>
                                          <p:spTgt spid="18715"/>
                                        </p:tgtEl>
                                        <p:attrNameLst>
                                          <p:attrName>ppt_w</p:attrName>
                                        </p:attrNameLst>
                                      </p:cBhvr>
                                      <p:tavLst>
                                        <p:tav tm="0">
                                          <p:val>
                                            <p:strVal val="ppt_w"/>
                                          </p:val>
                                        </p:tav>
                                        <p:tav tm="100000">
                                          <p:val>
                                            <p:fltVal val="0"/>
                                          </p:val>
                                        </p:tav>
                                      </p:tavLst>
                                    </p:anim>
                                    <p:anim calcmode="lin" valueType="num">
                                      <p:cBhvr>
                                        <p:cTn id="144" dur="500"/>
                                        <p:tgtEl>
                                          <p:spTgt spid="18715"/>
                                        </p:tgtEl>
                                        <p:attrNameLst>
                                          <p:attrName>ppt_h</p:attrName>
                                        </p:attrNameLst>
                                      </p:cBhvr>
                                      <p:tavLst>
                                        <p:tav tm="0">
                                          <p:val>
                                            <p:strVal val="ppt_h"/>
                                          </p:val>
                                        </p:tav>
                                        <p:tav tm="100000">
                                          <p:val>
                                            <p:fltVal val="0"/>
                                          </p:val>
                                        </p:tav>
                                      </p:tavLst>
                                    </p:anim>
                                    <p:animEffect transition="out" filter="fade">
                                      <p:cBhvr>
                                        <p:cTn id="145" dur="500"/>
                                        <p:tgtEl>
                                          <p:spTgt spid="18715"/>
                                        </p:tgtEl>
                                      </p:cBhvr>
                                    </p:animEffect>
                                    <p:set>
                                      <p:cBhvr>
                                        <p:cTn id="146" dur="1" fill="hold">
                                          <p:stCondLst>
                                            <p:cond delay="499"/>
                                          </p:stCondLst>
                                        </p:cTn>
                                        <p:tgtEl>
                                          <p:spTgt spid="18715"/>
                                        </p:tgtEl>
                                        <p:attrNameLst>
                                          <p:attrName>style.visibility</p:attrName>
                                        </p:attrNameLst>
                                      </p:cBhvr>
                                      <p:to>
                                        <p:strVal val="hidden"/>
                                      </p:to>
                                    </p:set>
                                  </p:childTnLst>
                                </p:cTn>
                              </p:par>
                            </p:childTnLst>
                          </p:cTn>
                        </p:par>
                      </p:childTnLst>
                    </p:cTn>
                  </p:par>
                </p:childTnLst>
              </p:cTn>
              <p:nextCondLst>
                <p:cond evt="onClick" delay="0">
                  <p:tgtEl>
                    <p:spTgt spid="18604"/>
                  </p:tgtEl>
                </p:cond>
              </p:nextCondLst>
            </p:seq>
            <p:seq concurrent="1" nextAc="seek">
              <p:cTn id="147" restart="whenNotActive" fill="hold" evtFilter="cancelBubble" nodeType="interactiveSeq">
                <p:stCondLst>
                  <p:cond evt="onClick" delay="0">
                    <p:tgtEl>
                      <p:spTgt spid="18603"/>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53" presetClass="exit" presetSubtype="0" fill="hold" grpId="0" nodeType="clickEffect">
                                  <p:stCondLst>
                                    <p:cond delay="0"/>
                                  </p:stCondLst>
                                  <p:childTnLst>
                                    <p:anim calcmode="lin" valueType="num">
                                      <p:cBhvr>
                                        <p:cTn id="151" dur="500"/>
                                        <p:tgtEl>
                                          <p:spTgt spid="18722"/>
                                        </p:tgtEl>
                                        <p:attrNameLst>
                                          <p:attrName>ppt_w</p:attrName>
                                        </p:attrNameLst>
                                      </p:cBhvr>
                                      <p:tavLst>
                                        <p:tav tm="0">
                                          <p:val>
                                            <p:strVal val="ppt_w"/>
                                          </p:val>
                                        </p:tav>
                                        <p:tav tm="100000">
                                          <p:val>
                                            <p:fltVal val="0"/>
                                          </p:val>
                                        </p:tav>
                                      </p:tavLst>
                                    </p:anim>
                                    <p:anim calcmode="lin" valueType="num">
                                      <p:cBhvr>
                                        <p:cTn id="152" dur="500"/>
                                        <p:tgtEl>
                                          <p:spTgt spid="18722"/>
                                        </p:tgtEl>
                                        <p:attrNameLst>
                                          <p:attrName>ppt_h</p:attrName>
                                        </p:attrNameLst>
                                      </p:cBhvr>
                                      <p:tavLst>
                                        <p:tav tm="0">
                                          <p:val>
                                            <p:strVal val="ppt_h"/>
                                          </p:val>
                                        </p:tav>
                                        <p:tav tm="100000">
                                          <p:val>
                                            <p:fltVal val="0"/>
                                          </p:val>
                                        </p:tav>
                                      </p:tavLst>
                                    </p:anim>
                                    <p:animEffect transition="out" filter="fade">
                                      <p:cBhvr>
                                        <p:cTn id="153" dur="500"/>
                                        <p:tgtEl>
                                          <p:spTgt spid="18722"/>
                                        </p:tgtEl>
                                      </p:cBhvr>
                                    </p:animEffect>
                                    <p:set>
                                      <p:cBhvr>
                                        <p:cTn id="154" dur="1" fill="hold">
                                          <p:stCondLst>
                                            <p:cond delay="499"/>
                                          </p:stCondLst>
                                        </p:cTn>
                                        <p:tgtEl>
                                          <p:spTgt spid="18722"/>
                                        </p:tgtEl>
                                        <p:attrNameLst>
                                          <p:attrName>style.visibility</p:attrName>
                                        </p:attrNameLst>
                                      </p:cBhvr>
                                      <p:to>
                                        <p:strVal val="hidden"/>
                                      </p:to>
                                    </p:set>
                                  </p:childTnLst>
                                </p:cTn>
                              </p:par>
                              <p:par>
                                <p:cTn id="155" presetID="53" presetClass="exit" presetSubtype="0" fill="hold" grpId="0" nodeType="withEffect">
                                  <p:stCondLst>
                                    <p:cond delay="0"/>
                                  </p:stCondLst>
                                  <p:childTnLst>
                                    <p:anim calcmode="lin" valueType="num">
                                      <p:cBhvr>
                                        <p:cTn id="156" dur="500"/>
                                        <p:tgtEl>
                                          <p:spTgt spid="18720"/>
                                        </p:tgtEl>
                                        <p:attrNameLst>
                                          <p:attrName>ppt_w</p:attrName>
                                        </p:attrNameLst>
                                      </p:cBhvr>
                                      <p:tavLst>
                                        <p:tav tm="0">
                                          <p:val>
                                            <p:strVal val="ppt_w"/>
                                          </p:val>
                                        </p:tav>
                                        <p:tav tm="100000">
                                          <p:val>
                                            <p:fltVal val="0"/>
                                          </p:val>
                                        </p:tav>
                                      </p:tavLst>
                                    </p:anim>
                                    <p:anim calcmode="lin" valueType="num">
                                      <p:cBhvr>
                                        <p:cTn id="157" dur="500"/>
                                        <p:tgtEl>
                                          <p:spTgt spid="18720"/>
                                        </p:tgtEl>
                                        <p:attrNameLst>
                                          <p:attrName>ppt_h</p:attrName>
                                        </p:attrNameLst>
                                      </p:cBhvr>
                                      <p:tavLst>
                                        <p:tav tm="0">
                                          <p:val>
                                            <p:strVal val="ppt_h"/>
                                          </p:val>
                                        </p:tav>
                                        <p:tav tm="100000">
                                          <p:val>
                                            <p:fltVal val="0"/>
                                          </p:val>
                                        </p:tav>
                                      </p:tavLst>
                                    </p:anim>
                                    <p:animEffect transition="out" filter="fade">
                                      <p:cBhvr>
                                        <p:cTn id="158" dur="500"/>
                                        <p:tgtEl>
                                          <p:spTgt spid="18720"/>
                                        </p:tgtEl>
                                      </p:cBhvr>
                                    </p:animEffect>
                                    <p:set>
                                      <p:cBhvr>
                                        <p:cTn id="159" dur="1" fill="hold">
                                          <p:stCondLst>
                                            <p:cond delay="499"/>
                                          </p:stCondLst>
                                        </p:cTn>
                                        <p:tgtEl>
                                          <p:spTgt spid="18720"/>
                                        </p:tgtEl>
                                        <p:attrNameLst>
                                          <p:attrName>style.visibility</p:attrName>
                                        </p:attrNameLst>
                                      </p:cBhvr>
                                      <p:to>
                                        <p:strVal val="hidden"/>
                                      </p:to>
                                    </p:set>
                                  </p:childTnLst>
                                </p:cTn>
                              </p:par>
                              <p:par>
                                <p:cTn id="160" presetID="53" presetClass="exit" presetSubtype="0" fill="hold" grpId="0" nodeType="withEffect">
                                  <p:stCondLst>
                                    <p:cond delay="0"/>
                                  </p:stCondLst>
                                  <p:childTnLst>
                                    <p:anim calcmode="lin" valueType="num">
                                      <p:cBhvr>
                                        <p:cTn id="161" dur="500"/>
                                        <p:tgtEl>
                                          <p:spTgt spid="18719"/>
                                        </p:tgtEl>
                                        <p:attrNameLst>
                                          <p:attrName>ppt_w</p:attrName>
                                        </p:attrNameLst>
                                      </p:cBhvr>
                                      <p:tavLst>
                                        <p:tav tm="0">
                                          <p:val>
                                            <p:strVal val="ppt_w"/>
                                          </p:val>
                                        </p:tav>
                                        <p:tav tm="100000">
                                          <p:val>
                                            <p:fltVal val="0"/>
                                          </p:val>
                                        </p:tav>
                                      </p:tavLst>
                                    </p:anim>
                                    <p:anim calcmode="lin" valueType="num">
                                      <p:cBhvr>
                                        <p:cTn id="162" dur="500"/>
                                        <p:tgtEl>
                                          <p:spTgt spid="18719"/>
                                        </p:tgtEl>
                                        <p:attrNameLst>
                                          <p:attrName>ppt_h</p:attrName>
                                        </p:attrNameLst>
                                      </p:cBhvr>
                                      <p:tavLst>
                                        <p:tav tm="0">
                                          <p:val>
                                            <p:strVal val="ppt_h"/>
                                          </p:val>
                                        </p:tav>
                                        <p:tav tm="100000">
                                          <p:val>
                                            <p:fltVal val="0"/>
                                          </p:val>
                                        </p:tav>
                                      </p:tavLst>
                                    </p:anim>
                                    <p:animEffect transition="out" filter="fade">
                                      <p:cBhvr>
                                        <p:cTn id="163" dur="500"/>
                                        <p:tgtEl>
                                          <p:spTgt spid="18719"/>
                                        </p:tgtEl>
                                      </p:cBhvr>
                                    </p:animEffect>
                                    <p:set>
                                      <p:cBhvr>
                                        <p:cTn id="164" dur="1" fill="hold">
                                          <p:stCondLst>
                                            <p:cond delay="499"/>
                                          </p:stCondLst>
                                        </p:cTn>
                                        <p:tgtEl>
                                          <p:spTgt spid="18719"/>
                                        </p:tgtEl>
                                        <p:attrNameLst>
                                          <p:attrName>style.visibility</p:attrName>
                                        </p:attrNameLst>
                                      </p:cBhvr>
                                      <p:to>
                                        <p:strVal val="hidden"/>
                                      </p:to>
                                    </p:set>
                                  </p:childTnLst>
                                </p:cTn>
                              </p:par>
                              <p:par>
                                <p:cTn id="165" presetID="53" presetClass="exit" presetSubtype="0" fill="hold" grpId="0" nodeType="withEffect">
                                  <p:stCondLst>
                                    <p:cond delay="0"/>
                                  </p:stCondLst>
                                  <p:childTnLst>
                                    <p:anim calcmode="lin" valueType="num">
                                      <p:cBhvr>
                                        <p:cTn id="166" dur="500"/>
                                        <p:tgtEl>
                                          <p:spTgt spid="18718"/>
                                        </p:tgtEl>
                                        <p:attrNameLst>
                                          <p:attrName>ppt_w</p:attrName>
                                        </p:attrNameLst>
                                      </p:cBhvr>
                                      <p:tavLst>
                                        <p:tav tm="0">
                                          <p:val>
                                            <p:strVal val="ppt_w"/>
                                          </p:val>
                                        </p:tav>
                                        <p:tav tm="100000">
                                          <p:val>
                                            <p:fltVal val="0"/>
                                          </p:val>
                                        </p:tav>
                                      </p:tavLst>
                                    </p:anim>
                                    <p:anim calcmode="lin" valueType="num">
                                      <p:cBhvr>
                                        <p:cTn id="167" dur="500"/>
                                        <p:tgtEl>
                                          <p:spTgt spid="18718"/>
                                        </p:tgtEl>
                                        <p:attrNameLst>
                                          <p:attrName>ppt_h</p:attrName>
                                        </p:attrNameLst>
                                      </p:cBhvr>
                                      <p:tavLst>
                                        <p:tav tm="0">
                                          <p:val>
                                            <p:strVal val="ppt_h"/>
                                          </p:val>
                                        </p:tav>
                                        <p:tav tm="100000">
                                          <p:val>
                                            <p:fltVal val="0"/>
                                          </p:val>
                                        </p:tav>
                                      </p:tavLst>
                                    </p:anim>
                                    <p:animEffect transition="out" filter="fade">
                                      <p:cBhvr>
                                        <p:cTn id="168" dur="500"/>
                                        <p:tgtEl>
                                          <p:spTgt spid="18718"/>
                                        </p:tgtEl>
                                      </p:cBhvr>
                                    </p:animEffect>
                                    <p:set>
                                      <p:cBhvr>
                                        <p:cTn id="169" dur="1" fill="hold">
                                          <p:stCondLst>
                                            <p:cond delay="499"/>
                                          </p:stCondLst>
                                        </p:cTn>
                                        <p:tgtEl>
                                          <p:spTgt spid="18718"/>
                                        </p:tgtEl>
                                        <p:attrNameLst>
                                          <p:attrName>style.visibility</p:attrName>
                                        </p:attrNameLst>
                                      </p:cBhvr>
                                      <p:to>
                                        <p:strVal val="hidden"/>
                                      </p:to>
                                    </p:set>
                                  </p:childTnLst>
                                </p:cTn>
                              </p:par>
                              <p:par>
                                <p:cTn id="170" presetID="53" presetClass="exit" presetSubtype="0" fill="hold" grpId="0" nodeType="withEffect">
                                  <p:stCondLst>
                                    <p:cond delay="0"/>
                                  </p:stCondLst>
                                  <p:childTnLst>
                                    <p:anim calcmode="lin" valueType="num">
                                      <p:cBhvr>
                                        <p:cTn id="171" dur="500"/>
                                        <p:tgtEl>
                                          <p:spTgt spid="18733"/>
                                        </p:tgtEl>
                                        <p:attrNameLst>
                                          <p:attrName>ppt_w</p:attrName>
                                        </p:attrNameLst>
                                      </p:cBhvr>
                                      <p:tavLst>
                                        <p:tav tm="0">
                                          <p:val>
                                            <p:strVal val="ppt_w"/>
                                          </p:val>
                                        </p:tav>
                                        <p:tav tm="100000">
                                          <p:val>
                                            <p:fltVal val="0"/>
                                          </p:val>
                                        </p:tav>
                                      </p:tavLst>
                                    </p:anim>
                                    <p:anim calcmode="lin" valueType="num">
                                      <p:cBhvr>
                                        <p:cTn id="172" dur="500"/>
                                        <p:tgtEl>
                                          <p:spTgt spid="18733"/>
                                        </p:tgtEl>
                                        <p:attrNameLst>
                                          <p:attrName>ppt_h</p:attrName>
                                        </p:attrNameLst>
                                      </p:cBhvr>
                                      <p:tavLst>
                                        <p:tav tm="0">
                                          <p:val>
                                            <p:strVal val="ppt_h"/>
                                          </p:val>
                                        </p:tav>
                                        <p:tav tm="100000">
                                          <p:val>
                                            <p:fltVal val="0"/>
                                          </p:val>
                                        </p:tav>
                                      </p:tavLst>
                                    </p:anim>
                                    <p:animEffect transition="out" filter="fade">
                                      <p:cBhvr>
                                        <p:cTn id="173" dur="500"/>
                                        <p:tgtEl>
                                          <p:spTgt spid="18733"/>
                                        </p:tgtEl>
                                      </p:cBhvr>
                                    </p:animEffect>
                                    <p:set>
                                      <p:cBhvr>
                                        <p:cTn id="174" dur="1" fill="hold">
                                          <p:stCondLst>
                                            <p:cond delay="499"/>
                                          </p:stCondLst>
                                        </p:cTn>
                                        <p:tgtEl>
                                          <p:spTgt spid="18733"/>
                                        </p:tgtEl>
                                        <p:attrNameLst>
                                          <p:attrName>style.visibility</p:attrName>
                                        </p:attrNameLst>
                                      </p:cBhvr>
                                      <p:to>
                                        <p:strVal val="hidden"/>
                                      </p:to>
                                    </p:set>
                                  </p:childTnLst>
                                </p:cTn>
                              </p:par>
                              <p:par>
                                <p:cTn id="175" presetID="53" presetClass="exit" presetSubtype="0" fill="hold" grpId="0" nodeType="withEffect">
                                  <p:stCondLst>
                                    <p:cond delay="0"/>
                                  </p:stCondLst>
                                  <p:childTnLst>
                                    <p:anim calcmode="lin" valueType="num">
                                      <p:cBhvr>
                                        <p:cTn id="176" dur="500"/>
                                        <p:tgtEl>
                                          <p:spTgt spid="18729"/>
                                        </p:tgtEl>
                                        <p:attrNameLst>
                                          <p:attrName>ppt_w</p:attrName>
                                        </p:attrNameLst>
                                      </p:cBhvr>
                                      <p:tavLst>
                                        <p:tav tm="0">
                                          <p:val>
                                            <p:strVal val="ppt_w"/>
                                          </p:val>
                                        </p:tav>
                                        <p:tav tm="100000">
                                          <p:val>
                                            <p:fltVal val="0"/>
                                          </p:val>
                                        </p:tav>
                                      </p:tavLst>
                                    </p:anim>
                                    <p:anim calcmode="lin" valueType="num">
                                      <p:cBhvr>
                                        <p:cTn id="177" dur="500"/>
                                        <p:tgtEl>
                                          <p:spTgt spid="18729"/>
                                        </p:tgtEl>
                                        <p:attrNameLst>
                                          <p:attrName>ppt_h</p:attrName>
                                        </p:attrNameLst>
                                      </p:cBhvr>
                                      <p:tavLst>
                                        <p:tav tm="0">
                                          <p:val>
                                            <p:strVal val="ppt_h"/>
                                          </p:val>
                                        </p:tav>
                                        <p:tav tm="100000">
                                          <p:val>
                                            <p:fltVal val="0"/>
                                          </p:val>
                                        </p:tav>
                                      </p:tavLst>
                                    </p:anim>
                                    <p:animEffect transition="out" filter="fade">
                                      <p:cBhvr>
                                        <p:cTn id="178" dur="500"/>
                                        <p:tgtEl>
                                          <p:spTgt spid="18729"/>
                                        </p:tgtEl>
                                      </p:cBhvr>
                                    </p:animEffect>
                                    <p:set>
                                      <p:cBhvr>
                                        <p:cTn id="179" dur="1" fill="hold">
                                          <p:stCondLst>
                                            <p:cond delay="499"/>
                                          </p:stCondLst>
                                        </p:cTn>
                                        <p:tgtEl>
                                          <p:spTgt spid="18729"/>
                                        </p:tgtEl>
                                        <p:attrNameLst>
                                          <p:attrName>style.visibility</p:attrName>
                                        </p:attrNameLst>
                                      </p:cBhvr>
                                      <p:to>
                                        <p:strVal val="hidden"/>
                                      </p:to>
                                    </p:set>
                                  </p:childTnLst>
                                </p:cTn>
                              </p:par>
                            </p:childTnLst>
                          </p:cTn>
                        </p:par>
                      </p:childTnLst>
                    </p:cTn>
                  </p:par>
                </p:childTnLst>
              </p:cTn>
              <p:nextCondLst>
                <p:cond evt="onClick" delay="0">
                  <p:tgtEl>
                    <p:spTgt spid="18603"/>
                  </p:tgtEl>
                </p:cond>
              </p:nextCondLst>
            </p:seq>
            <p:seq concurrent="1" nextAc="seek">
              <p:cTn id="180" restart="whenNotActive" fill="hold" evtFilter="cancelBubble" nodeType="interactiveSeq">
                <p:stCondLst>
                  <p:cond evt="onClick" delay="0">
                    <p:tgtEl>
                      <p:spTgt spid="18598"/>
                    </p:tgtEl>
                  </p:cond>
                </p:stCondLst>
                <p:endSync evt="end" delay="0">
                  <p:rtn val="all"/>
                </p:endSync>
                <p:childTnLst>
                  <p:par>
                    <p:cTn id="181" fill="hold" nodeType="clickPar">
                      <p:stCondLst>
                        <p:cond delay="0"/>
                      </p:stCondLst>
                      <p:childTnLst>
                        <p:par>
                          <p:cTn id="182" fill="hold" nodeType="withGroup">
                            <p:stCondLst>
                              <p:cond delay="0"/>
                            </p:stCondLst>
                            <p:childTnLst>
                              <p:par>
                                <p:cTn id="183" presetID="53" presetClass="exit" presetSubtype="0" fill="hold" grpId="0" nodeType="clickEffect">
                                  <p:stCondLst>
                                    <p:cond delay="0"/>
                                  </p:stCondLst>
                                  <p:childTnLst>
                                    <p:anim calcmode="lin" valueType="num">
                                      <p:cBhvr>
                                        <p:cTn id="184" dur="500"/>
                                        <p:tgtEl>
                                          <p:spTgt spid="18744"/>
                                        </p:tgtEl>
                                        <p:attrNameLst>
                                          <p:attrName>ppt_w</p:attrName>
                                        </p:attrNameLst>
                                      </p:cBhvr>
                                      <p:tavLst>
                                        <p:tav tm="0">
                                          <p:val>
                                            <p:strVal val="ppt_w"/>
                                          </p:val>
                                        </p:tav>
                                        <p:tav tm="100000">
                                          <p:val>
                                            <p:fltVal val="0"/>
                                          </p:val>
                                        </p:tav>
                                      </p:tavLst>
                                    </p:anim>
                                    <p:anim calcmode="lin" valueType="num">
                                      <p:cBhvr>
                                        <p:cTn id="185" dur="500"/>
                                        <p:tgtEl>
                                          <p:spTgt spid="18744"/>
                                        </p:tgtEl>
                                        <p:attrNameLst>
                                          <p:attrName>ppt_h</p:attrName>
                                        </p:attrNameLst>
                                      </p:cBhvr>
                                      <p:tavLst>
                                        <p:tav tm="0">
                                          <p:val>
                                            <p:strVal val="ppt_h"/>
                                          </p:val>
                                        </p:tav>
                                        <p:tav tm="100000">
                                          <p:val>
                                            <p:fltVal val="0"/>
                                          </p:val>
                                        </p:tav>
                                      </p:tavLst>
                                    </p:anim>
                                    <p:animEffect transition="out" filter="fade">
                                      <p:cBhvr>
                                        <p:cTn id="186" dur="500"/>
                                        <p:tgtEl>
                                          <p:spTgt spid="18744"/>
                                        </p:tgtEl>
                                      </p:cBhvr>
                                    </p:animEffect>
                                    <p:set>
                                      <p:cBhvr>
                                        <p:cTn id="187" dur="1" fill="hold">
                                          <p:stCondLst>
                                            <p:cond delay="499"/>
                                          </p:stCondLst>
                                        </p:cTn>
                                        <p:tgtEl>
                                          <p:spTgt spid="18744"/>
                                        </p:tgtEl>
                                        <p:attrNameLst>
                                          <p:attrName>style.visibility</p:attrName>
                                        </p:attrNameLst>
                                      </p:cBhvr>
                                      <p:to>
                                        <p:strVal val="hidden"/>
                                      </p:to>
                                    </p:set>
                                  </p:childTnLst>
                                </p:cTn>
                              </p:par>
                              <p:par>
                                <p:cTn id="188" presetID="53" presetClass="exit" presetSubtype="0" fill="hold" grpId="0" nodeType="withEffect">
                                  <p:stCondLst>
                                    <p:cond delay="0"/>
                                  </p:stCondLst>
                                  <p:childTnLst>
                                    <p:anim calcmode="lin" valueType="num">
                                      <p:cBhvr>
                                        <p:cTn id="189" dur="500"/>
                                        <p:tgtEl>
                                          <p:spTgt spid="18743"/>
                                        </p:tgtEl>
                                        <p:attrNameLst>
                                          <p:attrName>ppt_w</p:attrName>
                                        </p:attrNameLst>
                                      </p:cBhvr>
                                      <p:tavLst>
                                        <p:tav tm="0">
                                          <p:val>
                                            <p:strVal val="ppt_w"/>
                                          </p:val>
                                        </p:tav>
                                        <p:tav tm="100000">
                                          <p:val>
                                            <p:fltVal val="0"/>
                                          </p:val>
                                        </p:tav>
                                      </p:tavLst>
                                    </p:anim>
                                    <p:anim calcmode="lin" valueType="num">
                                      <p:cBhvr>
                                        <p:cTn id="190" dur="500"/>
                                        <p:tgtEl>
                                          <p:spTgt spid="18743"/>
                                        </p:tgtEl>
                                        <p:attrNameLst>
                                          <p:attrName>ppt_h</p:attrName>
                                        </p:attrNameLst>
                                      </p:cBhvr>
                                      <p:tavLst>
                                        <p:tav tm="0">
                                          <p:val>
                                            <p:strVal val="ppt_h"/>
                                          </p:val>
                                        </p:tav>
                                        <p:tav tm="100000">
                                          <p:val>
                                            <p:fltVal val="0"/>
                                          </p:val>
                                        </p:tav>
                                      </p:tavLst>
                                    </p:anim>
                                    <p:animEffect transition="out" filter="fade">
                                      <p:cBhvr>
                                        <p:cTn id="191" dur="500"/>
                                        <p:tgtEl>
                                          <p:spTgt spid="18743"/>
                                        </p:tgtEl>
                                      </p:cBhvr>
                                    </p:animEffect>
                                    <p:set>
                                      <p:cBhvr>
                                        <p:cTn id="192" dur="1" fill="hold">
                                          <p:stCondLst>
                                            <p:cond delay="499"/>
                                          </p:stCondLst>
                                        </p:cTn>
                                        <p:tgtEl>
                                          <p:spTgt spid="18743"/>
                                        </p:tgtEl>
                                        <p:attrNameLst>
                                          <p:attrName>style.visibility</p:attrName>
                                        </p:attrNameLst>
                                      </p:cBhvr>
                                      <p:to>
                                        <p:strVal val="hidden"/>
                                      </p:to>
                                    </p:set>
                                  </p:childTnLst>
                                </p:cTn>
                              </p:par>
                              <p:par>
                                <p:cTn id="193" presetID="53" presetClass="exit" presetSubtype="0" fill="hold" grpId="0" nodeType="withEffect">
                                  <p:stCondLst>
                                    <p:cond delay="0"/>
                                  </p:stCondLst>
                                  <p:childTnLst>
                                    <p:anim calcmode="lin" valueType="num">
                                      <p:cBhvr>
                                        <p:cTn id="194" dur="500"/>
                                        <p:tgtEl>
                                          <p:spTgt spid="18742"/>
                                        </p:tgtEl>
                                        <p:attrNameLst>
                                          <p:attrName>ppt_w</p:attrName>
                                        </p:attrNameLst>
                                      </p:cBhvr>
                                      <p:tavLst>
                                        <p:tav tm="0">
                                          <p:val>
                                            <p:strVal val="ppt_w"/>
                                          </p:val>
                                        </p:tav>
                                        <p:tav tm="100000">
                                          <p:val>
                                            <p:fltVal val="0"/>
                                          </p:val>
                                        </p:tav>
                                      </p:tavLst>
                                    </p:anim>
                                    <p:anim calcmode="lin" valueType="num">
                                      <p:cBhvr>
                                        <p:cTn id="195" dur="500"/>
                                        <p:tgtEl>
                                          <p:spTgt spid="18742"/>
                                        </p:tgtEl>
                                        <p:attrNameLst>
                                          <p:attrName>ppt_h</p:attrName>
                                        </p:attrNameLst>
                                      </p:cBhvr>
                                      <p:tavLst>
                                        <p:tav tm="0">
                                          <p:val>
                                            <p:strVal val="ppt_h"/>
                                          </p:val>
                                        </p:tav>
                                        <p:tav tm="100000">
                                          <p:val>
                                            <p:fltVal val="0"/>
                                          </p:val>
                                        </p:tav>
                                      </p:tavLst>
                                    </p:anim>
                                    <p:animEffect transition="out" filter="fade">
                                      <p:cBhvr>
                                        <p:cTn id="196" dur="500"/>
                                        <p:tgtEl>
                                          <p:spTgt spid="18742"/>
                                        </p:tgtEl>
                                      </p:cBhvr>
                                    </p:animEffect>
                                    <p:set>
                                      <p:cBhvr>
                                        <p:cTn id="197" dur="1" fill="hold">
                                          <p:stCondLst>
                                            <p:cond delay="499"/>
                                          </p:stCondLst>
                                        </p:cTn>
                                        <p:tgtEl>
                                          <p:spTgt spid="18742"/>
                                        </p:tgtEl>
                                        <p:attrNameLst>
                                          <p:attrName>style.visibility</p:attrName>
                                        </p:attrNameLst>
                                      </p:cBhvr>
                                      <p:to>
                                        <p:strVal val="hidden"/>
                                      </p:to>
                                    </p:set>
                                  </p:childTnLst>
                                </p:cTn>
                              </p:par>
                              <p:par>
                                <p:cTn id="198" presetID="53" presetClass="exit" presetSubtype="0" fill="hold" grpId="0" nodeType="withEffect">
                                  <p:stCondLst>
                                    <p:cond delay="0"/>
                                  </p:stCondLst>
                                  <p:childTnLst>
                                    <p:anim calcmode="lin" valueType="num">
                                      <p:cBhvr>
                                        <p:cTn id="199" dur="500"/>
                                        <p:tgtEl>
                                          <p:spTgt spid="18741"/>
                                        </p:tgtEl>
                                        <p:attrNameLst>
                                          <p:attrName>ppt_w</p:attrName>
                                        </p:attrNameLst>
                                      </p:cBhvr>
                                      <p:tavLst>
                                        <p:tav tm="0">
                                          <p:val>
                                            <p:strVal val="ppt_w"/>
                                          </p:val>
                                        </p:tav>
                                        <p:tav tm="100000">
                                          <p:val>
                                            <p:fltVal val="0"/>
                                          </p:val>
                                        </p:tav>
                                      </p:tavLst>
                                    </p:anim>
                                    <p:anim calcmode="lin" valueType="num">
                                      <p:cBhvr>
                                        <p:cTn id="200" dur="500"/>
                                        <p:tgtEl>
                                          <p:spTgt spid="18741"/>
                                        </p:tgtEl>
                                        <p:attrNameLst>
                                          <p:attrName>ppt_h</p:attrName>
                                        </p:attrNameLst>
                                      </p:cBhvr>
                                      <p:tavLst>
                                        <p:tav tm="0">
                                          <p:val>
                                            <p:strVal val="ppt_h"/>
                                          </p:val>
                                        </p:tav>
                                        <p:tav tm="100000">
                                          <p:val>
                                            <p:fltVal val="0"/>
                                          </p:val>
                                        </p:tav>
                                      </p:tavLst>
                                    </p:anim>
                                    <p:animEffect transition="out" filter="fade">
                                      <p:cBhvr>
                                        <p:cTn id="201" dur="500"/>
                                        <p:tgtEl>
                                          <p:spTgt spid="18741"/>
                                        </p:tgtEl>
                                      </p:cBhvr>
                                    </p:animEffect>
                                    <p:set>
                                      <p:cBhvr>
                                        <p:cTn id="202" dur="1" fill="hold">
                                          <p:stCondLst>
                                            <p:cond delay="499"/>
                                          </p:stCondLst>
                                        </p:cTn>
                                        <p:tgtEl>
                                          <p:spTgt spid="18741"/>
                                        </p:tgtEl>
                                        <p:attrNameLst>
                                          <p:attrName>style.visibility</p:attrName>
                                        </p:attrNameLst>
                                      </p:cBhvr>
                                      <p:to>
                                        <p:strVal val="hidden"/>
                                      </p:to>
                                    </p:set>
                                  </p:childTnLst>
                                </p:cTn>
                              </p:par>
                              <p:par>
                                <p:cTn id="203" presetID="53" presetClass="exit" presetSubtype="0" fill="hold" grpId="0" nodeType="withEffect">
                                  <p:stCondLst>
                                    <p:cond delay="0"/>
                                  </p:stCondLst>
                                  <p:childTnLst>
                                    <p:anim calcmode="lin" valueType="num">
                                      <p:cBhvr>
                                        <p:cTn id="204" dur="500"/>
                                        <p:tgtEl>
                                          <p:spTgt spid="18740"/>
                                        </p:tgtEl>
                                        <p:attrNameLst>
                                          <p:attrName>ppt_w</p:attrName>
                                        </p:attrNameLst>
                                      </p:cBhvr>
                                      <p:tavLst>
                                        <p:tav tm="0">
                                          <p:val>
                                            <p:strVal val="ppt_w"/>
                                          </p:val>
                                        </p:tav>
                                        <p:tav tm="100000">
                                          <p:val>
                                            <p:fltVal val="0"/>
                                          </p:val>
                                        </p:tav>
                                      </p:tavLst>
                                    </p:anim>
                                    <p:anim calcmode="lin" valueType="num">
                                      <p:cBhvr>
                                        <p:cTn id="205" dur="500"/>
                                        <p:tgtEl>
                                          <p:spTgt spid="18740"/>
                                        </p:tgtEl>
                                        <p:attrNameLst>
                                          <p:attrName>ppt_h</p:attrName>
                                        </p:attrNameLst>
                                      </p:cBhvr>
                                      <p:tavLst>
                                        <p:tav tm="0">
                                          <p:val>
                                            <p:strVal val="ppt_h"/>
                                          </p:val>
                                        </p:tav>
                                        <p:tav tm="100000">
                                          <p:val>
                                            <p:fltVal val="0"/>
                                          </p:val>
                                        </p:tav>
                                      </p:tavLst>
                                    </p:anim>
                                    <p:animEffect transition="out" filter="fade">
                                      <p:cBhvr>
                                        <p:cTn id="206" dur="500"/>
                                        <p:tgtEl>
                                          <p:spTgt spid="18740"/>
                                        </p:tgtEl>
                                      </p:cBhvr>
                                    </p:animEffect>
                                    <p:set>
                                      <p:cBhvr>
                                        <p:cTn id="207" dur="1" fill="hold">
                                          <p:stCondLst>
                                            <p:cond delay="499"/>
                                          </p:stCondLst>
                                        </p:cTn>
                                        <p:tgtEl>
                                          <p:spTgt spid="18740"/>
                                        </p:tgtEl>
                                        <p:attrNameLst>
                                          <p:attrName>style.visibility</p:attrName>
                                        </p:attrNameLst>
                                      </p:cBhvr>
                                      <p:to>
                                        <p:strVal val="hidden"/>
                                      </p:to>
                                    </p:set>
                                  </p:childTnLst>
                                </p:cTn>
                              </p:par>
                            </p:childTnLst>
                          </p:cTn>
                        </p:par>
                      </p:childTnLst>
                    </p:cTn>
                  </p:par>
                </p:childTnLst>
              </p:cTn>
              <p:nextCondLst>
                <p:cond evt="onClick" delay="0">
                  <p:tgtEl>
                    <p:spTgt spid="18598"/>
                  </p:tgtEl>
                </p:cond>
              </p:nextCondLst>
            </p:seq>
            <p:seq concurrent="1" nextAc="seek">
              <p:cTn id="208" restart="whenNotActive" fill="hold" evtFilter="cancelBubble" nodeType="interactiveSeq">
                <p:stCondLst>
                  <p:cond evt="onClick" delay="0">
                    <p:tgtEl>
                      <p:spTgt spid="18746"/>
                    </p:tgtEl>
                  </p:cond>
                </p:stCondLst>
                <p:endSync evt="end" delay="0">
                  <p:rtn val="all"/>
                </p:endSync>
                <p:childTnLst>
                  <p:par>
                    <p:cTn id="209" fill="hold" nodeType="clickPar">
                      <p:stCondLst>
                        <p:cond delay="0"/>
                      </p:stCondLst>
                      <p:childTnLst>
                        <p:par>
                          <p:cTn id="210" fill="hold" nodeType="withGroup">
                            <p:stCondLst>
                              <p:cond delay="0"/>
                            </p:stCondLst>
                            <p:childTnLst>
                              <p:par>
                                <p:cTn id="211" presetID="21" presetClass="exit" presetSubtype="4" fill="hold" grpId="1" nodeType="clickEffect">
                                  <p:stCondLst>
                                    <p:cond delay="0"/>
                                  </p:stCondLst>
                                  <p:childTnLst>
                                    <p:animEffect transition="out" filter="wheel(4)">
                                      <p:cBhvr>
                                        <p:cTn id="212" dur="2000"/>
                                        <p:tgtEl>
                                          <p:spTgt spid="18744"/>
                                        </p:tgtEl>
                                      </p:cBhvr>
                                    </p:animEffect>
                                    <p:set>
                                      <p:cBhvr>
                                        <p:cTn id="213" dur="1" fill="hold">
                                          <p:stCondLst>
                                            <p:cond delay="1999"/>
                                          </p:stCondLst>
                                        </p:cTn>
                                        <p:tgtEl>
                                          <p:spTgt spid="18744"/>
                                        </p:tgtEl>
                                        <p:attrNameLst>
                                          <p:attrName>style.visibility</p:attrName>
                                        </p:attrNameLst>
                                      </p:cBhvr>
                                      <p:to>
                                        <p:strVal val="hidden"/>
                                      </p:to>
                                    </p:set>
                                  </p:childTnLst>
                                </p:cTn>
                              </p:par>
                              <p:par>
                                <p:cTn id="214" presetID="21" presetClass="exit" presetSubtype="4" fill="hold" grpId="1" nodeType="withEffect">
                                  <p:stCondLst>
                                    <p:cond delay="0"/>
                                  </p:stCondLst>
                                  <p:childTnLst>
                                    <p:animEffect transition="out" filter="wheel(4)">
                                      <p:cBhvr>
                                        <p:cTn id="215" dur="2000"/>
                                        <p:tgtEl>
                                          <p:spTgt spid="18674"/>
                                        </p:tgtEl>
                                      </p:cBhvr>
                                    </p:animEffect>
                                    <p:set>
                                      <p:cBhvr>
                                        <p:cTn id="216" dur="1" fill="hold">
                                          <p:stCondLst>
                                            <p:cond delay="1999"/>
                                          </p:stCondLst>
                                        </p:cTn>
                                        <p:tgtEl>
                                          <p:spTgt spid="18674"/>
                                        </p:tgtEl>
                                        <p:attrNameLst>
                                          <p:attrName>style.visibility</p:attrName>
                                        </p:attrNameLst>
                                      </p:cBhvr>
                                      <p:to>
                                        <p:strVal val="hidden"/>
                                      </p:to>
                                    </p:set>
                                  </p:childTnLst>
                                </p:cTn>
                              </p:par>
                              <p:par>
                                <p:cTn id="217" presetID="21" presetClass="exit" presetSubtype="4" fill="hold" grpId="1" nodeType="withEffect">
                                  <p:stCondLst>
                                    <p:cond delay="0"/>
                                  </p:stCondLst>
                                  <p:childTnLst>
                                    <p:animEffect transition="out" filter="wheel(4)">
                                      <p:cBhvr>
                                        <p:cTn id="218" dur="2000"/>
                                        <p:tgtEl>
                                          <p:spTgt spid="18675"/>
                                        </p:tgtEl>
                                      </p:cBhvr>
                                    </p:animEffect>
                                    <p:set>
                                      <p:cBhvr>
                                        <p:cTn id="219" dur="1" fill="hold">
                                          <p:stCondLst>
                                            <p:cond delay="1999"/>
                                          </p:stCondLst>
                                        </p:cTn>
                                        <p:tgtEl>
                                          <p:spTgt spid="18675"/>
                                        </p:tgtEl>
                                        <p:attrNameLst>
                                          <p:attrName>style.visibility</p:attrName>
                                        </p:attrNameLst>
                                      </p:cBhvr>
                                      <p:to>
                                        <p:strVal val="hidden"/>
                                      </p:to>
                                    </p:set>
                                  </p:childTnLst>
                                </p:cTn>
                              </p:par>
                              <p:par>
                                <p:cTn id="220" presetID="21" presetClass="exit" presetSubtype="4" fill="hold" grpId="1" nodeType="withEffect">
                                  <p:stCondLst>
                                    <p:cond delay="0"/>
                                  </p:stCondLst>
                                  <p:childTnLst>
                                    <p:animEffect transition="out" filter="wheel(4)">
                                      <p:cBhvr>
                                        <p:cTn id="221" dur="2000"/>
                                        <p:tgtEl>
                                          <p:spTgt spid="18681"/>
                                        </p:tgtEl>
                                      </p:cBhvr>
                                    </p:animEffect>
                                    <p:set>
                                      <p:cBhvr>
                                        <p:cTn id="222" dur="1" fill="hold">
                                          <p:stCondLst>
                                            <p:cond delay="1999"/>
                                          </p:stCondLst>
                                        </p:cTn>
                                        <p:tgtEl>
                                          <p:spTgt spid="18681"/>
                                        </p:tgtEl>
                                        <p:attrNameLst>
                                          <p:attrName>style.visibility</p:attrName>
                                        </p:attrNameLst>
                                      </p:cBhvr>
                                      <p:to>
                                        <p:strVal val="hidden"/>
                                      </p:to>
                                    </p:set>
                                  </p:childTnLst>
                                </p:cTn>
                              </p:par>
                              <p:par>
                                <p:cTn id="223" presetID="21" presetClass="exit" presetSubtype="4" fill="hold" grpId="1" nodeType="withEffect">
                                  <p:stCondLst>
                                    <p:cond delay="0"/>
                                  </p:stCondLst>
                                  <p:childTnLst>
                                    <p:animEffect transition="out" filter="wheel(4)">
                                      <p:cBhvr>
                                        <p:cTn id="224" dur="2000"/>
                                        <p:tgtEl>
                                          <p:spTgt spid="18695"/>
                                        </p:tgtEl>
                                      </p:cBhvr>
                                    </p:animEffect>
                                    <p:set>
                                      <p:cBhvr>
                                        <p:cTn id="225" dur="1" fill="hold">
                                          <p:stCondLst>
                                            <p:cond delay="1999"/>
                                          </p:stCondLst>
                                        </p:cTn>
                                        <p:tgtEl>
                                          <p:spTgt spid="18695"/>
                                        </p:tgtEl>
                                        <p:attrNameLst>
                                          <p:attrName>style.visibility</p:attrName>
                                        </p:attrNameLst>
                                      </p:cBhvr>
                                      <p:to>
                                        <p:strVal val="hidden"/>
                                      </p:to>
                                    </p:set>
                                  </p:childTnLst>
                                </p:cTn>
                              </p:par>
                              <p:par>
                                <p:cTn id="226" presetID="21" presetClass="exit" presetSubtype="4" fill="hold" grpId="1" nodeType="withEffect">
                                  <p:stCondLst>
                                    <p:cond delay="0"/>
                                  </p:stCondLst>
                                  <p:childTnLst>
                                    <p:animEffect transition="out" filter="wheel(4)">
                                      <p:cBhvr>
                                        <p:cTn id="227" dur="2000"/>
                                        <p:tgtEl>
                                          <p:spTgt spid="18715"/>
                                        </p:tgtEl>
                                      </p:cBhvr>
                                    </p:animEffect>
                                    <p:set>
                                      <p:cBhvr>
                                        <p:cTn id="228" dur="1" fill="hold">
                                          <p:stCondLst>
                                            <p:cond delay="1999"/>
                                          </p:stCondLst>
                                        </p:cTn>
                                        <p:tgtEl>
                                          <p:spTgt spid="18715"/>
                                        </p:tgtEl>
                                        <p:attrNameLst>
                                          <p:attrName>style.visibility</p:attrName>
                                        </p:attrNameLst>
                                      </p:cBhvr>
                                      <p:to>
                                        <p:strVal val="hidden"/>
                                      </p:to>
                                    </p:set>
                                  </p:childTnLst>
                                </p:cTn>
                              </p:par>
                              <p:par>
                                <p:cTn id="229" presetID="21" presetClass="exit" presetSubtype="4" fill="hold" grpId="1" nodeType="withEffect">
                                  <p:stCondLst>
                                    <p:cond delay="0"/>
                                  </p:stCondLst>
                                  <p:childTnLst>
                                    <p:animEffect transition="out" filter="wheel(4)">
                                      <p:cBhvr>
                                        <p:cTn id="230" dur="2000"/>
                                        <p:tgtEl>
                                          <p:spTgt spid="18722"/>
                                        </p:tgtEl>
                                      </p:cBhvr>
                                    </p:animEffect>
                                    <p:set>
                                      <p:cBhvr>
                                        <p:cTn id="231" dur="1" fill="hold">
                                          <p:stCondLst>
                                            <p:cond delay="1999"/>
                                          </p:stCondLst>
                                        </p:cTn>
                                        <p:tgtEl>
                                          <p:spTgt spid="18722"/>
                                        </p:tgtEl>
                                        <p:attrNameLst>
                                          <p:attrName>style.visibility</p:attrName>
                                        </p:attrNameLst>
                                      </p:cBhvr>
                                      <p:to>
                                        <p:strVal val="hidden"/>
                                      </p:to>
                                    </p:set>
                                  </p:childTnLst>
                                </p:cTn>
                              </p:par>
                            </p:childTnLst>
                          </p:cTn>
                        </p:par>
                      </p:childTnLst>
                    </p:cTn>
                  </p:par>
                </p:childTnLst>
              </p:cTn>
              <p:nextCondLst>
                <p:cond evt="onClick" delay="0">
                  <p:tgtEl>
                    <p:spTgt spid="18746"/>
                  </p:tgtEl>
                </p:cond>
              </p:nextCondLst>
            </p:seq>
          </p:childTnLst>
        </p:cTn>
      </p:par>
    </p:tnLst>
    <p:bldLst>
      <p:bldP spid="18652" grpId="0" animBg="1"/>
      <p:bldP spid="18653" grpId="0" animBg="1"/>
      <p:bldP spid="18654" grpId="0" animBg="1"/>
      <p:bldP spid="18655" grpId="0" animBg="1"/>
      <p:bldP spid="18656" grpId="0" animBg="1"/>
      <p:bldP spid="18658" grpId="0" animBg="1"/>
      <p:bldP spid="18659" grpId="0" animBg="1"/>
      <p:bldP spid="18673" grpId="0" animBg="1"/>
      <p:bldP spid="18674" grpId="0" animBg="1"/>
      <p:bldP spid="18674" grpId="1" animBg="1"/>
      <p:bldP spid="18675" grpId="0" animBg="1"/>
      <p:bldP spid="18675" grpId="1" animBg="1"/>
      <p:bldP spid="18680" grpId="0" animBg="1"/>
      <p:bldP spid="18681" grpId="0" animBg="1"/>
      <p:bldP spid="18681" grpId="1" animBg="1"/>
      <p:bldP spid="18682" grpId="0" animBg="1"/>
      <p:bldP spid="18683" grpId="0" animBg="1"/>
      <p:bldP spid="18684" grpId="0" animBg="1"/>
      <p:bldP spid="18695" grpId="0" animBg="1"/>
      <p:bldP spid="18695" grpId="1" animBg="1"/>
      <p:bldP spid="18696" grpId="0" animBg="1"/>
      <p:bldP spid="18697" grpId="0" animBg="1"/>
      <p:bldP spid="18698" grpId="0" animBg="1"/>
      <p:bldP spid="18699" grpId="0" animBg="1"/>
      <p:bldP spid="18700" grpId="0" animBg="1"/>
      <p:bldP spid="18703" grpId="0" animBg="1"/>
      <p:bldP spid="18714" grpId="0" animBg="1"/>
      <p:bldP spid="18715" grpId="0" animBg="1"/>
      <p:bldP spid="18715" grpId="1" animBg="1"/>
      <p:bldP spid="18716" grpId="0" animBg="1"/>
      <p:bldP spid="18718" grpId="0" animBg="1"/>
      <p:bldP spid="18719" grpId="0" animBg="1"/>
      <p:bldP spid="18720" grpId="0" animBg="1"/>
      <p:bldP spid="18722" grpId="0" animBg="1"/>
      <p:bldP spid="18722" grpId="1" animBg="1"/>
      <p:bldP spid="18729" grpId="0" animBg="1"/>
      <p:bldP spid="18733" grpId="0" animBg="1"/>
      <p:bldP spid="18740" grpId="0" animBg="1"/>
      <p:bldP spid="18741" grpId="0" animBg="1"/>
      <p:bldP spid="18742" grpId="0" animBg="1"/>
      <p:bldP spid="18743" grpId="0" animBg="1"/>
      <p:bldP spid="18744" grpId="0" animBg="1"/>
      <p:bldP spid="18744" grpId="1" animBg="1"/>
      <p:bldP spid="187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7">
            <a:hlinkClick r:id="rId3" action="ppaction://hlinksldjump"/>
          </p:cNvPr>
          <p:cNvSpPr>
            <a:spLocks noChangeArrowheads="1"/>
          </p:cNvSpPr>
          <p:nvPr/>
        </p:nvSpPr>
        <p:spPr bwMode="auto">
          <a:xfrm>
            <a:off x="381000" y="381000"/>
            <a:ext cx="838200" cy="533400"/>
          </a:xfrm>
          <a:prstGeom prst="leftArrow">
            <a:avLst>
              <a:gd name="adj1" fmla="val 50000"/>
              <a:gd name="adj2" fmla="val 39286"/>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2771" name="Rectangle 8"/>
          <p:cNvSpPr>
            <a:spLocks noChangeArrowheads="1"/>
          </p:cNvSpPr>
          <p:nvPr/>
        </p:nvSpPr>
        <p:spPr bwMode="auto">
          <a:xfrm>
            <a:off x="0" y="0"/>
            <a:ext cx="9144000" cy="6858000"/>
          </a:xfrm>
          <a:prstGeom prst="rect">
            <a:avLst/>
          </a:prstGeom>
          <a:noFill/>
          <a:ln w="263525">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0489" name="Rectangle 9"/>
          <p:cNvSpPr>
            <a:spLocks noChangeArrowheads="1"/>
          </p:cNvSpPr>
          <p:nvPr/>
        </p:nvSpPr>
        <p:spPr bwMode="auto">
          <a:xfrm>
            <a:off x="609600" y="1981200"/>
            <a:ext cx="8001000" cy="1384300"/>
          </a:xfrm>
          <a:prstGeom prst="rect">
            <a:avLst/>
          </a:prstGeom>
          <a:noFill/>
          <a:ln w="38100" cap="rnd">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2800" b="1">
                <a:solidFill>
                  <a:srgbClr val="0000FF"/>
                </a:solidFill>
                <a:latin typeface="Times New Roman" pitchFamily="18" charset="0"/>
              </a:rPr>
              <a:t>  Ở công trường nhà máy Thủy điện Hòa Bình hơn 3 vạn người và hàng nghìn xe cơ giới làm việc với tinh thần như thế nào ? </a:t>
            </a:r>
            <a:r>
              <a:rPr lang="en-US" altLang="vi-VN" sz="2800" b="1">
                <a:solidFill>
                  <a:srgbClr val="FF0000"/>
                </a:solidFill>
                <a:latin typeface="Times New Roman" pitchFamily="18" charset="0"/>
              </a:rPr>
              <a:t>(Từ có 5 chữ cái )                             </a:t>
            </a:r>
          </a:p>
        </p:txBody>
      </p:sp>
      <p:grpSp>
        <p:nvGrpSpPr>
          <p:cNvPr id="32773" name="Group 10"/>
          <p:cNvGrpSpPr>
            <a:grpSpLocks/>
          </p:cNvGrpSpPr>
          <p:nvPr/>
        </p:nvGrpSpPr>
        <p:grpSpPr bwMode="auto">
          <a:xfrm>
            <a:off x="1219200" y="4648200"/>
            <a:ext cx="6934200" cy="1768475"/>
            <a:chOff x="2873" y="3198"/>
            <a:chExt cx="2875" cy="1114"/>
          </a:xfrm>
        </p:grpSpPr>
        <p:grpSp>
          <p:nvGrpSpPr>
            <p:cNvPr id="32776" name="Group 11"/>
            <p:cNvGrpSpPr>
              <a:grpSpLocks/>
            </p:cNvGrpSpPr>
            <p:nvPr/>
          </p:nvGrpSpPr>
          <p:grpSpPr bwMode="auto">
            <a:xfrm>
              <a:off x="3785" y="3491"/>
              <a:ext cx="857" cy="821"/>
              <a:chOff x="3785" y="3491"/>
              <a:chExt cx="857" cy="821"/>
            </a:xfrm>
          </p:grpSpPr>
          <p:grpSp>
            <p:nvGrpSpPr>
              <p:cNvPr id="32977" name="Group 12"/>
              <p:cNvGrpSpPr>
                <a:grpSpLocks/>
              </p:cNvGrpSpPr>
              <p:nvPr/>
            </p:nvGrpSpPr>
            <p:grpSpPr bwMode="auto">
              <a:xfrm>
                <a:off x="3794" y="3491"/>
                <a:ext cx="848" cy="821"/>
                <a:chOff x="3794" y="3491"/>
                <a:chExt cx="848" cy="821"/>
              </a:xfrm>
            </p:grpSpPr>
            <p:sp>
              <p:nvSpPr>
                <p:cNvPr id="33034" name="Freeform 13"/>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35" name="Freeform 14"/>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6" name="Freeform 15"/>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037" name="Freeform 16"/>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38" name="Freeform 17"/>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3039" name="Freeform 18"/>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0" name="Freeform 19"/>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3041" name="Freeform 20"/>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2" name="Freeform 21"/>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3043" name="Freeform 22"/>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4" name="Freeform 23"/>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3045" name="Freeform 24"/>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6" name="Freeform 25"/>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3047" name="Freeform 26"/>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48" name="Freeform 27"/>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3049" name="Freeform 28"/>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0" name="Freeform 29"/>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3051" name="Freeform 30"/>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2" name="Freeform 31"/>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3053" name="Freeform 32"/>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4" name="Freeform 33"/>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3055" name="Freeform 34"/>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6" name="Freeform 35"/>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3057" name="Freeform 36"/>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58" name="Freeform 37"/>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3059" name="Freeform 38"/>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0" name="Freeform 39"/>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3061" name="Freeform 40"/>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2" name="Freeform 41"/>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3063" name="Freeform 42"/>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4" name="Freeform 43"/>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3065" name="Oval 44"/>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66" name="Oval 45"/>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067" name="Freeform 46"/>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68" name="Freeform 47"/>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3069" name="Freeform 48"/>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0" name="Freeform 49"/>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3071" name="Freeform 50"/>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2" name="Freeform 51"/>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3073" name="Freeform 52"/>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4" name="Freeform 53"/>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3075" name="Freeform 54"/>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6" name="Freeform 55"/>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3077" name="Freeform 56"/>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78" name="Freeform 57"/>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3079" name="Oval 58"/>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80" name="Oval 59"/>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081" name="Freeform 60"/>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82" name="Freeform 61"/>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3083" name="Freeform 62"/>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84" name="Freeform 63"/>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3085" name="Freeform 64"/>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86" name="Freeform 65"/>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3087" name="Freeform 66"/>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88" name="Freeform 67"/>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3089" name="Oval 68"/>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90" name="Oval 69"/>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091" name="Freeform 70"/>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2" name="Freeform 71"/>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3093" name="Freeform 72"/>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4" name="Freeform 73"/>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3095" name="Freeform 74"/>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6" name="Freeform 75"/>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3097" name="Freeform 76"/>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98" name="Freeform 77"/>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3099" name="Freeform 78"/>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00" name="Freeform 79"/>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3101" name="Freeform 80"/>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02" name="Freeform 81"/>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3103" name="Oval 82"/>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04" name="Oval 83"/>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05" name="Freeform 84"/>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06" name="Freeform 85"/>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3107" name="Freeform 86"/>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08" name="Freeform 87"/>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3109" name="Freeform 88"/>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10" name="Freeform 89"/>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3111" name="Freeform 90"/>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12" name="Freeform 91"/>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3113" name="Oval 92"/>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14" name="Oval 93"/>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15" name="Oval 94"/>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16" name="Oval 95"/>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17" name="Freeform 96"/>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18" name="Freeform 97"/>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3119" name="Freeform 98"/>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20" name="Freeform 99"/>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3121" name="Freeform 100"/>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22" name="Freeform 101"/>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3123" name="Oval 102"/>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24" name="Oval 103"/>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25" name="Freeform 104"/>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26" name="Freeform 105"/>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3127" name="Freeform 106"/>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28" name="Freeform 107"/>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3129" name="Freeform 108"/>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30" name="Freeform 109"/>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3131" name="Oval 110"/>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2" name="Oval 111"/>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33" name="Oval 112"/>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3134" name="Oval 113"/>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5" name="Oval 114"/>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6" name="Oval 115"/>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7" name="Oval 116"/>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8" name="Oval 117"/>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39" name="Oval 118"/>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0" name="Oval 119"/>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1" name="Oval 120"/>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2" name="Oval 121"/>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3" name="Oval 122"/>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4" name="Oval 123"/>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5" name="Oval 124"/>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6" name="Oval 125"/>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7" name="Oval 126"/>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8" name="Oval 127"/>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49" name="Oval 128"/>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50" name="Oval 129"/>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51" name="Oval 130"/>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52" name="Oval 131"/>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53" name="Freeform 132"/>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3154" name="Freeform 133"/>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3155" name="Freeform 134"/>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3156" name="Freeform 135"/>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3157" name="Freeform 136"/>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3158" name="Freeform 137"/>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3159" name="Freeform 138"/>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3160" name="Freeform 139"/>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3161" name="Freeform 140"/>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3162" name="Freeform 141"/>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3163" name="Freeform 142"/>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3164" name="Freeform 143"/>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3165" name="Freeform 144"/>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3166" name="Freeform 145"/>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3167" name="Freeform 146"/>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168" name="Freeform 147"/>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69" name="Freeform 148"/>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3170" name="Freeform 149"/>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1" name="Freeform 150"/>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3172" name="Freeform 151"/>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3" name="Freeform 152"/>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3174" name="Freeform 153"/>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5" name="Freeform 154"/>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3176" name="Freeform 155"/>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7" name="Freeform 156"/>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3178" name="Freeform 157"/>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79" name="Freeform 158"/>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3180" name="Freeform 159"/>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1" name="Freeform 160"/>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3182" name="Freeform 161"/>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3" name="Freeform 162"/>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3184" name="Freeform 163"/>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5" name="Freeform 164"/>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3186" name="Freeform 165"/>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7" name="Freeform 166"/>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3188" name="Freeform 167"/>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89" name="Freeform 168"/>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3190" name="Freeform 169"/>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1" name="Freeform 170"/>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3192" name="Freeform 171"/>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3" name="Freeform 172"/>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3194" name="Freeform 173"/>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5" name="Freeform 174"/>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3196" name="Oval 175"/>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197" name="Oval 176"/>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198" name="Freeform 177"/>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99" name="Freeform 178"/>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3200" name="Freeform 179"/>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1" name="Freeform 180"/>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3202" name="Freeform 181"/>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3" name="Freeform 182"/>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3204" name="Freeform 183"/>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5" name="Freeform 184"/>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3206" name="Freeform 185"/>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7" name="Freeform 186"/>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3208" name="Freeform 187"/>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09" name="Freeform 188"/>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3210" name="Oval 189"/>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211" name="Oval 190"/>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212" name="Freeform 191"/>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3" name="Freeform 192"/>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3214" name="Freeform 193"/>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5" name="Freeform 194"/>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3216" name="Freeform 195"/>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7" name="Freeform 196"/>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3218" name="Freeform 197"/>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19" name="Freeform 198"/>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3220" name="Oval 199"/>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221" name="Oval 200"/>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222" name="Freeform 201"/>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3" name="Freeform 202"/>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3224" name="Freeform 203"/>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5" name="Freeform 204"/>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3226" name="Freeform 205"/>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7" name="Freeform 206"/>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3228" name="Freeform 207"/>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29" name="Freeform 208"/>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3230" name="Freeform 209"/>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31" name="Freeform 210"/>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3232" name="Freeform 211"/>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33" name="Freeform 212"/>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2978" name="Oval 213"/>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79" name="Oval 214"/>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2980" name="Freeform 215"/>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1" name="Freeform 216"/>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2982" name="Freeform 217"/>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3" name="Freeform 218"/>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2984" name="Freeform 219"/>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5" name="Freeform 220"/>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2986" name="Freeform 221"/>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87" name="Freeform 222"/>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2988" name="Oval 223"/>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89" name="Oval 224"/>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2990" name="Oval 225"/>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91" name="Oval 226"/>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2992" name="Freeform 227"/>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93" name="Freeform 228"/>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2994" name="Freeform 229"/>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95" name="Freeform 230"/>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2996" name="Freeform 231"/>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97" name="Freeform 232"/>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2998" name="Oval 233"/>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99" name="Oval 234"/>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000" name="Freeform 235"/>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01" name="Freeform 236"/>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3002" name="Freeform 237"/>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03" name="Freeform 238"/>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3004" name="Freeform 239"/>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05" name="Freeform 240"/>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3006" name="Oval 241"/>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07" name="Oval 242"/>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3008" name="Oval 243"/>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3009" name="Oval 244"/>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0" name="Oval 245"/>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1" name="Oval 246"/>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2" name="Oval 247"/>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3" name="Oval 248"/>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4" name="Oval 249"/>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5" name="Oval 250"/>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6" name="Oval 251"/>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7" name="Oval 252"/>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8" name="Oval 253"/>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19" name="Oval 254"/>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0" name="Oval 255"/>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1" name="Oval 256"/>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2" name="Oval 257"/>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3" name="Oval 258"/>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4" name="Oval 259"/>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5" name="Oval 260"/>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6" name="Oval 261"/>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027" name="Freeform 262"/>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3028" name="Freeform 263"/>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3029" name="Freeform 264"/>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3030" name="Freeform 265"/>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3031" name="Freeform 266"/>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3032" name="Freeform 267"/>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3033" name="Freeform 268"/>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2777" name="Group 269"/>
            <p:cNvGrpSpPr>
              <a:grpSpLocks/>
            </p:cNvGrpSpPr>
            <p:nvPr/>
          </p:nvGrpSpPr>
          <p:grpSpPr bwMode="auto">
            <a:xfrm>
              <a:off x="4506" y="3198"/>
              <a:ext cx="1242" cy="1111"/>
              <a:chOff x="4506" y="3198"/>
              <a:chExt cx="1242" cy="1111"/>
            </a:xfrm>
          </p:grpSpPr>
          <p:sp>
            <p:nvSpPr>
              <p:cNvPr id="32872" name="Freeform 270"/>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2873" name="Freeform 271"/>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2874" name="Freeform 272"/>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2875" name="Freeform 273"/>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2876" name="Freeform 274"/>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2877" name="Freeform 275"/>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2878" name="Freeform 276"/>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79" name="Freeform 277"/>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2880" name="Freeform 278"/>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1" name="Freeform 279"/>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2882" name="Freeform 280"/>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3" name="Freeform 281"/>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2884" name="Freeform 282"/>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5" name="Freeform 283"/>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2886" name="Freeform 284"/>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87" name="Freeform 285"/>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2888" name="Freeform 286"/>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2889" name="Freeform 287"/>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0" name="Freeform 288"/>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1" name="Freeform 289"/>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2" name="Freeform 290"/>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3" name="Freeform 291"/>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4" name="Freeform 292"/>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5" name="Freeform 293"/>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6" name="Freeform 294"/>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7" name="Freeform 295"/>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8" name="Freeform 296"/>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99" name="Freeform 297"/>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0" name="Freeform 298"/>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01" name="Freeform 299"/>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2" name="Freeform 300"/>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3" name="Freeform 301"/>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04" name="Oval 302"/>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05" name="Oval 303"/>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06" name="Oval 304"/>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07" name="Freeform 305"/>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2908" name="Freeform 306"/>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2909" name="Freeform 307"/>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2910" name="Freeform 308"/>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2911" name="Freeform 309"/>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2912" name="Freeform 310"/>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2913" name="Freeform 311"/>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4" name="Freeform 312"/>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2915" name="Freeform 313"/>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6" name="Freeform 314"/>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2917" name="Freeform 315"/>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18" name="Freeform 316"/>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2919" name="Freeform 317"/>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0" name="Freeform 318"/>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2921" name="Freeform 319"/>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2" name="Freeform 320"/>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2923" name="Freeform 321"/>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2924" name="Freeform 322"/>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5" name="Freeform 323"/>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6" name="Freeform 324"/>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7" name="Freeform 325"/>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8" name="Freeform 326"/>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29" name="Freeform 327"/>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0" name="Freeform 328"/>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1" name="Freeform 329"/>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2" name="Freeform 330"/>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3" name="Freeform 331"/>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4" name="Freeform 332"/>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5" name="Freeform 333"/>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36" name="Freeform 334"/>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7" name="Freeform 335"/>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8" name="Freeform 336"/>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39" name="Oval 337"/>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40" name="Oval 338"/>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41" name="Oval 339"/>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42" name="Freeform 340"/>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2943" name="Freeform 341"/>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2944" name="Freeform 342"/>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2945" name="Freeform 343"/>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2946" name="Freeform 344"/>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2947" name="Freeform 345"/>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2948" name="Freeform 346"/>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49" name="Freeform 347"/>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2950" name="Freeform 348"/>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1" name="Freeform 349"/>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2952" name="Freeform 350"/>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3" name="Freeform 351"/>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2954" name="Freeform 352"/>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5" name="Freeform 353"/>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2956" name="Freeform 354"/>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57" name="Oval 355"/>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2958" name="Freeform 356"/>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2959" name="Freeform 357"/>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0" name="Freeform 358"/>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1" name="Freeform 359"/>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2" name="Freeform 360"/>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3" name="Freeform 361"/>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4" name="Freeform 362"/>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5" name="Freeform 363"/>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6" name="Freeform 364"/>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7" name="Freeform 365"/>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8" name="Freeform 366"/>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69" name="Freeform 367"/>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0" name="Freeform 368"/>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71" name="Freeform 369"/>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2" name="Freeform 370"/>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3" name="Freeform 371"/>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974" name="Oval 372"/>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75" name="Oval 373"/>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976" name="Oval 374"/>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2778" name="Group 375"/>
            <p:cNvGrpSpPr>
              <a:grpSpLocks/>
            </p:cNvGrpSpPr>
            <p:nvPr/>
          </p:nvGrpSpPr>
          <p:grpSpPr bwMode="auto">
            <a:xfrm>
              <a:off x="2873" y="3490"/>
              <a:ext cx="956" cy="818"/>
              <a:chOff x="2873" y="3490"/>
              <a:chExt cx="956" cy="818"/>
            </a:xfrm>
          </p:grpSpPr>
          <p:sp>
            <p:nvSpPr>
              <p:cNvPr id="32779" name="Freeform 376"/>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2780" name="Freeform 377"/>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1" name="Freeform 378"/>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2782" name="Freeform 379"/>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2783" name="Freeform 380"/>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2784" name="Freeform 381"/>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5" name="Freeform 382"/>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2786" name="Freeform 383"/>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7" name="Freeform 384"/>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2788" name="Freeform 385"/>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9" name="Freeform 386"/>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0" name="Freeform 387"/>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2791" name="Freeform 388"/>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2792" name="Freeform 389"/>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3" name="Freeform 390"/>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4" name="Freeform 391"/>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5" name="Freeform 392"/>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6" name="Freeform 393"/>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97" name="Oval 394"/>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798" name="Oval 395"/>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799" name="Oval 396"/>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0" name="Oval 397"/>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1" name="Oval 398"/>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2" name="Oval 399"/>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3" name="Oval 400"/>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4" name="Oval 401"/>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5" name="Oval 402"/>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6" name="Oval 403"/>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7" name="Oval 404"/>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8" name="Oval 405"/>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09" name="Oval 406"/>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10" name="Oval 407"/>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11" name="Freeform 408"/>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2812" name="Freeform 409"/>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3" name="Freeform 410"/>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2814" name="Freeform 411"/>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5" name="Freeform 412"/>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2816" name="Freeform 413"/>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2817" name="Freeform 414"/>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2818" name="Freeform 415"/>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19" name="Freeform 416"/>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2820" name="Freeform 417"/>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1" name="Freeform 418"/>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2" name="Freeform 419"/>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2823" name="Freeform 420"/>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2824" name="Freeform 421"/>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5" name="Freeform 422"/>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6" name="Freeform 423"/>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7" name="Freeform 424"/>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8" name="Freeform 425"/>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29" name="Oval 426"/>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0" name="Oval 427"/>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1" name="Oval 428"/>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2" name="Oval 429"/>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3" name="Oval 430"/>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4" name="Oval 431"/>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5" name="Oval 432"/>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6" name="Oval 433"/>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7" name="Oval 434"/>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8" name="Oval 435"/>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39" name="Oval 436"/>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40" name="Oval 437"/>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41" name="Oval 438"/>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42" name="Oval 439"/>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43" name="Freeform 440"/>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2844" name="Freeform 441"/>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2845" name="Freeform 442"/>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6" name="Freeform 443"/>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2847" name="Freeform 444"/>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2848" name="Freeform 445"/>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49" name="Freeform 446"/>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2850" name="Freeform 447"/>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1" name="Freeform 448"/>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2" name="Freeform 449"/>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2853" name="Freeform 450"/>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4" name="Freeform 451"/>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5" name="Freeform 452"/>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2856" name="Freeform 453"/>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7" name="Freeform 454"/>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58" name="Oval 455"/>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59" name="Oval 456"/>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0" name="Oval 457"/>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1" name="Oval 458"/>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2" name="Oval 459"/>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3" name="Oval 460"/>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4" name="Oval 461"/>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5" name="Oval 462"/>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6" name="Oval 463"/>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7" name="Oval 464"/>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8" name="Oval 465"/>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69" name="Oval 466"/>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70" name="Oval 467"/>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2871" name="Oval 468"/>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pic>
        <p:nvPicPr>
          <p:cNvPr id="32774" name="Picture 469" descr="xsgs_40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05600" y="-15240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470" descr="xsgs_40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19400" y="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1000"/>
                                        <p:tgtEl>
                                          <p:spTgt spid="20489"/>
                                        </p:tgtEl>
                                      </p:cBhvr>
                                    </p:animEffect>
                                    <p:anim calcmode="lin" valueType="num">
                                      <p:cBhvr>
                                        <p:cTn id="8" dur="1000" fill="hold"/>
                                        <p:tgtEl>
                                          <p:spTgt spid="20489"/>
                                        </p:tgtEl>
                                        <p:attrNameLst>
                                          <p:attrName>ppt_x</p:attrName>
                                        </p:attrNameLst>
                                      </p:cBhvr>
                                      <p:tavLst>
                                        <p:tav tm="0">
                                          <p:val>
                                            <p:strVal val="#ppt_x"/>
                                          </p:val>
                                        </p:tav>
                                        <p:tav tm="100000">
                                          <p:val>
                                            <p:strVal val="#ppt_x"/>
                                          </p:val>
                                        </p:tav>
                                      </p:tavLst>
                                    </p:anim>
                                    <p:anim calcmode="lin" valueType="num">
                                      <p:cBhvr>
                                        <p:cTn id="9" dur="1000" fill="hold"/>
                                        <p:tgtEl>
                                          <p:spTgt spid="2048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8"/>
          <p:cNvSpPr>
            <a:spLocks noChangeArrowheads="1" noChangeShapeType="1" noTextEdit="1"/>
          </p:cNvSpPr>
          <p:nvPr/>
        </p:nvSpPr>
        <p:spPr bwMode="auto">
          <a:xfrm>
            <a:off x="1981200" y="1524000"/>
            <a:ext cx="5867400" cy="609600"/>
          </a:xfrm>
          <a:prstGeom prst="rect">
            <a:avLst/>
          </a:prstGeom>
        </p:spPr>
        <p:txBody>
          <a:bodyPr wrap="none" fromWordArt="1">
            <a:prstTxWarp prst="textPlain">
              <a:avLst>
                <a:gd name="adj" fmla="val 50000"/>
              </a:avLst>
            </a:prstTxWarp>
          </a:bodyPr>
          <a:lstStyle/>
          <a:p>
            <a:pPr algn="ctr"/>
            <a:r>
              <a:rPr lang="vi-VN" sz="2000" b="1" kern="10">
                <a:ln w="9525">
                  <a:solidFill>
                    <a:srgbClr val="000000"/>
                  </a:solidFill>
                  <a:round/>
                  <a:headEnd/>
                  <a:tailEnd/>
                </a:ln>
                <a:solidFill>
                  <a:srgbClr val="FF0000"/>
                </a:solidFill>
                <a:latin typeface="Times New Roman"/>
                <a:cs typeface="Times New Roman"/>
              </a:rPr>
              <a:t>Xây dựng nhà máy thủy điện Hòa Bình</a:t>
            </a:r>
            <a:endParaRPr lang="en-US" sz="2000" b="1" kern="10">
              <a:ln w="9525">
                <a:solidFill>
                  <a:srgbClr val="000000"/>
                </a:solidFill>
                <a:round/>
                <a:headEnd/>
                <a:tailEnd/>
              </a:ln>
              <a:solidFill>
                <a:srgbClr val="FF0000"/>
              </a:solidFill>
              <a:latin typeface="Times New Roman"/>
              <a:cs typeface="Times New Roman"/>
            </a:endParaRPr>
          </a:p>
        </p:txBody>
      </p:sp>
      <p:sp>
        <p:nvSpPr>
          <p:cNvPr id="5123" name="TextBox 3"/>
          <p:cNvSpPr txBox="1">
            <a:spLocks noChangeArrowheads="1"/>
          </p:cNvSpPr>
          <p:nvPr/>
        </p:nvSpPr>
        <p:spPr bwMode="auto">
          <a:xfrm>
            <a:off x="990600" y="152400"/>
            <a:ext cx="716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vi-VN" altLang="vi-VN" sz="2800" b="1">
                <a:solidFill>
                  <a:srgbClr val="0000FF"/>
                </a:solidFill>
              </a:rPr>
              <a:t>Thứ sáu ngày 29 tháng 5 năm 2020</a:t>
            </a:r>
          </a:p>
        </p:txBody>
      </p:sp>
      <p:sp>
        <p:nvSpPr>
          <p:cNvPr id="5124" name="TextBox 4"/>
          <p:cNvSpPr txBox="1">
            <a:spLocks noChangeArrowheads="1"/>
          </p:cNvSpPr>
          <p:nvPr/>
        </p:nvSpPr>
        <p:spPr bwMode="auto">
          <a:xfrm>
            <a:off x="3200400" y="676275"/>
            <a:ext cx="2438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vi-VN" altLang="vi-VN" sz="2800" b="1" u="sng">
                <a:solidFill>
                  <a:srgbClr val="0000FF"/>
                </a:solidFill>
              </a:rPr>
              <a:t>Lịch sử</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5">
            <a:hlinkClick r:id="rId3" action="ppaction://hlinksldjump"/>
          </p:cNvPr>
          <p:cNvSpPr>
            <a:spLocks noChangeArrowheads="1"/>
          </p:cNvSpPr>
          <p:nvPr/>
        </p:nvSpPr>
        <p:spPr bwMode="auto">
          <a:xfrm>
            <a:off x="381000" y="304800"/>
            <a:ext cx="914400" cy="533400"/>
          </a:xfrm>
          <a:prstGeom prst="leftArrow">
            <a:avLst>
              <a:gd name="adj1" fmla="val 50000"/>
              <a:gd name="adj2" fmla="val 42857"/>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3795" name="Rectangle 6"/>
          <p:cNvSpPr>
            <a:spLocks noChangeArrowheads="1"/>
          </p:cNvSpPr>
          <p:nvPr/>
        </p:nvSpPr>
        <p:spPr bwMode="auto">
          <a:xfrm>
            <a:off x="0" y="0"/>
            <a:ext cx="9144000" cy="6858000"/>
          </a:xfrm>
          <a:prstGeom prst="rect">
            <a:avLst/>
          </a:prstGeom>
          <a:noFill/>
          <a:ln w="263525">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1511" name="Rectangle 7"/>
          <p:cNvSpPr>
            <a:spLocks noChangeArrowheads="1"/>
          </p:cNvSpPr>
          <p:nvPr/>
        </p:nvSpPr>
        <p:spPr bwMode="auto">
          <a:xfrm>
            <a:off x="533400" y="1981200"/>
            <a:ext cx="8305800" cy="1754188"/>
          </a:xfrm>
          <a:prstGeom prst="rect">
            <a:avLst/>
          </a:prstGeom>
          <a:noFill/>
          <a:ln w="38100" cap="rnd">
            <a:solidFill>
              <a:srgbClr val="0000F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600" b="1">
                <a:solidFill>
                  <a:srgbClr val="0000FF"/>
                </a:solidFill>
                <a:latin typeface="Times New Roman" pitchFamily="18" charset="0"/>
              </a:rPr>
              <a:t>   Công  nhân xây dựng nhà máy Thủy điện Hòa Bình vui mừng vì sớm vượt ……….. </a:t>
            </a:r>
            <a:r>
              <a:rPr lang="en-US" altLang="vi-VN" sz="3600" b="1">
                <a:solidFill>
                  <a:srgbClr val="FF0000"/>
                </a:solidFill>
                <a:latin typeface="Times New Roman" pitchFamily="18" charset="0"/>
              </a:rPr>
              <a:t>(Từ có 7 chữ cái) </a:t>
            </a:r>
            <a:endParaRPr lang="en-US" altLang="vi-VN" sz="3600" b="1">
              <a:solidFill>
                <a:srgbClr val="0000FF"/>
              </a:solidFill>
              <a:latin typeface="Times New Roman" pitchFamily="18" charset="0"/>
            </a:endParaRPr>
          </a:p>
        </p:txBody>
      </p:sp>
      <p:grpSp>
        <p:nvGrpSpPr>
          <p:cNvPr id="33797" name="Group 8"/>
          <p:cNvGrpSpPr>
            <a:grpSpLocks/>
          </p:cNvGrpSpPr>
          <p:nvPr/>
        </p:nvGrpSpPr>
        <p:grpSpPr bwMode="auto">
          <a:xfrm>
            <a:off x="1219200" y="4648200"/>
            <a:ext cx="6934200" cy="1768475"/>
            <a:chOff x="2873" y="3198"/>
            <a:chExt cx="2875" cy="1114"/>
          </a:xfrm>
        </p:grpSpPr>
        <p:grpSp>
          <p:nvGrpSpPr>
            <p:cNvPr id="33800" name="Group 9"/>
            <p:cNvGrpSpPr>
              <a:grpSpLocks/>
            </p:cNvGrpSpPr>
            <p:nvPr/>
          </p:nvGrpSpPr>
          <p:grpSpPr bwMode="auto">
            <a:xfrm>
              <a:off x="3785" y="3491"/>
              <a:ext cx="857" cy="821"/>
              <a:chOff x="3785" y="3491"/>
              <a:chExt cx="857" cy="821"/>
            </a:xfrm>
          </p:grpSpPr>
          <p:grpSp>
            <p:nvGrpSpPr>
              <p:cNvPr id="34001" name="Group 10"/>
              <p:cNvGrpSpPr>
                <a:grpSpLocks/>
              </p:cNvGrpSpPr>
              <p:nvPr/>
            </p:nvGrpSpPr>
            <p:grpSpPr bwMode="auto">
              <a:xfrm>
                <a:off x="3794" y="3491"/>
                <a:ext cx="848" cy="821"/>
                <a:chOff x="3794" y="3491"/>
                <a:chExt cx="848" cy="821"/>
              </a:xfrm>
            </p:grpSpPr>
            <p:sp>
              <p:nvSpPr>
                <p:cNvPr id="34058" name="Freeform 11"/>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59" name="Freeform 12"/>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60" name="Freeform 13"/>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061" name="Freeform 14"/>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2" name="Freeform 15"/>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4063" name="Freeform 16"/>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4" name="Freeform 17"/>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4065" name="Freeform 18"/>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6" name="Freeform 19"/>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4067" name="Freeform 20"/>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68" name="Freeform 21"/>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4069" name="Freeform 22"/>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0" name="Freeform 23"/>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4071" name="Freeform 24"/>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2" name="Freeform 25"/>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4073" name="Freeform 26"/>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4" name="Freeform 27"/>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4075" name="Freeform 28"/>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6" name="Freeform 29"/>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4077" name="Freeform 30"/>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78" name="Freeform 31"/>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4079" name="Freeform 32"/>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0" name="Freeform 33"/>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4081" name="Freeform 34"/>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2" name="Freeform 35"/>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4083" name="Freeform 36"/>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4" name="Freeform 37"/>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4085" name="Freeform 38"/>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6" name="Freeform 39"/>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4087" name="Freeform 40"/>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88" name="Freeform 41"/>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4089" name="Oval 42"/>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90" name="Oval 43"/>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91" name="Freeform 44"/>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2" name="Freeform 45"/>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4093" name="Freeform 46"/>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4" name="Freeform 47"/>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4095" name="Freeform 48"/>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6" name="Freeform 49"/>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4097" name="Freeform 50"/>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98" name="Freeform 51"/>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4099" name="Freeform 52"/>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0" name="Freeform 53"/>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4101" name="Freeform 54"/>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2" name="Freeform 55"/>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4103" name="Oval 56"/>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04" name="Oval 57"/>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05" name="Freeform 58"/>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6" name="Freeform 59"/>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4107" name="Freeform 60"/>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08" name="Freeform 61"/>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4109" name="Freeform 62"/>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0" name="Freeform 63"/>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4111" name="Freeform 64"/>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2" name="Freeform 65"/>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4113" name="Oval 66"/>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14" name="Oval 67"/>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15" name="Freeform 68"/>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6" name="Freeform 69"/>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4117" name="Freeform 70"/>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18" name="Freeform 71"/>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4119" name="Freeform 72"/>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0" name="Freeform 73"/>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4121" name="Freeform 74"/>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2" name="Freeform 75"/>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4123" name="Freeform 76"/>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4" name="Freeform 77"/>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4125" name="Freeform 78"/>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26" name="Freeform 79"/>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4127" name="Oval 80"/>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28" name="Oval 81"/>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29" name="Freeform 82"/>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0" name="Freeform 83"/>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4131" name="Freeform 84"/>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2" name="Freeform 85"/>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4133" name="Freeform 86"/>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4" name="Freeform 87"/>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4135" name="Freeform 88"/>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36" name="Freeform 89"/>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4137" name="Oval 90"/>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38" name="Oval 91"/>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39" name="Oval 92"/>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40" name="Oval 93"/>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41" name="Freeform 94"/>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2" name="Freeform 95"/>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4143" name="Freeform 96"/>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4" name="Freeform 97"/>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4145" name="Freeform 98"/>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46" name="Freeform 99"/>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4147" name="Oval 100"/>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48" name="Oval 101"/>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49" name="Freeform 102"/>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0" name="Freeform 103"/>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4151" name="Freeform 104"/>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2" name="Freeform 105"/>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4153" name="Freeform 106"/>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54" name="Freeform 107"/>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4155" name="Oval 108"/>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56" name="Oval 109"/>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157" name="Oval 110"/>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4158" name="Oval 111"/>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59" name="Oval 112"/>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0" name="Oval 113"/>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1" name="Oval 114"/>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2" name="Oval 115"/>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3" name="Oval 116"/>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4" name="Oval 117"/>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5" name="Oval 118"/>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6" name="Oval 119"/>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7" name="Oval 120"/>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8" name="Oval 121"/>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69" name="Oval 122"/>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0" name="Oval 123"/>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1" name="Oval 124"/>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2" name="Oval 125"/>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3" name="Oval 126"/>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4" name="Oval 127"/>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5" name="Oval 128"/>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6" name="Oval 129"/>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177" name="Freeform 130"/>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4178" name="Freeform 131"/>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4179" name="Freeform 132"/>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4180" name="Freeform 133"/>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4181" name="Freeform 134"/>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4182" name="Freeform 135"/>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4183" name="Freeform 136"/>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4184" name="Freeform 137"/>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4185" name="Freeform 138"/>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4186" name="Freeform 139"/>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4187" name="Freeform 140"/>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4188" name="Freeform 141"/>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4189" name="Freeform 142"/>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4190" name="Freeform 143"/>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4191" name="Freeform 144"/>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192" name="Freeform 145"/>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3" name="Freeform 146"/>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4194" name="Freeform 147"/>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5" name="Freeform 148"/>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4196" name="Freeform 149"/>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7" name="Freeform 150"/>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4198" name="Freeform 151"/>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99" name="Freeform 152"/>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4200" name="Freeform 153"/>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1" name="Freeform 154"/>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4202" name="Freeform 155"/>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3" name="Freeform 156"/>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4204" name="Freeform 157"/>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5" name="Freeform 158"/>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4206" name="Freeform 159"/>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7" name="Freeform 160"/>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4208" name="Freeform 161"/>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09" name="Freeform 162"/>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4210" name="Freeform 163"/>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1" name="Freeform 164"/>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4212" name="Freeform 165"/>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3" name="Freeform 166"/>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4214" name="Freeform 167"/>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5" name="Freeform 168"/>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4216" name="Freeform 169"/>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7" name="Freeform 170"/>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4218" name="Freeform 171"/>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19" name="Freeform 172"/>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4220" name="Oval 173"/>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221" name="Oval 174"/>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222" name="Freeform 175"/>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3" name="Freeform 176"/>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4224" name="Freeform 177"/>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5" name="Freeform 178"/>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4226" name="Freeform 179"/>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7" name="Freeform 180"/>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4228" name="Freeform 181"/>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29" name="Freeform 182"/>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4230" name="Freeform 183"/>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1" name="Freeform 184"/>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4232" name="Freeform 185"/>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3" name="Freeform 186"/>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4234" name="Oval 187"/>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235" name="Oval 188"/>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236" name="Freeform 189"/>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7" name="Freeform 190"/>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4238" name="Freeform 191"/>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39" name="Freeform 192"/>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4240" name="Freeform 193"/>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1" name="Freeform 194"/>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4242" name="Freeform 195"/>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3" name="Freeform 196"/>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4244" name="Oval 197"/>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245" name="Oval 198"/>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246" name="Freeform 199"/>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7" name="Freeform 200"/>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4248" name="Freeform 201"/>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49" name="Freeform 202"/>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4250" name="Freeform 203"/>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1" name="Freeform 204"/>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4252" name="Freeform 205"/>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3" name="Freeform 206"/>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4254" name="Freeform 207"/>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5" name="Freeform 208"/>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4256" name="Freeform 209"/>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57" name="Freeform 210"/>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4002" name="Oval 211"/>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03" name="Oval 212"/>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04" name="Freeform 213"/>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5" name="Freeform 214"/>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4006" name="Freeform 215"/>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7" name="Freeform 216"/>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4008" name="Freeform 217"/>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09" name="Freeform 218"/>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4010" name="Freeform 219"/>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1" name="Freeform 220"/>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4012" name="Oval 221"/>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13" name="Oval 222"/>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14" name="Oval 223"/>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15" name="Oval 224"/>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16" name="Freeform 225"/>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7" name="Freeform 226"/>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4018" name="Freeform 227"/>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19" name="Freeform 228"/>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4020" name="Freeform 229"/>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1" name="Freeform 230"/>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4022" name="Oval 231"/>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23" name="Oval 232"/>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24" name="Freeform 233"/>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5" name="Freeform 234"/>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4026" name="Freeform 235"/>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7" name="Freeform 236"/>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4028" name="Freeform 237"/>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29" name="Freeform 238"/>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4030" name="Oval 239"/>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1" name="Oval 240"/>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4032" name="Oval 241"/>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4033" name="Oval 242"/>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4" name="Oval 243"/>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5" name="Oval 244"/>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6" name="Oval 245"/>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7" name="Oval 246"/>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8" name="Oval 247"/>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39" name="Oval 248"/>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0" name="Oval 249"/>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1" name="Oval 250"/>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2" name="Oval 251"/>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3" name="Oval 252"/>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4" name="Oval 253"/>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5" name="Oval 254"/>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6" name="Oval 255"/>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7" name="Oval 256"/>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8" name="Oval 257"/>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49" name="Oval 258"/>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50" name="Oval 259"/>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51" name="Freeform 260"/>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4052" name="Freeform 261"/>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4053" name="Freeform 262"/>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4054" name="Freeform 263"/>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4055" name="Freeform 264"/>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4056" name="Freeform 265"/>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4057" name="Freeform 266"/>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3801" name="Group 267"/>
            <p:cNvGrpSpPr>
              <a:grpSpLocks/>
            </p:cNvGrpSpPr>
            <p:nvPr/>
          </p:nvGrpSpPr>
          <p:grpSpPr bwMode="auto">
            <a:xfrm>
              <a:off x="4506" y="3198"/>
              <a:ext cx="1242" cy="1111"/>
              <a:chOff x="4506" y="3198"/>
              <a:chExt cx="1242" cy="1111"/>
            </a:xfrm>
          </p:grpSpPr>
          <p:sp>
            <p:nvSpPr>
              <p:cNvPr id="33896" name="Freeform 268"/>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3897" name="Freeform 269"/>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3898" name="Freeform 270"/>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3899" name="Freeform 271"/>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3900" name="Freeform 272"/>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3901" name="Freeform 273"/>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3902" name="Freeform 274"/>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275"/>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3904" name="Freeform 276"/>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277"/>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3906" name="Freeform 278"/>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279"/>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3908" name="Freeform 280"/>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9" name="Freeform 281"/>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3910" name="Freeform 282"/>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1" name="Freeform 283"/>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3912" name="Freeform 284"/>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3913" name="Freeform 285"/>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4" name="Freeform 286"/>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5" name="Freeform 287"/>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6" name="Freeform 288"/>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7" name="Freeform 289"/>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8" name="Freeform 290"/>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19" name="Freeform 291"/>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0" name="Freeform 292"/>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1" name="Freeform 293"/>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2" name="Freeform 294"/>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3" name="Freeform 295"/>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4" name="Freeform 296"/>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25" name="Freeform 297"/>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26" name="Freeform 298"/>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27" name="Freeform 299"/>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28" name="Oval 300"/>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29" name="Oval 301"/>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30" name="Oval 302"/>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31" name="Freeform 303"/>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3932" name="Freeform 304"/>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3933" name="Freeform 305"/>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3934" name="Freeform 306"/>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3935" name="Freeform 307"/>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3936" name="Freeform 308"/>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3937" name="Freeform 309"/>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38" name="Freeform 310"/>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3939" name="Freeform 311"/>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0" name="Freeform 312"/>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3941" name="Freeform 313"/>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2" name="Freeform 314"/>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3943" name="Freeform 315"/>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4" name="Freeform 316"/>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3945" name="Freeform 317"/>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6" name="Freeform 318"/>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3947" name="Freeform 319"/>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3948" name="Freeform 320"/>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49" name="Freeform 321"/>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0" name="Freeform 322"/>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1" name="Freeform 323"/>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2" name="Freeform 324"/>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3" name="Freeform 325"/>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4" name="Freeform 326"/>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5" name="Freeform 327"/>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6" name="Freeform 328"/>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7" name="Freeform 329"/>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8" name="Freeform 330"/>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59" name="Freeform 331"/>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60" name="Freeform 332"/>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61" name="Freeform 333"/>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62" name="Freeform 334"/>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63" name="Oval 335"/>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64" name="Oval 336"/>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65" name="Oval 337"/>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66" name="Freeform 338"/>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3967" name="Freeform 339"/>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3968" name="Freeform 340"/>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3969" name="Freeform 341"/>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3970" name="Freeform 342"/>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3971" name="Freeform 343"/>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3972" name="Freeform 344"/>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3" name="Freeform 345"/>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3974" name="Freeform 346"/>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5" name="Freeform 347"/>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3976" name="Freeform 348"/>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7" name="Freeform 349"/>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3978" name="Freeform 350"/>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79" name="Freeform 351"/>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3980" name="Freeform 352"/>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1" name="Oval 353"/>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3982" name="Freeform 354"/>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3983" name="Freeform 355"/>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4" name="Freeform 356"/>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5" name="Freeform 357"/>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6" name="Freeform 358"/>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7" name="Freeform 359"/>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8" name="Freeform 360"/>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89" name="Freeform 361"/>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0" name="Freeform 362"/>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1" name="Freeform 363"/>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2" name="Freeform 364"/>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3" name="Freeform 365"/>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4" name="Freeform 366"/>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95" name="Freeform 367"/>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6" name="Freeform 368"/>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7" name="Freeform 369"/>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998" name="Oval 370"/>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999" name="Oval 371"/>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000" name="Oval 372"/>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3802" name="Group 373"/>
            <p:cNvGrpSpPr>
              <a:grpSpLocks/>
            </p:cNvGrpSpPr>
            <p:nvPr/>
          </p:nvGrpSpPr>
          <p:grpSpPr bwMode="auto">
            <a:xfrm>
              <a:off x="2873" y="3490"/>
              <a:ext cx="956" cy="818"/>
              <a:chOff x="2873" y="3490"/>
              <a:chExt cx="956" cy="818"/>
            </a:xfrm>
          </p:grpSpPr>
          <p:sp>
            <p:nvSpPr>
              <p:cNvPr id="33803" name="Freeform 374"/>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3804" name="Freeform 375"/>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5" name="Freeform 376"/>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3806" name="Freeform 377"/>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07" name="Freeform 378"/>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3808" name="Freeform 379"/>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9" name="Freeform 380"/>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3810" name="Freeform 381"/>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382"/>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3812" name="Freeform 383"/>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Freeform 384"/>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4" name="Freeform 385"/>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3815" name="Freeform 386"/>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3816" name="Freeform 387"/>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Freeform 388"/>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8" name="Freeform 389"/>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390"/>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391"/>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Oval 392"/>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2" name="Oval 393"/>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3" name="Oval 394"/>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4" name="Oval 395"/>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5" name="Oval 396"/>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6" name="Oval 397"/>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7" name="Oval 398"/>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8" name="Oval 399"/>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29" name="Oval 400"/>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0" name="Oval 401"/>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1" name="Oval 402"/>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2" name="Oval 403"/>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3" name="Oval 404"/>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4" name="Oval 405"/>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35" name="Freeform 406"/>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3836" name="Freeform 407"/>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7" name="Freeform 408"/>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3838" name="Freeform 409"/>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39" name="Freeform 410"/>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3840" name="Freeform 411"/>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3841" name="Freeform 412"/>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3842" name="Freeform 413"/>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414"/>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3844" name="Freeform 415"/>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416"/>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6" name="Freeform 417"/>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3847" name="Freeform 418"/>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3848" name="Freeform 419"/>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420"/>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421"/>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422"/>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423"/>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3" name="Oval 424"/>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4" name="Oval 425"/>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5" name="Oval 426"/>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6" name="Oval 427"/>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7" name="Oval 428"/>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8" name="Oval 429"/>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59" name="Oval 430"/>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0" name="Oval 431"/>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1" name="Oval 432"/>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2" name="Oval 433"/>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3" name="Oval 434"/>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4" name="Oval 435"/>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5" name="Oval 436"/>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6" name="Oval 437"/>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67" name="Freeform 438"/>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3868" name="Freeform 439"/>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3869" name="Freeform 440"/>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441"/>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3871" name="Freeform 442"/>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3872" name="Freeform 443"/>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444"/>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3874" name="Freeform 445"/>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446"/>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447"/>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3877" name="Freeform 448"/>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449"/>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450"/>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3880" name="Freeform 451"/>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1" name="Freeform 452"/>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Oval 453"/>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3" name="Oval 454"/>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4" name="Oval 455"/>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5" name="Oval 456"/>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6" name="Oval 457"/>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7" name="Oval 458"/>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8" name="Oval 459"/>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89" name="Oval 460"/>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0" name="Oval 461"/>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1" name="Oval 462"/>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2" name="Oval 463"/>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3" name="Oval 464"/>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4" name="Oval 465"/>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3895" name="Oval 466"/>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pic>
        <p:nvPicPr>
          <p:cNvPr id="33798" name="Picture 467" descr="xsgs_40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705600" y="-15240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468" descr="xsgs_409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24200" y="0"/>
            <a:ext cx="85725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1000"/>
                                        <p:tgtEl>
                                          <p:spTgt spid="21511"/>
                                        </p:tgtEl>
                                      </p:cBhvr>
                                    </p:animEffect>
                                    <p:anim calcmode="lin" valueType="num">
                                      <p:cBhvr>
                                        <p:cTn id="8" dur="1000" fill="hold"/>
                                        <p:tgtEl>
                                          <p:spTgt spid="21511"/>
                                        </p:tgtEl>
                                        <p:attrNameLst>
                                          <p:attrName>ppt_x</p:attrName>
                                        </p:attrNameLst>
                                      </p:cBhvr>
                                      <p:tavLst>
                                        <p:tav tm="0">
                                          <p:val>
                                            <p:strVal val="#ppt_x"/>
                                          </p:val>
                                        </p:tav>
                                        <p:tav tm="100000">
                                          <p:val>
                                            <p:strVal val="#ppt_x"/>
                                          </p:val>
                                        </p:tav>
                                      </p:tavLst>
                                    </p:anim>
                                    <p:anim calcmode="lin" valueType="num">
                                      <p:cBhvr>
                                        <p:cTn id="9" dur="1000" fill="hold"/>
                                        <p:tgtEl>
                                          <p:spTgt spid="215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o 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5">
            <a:hlinkClick r:id="rId3" action="ppaction://hlinksldjump"/>
          </p:cNvPr>
          <p:cNvSpPr>
            <a:spLocks noChangeArrowheads="1"/>
          </p:cNvSpPr>
          <p:nvPr/>
        </p:nvSpPr>
        <p:spPr bwMode="auto">
          <a:xfrm>
            <a:off x="381000" y="457200"/>
            <a:ext cx="838200" cy="533400"/>
          </a:xfrm>
          <a:prstGeom prst="leftArrow">
            <a:avLst>
              <a:gd name="adj1" fmla="val 50000"/>
              <a:gd name="adj2" fmla="val 39286"/>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4819" name="Rectangle 10"/>
          <p:cNvSpPr>
            <a:spLocks noChangeArrowheads="1"/>
          </p:cNvSpPr>
          <p:nvPr/>
        </p:nvSpPr>
        <p:spPr bwMode="auto">
          <a:xfrm>
            <a:off x="0" y="0"/>
            <a:ext cx="9144000" cy="6858000"/>
          </a:xfrm>
          <a:prstGeom prst="rect">
            <a:avLst/>
          </a:prstGeom>
          <a:noFill/>
          <a:ln w="263525">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2539" name="Rectangle 11"/>
          <p:cNvSpPr>
            <a:spLocks noChangeArrowheads="1"/>
          </p:cNvSpPr>
          <p:nvPr/>
        </p:nvSpPr>
        <p:spPr bwMode="auto">
          <a:xfrm>
            <a:off x="381000" y="2057400"/>
            <a:ext cx="8305800" cy="1570038"/>
          </a:xfrm>
          <a:prstGeom prst="rect">
            <a:avLst/>
          </a:prstGeom>
          <a:noFill/>
          <a:ln w="5715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200" b="1">
                <a:solidFill>
                  <a:srgbClr val="0000FF"/>
                </a:solidFill>
                <a:latin typeface="Times New Roman" pitchFamily="18" charset="0"/>
              </a:rPr>
              <a:t>Câu 3: Tổ máy cuối cùng của nhà máy Thủy điện Hòa Bình đã hòa điện vào lưới điện Quốc gia là tổ máy số mấy ? </a:t>
            </a:r>
            <a:r>
              <a:rPr lang="en-US" altLang="vi-VN" sz="3200" b="1">
                <a:solidFill>
                  <a:srgbClr val="FF0000"/>
                </a:solidFill>
                <a:latin typeface="Times New Roman" pitchFamily="18" charset="0"/>
              </a:rPr>
              <a:t>( 3 chữ cái) </a:t>
            </a:r>
          </a:p>
        </p:txBody>
      </p:sp>
      <p:grpSp>
        <p:nvGrpSpPr>
          <p:cNvPr id="34821" name="Group 12"/>
          <p:cNvGrpSpPr>
            <a:grpSpLocks/>
          </p:cNvGrpSpPr>
          <p:nvPr/>
        </p:nvGrpSpPr>
        <p:grpSpPr bwMode="auto">
          <a:xfrm>
            <a:off x="1219200" y="4648200"/>
            <a:ext cx="6934200" cy="1768475"/>
            <a:chOff x="2873" y="3198"/>
            <a:chExt cx="2875" cy="1114"/>
          </a:xfrm>
        </p:grpSpPr>
        <p:grpSp>
          <p:nvGrpSpPr>
            <p:cNvPr id="34824" name="Group 13"/>
            <p:cNvGrpSpPr>
              <a:grpSpLocks/>
            </p:cNvGrpSpPr>
            <p:nvPr/>
          </p:nvGrpSpPr>
          <p:grpSpPr bwMode="auto">
            <a:xfrm>
              <a:off x="3785" y="3491"/>
              <a:ext cx="857" cy="821"/>
              <a:chOff x="3785" y="3491"/>
              <a:chExt cx="857" cy="821"/>
            </a:xfrm>
          </p:grpSpPr>
          <p:grpSp>
            <p:nvGrpSpPr>
              <p:cNvPr id="35025" name="Group 14"/>
              <p:cNvGrpSpPr>
                <a:grpSpLocks/>
              </p:cNvGrpSpPr>
              <p:nvPr/>
            </p:nvGrpSpPr>
            <p:grpSpPr bwMode="auto">
              <a:xfrm>
                <a:off x="3794" y="3491"/>
                <a:ext cx="848" cy="821"/>
                <a:chOff x="3794" y="3491"/>
                <a:chExt cx="848" cy="821"/>
              </a:xfrm>
            </p:grpSpPr>
            <p:sp>
              <p:nvSpPr>
                <p:cNvPr id="35082" name="Freeform 15"/>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83" name="Freeform 16"/>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84" name="Freeform 17"/>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85" name="Freeform 18"/>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86" name="Freeform 19"/>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5087" name="Freeform 20"/>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88" name="Freeform 21"/>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5089" name="Freeform 22"/>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90" name="Freeform 23"/>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5091" name="Freeform 24"/>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92" name="Freeform 25"/>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5093" name="Freeform 26"/>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94" name="Freeform 27"/>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5095" name="Freeform 28"/>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96" name="Freeform 29"/>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5097" name="Freeform 30"/>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98" name="Freeform 31"/>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5099" name="Freeform 32"/>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0" name="Freeform 33"/>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5101" name="Freeform 34"/>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2" name="Freeform 35"/>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5103" name="Freeform 36"/>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4" name="Freeform 37"/>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5105" name="Freeform 38"/>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6" name="Freeform 39"/>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5107" name="Freeform 40"/>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08" name="Freeform 41"/>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5109" name="Freeform 42"/>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10" name="Freeform 43"/>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5111" name="Freeform 44"/>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12" name="Freeform 45"/>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5113" name="Oval 46"/>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14" name="Oval 47"/>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15" name="Freeform 48"/>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16" name="Freeform 49"/>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5117" name="Freeform 50"/>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18" name="Freeform 51"/>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5119" name="Freeform 52"/>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20" name="Freeform 53"/>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5121" name="Freeform 54"/>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22" name="Freeform 55"/>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5123" name="Freeform 56"/>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24" name="Freeform 57"/>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5125" name="Freeform 58"/>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26" name="Freeform 59"/>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5127" name="Oval 60"/>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28" name="Oval 61"/>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29" name="Freeform 62"/>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30" name="Freeform 63"/>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5131" name="Freeform 64"/>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32" name="Freeform 65"/>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5133" name="Freeform 66"/>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34" name="Freeform 67"/>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5135" name="Freeform 68"/>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36" name="Freeform 69"/>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5137" name="Oval 70"/>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38" name="Oval 71"/>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39" name="Freeform 72"/>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0" name="Freeform 73"/>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5141" name="Freeform 74"/>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2" name="Freeform 75"/>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5143" name="Freeform 76"/>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4" name="Freeform 77"/>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5145" name="Freeform 78"/>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6" name="Freeform 79"/>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5147" name="Freeform 80"/>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48" name="Freeform 81"/>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5149" name="Freeform 82"/>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50" name="Freeform 83"/>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5151" name="Oval 84"/>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52" name="Oval 85"/>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53" name="Freeform 86"/>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54" name="Freeform 87"/>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5155" name="Freeform 88"/>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56" name="Freeform 89"/>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5157" name="Freeform 90"/>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58" name="Freeform 91"/>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5159" name="Freeform 92"/>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60" name="Freeform 93"/>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5161" name="Oval 94"/>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62" name="Oval 95"/>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63" name="Oval 96"/>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64" name="Oval 97"/>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65" name="Freeform 98"/>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66" name="Freeform 99"/>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5167" name="Freeform 100"/>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68" name="Freeform 101"/>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5169" name="Freeform 102"/>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70" name="Freeform 103"/>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5171" name="Oval 104"/>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72" name="Oval 105"/>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73" name="Freeform 106"/>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74" name="Freeform 107"/>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5175" name="Freeform 108"/>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76" name="Freeform 109"/>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5177" name="Freeform 110"/>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78" name="Freeform 111"/>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5179" name="Oval 112"/>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0" name="Oval 113"/>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181" name="Oval 114"/>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5182" name="Oval 115"/>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3" name="Oval 116"/>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4" name="Oval 117"/>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5" name="Oval 118"/>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6" name="Oval 119"/>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7" name="Oval 120"/>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8" name="Oval 121"/>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89" name="Oval 122"/>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0" name="Oval 123"/>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1" name="Oval 124"/>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2" name="Oval 125"/>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3" name="Oval 126"/>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4" name="Oval 127"/>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5" name="Oval 128"/>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6" name="Oval 129"/>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7" name="Oval 130"/>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8" name="Oval 131"/>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199" name="Oval 132"/>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200" name="Oval 133"/>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201" name="Freeform 134"/>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5202" name="Freeform 135"/>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5203" name="Freeform 136"/>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5204" name="Freeform 137"/>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5205" name="Freeform 138"/>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5206" name="Freeform 139"/>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5207" name="Freeform 140"/>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5208" name="Freeform 141"/>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5209" name="Freeform 142"/>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5210" name="Freeform 143"/>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5211" name="Freeform 144"/>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5212" name="Freeform 145"/>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5213" name="Freeform 146"/>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5214" name="Freeform 147"/>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5215" name="Freeform 148"/>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216" name="Freeform 149"/>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17" name="Freeform 150"/>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5218" name="Freeform 151"/>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19" name="Freeform 152"/>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5220" name="Freeform 153"/>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1" name="Freeform 154"/>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5222" name="Freeform 155"/>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3" name="Freeform 156"/>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5224" name="Freeform 157"/>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5" name="Freeform 158"/>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5226" name="Freeform 159"/>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7" name="Freeform 160"/>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5228" name="Freeform 161"/>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29" name="Freeform 162"/>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5230" name="Freeform 163"/>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1" name="Freeform 164"/>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5232" name="Freeform 165"/>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3" name="Freeform 166"/>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5234" name="Freeform 167"/>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5" name="Freeform 168"/>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5236" name="Freeform 169"/>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7" name="Freeform 170"/>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5238" name="Freeform 171"/>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39" name="Freeform 172"/>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5240" name="Freeform 173"/>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41" name="Freeform 174"/>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5242" name="Freeform 175"/>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43" name="Freeform 176"/>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5244" name="Oval 177"/>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245" name="Oval 178"/>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246" name="Freeform 179"/>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47" name="Freeform 180"/>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5248" name="Freeform 181"/>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49" name="Freeform 182"/>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5250" name="Freeform 183"/>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51" name="Freeform 184"/>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5252" name="Freeform 185"/>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53" name="Freeform 186"/>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5254" name="Freeform 187"/>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55" name="Freeform 188"/>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5256" name="Freeform 189"/>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57" name="Freeform 190"/>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5258" name="Oval 191"/>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259" name="Oval 192"/>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260" name="Freeform 193"/>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61" name="Freeform 194"/>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5262" name="Freeform 195"/>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63" name="Freeform 196"/>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5264" name="Freeform 197"/>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65" name="Freeform 198"/>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5266" name="Freeform 199"/>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67" name="Freeform 200"/>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5268" name="Oval 201"/>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269" name="Oval 202"/>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270" name="Freeform 203"/>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1" name="Freeform 204"/>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5272" name="Freeform 205"/>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3" name="Freeform 206"/>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5274" name="Freeform 207"/>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5" name="Freeform 208"/>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5276" name="Freeform 209"/>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7" name="Freeform 210"/>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5278" name="Freeform 211"/>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79" name="Freeform 212"/>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5280" name="Freeform 213"/>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81" name="Freeform 214"/>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5026" name="Oval 215"/>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27" name="Oval 216"/>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028" name="Freeform 217"/>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29" name="Freeform 218"/>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5030" name="Freeform 219"/>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1" name="Freeform 220"/>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5032" name="Freeform 221"/>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3" name="Freeform 222"/>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5034" name="Freeform 223"/>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35" name="Freeform 224"/>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5036" name="Oval 225"/>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37" name="Oval 226"/>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038" name="Oval 227"/>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39" name="Oval 228"/>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040" name="Freeform 229"/>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1" name="Freeform 230"/>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5042" name="Freeform 231"/>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3" name="Freeform 232"/>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5044" name="Freeform 233"/>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5" name="Freeform 234"/>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5046" name="Oval 235"/>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47" name="Oval 236"/>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048" name="Freeform 237"/>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49" name="Freeform 238"/>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5050" name="Freeform 239"/>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51" name="Freeform 240"/>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5052" name="Freeform 241"/>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53" name="Freeform 242"/>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5054" name="Oval 243"/>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55" name="Oval 244"/>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5056" name="Oval 245"/>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5057" name="Oval 246"/>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58" name="Oval 247"/>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59" name="Oval 248"/>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0" name="Oval 249"/>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1" name="Oval 250"/>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2" name="Oval 251"/>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3" name="Oval 252"/>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4" name="Oval 253"/>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5" name="Oval 254"/>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6" name="Oval 255"/>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7" name="Oval 256"/>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8" name="Oval 257"/>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69" name="Oval 258"/>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0" name="Oval 259"/>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1" name="Oval 260"/>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2" name="Oval 261"/>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3" name="Oval 262"/>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4" name="Oval 263"/>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75" name="Freeform 264"/>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5076" name="Freeform 265"/>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5077" name="Freeform 266"/>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5078" name="Freeform 267"/>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5079" name="Freeform 268"/>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5080" name="Freeform 269"/>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5081" name="Freeform 270"/>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4825" name="Group 271"/>
            <p:cNvGrpSpPr>
              <a:grpSpLocks/>
            </p:cNvGrpSpPr>
            <p:nvPr/>
          </p:nvGrpSpPr>
          <p:grpSpPr bwMode="auto">
            <a:xfrm>
              <a:off x="4506" y="3198"/>
              <a:ext cx="1242" cy="1111"/>
              <a:chOff x="4506" y="3198"/>
              <a:chExt cx="1242" cy="1111"/>
            </a:xfrm>
          </p:grpSpPr>
          <p:sp>
            <p:nvSpPr>
              <p:cNvPr id="34920" name="Freeform 272"/>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4921" name="Freeform 273"/>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22" name="Freeform 274"/>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4923" name="Freeform 275"/>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4924" name="Freeform 276"/>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4925" name="Freeform 277"/>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4926" name="Freeform 278"/>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279"/>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4928" name="Freeform 280"/>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281"/>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4930" name="Freeform 282"/>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1" name="Freeform 283"/>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4932" name="Freeform 284"/>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3" name="Freeform 285"/>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4934" name="Freeform 286"/>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Freeform 287"/>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4936" name="Freeform 288"/>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4937" name="Freeform 289"/>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8" name="Freeform 290"/>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9" name="Freeform 291"/>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0" name="Freeform 292"/>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1" name="Freeform 293"/>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2" name="Freeform 294"/>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3" name="Freeform 295"/>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4" name="Freeform 296"/>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5" name="Freeform 297"/>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6" name="Freeform 298"/>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7" name="Freeform 299"/>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8" name="Freeform 300"/>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49" name="Freeform 301"/>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50" name="Freeform 302"/>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51" name="Freeform 303"/>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52" name="Oval 304"/>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53" name="Oval 305"/>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54" name="Oval 306"/>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55" name="Freeform 307"/>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4956" name="Freeform 308"/>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4957" name="Freeform 309"/>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4958" name="Freeform 310"/>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4959" name="Freeform 311"/>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4960" name="Freeform 312"/>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4961" name="Freeform 313"/>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2" name="Freeform 314"/>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4963" name="Freeform 315"/>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4" name="Freeform 316"/>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4965" name="Freeform 317"/>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6" name="Freeform 318"/>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4967" name="Freeform 319"/>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68" name="Freeform 320"/>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4969" name="Freeform 321"/>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0" name="Freeform 322"/>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4971" name="Freeform 323"/>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4972" name="Freeform 324"/>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3" name="Freeform 325"/>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4" name="Freeform 326"/>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5" name="Freeform 327"/>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6" name="Freeform 328"/>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7" name="Freeform 329"/>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8" name="Freeform 330"/>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79" name="Freeform 331"/>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0" name="Freeform 332"/>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1" name="Freeform 333"/>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2" name="Freeform 334"/>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3" name="Freeform 335"/>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84" name="Freeform 336"/>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85" name="Freeform 337"/>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86" name="Freeform 338"/>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987" name="Oval 339"/>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88" name="Oval 340"/>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89" name="Oval 341"/>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90" name="Freeform 342"/>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4991" name="Freeform 343"/>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4992" name="Freeform 344"/>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4993" name="Freeform 345"/>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4994" name="Freeform 346"/>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4995" name="Freeform 347"/>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4996" name="Freeform 348"/>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7" name="Freeform 349"/>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4998" name="Freeform 350"/>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99" name="Freeform 351"/>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5000" name="Freeform 352"/>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1" name="Freeform 353"/>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5002" name="Freeform 354"/>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3" name="Freeform 355"/>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5004" name="Freeform 356"/>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5" name="Oval 357"/>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5006" name="Freeform 358"/>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5007" name="Freeform 359"/>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8" name="Freeform 360"/>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09" name="Freeform 361"/>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0" name="Freeform 362"/>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1" name="Freeform 363"/>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2" name="Freeform 364"/>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3" name="Freeform 365"/>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4" name="Freeform 366"/>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5" name="Freeform 367"/>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6" name="Freeform 368"/>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7" name="Freeform 369"/>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8" name="Freeform 370"/>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19" name="Freeform 371"/>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20" name="Freeform 372"/>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21" name="Freeform 373"/>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022" name="Oval 374"/>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23" name="Oval 375"/>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024" name="Oval 376"/>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4826" name="Group 377"/>
            <p:cNvGrpSpPr>
              <a:grpSpLocks/>
            </p:cNvGrpSpPr>
            <p:nvPr/>
          </p:nvGrpSpPr>
          <p:grpSpPr bwMode="auto">
            <a:xfrm>
              <a:off x="2873" y="3490"/>
              <a:ext cx="956" cy="818"/>
              <a:chOff x="2873" y="3490"/>
              <a:chExt cx="956" cy="818"/>
            </a:xfrm>
          </p:grpSpPr>
          <p:sp>
            <p:nvSpPr>
              <p:cNvPr id="34827" name="Freeform 378"/>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4828" name="Freeform 379"/>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Freeform 380"/>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4830" name="Freeform 381"/>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4831" name="Freeform 382"/>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4832" name="Freeform 383"/>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Freeform 384"/>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4834" name="Freeform 385"/>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386"/>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4836" name="Freeform 387"/>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Freeform 388"/>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8" name="Freeform 389"/>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4839" name="Freeform 390"/>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4840" name="Freeform 391"/>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Freeform 392"/>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2" name="Freeform 393"/>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394"/>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395"/>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5" name="Oval 396"/>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46" name="Oval 397"/>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47" name="Oval 398"/>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48" name="Oval 399"/>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49" name="Oval 400"/>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0" name="Oval 401"/>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1" name="Oval 402"/>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2" name="Oval 403"/>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3" name="Oval 404"/>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4" name="Oval 405"/>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5" name="Oval 406"/>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6" name="Oval 407"/>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7" name="Oval 408"/>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8" name="Oval 409"/>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59" name="Freeform 410"/>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4860" name="Freeform 411"/>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1" name="Freeform 412"/>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4862" name="Freeform 413"/>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3" name="Freeform 414"/>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4864" name="Freeform 415"/>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4865" name="Freeform 416"/>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4866" name="Freeform 417"/>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7" name="Freeform 418"/>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4868" name="Freeform 419"/>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9" name="Freeform 420"/>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0" name="Freeform 421"/>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4871" name="Freeform 422"/>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4872" name="Freeform 423"/>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424"/>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4" name="Freeform 425"/>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426"/>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6" name="Freeform 427"/>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Oval 428"/>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78" name="Oval 429"/>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79" name="Oval 430"/>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0" name="Oval 431"/>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1" name="Oval 432"/>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2" name="Oval 433"/>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3" name="Oval 434"/>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4" name="Oval 435"/>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5" name="Oval 436"/>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6" name="Oval 437"/>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7" name="Oval 438"/>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8" name="Oval 439"/>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89" name="Oval 440"/>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90" name="Oval 441"/>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891" name="Freeform 442"/>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4892" name="Freeform 443"/>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4893" name="Freeform 444"/>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445"/>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4895" name="Freeform 446"/>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4896" name="Freeform 447"/>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7" name="Freeform 448"/>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4898" name="Freeform 449"/>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Freeform 450"/>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Freeform 451"/>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4901" name="Freeform 452"/>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2" name="Freeform 453"/>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3" name="Freeform 454"/>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4904" name="Freeform 455"/>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5" name="Freeform 456"/>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6" name="Oval 457"/>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07" name="Oval 458"/>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08" name="Oval 459"/>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09" name="Oval 460"/>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0" name="Oval 461"/>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1" name="Oval 462"/>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2" name="Oval 463"/>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3" name="Oval 464"/>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4" name="Oval 465"/>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5" name="Oval 466"/>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6" name="Oval 467"/>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7" name="Oval 468"/>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8" name="Oval 469"/>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4919" name="Oval 470"/>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pic>
        <p:nvPicPr>
          <p:cNvPr id="34822" name="Picture 471"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800350" y="-5143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472"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229350" y="-5905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fade">
                                      <p:cBhvr>
                                        <p:cTn id="7" dur="1000"/>
                                        <p:tgtEl>
                                          <p:spTgt spid="22539"/>
                                        </p:tgtEl>
                                      </p:cBhvr>
                                    </p:animEffect>
                                    <p:anim calcmode="lin" valueType="num">
                                      <p:cBhvr>
                                        <p:cTn id="8" dur="1000" fill="hold"/>
                                        <p:tgtEl>
                                          <p:spTgt spid="22539"/>
                                        </p:tgtEl>
                                        <p:attrNameLst>
                                          <p:attrName>ppt_x</p:attrName>
                                        </p:attrNameLst>
                                      </p:cBhvr>
                                      <p:tavLst>
                                        <p:tav tm="0">
                                          <p:val>
                                            <p:strVal val="#ppt_x"/>
                                          </p:val>
                                        </p:tav>
                                        <p:tav tm="100000">
                                          <p:val>
                                            <p:strVal val="#ppt_x"/>
                                          </p:val>
                                        </p:tav>
                                      </p:tavLst>
                                    </p:anim>
                                    <p:anim calcmode="lin" valueType="num">
                                      <p:cBhvr>
                                        <p:cTn id="9" dur="1000" fill="hold"/>
                                        <p:tgtEl>
                                          <p:spTgt spid="225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6">
            <a:hlinkClick r:id="rId3" action="ppaction://hlinksldjump"/>
          </p:cNvPr>
          <p:cNvSpPr>
            <a:spLocks noChangeArrowheads="1"/>
          </p:cNvSpPr>
          <p:nvPr/>
        </p:nvSpPr>
        <p:spPr bwMode="auto">
          <a:xfrm>
            <a:off x="609600" y="609600"/>
            <a:ext cx="838200" cy="533400"/>
          </a:xfrm>
          <a:prstGeom prst="leftArrow">
            <a:avLst>
              <a:gd name="adj1" fmla="val 50000"/>
              <a:gd name="adj2" fmla="val 39286"/>
            </a:avLst>
          </a:prstGeom>
          <a:solidFill>
            <a:srgbClr val="0000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5843" name="Rectangle 7"/>
          <p:cNvSpPr>
            <a:spLocks noChangeArrowheads="1"/>
          </p:cNvSpPr>
          <p:nvPr/>
        </p:nvSpPr>
        <p:spPr bwMode="auto">
          <a:xfrm>
            <a:off x="0" y="0"/>
            <a:ext cx="9144000" cy="6858000"/>
          </a:xfrm>
          <a:prstGeom prst="rect">
            <a:avLst/>
          </a:prstGeom>
          <a:noFill/>
          <a:ln w="263525">
            <a:pattFill prst="plaid">
              <a:fgClr>
                <a:srgbClr val="009900"/>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3560" name="Rectangle 8"/>
          <p:cNvSpPr>
            <a:spLocks noChangeArrowheads="1"/>
          </p:cNvSpPr>
          <p:nvPr/>
        </p:nvSpPr>
        <p:spPr bwMode="auto">
          <a:xfrm>
            <a:off x="609600" y="2209800"/>
            <a:ext cx="8153400" cy="1077913"/>
          </a:xfrm>
          <a:prstGeom prst="rect">
            <a:avLst/>
          </a:prstGeom>
          <a:noFill/>
          <a:ln w="3810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200" b="1">
                <a:solidFill>
                  <a:srgbClr val="0000FF"/>
                </a:solidFill>
                <a:latin typeface="Times New Roman" pitchFamily="18" charset="0"/>
              </a:rPr>
              <a:t>  Nhà máy Thủy điện Hòa Bình chống lũ cho đồng bằng nào ở nước ta?  </a:t>
            </a:r>
            <a:r>
              <a:rPr lang="en-US" altLang="vi-VN" sz="3200" b="1">
                <a:solidFill>
                  <a:srgbClr val="FF0000"/>
                </a:solidFill>
                <a:latin typeface="Times New Roman" pitchFamily="18" charset="0"/>
              </a:rPr>
              <a:t>(Từ có 5 chữ cái ).</a:t>
            </a:r>
          </a:p>
        </p:txBody>
      </p:sp>
      <p:grpSp>
        <p:nvGrpSpPr>
          <p:cNvPr id="35845" name="Group 9"/>
          <p:cNvGrpSpPr>
            <a:grpSpLocks/>
          </p:cNvGrpSpPr>
          <p:nvPr/>
        </p:nvGrpSpPr>
        <p:grpSpPr bwMode="auto">
          <a:xfrm>
            <a:off x="1219200" y="4648200"/>
            <a:ext cx="6934200" cy="1768475"/>
            <a:chOff x="2873" y="3198"/>
            <a:chExt cx="2875" cy="1114"/>
          </a:xfrm>
        </p:grpSpPr>
        <p:grpSp>
          <p:nvGrpSpPr>
            <p:cNvPr id="35848" name="Group 10"/>
            <p:cNvGrpSpPr>
              <a:grpSpLocks/>
            </p:cNvGrpSpPr>
            <p:nvPr/>
          </p:nvGrpSpPr>
          <p:grpSpPr bwMode="auto">
            <a:xfrm>
              <a:off x="3785" y="3491"/>
              <a:ext cx="857" cy="821"/>
              <a:chOff x="3785" y="3491"/>
              <a:chExt cx="857" cy="821"/>
            </a:xfrm>
          </p:grpSpPr>
          <p:grpSp>
            <p:nvGrpSpPr>
              <p:cNvPr id="36049" name="Group 11"/>
              <p:cNvGrpSpPr>
                <a:grpSpLocks/>
              </p:cNvGrpSpPr>
              <p:nvPr/>
            </p:nvGrpSpPr>
            <p:grpSpPr bwMode="auto">
              <a:xfrm>
                <a:off x="3794" y="3491"/>
                <a:ext cx="848" cy="821"/>
                <a:chOff x="3794" y="3491"/>
                <a:chExt cx="848" cy="821"/>
              </a:xfrm>
            </p:grpSpPr>
            <p:sp>
              <p:nvSpPr>
                <p:cNvPr id="36106" name="Freeform 12"/>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07" name="Freeform 13"/>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08" name="Freeform 14"/>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109" name="Freeform 15"/>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0" name="Freeform 16"/>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6111" name="Freeform 17"/>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2" name="Freeform 18"/>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6113" name="Freeform 19"/>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4" name="Freeform 20"/>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6115" name="Freeform 21"/>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6" name="Freeform 22"/>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6117" name="Freeform 23"/>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18" name="Freeform 24"/>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6119" name="Freeform 25"/>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0" name="Freeform 26"/>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6121" name="Freeform 27"/>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2" name="Freeform 28"/>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6123" name="Freeform 29"/>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4" name="Freeform 30"/>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6125" name="Freeform 31"/>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6" name="Freeform 32"/>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6127" name="Freeform 33"/>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28" name="Freeform 34"/>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6129" name="Freeform 35"/>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0" name="Freeform 36"/>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6131" name="Freeform 37"/>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2" name="Freeform 38"/>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6133" name="Freeform 39"/>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4" name="Freeform 40"/>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6135" name="Freeform 41"/>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36" name="Freeform 42"/>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6137" name="Oval 43"/>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38" name="Oval 44"/>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39" name="Freeform 45"/>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0" name="Freeform 46"/>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6141" name="Freeform 47"/>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2" name="Freeform 48"/>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6143" name="Freeform 49"/>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4" name="Freeform 50"/>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6145" name="Freeform 51"/>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6" name="Freeform 52"/>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6147" name="Freeform 53"/>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48" name="Freeform 54"/>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6149" name="Freeform 55"/>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50" name="Freeform 56"/>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6151" name="Oval 57"/>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52" name="Oval 58"/>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53" name="Freeform 59"/>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54" name="Freeform 60"/>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6155" name="Freeform 61"/>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56" name="Freeform 62"/>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6157" name="Freeform 63"/>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58" name="Freeform 64"/>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6159" name="Freeform 65"/>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60" name="Freeform 66"/>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6161" name="Oval 67"/>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62" name="Oval 68"/>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63" name="Freeform 69"/>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64" name="Freeform 70"/>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6165" name="Freeform 71"/>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66" name="Freeform 72"/>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6167" name="Freeform 73"/>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68" name="Freeform 74"/>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6169" name="Freeform 75"/>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0" name="Freeform 76"/>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6171" name="Freeform 77"/>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2" name="Freeform 78"/>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6173" name="Freeform 79"/>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4" name="Freeform 80"/>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6175" name="Oval 81"/>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76" name="Oval 82"/>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77" name="Freeform 83"/>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78" name="Freeform 84"/>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6179" name="Freeform 85"/>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0" name="Freeform 86"/>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6181" name="Freeform 87"/>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2" name="Freeform 88"/>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6183" name="Freeform 89"/>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84" name="Freeform 90"/>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6185" name="Oval 91"/>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86" name="Oval 92"/>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87" name="Oval 93"/>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88" name="Oval 94"/>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89" name="Freeform 95"/>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90" name="Freeform 96"/>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6191" name="Freeform 97"/>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92" name="Freeform 98"/>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6193" name="Freeform 99"/>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94" name="Freeform 100"/>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6195" name="Oval 101"/>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196" name="Oval 102"/>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197" name="Freeform 103"/>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98" name="Freeform 104"/>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6199" name="Freeform 105"/>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00" name="Freeform 106"/>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6201" name="Freeform 107"/>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02" name="Freeform 108"/>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6203" name="Oval 109"/>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04" name="Oval 110"/>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205" name="Oval 111"/>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6206" name="Oval 112"/>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07" name="Oval 113"/>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08" name="Oval 114"/>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09" name="Oval 115"/>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0" name="Oval 116"/>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1" name="Oval 117"/>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2" name="Oval 118"/>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3" name="Oval 119"/>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4" name="Oval 120"/>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5" name="Oval 121"/>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6" name="Oval 122"/>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7" name="Oval 123"/>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8" name="Oval 124"/>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19" name="Oval 125"/>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0" name="Oval 126"/>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1" name="Oval 127"/>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2" name="Oval 128"/>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3" name="Oval 129"/>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4" name="Oval 130"/>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25" name="Freeform 131"/>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6226" name="Freeform 132"/>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6227" name="Freeform 133"/>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6228" name="Freeform 134"/>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6229" name="Freeform 135"/>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6230" name="Freeform 136"/>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6231" name="Freeform 137"/>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6232" name="Freeform 138"/>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6233" name="Freeform 139"/>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6234" name="Freeform 140"/>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6235" name="Freeform 141"/>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6236" name="Freeform 142"/>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6237" name="Freeform 143"/>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6238" name="Freeform 144"/>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6239" name="Freeform 145"/>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40" name="Freeform 146"/>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41" name="Freeform 147"/>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6242" name="Freeform 148"/>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43" name="Freeform 149"/>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6244" name="Freeform 150"/>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45" name="Freeform 151"/>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6246" name="Freeform 152"/>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47" name="Freeform 153"/>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6248" name="Freeform 154"/>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49" name="Freeform 155"/>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6250" name="Freeform 156"/>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51" name="Freeform 157"/>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6252" name="Freeform 158"/>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53" name="Freeform 159"/>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6254" name="Freeform 160"/>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55" name="Freeform 161"/>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6256" name="Freeform 162"/>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57" name="Freeform 163"/>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6258" name="Freeform 164"/>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59" name="Freeform 165"/>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6260" name="Freeform 166"/>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61" name="Freeform 167"/>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6262" name="Freeform 168"/>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63" name="Freeform 169"/>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6264" name="Freeform 170"/>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65" name="Freeform 171"/>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6266" name="Freeform 172"/>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67" name="Freeform 173"/>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6268" name="Oval 174"/>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69" name="Oval 175"/>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270" name="Freeform 176"/>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1" name="Freeform 177"/>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6272" name="Freeform 178"/>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3" name="Freeform 179"/>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6274" name="Freeform 180"/>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5" name="Freeform 181"/>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6276" name="Freeform 182"/>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7" name="Freeform 183"/>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6278" name="Freeform 184"/>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79" name="Freeform 185"/>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6280" name="Freeform 186"/>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81" name="Freeform 187"/>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6282" name="Oval 188"/>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83" name="Oval 189"/>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284" name="Freeform 190"/>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85" name="Freeform 191"/>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6286" name="Freeform 192"/>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87" name="Freeform 193"/>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6288" name="Freeform 194"/>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89" name="Freeform 195"/>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6290" name="Freeform 196"/>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91" name="Freeform 197"/>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6292" name="Oval 198"/>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293" name="Oval 199"/>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294" name="Freeform 200"/>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95" name="Freeform 201"/>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6296" name="Freeform 202"/>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97" name="Freeform 203"/>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6298" name="Freeform 204"/>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99" name="Freeform 205"/>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6300" name="Freeform 206"/>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01" name="Freeform 207"/>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6302" name="Freeform 208"/>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03" name="Freeform 209"/>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6304" name="Freeform 210"/>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05" name="Freeform 211"/>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6050" name="Oval 212"/>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51" name="Oval 213"/>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052" name="Freeform 214"/>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3" name="Freeform 215"/>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6054" name="Freeform 216"/>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5" name="Freeform 217"/>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6056" name="Freeform 218"/>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7" name="Freeform 219"/>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6058" name="Freeform 220"/>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59" name="Freeform 221"/>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6060" name="Oval 222"/>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61" name="Oval 223"/>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062" name="Oval 224"/>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63" name="Oval 225"/>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064" name="Freeform 226"/>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65" name="Freeform 227"/>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6066" name="Freeform 228"/>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67" name="Freeform 229"/>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6068" name="Freeform 230"/>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69" name="Freeform 231"/>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6070" name="Oval 232"/>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71" name="Oval 233"/>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072" name="Freeform 234"/>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73" name="Freeform 235"/>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6074" name="Freeform 236"/>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75" name="Freeform 237"/>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6076" name="Freeform 238"/>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77" name="Freeform 239"/>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6078" name="Oval 240"/>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79" name="Oval 241"/>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6080" name="Oval 242"/>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6081" name="Oval 243"/>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2" name="Oval 244"/>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3" name="Oval 245"/>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4" name="Oval 246"/>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5" name="Oval 247"/>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6" name="Oval 248"/>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7" name="Oval 249"/>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8" name="Oval 250"/>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89" name="Oval 251"/>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0" name="Oval 252"/>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1" name="Oval 253"/>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2" name="Oval 254"/>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3" name="Oval 255"/>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4" name="Oval 256"/>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5" name="Oval 257"/>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6" name="Oval 258"/>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7" name="Oval 259"/>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8" name="Oval 260"/>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99" name="Freeform 261"/>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6100" name="Freeform 262"/>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6101" name="Freeform 263"/>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6102" name="Freeform 264"/>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6103" name="Freeform 265"/>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6104" name="Freeform 266"/>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6105" name="Freeform 267"/>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5849" name="Group 268"/>
            <p:cNvGrpSpPr>
              <a:grpSpLocks/>
            </p:cNvGrpSpPr>
            <p:nvPr/>
          </p:nvGrpSpPr>
          <p:grpSpPr bwMode="auto">
            <a:xfrm>
              <a:off x="4506" y="3198"/>
              <a:ext cx="1242" cy="1111"/>
              <a:chOff x="4506" y="3198"/>
              <a:chExt cx="1242" cy="1111"/>
            </a:xfrm>
          </p:grpSpPr>
          <p:sp>
            <p:nvSpPr>
              <p:cNvPr id="35944" name="Freeform 269"/>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5945" name="Freeform 270"/>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5946" name="Freeform 271"/>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5947" name="Freeform 272"/>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5948" name="Freeform 273"/>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5949" name="Freeform 274"/>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5950" name="Freeform 275"/>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276"/>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5952" name="Freeform 277"/>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278"/>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5954" name="Freeform 279"/>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280"/>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5956" name="Freeform 281"/>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282"/>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5958" name="Freeform 283"/>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9" name="Freeform 284"/>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5960" name="Freeform 285"/>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5961" name="Freeform 286"/>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287"/>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288"/>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4" name="Freeform 289"/>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5" name="Freeform 290"/>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6" name="Freeform 291"/>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7" name="Freeform 292"/>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8" name="Freeform 293"/>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9" name="Freeform 294"/>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0" name="Freeform 295"/>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1" name="Freeform 296"/>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2" name="Freeform 297"/>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73" name="Freeform 298"/>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74" name="Freeform 299"/>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75" name="Freeform 300"/>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76" name="Oval 301"/>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77" name="Oval 302"/>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78" name="Oval 303"/>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79" name="Freeform 304"/>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5980" name="Freeform 305"/>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5981" name="Freeform 306"/>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5982" name="Freeform 307"/>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5983" name="Freeform 308"/>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5984" name="Freeform 309"/>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5985" name="Freeform 310"/>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6" name="Freeform 311"/>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5987" name="Freeform 312"/>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88" name="Freeform 313"/>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5989" name="Freeform 314"/>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0" name="Freeform 315"/>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5991" name="Freeform 316"/>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2" name="Freeform 317"/>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5993" name="Freeform 318"/>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4" name="Freeform 319"/>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5995" name="Freeform 320"/>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5996" name="Freeform 321"/>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7" name="Freeform 322"/>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8" name="Freeform 323"/>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99" name="Freeform 324"/>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0" name="Freeform 325"/>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1" name="Freeform 326"/>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2" name="Freeform 327"/>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3" name="Freeform 328"/>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4" name="Freeform 329"/>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5" name="Freeform 330"/>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6" name="Freeform 331"/>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7" name="Freeform 332"/>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08" name="Freeform 333"/>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09" name="Freeform 334"/>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10" name="Freeform 335"/>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11" name="Oval 336"/>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12" name="Oval 337"/>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13" name="Oval 338"/>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14" name="Freeform 339"/>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6015" name="Freeform 340"/>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6016" name="Freeform 341"/>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6017" name="Freeform 342"/>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6018" name="Freeform 343"/>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6019" name="Freeform 344"/>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6020" name="Freeform 345"/>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1" name="Freeform 346"/>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6022" name="Freeform 347"/>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3" name="Freeform 348"/>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6024" name="Freeform 349"/>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5" name="Freeform 350"/>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6026" name="Freeform 351"/>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7" name="Freeform 352"/>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6028" name="Freeform 353"/>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29" name="Oval 354"/>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6030" name="Freeform 355"/>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6031" name="Freeform 356"/>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2" name="Freeform 357"/>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3" name="Freeform 358"/>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4" name="Freeform 359"/>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5" name="Freeform 360"/>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6" name="Freeform 361"/>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7" name="Freeform 362"/>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8" name="Freeform 363"/>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39" name="Freeform 364"/>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0" name="Freeform 365"/>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1" name="Freeform 366"/>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2" name="Freeform 367"/>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43" name="Freeform 368"/>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44" name="Freeform 369"/>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45" name="Freeform 370"/>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46" name="Oval 371"/>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47" name="Oval 372"/>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048" name="Oval 373"/>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5850" name="Group 374"/>
            <p:cNvGrpSpPr>
              <a:grpSpLocks/>
            </p:cNvGrpSpPr>
            <p:nvPr/>
          </p:nvGrpSpPr>
          <p:grpSpPr bwMode="auto">
            <a:xfrm>
              <a:off x="2873" y="3490"/>
              <a:ext cx="956" cy="818"/>
              <a:chOff x="2873" y="3490"/>
              <a:chExt cx="956" cy="818"/>
            </a:xfrm>
          </p:grpSpPr>
          <p:sp>
            <p:nvSpPr>
              <p:cNvPr id="35851" name="Freeform 375"/>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5852" name="Freeform 376"/>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3" name="Freeform 377"/>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5854" name="Freeform 378"/>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5855" name="Freeform 379"/>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5856" name="Freeform 380"/>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7" name="Freeform 381"/>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5858" name="Freeform 382"/>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383"/>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5860" name="Freeform 384"/>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1" name="Freeform 385"/>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386"/>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5863" name="Freeform 387"/>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5864" name="Freeform 388"/>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5" name="Freeform 389"/>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390"/>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391"/>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8" name="Freeform 392"/>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9" name="Oval 393"/>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0" name="Oval 394"/>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1" name="Oval 395"/>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2" name="Oval 396"/>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3" name="Oval 397"/>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4" name="Oval 398"/>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5" name="Oval 399"/>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6" name="Oval 400"/>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7" name="Oval 401"/>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8" name="Oval 402"/>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79" name="Oval 403"/>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80" name="Oval 404"/>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81" name="Oval 405"/>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82" name="Oval 406"/>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883" name="Freeform 407"/>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5884" name="Freeform 408"/>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5" name="Freeform 409"/>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5886" name="Freeform 410"/>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87" name="Freeform 411"/>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5888" name="Freeform 412"/>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5889" name="Freeform 413"/>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5890" name="Freeform 414"/>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1" name="Freeform 415"/>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5892" name="Freeform 416"/>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3" name="Freeform 417"/>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4" name="Freeform 418"/>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5895" name="Freeform 419"/>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5896" name="Freeform 420"/>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421"/>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422"/>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423"/>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424"/>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Oval 425"/>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2" name="Oval 426"/>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3" name="Oval 427"/>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4" name="Oval 428"/>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5" name="Oval 429"/>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6" name="Oval 430"/>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7" name="Oval 431"/>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8" name="Oval 432"/>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09" name="Oval 433"/>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0" name="Oval 434"/>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1" name="Oval 435"/>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2" name="Oval 436"/>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3" name="Oval 437"/>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4" name="Oval 438"/>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15" name="Freeform 439"/>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5916" name="Freeform 440"/>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5917" name="Freeform 441"/>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442"/>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5919" name="Freeform 443"/>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5920" name="Freeform 444"/>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445"/>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5922" name="Freeform 446"/>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447"/>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4" name="Freeform 448"/>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5925" name="Freeform 449"/>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450"/>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451"/>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5928" name="Freeform 452"/>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9" name="Freeform 453"/>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Oval 454"/>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1" name="Oval 455"/>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2" name="Oval 456"/>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3" name="Oval 457"/>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4" name="Oval 458"/>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5" name="Oval 459"/>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6" name="Oval 460"/>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7" name="Oval 461"/>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8" name="Oval 462"/>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39" name="Oval 463"/>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40" name="Oval 464"/>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41" name="Oval 465"/>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42" name="Oval 466"/>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5943" name="Oval 467"/>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pic>
        <p:nvPicPr>
          <p:cNvPr id="35846" name="Picture 468"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105150" y="-5143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7" name="Picture 469"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457950" y="-5905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1000"/>
                                        <p:tgtEl>
                                          <p:spTgt spid="23560"/>
                                        </p:tgtEl>
                                      </p:cBhvr>
                                    </p:animEffect>
                                    <p:anim calcmode="lin" valueType="num">
                                      <p:cBhvr>
                                        <p:cTn id="8" dur="1000" fill="hold"/>
                                        <p:tgtEl>
                                          <p:spTgt spid="23560"/>
                                        </p:tgtEl>
                                        <p:attrNameLst>
                                          <p:attrName>ppt_x</p:attrName>
                                        </p:attrNameLst>
                                      </p:cBhvr>
                                      <p:tavLst>
                                        <p:tav tm="0">
                                          <p:val>
                                            <p:strVal val="#ppt_x"/>
                                          </p:val>
                                        </p:tav>
                                        <p:tav tm="100000">
                                          <p:val>
                                            <p:strVal val="#ppt_x"/>
                                          </p:val>
                                        </p:tav>
                                      </p:tavLst>
                                    </p:anim>
                                    <p:anim calcmode="lin" valueType="num">
                                      <p:cBhvr>
                                        <p:cTn id="9" dur="1000" fill="hold"/>
                                        <p:tgtEl>
                                          <p:spTgt spid="235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Mo m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6">
            <a:hlinkClick r:id="rId3" action="ppaction://hlinksldjump"/>
          </p:cNvPr>
          <p:cNvSpPr>
            <a:spLocks noChangeArrowheads="1"/>
          </p:cNvSpPr>
          <p:nvPr/>
        </p:nvSpPr>
        <p:spPr bwMode="auto">
          <a:xfrm>
            <a:off x="381000" y="304800"/>
            <a:ext cx="762000" cy="533400"/>
          </a:xfrm>
          <a:prstGeom prst="leftArrow">
            <a:avLst>
              <a:gd name="adj1" fmla="val 50000"/>
              <a:gd name="adj2" fmla="val 35714"/>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6867" name="Rectangle 9"/>
          <p:cNvSpPr>
            <a:spLocks noChangeArrowheads="1"/>
          </p:cNvSpPr>
          <p:nvPr/>
        </p:nvSpPr>
        <p:spPr bwMode="auto">
          <a:xfrm>
            <a:off x="0" y="0"/>
            <a:ext cx="9144000" cy="6858000"/>
          </a:xfrm>
          <a:prstGeom prst="rect">
            <a:avLst/>
          </a:prstGeom>
          <a:noFill/>
          <a:ln w="263525">
            <a:pattFill prst="pct90">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4586" name="Rectangle 10"/>
          <p:cNvSpPr>
            <a:spLocks noChangeArrowheads="1"/>
          </p:cNvSpPr>
          <p:nvPr/>
        </p:nvSpPr>
        <p:spPr bwMode="auto">
          <a:xfrm>
            <a:off x="457200" y="2057400"/>
            <a:ext cx="8229600" cy="1570038"/>
          </a:xfrm>
          <a:prstGeom prst="rect">
            <a:avLst/>
          </a:prstGeom>
          <a:noFill/>
          <a:ln w="5715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200" b="1">
                <a:solidFill>
                  <a:srgbClr val="0000FF"/>
                </a:solidFill>
                <a:latin typeface="Times New Roman" pitchFamily="18" charset="0"/>
              </a:rPr>
              <a:t>  Câu 5:  Chuyên gia nước nào giúp chúng ta xây dưng thành công nhà máy thủy điện Hòa Bình ? </a:t>
            </a:r>
            <a:r>
              <a:rPr lang="en-US" altLang="vi-VN" sz="3200" b="1">
                <a:solidFill>
                  <a:srgbClr val="FF0000"/>
                </a:solidFill>
                <a:latin typeface="Times New Roman" pitchFamily="18" charset="0"/>
              </a:rPr>
              <a:t>(Từ có 5 chữ cái) .</a:t>
            </a:r>
          </a:p>
        </p:txBody>
      </p:sp>
      <p:grpSp>
        <p:nvGrpSpPr>
          <p:cNvPr id="36869" name="Group 11"/>
          <p:cNvGrpSpPr>
            <a:grpSpLocks/>
          </p:cNvGrpSpPr>
          <p:nvPr/>
        </p:nvGrpSpPr>
        <p:grpSpPr bwMode="auto">
          <a:xfrm>
            <a:off x="1219200" y="4648200"/>
            <a:ext cx="6934200" cy="1768475"/>
            <a:chOff x="2873" y="3198"/>
            <a:chExt cx="2875" cy="1114"/>
          </a:xfrm>
        </p:grpSpPr>
        <p:grpSp>
          <p:nvGrpSpPr>
            <p:cNvPr id="36872" name="Group 12"/>
            <p:cNvGrpSpPr>
              <a:grpSpLocks/>
            </p:cNvGrpSpPr>
            <p:nvPr/>
          </p:nvGrpSpPr>
          <p:grpSpPr bwMode="auto">
            <a:xfrm>
              <a:off x="3785" y="3491"/>
              <a:ext cx="857" cy="821"/>
              <a:chOff x="3785" y="3491"/>
              <a:chExt cx="857" cy="821"/>
            </a:xfrm>
          </p:grpSpPr>
          <p:grpSp>
            <p:nvGrpSpPr>
              <p:cNvPr id="37073" name="Group 13"/>
              <p:cNvGrpSpPr>
                <a:grpSpLocks/>
              </p:cNvGrpSpPr>
              <p:nvPr/>
            </p:nvGrpSpPr>
            <p:grpSpPr bwMode="auto">
              <a:xfrm>
                <a:off x="3794" y="3491"/>
                <a:ext cx="848" cy="821"/>
                <a:chOff x="3794" y="3491"/>
                <a:chExt cx="848" cy="821"/>
              </a:xfrm>
            </p:grpSpPr>
            <p:sp>
              <p:nvSpPr>
                <p:cNvPr id="37130" name="Freeform 14"/>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1" name="Freeform 15"/>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32" name="Freeform 16"/>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133" name="Freeform 17"/>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4" name="Freeform 18"/>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7135" name="Freeform 19"/>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6" name="Freeform 20"/>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7137" name="Freeform 21"/>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38" name="Freeform 22"/>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7139" name="Freeform 23"/>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0" name="Freeform 24"/>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7141" name="Freeform 25"/>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2" name="Freeform 26"/>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7143" name="Freeform 27"/>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4" name="Freeform 28"/>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7145" name="Freeform 29"/>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6" name="Freeform 30"/>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7147" name="Freeform 31"/>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48" name="Freeform 32"/>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7149" name="Freeform 33"/>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0" name="Freeform 34"/>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7151" name="Freeform 35"/>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2" name="Freeform 36"/>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7153" name="Freeform 37"/>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4" name="Freeform 38"/>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7155" name="Freeform 39"/>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6" name="Freeform 40"/>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7157" name="Freeform 41"/>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58" name="Freeform 42"/>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7159" name="Freeform 43"/>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0" name="Freeform 44"/>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7161" name="Oval 45"/>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62" name="Oval 46"/>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163" name="Freeform 47"/>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4" name="Freeform 48"/>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7165" name="Freeform 49"/>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6" name="Freeform 50"/>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7167" name="Freeform 51"/>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68" name="Freeform 52"/>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7169" name="Freeform 53"/>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0" name="Freeform 54"/>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7171" name="Freeform 55"/>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2" name="Freeform 56"/>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7173" name="Freeform 57"/>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4" name="Freeform 58"/>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7175" name="Oval 59"/>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76" name="Oval 60"/>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177" name="Freeform 61"/>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78" name="Freeform 62"/>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7179" name="Freeform 63"/>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0" name="Freeform 64"/>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7181" name="Freeform 65"/>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2" name="Freeform 66"/>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7183" name="Freeform 67"/>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4" name="Freeform 68"/>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7185" name="Oval 69"/>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86" name="Oval 70"/>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187" name="Freeform 71"/>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88" name="Freeform 72"/>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7189" name="Freeform 73"/>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0" name="Freeform 74"/>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7191" name="Freeform 75"/>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2" name="Freeform 76"/>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7193" name="Freeform 77"/>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4" name="Freeform 78"/>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7195" name="Freeform 79"/>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6" name="Freeform 80"/>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7197" name="Freeform 81"/>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98" name="Freeform 82"/>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7199" name="Oval 83"/>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00" name="Oval 84"/>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01" name="Freeform 85"/>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2" name="Freeform 86"/>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7203" name="Freeform 87"/>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4" name="Freeform 88"/>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7205" name="Freeform 89"/>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6" name="Freeform 90"/>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7207" name="Freeform 91"/>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08" name="Freeform 92"/>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7209" name="Oval 93"/>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10" name="Oval 94"/>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11" name="Oval 95"/>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12" name="Oval 96"/>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13" name="Freeform 97"/>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14" name="Freeform 98"/>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7215" name="Freeform 99"/>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16" name="Freeform 100"/>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7217" name="Freeform 101"/>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18" name="Freeform 102"/>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7219" name="Oval 103"/>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20" name="Oval 104"/>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21" name="Freeform 105"/>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22" name="Freeform 106"/>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7223" name="Freeform 107"/>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24" name="Freeform 108"/>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7225" name="Freeform 109"/>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26" name="Freeform 110"/>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7227" name="Oval 111"/>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28" name="Oval 112"/>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29" name="Oval 113"/>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7230" name="Oval 114"/>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1" name="Oval 115"/>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2" name="Oval 116"/>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3" name="Oval 117"/>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4" name="Oval 118"/>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5" name="Oval 119"/>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6" name="Oval 120"/>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7" name="Oval 121"/>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8" name="Oval 122"/>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39" name="Oval 123"/>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0" name="Oval 124"/>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1" name="Oval 125"/>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2" name="Oval 126"/>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3" name="Oval 127"/>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4" name="Oval 128"/>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5" name="Oval 129"/>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6" name="Oval 130"/>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7" name="Oval 131"/>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8" name="Oval 132"/>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49" name="Freeform 133"/>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7250" name="Freeform 134"/>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7251" name="Freeform 135"/>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7252" name="Freeform 136"/>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7253" name="Freeform 137"/>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7254" name="Freeform 138"/>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7255" name="Freeform 139"/>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7256" name="Freeform 140"/>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7257" name="Freeform 141"/>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7258" name="Freeform 142"/>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7259" name="Freeform 143"/>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7260" name="Freeform 144"/>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7261" name="Freeform 145"/>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7262" name="Freeform 146"/>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7263" name="Freeform 147"/>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264" name="Freeform 148"/>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65" name="Freeform 149"/>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7266" name="Freeform 150"/>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67" name="Freeform 151"/>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7268" name="Freeform 152"/>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69" name="Freeform 153"/>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7270" name="Freeform 154"/>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71" name="Freeform 155"/>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7272" name="Freeform 156"/>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73" name="Freeform 157"/>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7274" name="Freeform 158"/>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75" name="Freeform 159"/>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7276" name="Freeform 160"/>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77" name="Freeform 161"/>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7278" name="Freeform 162"/>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79" name="Freeform 163"/>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7280" name="Freeform 164"/>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1" name="Freeform 165"/>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7282" name="Freeform 166"/>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3" name="Freeform 167"/>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7284" name="Freeform 168"/>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5" name="Freeform 169"/>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7286" name="Freeform 170"/>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7" name="Freeform 171"/>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7288" name="Freeform 172"/>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89" name="Freeform 173"/>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7290" name="Freeform 174"/>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91" name="Freeform 175"/>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7292" name="Oval 176"/>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293" name="Oval 177"/>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294" name="Freeform 178"/>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95" name="Freeform 179"/>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7296" name="Freeform 180"/>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97" name="Freeform 181"/>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7298" name="Freeform 182"/>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99" name="Freeform 183"/>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7300" name="Freeform 184"/>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01" name="Freeform 185"/>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7302" name="Freeform 186"/>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03" name="Freeform 187"/>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7304" name="Freeform 188"/>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05" name="Freeform 189"/>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7306" name="Oval 190"/>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307" name="Oval 191"/>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308" name="Freeform 192"/>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09" name="Freeform 193"/>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7310" name="Freeform 194"/>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11" name="Freeform 195"/>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7312" name="Freeform 196"/>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13" name="Freeform 197"/>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7314" name="Freeform 198"/>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15" name="Freeform 199"/>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7316" name="Oval 200"/>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317" name="Oval 201"/>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318" name="Freeform 202"/>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19" name="Freeform 203"/>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7320" name="Freeform 204"/>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1" name="Freeform 205"/>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7322" name="Freeform 206"/>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3" name="Freeform 207"/>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7324" name="Freeform 208"/>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5" name="Freeform 209"/>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7326" name="Freeform 210"/>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7" name="Freeform 211"/>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7328" name="Freeform 212"/>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29" name="Freeform 213"/>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7074" name="Oval 214"/>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75" name="Oval 215"/>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076" name="Freeform 216"/>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7" name="Freeform 217"/>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7078" name="Freeform 218"/>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79" name="Freeform 219"/>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7080" name="Freeform 220"/>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1" name="Freeform 221"/>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7082" name="Freeform 222"/>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3" name="Freeform 223"/>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7084" name="Oval 224"/>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85" name="Oval 225"/>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086" name="Oval 226"/>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87" name="Oval 227"/>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088" name="Freeform 228"/>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89" name="Freeform 229"/>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7090" name="Freeform 230"/>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1" name="Freeform 231"/>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7092" name="Freeform 232"/>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3" name="Freeform 233"/>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7094" name="Oval 234"/>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95" name="Oval 235"/>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096" name="Freeform 236"/>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7" name="Freeform 237"/>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7098" name="Freeform 238"/>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99" name="Freeform 239"/>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7100" name="Freeform 240"/>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01" name="Freeform 241"/>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7102" name="Oval 242"/>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03" name="Oval 243"/>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7104" name="Oval 244"/>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7105" name="Oval 245"/>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06" name="Oval 246"/>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07" name="Oval 247"/>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08" name="Oval 248"/>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09" name="Oval 249"/>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0" name="Oval 250"/>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1" name="Oval 251"/>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2" name="Oval 252"/>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3" name="Oval 253"/>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4" name="Oval 254"/>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5" name="Oval 255"/>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6" name="Oval 256"/>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7" name="Oval 257"/>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8" name="Oval 258"/>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19" name="Oval 259"/>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20" name="Oval 260"/>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21" name="Oval 261"/>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22" name="Oval 262"/>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123" name="Freeform 263"/>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7124" name="Freeform 264"/>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7125" name="Freeform 265"/>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7126" name="Freeform 266"/>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7127" name="Freeform 267"/>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7128" name="Freeform 268"/>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7129" name="Freeform 269"/>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6873" name="Group 270"/>
            <p:cNvGrpSpPr>
              <a:grpSpLocks/>
            </p:cNvGrpSpPr>
            <p:nvPr/>
          </p:nvGrpSpPr>
          <p:grpSpPr bwMode="auto">
            <a:xfrm>
              <a:off x="4506" y="3198"/>
              <a:ext cx="1242" cy="1111"/>
              <a:chOff x="4506" y="3198"/>
              <a:chExt cx="1242" cy="1111"/>
            </a:xfrm>
          </p:grpSpPr>
          <p:sp>
            <p:nvSpPr>
              <p:cNvPr id="36968" name="Freeform 271"/>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6969" name="Freeform 272"/>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6970" name="Freeform 273"/>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6971" name="Freeform 274"/>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6972" name="Freeform 275"/>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6973" name="Freeform 276"/>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6974" name="Freeform 277"/>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5" name="Freeform 278"/>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6976" name="Freeform 279"/>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7" name="Freeform 280"/>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6978" name="Freeform 281"/>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9" name="Freeform 282"/>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6980" name="Freeform 283"/>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1" name="Freeform 284"/>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6982" name="Freeform 285"/>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3" name="Freeform 286"/>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6984" name="Freeform 287"/>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6985" name="Freeform 288"/>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6" name="Freeform 289"/>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7" name="Freeform 290"/>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8" name="Freeform 291"/>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9" name="Freeform 292"/>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0" name="Freeform 293"/>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1" name="Freeform 294"/>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2" name="Freeform 295"/>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3" name="Freeform 296"/>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4" name="Freeform 297"/>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5" name="Freeform 298"/>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6" name="Freeform 299"/>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7" name="Freeform 300"/>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98" name="Freeform 301"/>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99" name="Freeform 302"/>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00" name="Oval 303"/>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01" name="Oval 304"/>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02" name="Oval 305"/>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03" name="Freeform 306"/>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7004" name="Freeform 307"/>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7005" name="Freeform 308"/>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7006" name="Freeform 309"/>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7007" name="Freeform 310"/>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7008" name="Freeform 311"/>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7009" name="Freeform 312"/>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0" name="Freeform 313"/>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7011" name="Freeform 314"/>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2" name="Freeform 315"/>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7013" name="Freeform 316"/>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4" name="Freeform 317"/>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7015" name="Freeform 318"/>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6" name="Freeform 319"/>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7017" name="Freeform 320"/>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18" name="Freeform 321"/>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7019" name="Freeform 322"/>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7020" name="Freeform 323"/>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1" name="Freeform 324"/>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2" name="Freeform 325"/>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3" name="Freeform 326"/>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4" name="Freeform 327"/>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5" name="Freeform 328"/>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6" name="Freeform 329"/>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7" name="Freeform 330"/>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8" name="Freeform 331"/>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29" name="Freeform 332"/>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0" name="Freeform 333"/>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1" name="Freeform 334"/>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32" name="Freeform 335"/>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33" name="Freeform 336"/>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34" name="Freeform 337"/>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35" name="Oval 338"/>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36" name="Oval 339"/>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37" name="Oval 340"/>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38" name="Freeform 341"/>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7039" name="Freeform 342"/>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7040" name="Freeform 343"/>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7041" name="Freeform 344"/>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7042" name="Freeform 345"/>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7043" name="Freeform 346"/>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7044" name="Freeform 347"/>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5" name="Freeform 348"/>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7046" name="Freeform 349"/>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7" name="Freeform 350"/>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7048" name="Freeform 351"/>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49" name="Freeform 352"/>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7050" name="Freeform 353"/>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1" name="Freeform 354"/>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7052" name="Freeform 355"/>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3" name="Oval 356"/>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7054" name="Freeform 357"/>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7055" name="Freeform 358"/>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6" name="Freeform 359"/>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7" name="Freeform 360"/>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8" name="Freeform 361"/>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59" name="Freeform 362"/>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0" name="Freeform 363"/>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1" name="Freeform 364"/>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2" name="Freeform 365"/>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3" name="Freeform 366"/>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4" name="Freeform 367"/>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5" name="Freeform 368"/>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6" name="Freeform 369"/>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67" name="Freeform 370"/>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8" name="Freeform 371"/>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69" name="Freeform 372"/>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070" name="Oval 373"/>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71" name="Oval 374"/>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072" name="Oval 375"/>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6874" name="Group 376"/>
            <p:cNvGrpSpPr>
              <a:grpSpLocks/>
            </p:cNvGrpSpPr>
            <p:nvPr/>
          </p:nvGrpSpPr>
          <p:grpSpPr bwMode="auto">
            <a:xfrm>
              <a:off x="2873" y="3490"/>
              <a:ext cx="956" cy="818"/>
              <a:chOff x="2873" y="3490"/>
              <a:chExt cx="956" cy="818"/>
            </a:xfrm>
          </p:grpSpPr>
          <p:sp>
            <p:nvSpPr>
              <p:cNvPr id="36875" name="Freeform 377"/>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6876" name="Freeform 378"/>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7" name="Freeform 379"/>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6878" name="Freeform 380"/>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6879" name="Freeform 381"/>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6880" name="Freeform 382"/>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1" name="Freeform 383"/>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6882" name="Freeform 384"/>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3" name="Freeform 385"/>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6884" name="Freeform 386"/>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5" name="Freeform 387"/>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6" name="Freeform 388"/>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6887" name="Freeform 389"/>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6888" name="Freeform 390"/>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89" name="Freeform 391"/>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0" name="Freeform 392"/>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1" name="Freeform 393"/>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2" name="Freeform 394"/>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Oval 395"/>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4" name="Oval 396"/>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5" name="Oval 397"/>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6" name="Oval 398"/>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7" name="Oval 399"/>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8" name="Oval 400"/>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899" name="Oval 401"/>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0" name="Oval 402"/>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1" name="Oval 403"/>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2" name="Oval 404"/>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3" name="Oval 405"/>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4" name="Oval 406"/>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5" name="Oval 407"/>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6" name="Oval 408"/>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07" name="Freeform 409"/>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6908" name="Freeform 410"/>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411"/>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6910" name="Freeform 412"/>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1" name="Freeform 413"/>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6912" name="Freeform 414"/>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6913" name="Freeform 415"/>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6914" name="Freeform 416"/>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5" name="Freeform 417"/>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6916" name="Freeform 418"/>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7" name="Freeform 419"/>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8" name="Freeform 420"/>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6919" name="Freeform 421"/>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6920" name="Freeform 422"/>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1" name="Freeform 423"/>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424"/>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425"/>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426"/>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Oval 427"/>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26" name="Oval 428"/>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27" name="Oval 429"/>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28" name="Oval 430"/>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29" name="Oval 431"/>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0" name="Oval 432"/>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1" name="Oval 433"/>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2" name="Oval 434"/>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3" name="Oval 435"/>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4" name="Oval 436"/>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5" name="Oval 437"/>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6" name="Oval 438"/>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7" name="Oval 439"/>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8" name="Oval 440"/>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39" name="Freeform 441"/>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6940" name="Freeform 442"/>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6941" name="Freeform 443"/>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2" name="Freeform 444"/>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6943" name="Freeform 445"/>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6944" name="Freeform 446"/>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447"/>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6946" name="Freeform 448"/>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449"/>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450"/>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6949" name="Freeform 451"/>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452"/>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453"/>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6952" name="Freeform 454"/>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455"/>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Oval 456"/>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55" name="Oval 457"/>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56" name="Oval 458"/>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57" name="Oval 459"/>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58" name="Oval 460"/>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59" name="Oval 461"/>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0" name="Oval 462"/>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1" name="Oval 463"/>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2" name="Oval 464"/>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3" name="Oval 465"/>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4" name="Oval 466"/>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5" name="Oval 467"/>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6" name="Oval 468"/>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6967" name="Oval 469"/>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pic>
        <p:nvPicPr>
          <p:cNvPr id="36870" name="Picture 470"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647950" y="-4381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471" descr="979084a5ntsqaag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6305550" y="-438150"/>
            <a:ext cx="762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fade">
                                      <p:cBhvr>
                                        <p:cTn id="7" dur="1000"/>
                                        <p:tgtEl>
                                          <p:spTgt spid="24586"/>
                                        </p:tgtEl>
                                      </p:cBhvr>
                                    </p:animEffect>
                                    <p:anim calcmode="lin" valueType="num">
                                      <p:cBhvr>
                                        <p:cTn id="8" dur="1000" fill="hold"/>
                                        <p:tgtEl>
                                          <p:spTgt spid="24586"/>
                                        </p:tgtEl>
                                        <p:attrNameLst>
                                          <p:attrName>ppt_x</p:attrName>
                                        </p:attrNameLst>
                                      </p:cBhvr>
                                      <p:tavLst>
                                        <p:tav tm="0">
                                          <p:val>
                                            <p:strVal val="#ppt_x"/>
                                          </p:val>
                                        </p:tav>
                                        <p:tav tm="100000">
                                          <p:val>
                                            <p:strVal val="#ppt_x"/>
                                          </p:val>
                                        </p:tav>
                                      </p:tavLst>
                                    </p:anim>
                                    <p:anim calcmode="lin" valueType="num">
                                      <p:cBhvr>
                                        <p:cTn id="9" dur="1000" fill="hold"/>
                                        <p:tgtEl>
                                          <p:spTgt spid="2458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mpau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4">
            <a:hlinkClick r:id="rId3" action="ppaction://hlinksldjump"/>
          </p:cNvPr>
          <p:cNvSpPr>
            <a:spLocks noChangeArrowheads="1"/>
          </p:cNvSpPr>
          <p:nvPr/>
        </p:nvSpPr>
        <p:spPr bwMode="auto">
          <a:xfrm>
            <a:off x="457200" y="533400"/>
            <a:ext cx="685800" cy="457200"/>
          </a:xfrm>
          <a:prstGeom prst="leftArrow">
            <a:avLst>
              <a:gd name="adj1" fmla="val 50000"/>
              <a:gd name="adj2" fmla="val 37500"/>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7891" name="Rectangle 7"/>
          <p:cNvSpPr>
            <a:spLocks noChangeArrowheads="1"/>
          </p:cNvSpPr>
          <p:nvPr/>
        </p:nvSpPr>
        <p:spPr bwMode="auto">
          <a:xfrm>
            <a:off x="0" y="0"/>
            <a:ext cx="9144000" cy="6858000"/>
          </a:xfrm>
          <a:prstGeom prst="rect">
            <a:avLst/>
          </a:prstGeom>
          <a:noFill/>
          <a:ln w="263525">
            <a:pattFill prst="plaid">
              <a:fgClr>
                <a:srgbClr val="00FF00"/>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53256" name="Rectangle 8"/>
          <p:cNvSpPr>
            <a:spLocks noChangeArrowheads="1"/>
          </p:cNvSpPr>
          <p:nvPr/>
        </p:nvSpPr>
        <p:spPr bwMode="auto">
          <a:xfrm>
            <a:off x="304800" y="1752600"/>
            <a:ext cx="8382000" cy="1570038"/>
          </a:xfrm>
          <a:prstGeom prst="rect">
            <a:avLst/>
          </a:prstGeom>
          <a:noFill/>
          <a:ln w="28575"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200" b="1">
                <a:solidFill>
                  <a:srgbClr val="0000FF"/>
                </a:solidFill>
                <a:latin typeface="Times New Roman" pitchFamily="18" charset="0"/>
              </a:rPr>
              <a:t>  Câu 6:  Muốn phát triển ngành công</a:t>
            </a:r>
          </a:p>
          <a:p>
            <a:pPr eaLnBrk="1" hangingPunct="1"/>
            <a:r>
              <a:rPr lang="en-US" altLang="vi-VN" sz="3200" b="1">
                <a:solidFill>
                  <a:srgbClr val="0000FF"/>
                </a:solidFill>
                <a:latin typeface="Times New Roman" pitchFamily="18" charset="0"/>
              </a:rPr>
              <a:t> nghiệp nước nhà cần phải phát triển ngành năng lượng nào ? </a:t>
            </a:r>
            <a:r>
              <a:rPr lang="en-US" altLang="vi-VN" sz="3200" b="1">
                <a:solidFill>
                  <a:srgbClr val="FF0000"/>
                </a:solidFill>
                <a:latin typeface="Times New Roman" pitchFamily="18" charset="0"/>
              </a:rPr>
              <a:t>(Từ có 5 chữ cái) .</a:t>
            </a:r>
          </a:p>
        </p:txBody>
      </p:sp>
      <p:grpSp>
        <p:nvGrpSpPr>
          <p:cNvPr id="37893" name="Group 9"/>
          <p:cNvGrpSpPr>
            <a:grpSpLocks/>
          </p:cNvGrpSpPr>
          <p:nvPr/>
        </p:nvGrpSpPr>
        <p:grpSpPr bwMode="auto">
          <a:xfrm>
            <a:off x="1219200" y="4648200"/>
            <a:ext cx="6934200" cy="1768475"/>
            <a:chOff x="2873" y="3198"/>
            <a:chExt cx="2875" cy="1114"/>
          </a:xfrm>
        </p:grpSpPr>
        <p:grpSp>
          <p:nvGrpSpPr>
            <p:cNvPr id="37894" name="Group 10"/>
            <p:cNvGrpSpPr>
              <a:grpSpLocks/>
            </p:cNvGrpSpPr>
            <p:nvPr/>
          </p:nvGrpSpPr>
          <p:grpSpPr bwMode="auto">
            <a:xfrm>
              <a:off x="3785" y="3491"/>
              <a:ext cx="857" cy="821"/>
              <a:chOff x="3785" y="3491"/>
              <a:chExt cx="857" cy="821"/>
            </a:xfrm>
          </p:grpSpPr>
          <p:grpSp>
            <p:nvGrpSpPr>
              <p:cNvPr id="38095" name="Group 11"/>
              <p:cNvGrpSpPr>
                <a:grpSpLocks/>
              </p:cNvGrpSpPr>
              <p:nvPr/>
            </p:nvGrpSpPr>
            <p:grpSpPr bwMode="auto">
              <a:xfrm>
                <a:off x="3794" y="3491"/>
                <a:ext cx="848" cy="821"/>
                <a:chOff x="3794" y="3491"/>
                <a:chExt cx="848" cy="821"/>
              </a:xfrm>
            </p:grpSpPr>
            <p:sp>
              <p:nvSpPr>
                <p:cNvPr id="38152" name="Freeform 12"/>
                <p:cNvSpPr>
                  <a:spLocks/>
                </p:cNvSpPr>
                <p:nvPr/>
              </p:nvSpPr>
              <p:spPr bwMode="auto">
                <a:xfrm>
                  <a:off x="3930" y="4225"/>
                  <a:ext cx="597" cy="87"/>
                </a:xfrm>
                <a:custGeom>
                  <a:avLst/>
                  <a:gdLst>
                    <a:gd name="T0" fmla="*/ 102 w 597"/>
                    <a:gd name="T1" fmla="*/ 53 h 87"/>
                    <a:gd name="T2" fmla="*/ 0 w 597"/>
                    <a:gd name="T3" fmla="*/ 46 h 87"/>
                    <a:gd name="T4" fmla="*/ 27 w 597"/>
                    <a:gd name="T5" fmla="*/ 60 h 87"/>
                    <a:gd name="T6" fmla="*/ 7 w 597"/>
                    <a:gd name="T7" fmla="*/ 63 h 87"/>
                    <a:gd name="T8" fmla="*/ 64 w 597"/>
                    <a:gd name="T9" fmla="*/ 77 h 87"/>
                    <a:gd name="T10" fmla="*/ 30 w 597"/>
                    <a:gd name="T11" fmla="*/ 79 h 87"/>
                    <a:gd name="T12" fmla="*/ 104 w 597"/>
                    <a:gd name="T13" fmla="*/ 87 h 87"/>
                    <a:gd name="T14" fmla="*/ 154 w 597"/>
                    <a:gd name="T15" fmla="*/ 86 h 87"/>
                    <a:gd name="T16" fmla="*/ 202 w 597"/>
                    <a:gd name="T17" fmla="*/ 83 h 87"/>
                    <a:gd name="T18" fmla="*/ 184 w 597"/>
                    <a:gd name="T19" fmla="*/ 80 h 87"/>
                    <a:gd name="T20" fmla="*/ 247 w 597"/>
                    <a:gd name="T21" fmla="*/ 75 h 87"/>
                    <a:gd name="T22" fmla="*/ 231 w 597"/>
                    <a:gd name="T23" fmla="*/ 70 h 87"/>
                    <a:gd name="T24" fmla="*/ 281 w 597"/>
                    <a:gd name="T25" fmla="*/ 63 h 87"/>
                    <a:gd name="T26" fmla="*/ 313 w 597"/>
                    <a:gd name="T27" fmla="*/ 69 h 87"/>
                    <a:gd name="T28" fmla="*/ 309 w 597"/>
                    <a:gd name="T29" fmla="*/ 66 h 87"/>
                    <a:gd name="T30" fmla="*/ 361 w 597"/>
                    <a:gd name="T31" fmla="*/ 75 h 87"/>
                    <a:gd name="T32" fmla="*/ 397 w 597"/>
                    <a:gd name="T33" fmla="*/ 79 h 87"/>
                    <a:gd name="T34" fmla="*/ 377 w 597"/>
                    <a:gd name="T35" fmla="*/ 73 h 87"/>
                    <a:gd name="T36" fmla="*/ 447 w 597"/>
                    <a:gd name="T37" fmla="*/ 76 h 87"/>
                    <a:gd name="T38" fmla="*/ 476 w 597"/>
                    <a:gd name="T39" fmla="*/ 73 h 87"/>
                    <a:gd name="T40" fmla="*/ 454 w 597"/>
                    <a:gd name="T41" fmla="*/ 70 h 87"/>
                    <a:gd name="T42" fmla="*/ 538 w 597"/>
                    <a:gd name="T43" fmla="*/ 66 h 87"/>
                    <a:gd name="T44" fmla="*/ 567 w 597"/>
                    <a:gd name="T45" fmla="*/ 62 h 87"/>
                    <a:gd name="T46" fmla="*/ 531 w 597"/>
                    <a:gd name="T47" fmla="*/ 62 h 87"/>
                    <a:gd name="T48" fmla="*/ 597 w 597"/>
                    <a:gd name="T49" fmla="*/ 43 h 87"/>
                    <a:gd name="T50" fmla="*/ 547 w 597"/>
                    <a:gd name="T51" fmla="*/ 49 h 87"/>
                    <a:gd name="T52" fmla="*/ 587 w 597"/>
                    <a:gd name="T53" fmla="*/ 26 h 87"/>
                    <a:gd name="T54" fmla="*/ 597 w 597"/>
                    <a:gd name="T55" fmla="*/ 12 h 87"/>
                    <a:gd name="T56" fmla="*/ 547 w 597"/>
                    <a:gd name="T57" fmla="*/ 26 h 87"/>
                    <a:gd name="T58" fmla="*/ 560 w 597"/>
                    <a:gd name="T59" fmla="*/ 18 h 87"/>
                    <a:gd name="T60" fmla="*/ 515 w 597"/>
                    <a:gd name="T61" fmla="*/ 18 h 87"/>
                    <a:gd name="T62" fmla="*/ 377 w 597"/>
                    <a:gd name="T63" fmla="*/ 0 h 87"/>
                    <a:gd name="T64" fmla="*/ 102 w 597"/>
                    <a:gd name="T65" fmla="*/ 53 h 8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7" h="87">
                      <a:moveTo>
                        <a:pt x="102" y="53"/>
                      </a:moveTo>
                      <a:lnTo>
                        <a:pt x="0" y="46"/>
                      </a:lnTo>
                      <a:lnTo>
                        <a:pt x="27" y="60"/>
                      </a:lnTo>
                      <a:lnTo>
                        <a:pt x="7" y="63"/>
                      </a:lnTo>
                      <a:lnTo>
                        <a:pt x="64" y="77"/>
                      </a:lnTo>
                      <a:lnTo>
                        <a:pt x="30" y="79"/>
                      </a:lnTo>
                      <a:lnTo>
                        <a:pt x="104" y="87"/>
                      </a:lnTo>
                      <a:lnTo>
                        <a:pt x="154" y="86"/>
                      </a:lnTo>
                      <a:lnTo>
                        <a:pt x="202" y="83"/>
                      </a:lnTo>
                      <a:lnTo>
                        <a:pt x="184" y="80"/>
                      </a:lnTo>
                      <a:lnTo>
                        <a:pt x="247" y="75"/>
                      </a:lnTo>
                      <a:lnTo>
                        <a:pt x="231" y="70"/>
                      </a:lnTo>
                      <a:lnTo>
                        <a:pt x="281" y="63"/>
                      </a:lnTo>
                      <a:lnTo>
                        <a:pt x="313" y="69"/>
                      </a:lnTo>
                      <a:lnTo>
                        <a:pt x="309" y="66"/>
                      </a:lnTo>
                      <a:lnTo>
                        <a:pt x="361" y="75"/>
                      </a:lnTo>
                      <a:lnTo>
                        <a:pt x="397" y="79"/>
                      </a:lnTo>
                      <a:lnTo>
                        <a:pt x="377" y="73"/>
                      </a:lnTo>
                      <a:lnTo>
                        <a:pt x="447" y="76"/>
                      </a:lnTo>
                      <a:lnTo>
                        <a:pt x="476" y="73"/>
                      </a:lnTo>
                      <a:lnTo>
                        <a:pt x="454" y="70"/>
                      </a:lnTo>
                      <a:lnTo>
                        <a:pt x="538" y="66"/>
                      </a:lnTo>
                      <a:lnTo>
                        <a:pt x="567" y="62"/>
                      </a:lnTo>
                      <a:lnTo>
                        <a:pt x="531" y="62"/>
                      </a:lnTo>
                      <a:lnTo>
                        <a:pt x="597" y="43"/>
                      </a:lnTo>
                      <a:lnTo>
                        <a:pt x="547" y="49"/>
                      </a:lnTo>
                      <a:lnTo>
                        <a:pt x="587" y="26"/>
                      </a:lnTo>
                      <a:lnTo>
                        <a:pt x="597" y="12"/>
                      </a:lnTo>
                      <a:lnTo>
                        <a:pt x="547" y="26"/>
                      </a:lnTo>
                      <a:lnTo>
                        <a:pt x="560" y="18"/>
                      </a:lnTo>
                      <a:lnTo>
                        <a:pt x="515" y="18"/>
                      </a:lnTo>
                      <a:lnTo>
                        <a:pt x="377" y="0"/>
                      </a:lnTo>
                      <a:lnTo>
                        <a:pt x="102" y="53"/>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3" name="Freeform 13"/>
                <p:cNvSpPr>
                  <a:spLocks/>
                </p:cNvSpPr>
                <p:nvPr/>
              </p:nvSpPr>
              <p:spPr bwMode="auto">
                <a:xfrm>
                  <a:off x="4257" y="3666"/>
                  <a:ext cx="90" cy="607"/>
                </a:xfrm>
                <a:custGeom>
                  <a:avLst/>
                  <a:gdLst>
                    <a:gd name="T0" fmla="*/ 90 w 90"/>
                    <a:gd name="T1" fmla="*/ 0 h 607"/>
                    <a:gd name="T2" fmla="*/ 90 w 90"/>
                    <a:gd name="T3" fmla="*/ 156 h 607"/>
                    <a:gd name="T4" fmla="*/ 81 w 90"/>
                    <a:gd name="T5" fmla="*/ 213 h 607"/>
                    <a:gd name="T6" fmla="*/ 75 w 90"/>
                    <a:gd name="T7" fmla="*/ 263 h 607"/>
                    <a:gd name="T8" fmla="*/ 63 w 90"/>
                    <a:gd name="T9" fmla="*/ 315 h 607"/>
                    <a:gd name="T10" fmla="*/ 40 w 90"/>
                    <a:gd name="T11" fmla="*/ 388 h 607"/>
                    <a:gd name="T12" fmla="*/ 22 w 90"/>
                    <a:gd name="T13" fmla="*/ 465 h 607"/>
                    <a:gd name="T14" fmla="*/ 9 w 90"/>
                    <a:gd name="T15" fmla="*/ 544 h 607"/>
                    <a:gd name="T16" fmla="*/ 0 w 90"/>
                    <a:gd name="T17" fmla="*/ 607 h 6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7">
                      <a:moveTo>
                        <a:pt x="90" y="0"/>
                      </a:moveTo>
                      <a:lnTo>
                        <a:pt x="90" y="156"/>
                      </a:lnTo>
                      <a:lnTo>
                        <a:pt x="81" y="213"/>
                      </a:lnTo>
                      <a:lnTo>
                        <a:pt x="75" y="263"/>
                      </a:lnTo>
                      <a:lnTo>
                        <a:pt x="63" y="315"/>
                      </a:lnTo>
                      <a:lnTo>
                        <a:pt x="40" y="388"/>
                      </a:lnTo>
                      <a:lnTo>
                        <a:pt x="22" y="465"/>
                      </a:lnTo>
                      <a:lnTo>
                        <a:pt x="9" y="544"/>
                      </a:lnTo>
                      <a:lnTo>
                        <a:pt x="0" y="607"/>
                      </a:lnTo>
                    </a:path>
                  </a:pathLst>
                </a:custGeom>
                <a:noFill/>
                <a:ln w="38100">
                  <a:solidFill>
                    <a:srgbClr val="004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54" name="Freeform 14"/>
                <p:cNvSpPr>
                  <a:spLocks/>
                </p:cNvSpPr>
                <p:nvPr/>
              </p:nvSpPr>
              <p:spPr bwMode="auto">
                <a:xfrm>
                  <a:off x="4259" y="3680"/>
                  <a:ext cx="91" cy="595"/>
                </a:xfrm>
                <a:custGeom>
                  <a:avLst/>
                  <a:gdLst>
                    <a:gd name="T0" fmla="*/ 91 w 91"/>
                    <a:gd name="T1" fmla="*/ 0 h 595"/>
                    <a:gd name="T2" fmla="*/ 91 w 91"/>
                    <a:gd name="T3" fmla="*/ 153 h 595"/>
                    <a:gd name="T4" fmla="*/ 82 w 91"/>
                    <a:gd name="T5" fmla="*/ 209 h 595"/>
                    <a:gd name="T6" fmla="*/ 75 w 91"/>
                    <a:gd name="T7" fmla="*/ 258 h 595"/>
                    <a:gd name="T8" fmla="*/ 63 w 91"/>
                    <a:gd name="T9" fmla="*/ 309 h 595"/>
                    <a:gd name="T10" fmla="*/ 41 w 91"/>
                    <a:gd name="T11" fmla="*/ 381 h 595"/>
                    <a:gd name="T12" fmla="*/ 23 w 91"/>
                    <a:gd name="T13" fmla="*/ 456 h 595"/>
                    <a:gd name="T14" fmla="*/ 9 w 91"/>
                    <a:gd name="T15" fmla="*/ 534 h 595"/>
                    <a:gd name="T16" fmla="*/ 0 w 91"/>
                    <a:gd name="T17" fmla="*/ 595 h 5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595">
                      <a:moveTo>
                        <a:pt x="91" y="0"/>
                      </a:moveTo>
                      <a:lnTo>
                        <a:pt x="91" y="153"/>
                      </a:lnTo>
                      <a:lnTo>
                        <a:pt x="82" y="209"/>
                      </a:lnTo>
                      <a:lnTo>
                        <a:pt x="75" y="258"/>
                      </a:lnTo>
                      <a:lnTo>
                        <a:pt x="63" y="309"/>
                      </a:lnTo>
                      <a:lnTo>
                        <a:pt x="41" y="381"/>
                      </a:lnTo>
                      <a:lnTo>
                        <a:pt x="23" y="456"/>
                      </a:lnTo>
                      <a:lnTo>
                        <a:pt x="9" y="534"/>
                      </a:lnTo>
                      <a:lnTo>
                        <a:pt x="0" y="595"/>
                      </a:lnTo>
                    </a:path>
                  </a:pathLst>
                </a:custGeom>
                <a:noFill/>
                <a:ln w="19050">
                  <a:solidFill>
                    <a:srgbClr val="006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155" name="Freeform 15"/>
                <p:cNvSpPr>
                  <a:spLocks/>
                </p:cNvSpPr>
                <p:nvPr/>
              </p:nvSpPr>
              <p:spPr bwMode="auto">
                <a:xfrm>
                  <a:off x="4117" y="3687"/>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8 h 82"/>
                    <a:gd name="T18" fmla="*/ 69 w 233"/>
                    <a:gd name="T19" fmla="*/ 42 h 82"/>
                    <a:gd name="T20" fmla="*/ 42 w 233"/>
                    <a:gd name="T21" fmla="*/ 52 h 82"/>
                    <a:gd name="T22" fmla="*/ 29 w 233"/>
                    <a:gd name="T23" fmla="*/ 58 h 82"/>
                    <a:gd name="T24" fmla="*/ 16 w 233"/>
                    <a:gd name="T25" fmla="*/ 65 h 82"/>
                    <a:gd name="T26" fmla="*/ 11 w 233"/>
                    <a:gd name="T27" fmla="*/ 67 h 82"/>
                    <a:gd name="T28" fmla="*/ 6 w 233"/>
                    <a:gd name="T29" fmla="*/ 70 h 82"/>
                    <a:gd name="T30" fmla="*/ 2 w 233"/>
                    <a:gd name="T31" fmla="*/ 74 h 82"/>
                    <a:gd name="T32" fmla="*/ 0 w 233"/>
                    <a:gd name="T33" fmla="*/ 77 h 82"/>
                    <a:gd name="T34" fmla="*/ 0 w 233"/>
                    <a:gd name="T35" fmla="*/ 78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3 h 82"/>
                    <a:gd name="T50" fmla="*/ 87 w 233"/>
                    <a:gd name="T51" fmla="*/ 65 h 82"/>
                    <a:gd name="T52" fmla="*/ 125 w 233"/>
                    <a:gd name="T53" fmla="*/ 52 h 82"/>
                    <a:gd name="T54" fmla="*/ 164 w 233"/>
                    <a:gd name="T55" fmla="*/ 38 h 82"/>
                    <a:gd name="T56" fmla="*/ 188 w 233"/>
                    <a:gd name="T57" fmla="*/ 30 h 82"/>
                    <a:gd name="T58" fmla="*/ 209 w 233"/>
                    <a:gd name="T59" fmla="*/ 22 h 82"/>
                    <a:gd name="T60" fmla="*/ 224 w 233"/>
                    <a:gd name="T61" fmla="*/ 15 h 82"/>
                    <a:gd name="T62" fmla="*/ 230 w 233"/>
                    <a:gd name="T63" fmla="*/ 11 h 82"/>
                    <a:gd name="T64" fmla="*/ 233 w 233"/>
                    <a:gd name="T65" fmla="*/ 9 h 82"/>
                    <a:gd name="T66" fmla="*/ 230 w 233"/>
                    <a:gd name="T67" fmla="*/ 4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8"/>
                      </a:lnTo>
                      <a:lnTo>
                        <a:pt x="69" y="42"/>
                      </a:lnTo>
                      <a:lnTo>
                        <a:pt x="42" y="52"/>
                      </a:lnTo>
                      <a:lnTo>
                        <a:pt x="29" y="58"/>
                      </a:lnTo>
                      <a:lnTo>
                        <a:pt x="16" y="65"/>
                      </a:lnTo>
                      <a:lnTo>
                        <a:pt x="11" y="67"/>
                      </a:lnTo>
                      <a:lnTo>
                        <a:pt x="6" y="70"/>
                      </a:lnTo>
                      <a:lnTo>
                        <a:pt x="2" y="74"/>
                      </a:lnTo>
                      <a:lnTo>
                        <a:pt x="0" y="77"/>
                      </a:lnTo>
                      <a:lnTo>
                        <a:pt x="0" y="78"/>
                      </a:lnTo>
                      <a:lnTo>
                        <a:pt x="1" y="81"/>
                      </a:lnTo>
                      <a:lnTo>
                        <a:pt x="4" y="82"/>
                      </a:lnTo>
                      <a:lnTo>
                        <a:pt x="7" y="82"/>
                      </a:lnTo>
                      <a:lnTo>
                        <a:pt x="13" y="82"/>
                      </a:lnTo>
                      <a:lnTo>
                        <a:pt x="24" y="81"/>
                      </a:lnTo>
                      <a:lnTo>
                        <a:pt x="41" y="78"/>
                      </a:lnTo>
                      <a:lnTo>
                        <a:pt x="59" y="73"/>
                      </a:lnTo>
                      <a:lnTo>
                        <a:pt x="87" y="65"/>
                      </a:lnTo>
                      <a:lnTo>
                        <a:pt x="125" y="52"/>
                      </a:lnTo>
                      <a:lnTo>
                        <a:pt x="164" y="38"/>
                      </a:lnTo>
                      <a:lnTo>
                        <a:pt x="188" y="30"/>
                      </a:lnTo>
                      <a:lnTo>
                        <a:pt x="209" y="22"/>
                      </a:lnTo>
                      <a:lnTo>
                        <a:pt x="224" y="15"/>
                      </a:lnTo>
                      <a:lnTo>
                        <a:pt x="230" y="11"/>
                      </a:lnTo>
                      <a:lnTo>
                        <a:pt x="233" y="9"/>
                      </a:lnTo>
                      <a:lnTo>
                        <a:pt x="230"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6" name="Freeform 16"/>
                <p:cNvSpPr>
                  <a:spLocks/>
                </p:cNvSpPr>
                <p:nvPr/>
              </p:nvSpPr>
              <p:spPr bwMode="auto">
                <a:xfrm>
                  <a:off x="4117" y="3682"/>
                  <a:ext cx="233" cy="82"/>
                </a:xfrm>
                <a:custGeom>
                  <a:avLst/>
                  <a:gdLst>
                    <a:gd name="T0" fmla="*/ 230 w 233"/>
                    <a:gd name="T1" fmla="*/ 4 h 82"/>
                    <a:gd name="T2" fmla="*/ 227 w 233"/>
                    <a:gd name="T3" fmla="*/ 1 h 82"/>
                    <a:gd name="T4" fmla="*/ 223 w 233"/>
                    <a:gd name="T5" fmla="*/ 0 h 82"/>
                    <a:gd name="T6" fmla="*/ 218 w 233"/>
                    <a:gd name="T7" fmla="*/ 0 h 82"/>
                    <a:gd name="T8" fmla="*/ 211 w 233"/>
                    <a:gd name="T9" fmla="*/ 0 h 82"/>
                    <a:gd name="T10" fmla="*/ 197 w 233"/>
                    <a:gd name="T11" fmla="*/ 3 h 82"/>
                    <a:gd name="T12" fmla="*/ 175 w 233"/>
                    <a:gd name="T13" fmla="*/ 9 h 82"/>
                    <a:gd name="T14" fmla="*/ 150 w 233"/>
                    <a:gd name="T15" fmla="*/ 16 h 82"/>
                    <a:gd name="T16" fmla="*/ 108 w 233"/>
                    <a:gd name="T17" fmla="*/ 29 h 82"/>
                    <a:gd name="T18" fmla="*/ 69 w 233"/>
                    <a:gd name="T19" fmla="*/ 42 h 82"/>
                    <a:gd name="T20" fmla="*/ 42 w 233"/>
                    <a:gd name="T21" fmla="*/ 53 h 82"/>
                    <a:gd name="T22" fmla="*/ 29 w 233"/>
                    <a:gd name="T23" fmla="*/ 58 h 82"/>
                    <a:gd name="T24" fmla="*/ 16 w 233"/>
                    <a:gd name="T25" fmla="*/ 65 h 82"/>
                    <a:gd name="T26" fmla="*/ 11 w 233"/>
                    <a:gd name="T27" fmla="*/ 67 h 82"/>
                    <a:gd name="T28" fmla="*/ 6 w 233"/>
                    <a:gd name="T29" fmla="*/ 71 h 82"/>
                    <a:gd name="T30" fmla="*/ 2 w 233"/>
                    <a:gd name="T31" fmla="*/ 74 h 82"/>
                    <a:gd name="T32" fmla="*/ 0 w 233"/>
                    <a:gd name="T33" fmla="*/ 77 h 82"/>
                    <a:gd name="T34" fmla="*/ 0 w 233"/>
                    <a:gd name="T35" fmla="*/ 79 h 82"/>
                    <a:gd name="T36" fmla="*/ 1 w 233"/>
                    <a:gd name="T37" fmla="*/ 81 h 82"/>
                    <a:gd name="T38" fmla="*/ 4 w 233"/>
                    <a:gd name="T39" fmla="*/ 82 h 82"/>
                    <a:gd name="T40" fmla="*/ 7 w 233"/>
                    <a:gd name="T41" fmla="*/ 82 h 82"/>
                    <a:gd name="T42" fmla="*/ 13 w 233"/>
                    <a:gd name="T43" fmla="*/ 82 h 82"/>
                    <a:gd name="T44" fmla="*/ 24 w 233"/>
                    <a:gd name="T45" fmla="*/ 81 h 82"/>
                    <a:gd name="T46" fmla="*/ 41 w 233"/>
                    <a:gd name="T47" fmla="*/ 78 h 82"/>
                    <a:gd name="T48" fmla="*/ 59 w 233"/>
                    <a:gd name="T49" fmla="*/ 74 h 82"/>
                    <a:gd name="T50" fmla="*/ 87 w 233"/>
                    <a:gd name="T51" fmla="*/ 65 h 82"/>
                    <a:gd name="T52" fmla="*/ 125 w 233"/>
                    <a:gd name="T53" fmla="*/ 52 h 82"/>
                    <a:gd name="T54" fmla="*/ 164 w 233"/>
                    <a:gd name="T55" fmla="*/ 39 h 82"/>
                    <a:gd name="T56" fmla="*/ 188 w 233"/>
                    <a:gd name="T57" fmla="*/ 30 h 82"/>
                    <a:gd name="T58" fmla="*/ 209 w 233"/>
                    <a:gd name="T59" fmla="*/ 23 h 82"/>
                    <a:gd name="T60" fmla="*/ 224 w 233"/>
                    <a:gd name="T61" fmla="*/ 15 h 82"/>
                    <a:gd name="T62" fmla="*/ 230 w 233"/>
                    <a:gd name="T63" fmla="*/ 11 h 82"/>
                    <a:gd name="T64" fmla="*/ 233 w 233"/>
                    <a:gd name="T65" fmla="*/ 9 h 82"/>
                    <a:gd name="T66" fmla="*/ 230 w 233"/>
                    <a:gd name="T67" fmla="*/ 5 h 82"/>
                    <a:gd name="T68" fmla="*/ 230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230" y="4"/>
                      </a:moveTo>
                      <a:lnTo>
                        <a:pt x="227" y="1"/>
                      </a:lnTo>
                      <a:lnTo>
                        <a:pt x="223" y="0"/>
                      </a:lnTo>
                      <a:lnTo>
                        <a:pt x="218" y="0"/>
                      </a:lnTo>
                      <a:lnTo>
                        <a:pt x="211" y="0"/>
                      </a:lnTo>
                      <a:lnTo>
                        <a:pt x="197" y="3"/>
                      </a:lnTo>
                      <a:lnTo>
                        <a:pt x="175" y="9"/>
                      </a:lnTo>
                      <a:lnTo>
                        <a:pt x="150" y="16"/>
                      </a:lnTo>
                      <a:lnTo>
                        <a:pt x="108" y="29"/>
                      </a:lnTo>
                      <a:lnTo>
                        <a:pt x="69" y="42"/>
                      </a:lnTo>
                      <a:lnTo>
                        <a:pt x="42" y="53"/>
                      </a:lnTo>
                      <a:lnTo>
                        <a:pt x="29" y="58"/>
                      </a:lnTo>
                      <a:lnTo>
                        <a:pt x="16" y="65"/>
                      </a:lnTo>
                      <a:lnTo>
                        <a:pt x="11" y="67"/>
                      </a:lnTo>
                      <a:lnTo>
                        <a:pt x="6" y="71"/>
                      </a:lnTo>
                      <a:lnTo>
                        <a:pt x="2" y="74"/>
                      </a:lnTo>
                      <a:lnTo>
                        <a:pt x="0" y="77"/>
                      </a:lnTo>
                      <a:lnTo>
                        <a:pt x="0" y="79"/>
                      </a:lnTo>
                      <a:lnTo>
                        <a:pt x="1" y="81"/>
                      </a:lnTo>
                      <a:lnTo>
                        <a:pt x="4" y="82"/>
                      </a:lnTo>
                      <a:lnTo>
                        <a:pt x="7" y="82"/>
                      </a:lnTo>
                      <a:lnTo>
                        <a:pt x="13" y="82"/>
                      </a:lnTo>
                      <a:lnTo>
                        <a:pt x="24" y="81"/>
                      </a:lnTo>
                      <a:lnTo>
                        <a:pt x="41" y="78"/>
                      </a:lnTo>
                      <a:lnTo>
                        <a:pt x="59" y="74"/>
                      </a:lnTo>
                      <a:lnTo>
                        <a:pt x="87" y="65"/>
                      </a:lnTo>
                      <a:lnTo>
                        <a:pt x="125" y="52"/>
                      </a:lnTo>
                      <a:lnTo>
                        <a:pt x="164" y="39"/>
                      </a:lnTo>
                      <a:lnTo>
                        <a:pt x="188" y="30"/>
                      </a:lnTo>
                      <a:lnTo>
                        <a:pt x="209" y="23"/>
                      </a:lnTo>
                      <a:lnTo>
                        <a:pt x="224" y="15"/>
                      </a:lnTo>
                      <a:lnTo>
                        <a:pt x="230" y="11"/>
                      </a:lnTo>
                      <a:lnTo>
                        <a:pt x="233" y="9"/>
                      </a:lnTo>
                      <a:lnTo>
                        <a:pt x="230" y="5"/>
                      </a:lnTo>
                      <a:lnTo>
                        <a:pt x="230" y="4"/>
                      </a:lnTo>
                      <a:close/>
                    </a:path>
                  </a:pathLst>
                </a:custGeom>
                <a:solidFill>
                  <a:srgbClr val="FFFFFF"/>
                </a:solidFill>
                <a:ln w="0">
                  <a:solidFill>
                    <a:srgbClr val="606060"/>
                  </a:solidFill>
                  <a:prstDash val="solid"/>
                  <a:round/>
                  <a:headEnd/>
                  <a:tailEnd/>
                </a:ln>
              </p:spPr>
              <p:txBody>
                <a:bodyPr/>
                <a:lstStyle/>
                <a:p>
                  <a:endParaRPr lang="en-US"/>
                </a:p>
              </p:txBody>
            </p:sp>
            <p:sp>
              <p:nvSpPr>
                <p:cNvPr id="38157" name="Freeform 17"/>
                <p:cNvSpPr>
                  <a:spLocks/>
                </p:cNvSpPr>
                <p:nvPr/>
              </p:nvSpPr>
              <p:spPr bwMode="auto">
                <a:xfrm>
                  <a:off x="4084" y="3673"/>
                  <a:ext cx="238" cy="35"/>
                </a:xfrm>
                <a:custGeom>
                  <a:avLst/>
                  <a:gdLst>
                    <a:gd name="T0" fmla="*/ 3 w 238"/>
                    <a:gd name="T1" fmla="*/ 24 h 35"/>
                    <a:gd name="T2" fmla="*/ 8 w 238"/>
                    <a:gd name="T3" fmla="*/ 22 h 35"/>
                    <a:gd name="T4" fmla="*/ 13 w 238"/>
                    <a:gd name="T5" fmla="*/ 21 h 35"/>
                    <a:gd name="T6" fmla="*/ 30 w 238"/>
                    <a:gd name="T7" fmla="*/ 17 h 35"/>
                    <a:gd name="T8" fmla="*/ 56 w 238"/>
                    <a:gd name="T9" fmla="*/ 14 h 35"/>
                    <a:gd name="T10" fmla="*/ 75 w 238"/>
                    <a:gd name="T11" fmla="*/ 12 h 35"/>
                    <a:gd name="T12" fmla="*/ 99 w 238"/>
                    <a:gd name="T13" fmla="*/ 9 h 35"/>
                    <a:gd name="T14" fmla="*/ 131 w 238"/>
                    <a:gd name="T15" fmla="*/ 6 h 35"/>
                    <a:gd name="T16" fmla="*/ 154 w 238"/>
                    <a:gd name="T17" fmla="*/ 5 h 35"/>
                    <a:gd name="T18" fmla="*/ 179 w 238"/>
                    <a:gd name="T19" fmla="*/ 2 h 35"/>
                    <a:gd name="T20" fmla="*/ 203 w 238"/>
                    <a:gd name="T21" fmla="*/ 1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6 h 35"/>
                    <a:gd name="T34" fmla="*/ 209 w 238"/>
                    <a:gd name="T35" fmla="*/ 19 h 35"/>
                    <a:gd name="T36" fmla="*/ 184 w 238"/>
                    <a:gd name="T37" fmla="*/ 23 h 35"/>
                    <a:gd name="T38" fmla="*/ 160 w 238"/>
                    <a:gd name="T39" fmla="*/ 24 h 35"/>
                    <a:gd name="T40" fmla="*/ 134 w 238"/>
                    <a:gd name="T41" fmla="*/ 27 h 35"/>
                    <a:gd name="T42" fmla="*/ 103 w 238"/>
                    <a:gd name="T43" fmla="*/ 30 h 35"/>
                    <a:gd name="T44" fmla="*/ 78 w 238"/>
                    <a:gd name="T45" fmla="*/ 32 h 35"/>
                    <a:gd name="T46" fmla="*/ 56 w 238"/>
                    <a:gd name="T47" fmla="*/ 34 h 35"/>
                    <a:gd name="T48" fmla="*/ 32 w 238"/>
                    <a:gd name="T49" fmla="*/ 34 h 35"/>
                    <a:gd name="T50" fmla="*/ 16 w 238"/>
                    <a:gd name="T51" fmla="*/ 35 h 35"/>
                    <a:gd name="T52" fmla="*/ 11 w 238"/>
                    <a:gd name="T53" fmla="*/ 34 h 35"/>
                    <a:gd name="T54" fmla="*/ 5 w 238"/>
                    <a:gd name="T55" fmla="*/ 33 h 35"/>
                    <a:gd name="T56" fmla="*/ 1 w 238"/>
                    <a:gd name="T57" fmla="*/ 32 h 35"/>
                    <a:gd name="T58" fmla="*/ 0 w 238"/>
                    <a:gd name="T59" fmla="*/ 30 h 35"/>
                    <a:gd name="T60" fmla="*/ 0 w 238"/>
                    <a:gd name="T61" fmla="*/ 27 h 35"/>
                    <a:gd name="T62" fmla="*/ 3 w 238"/>
                    <a:gd name="T63" fmla="*/ 24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4"/>
                      </a:moveTo>
                      <a:lnTo>
                        <a:pt x="8" y="22"/>
                      </a:lnTo>
                      <a:lnTo>
                        <a:pt x="13" y="21"/>
                      </a:lnTo>
                      <a:lnTo>
                        <a:pt x="30" y="17"/>
                      </a:lnTo>
                      <a:lnTo>
                        <a:pt x="56" y="14"/>
                      </a:lnTo>
                      <a:lnTo>
                        <a:pt x="75" y="12"/>
                      </a:lnTo>
                      <a:lnTo>
                        <a:pt x="99" y="9"/>
                      </a:lnTo>
                      <a:lnTo>
                        <a:pt x="131" y="6"/>
                      </a:lnTo>
                      <a:lnTo>
                        <a:pt x="154" y="5"/>
                      </a:lnTo>
                      <a:lnTo>
                        <a:pt x="179" y="2"/>
                      </a:lnTo>
                      <a:lnTo>
                        <a:pt x="203" y="1"/>
                      </a:lnTo>
                      <a:lnTo>
                        <a:pt x="218" y="0"/>
                      </a:lnTo>
                      <a:lnTo>
                        <a:pt x="229" y="1"/>
                      </a:lnTo>
                      <a:lnTo>
                        <a:pt x="236" y="4"/>
                      </a:lnTo>
                      <a:lnTo>
                        <a:pt x="238" y="9"/>
                      </a:lnTo>
                      <a:lnTo>
                        <a:pt x="234" y="13"/>
                      </a:lnTo>
                      <a:lnTo>
                        <a:pt x="223" y="16"/>
                      </a:lnTo>
                      <a:lnTo>
                        <a:pt x="209" y="19"/>
                      </a:lnTo>
                      <a:lnTo>
                        <a:pt x="184" y="23"/>
                      </a:lnTo>
                      <a:lnTo>
                        <a:pt x="160" y="24"/>
                      </a:lnTo>
                      <a:lnTo>
                        <a:pt x="134" y="27"/>
                      </a:lnTo>
                      <a:lnTo>
                        <a:pt x="103" y="30"/>
                      </a:lnTo>
                      <a:lnTo>
                        <a:pt x="78" y="32"/>
                      </a:lnTo>
                      <a:lnTo>
                        <a:pt x="56" y="34"/>
                      </a:lnTo>
                      <a:lnTo>
                        <a:pt x="32" y="34"/>
                      </a:lnTo>
                      <a:lnTo>
                        <a:pt x="16" y="35"/>
                      </a:lnTo>
                      <a:lnTo>
                        <a:pt x="11" y="34"/>
                      </a:lnTo>
                      <a:lnTo>
                        <a:pt x="5" y="33"/>
                      </a:lnTo>
                      <a:lnTo>
                        <a:pt x="1" y="32"/>
                      </a:lnTo>
                      <a:lnTo>
                        <a:pt x="0" y="30"/>
                      </a:lnTo>
                      <a:lnTo>
                        <a:pt x="0" y="27"/>
                      </a:lnTo>
                      <a:lnTo>
                        <a:pt x="3" y="2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58" name="Freeform 18"/>
                <p:cNvSpPr>
                  <a:spLocks/>
                </p:cNvSpPr>
                <p:nvPr/>
              </p:nvSpPr>
              <p:spPr bwMode="auto">
                <a:xfrm>
                  <a:off x="4084" y="3668"/>
                  <a:ext cx="238" cy="35"/>
                </a:xfrm>
                <a:custGeom>
                  <a:avLst/>
                  <a:gdLst>
                    <a:gd name="T0" fmla="*/ 3 w 238"/>
                    <a:gd name="T1" fmla="*/ 25 h 35"/>
                    <a:gd name="T2" fmla="*/ 8 w 238"/>
                    <a:gd name="T3" fmla="*/ 22 h 35"/>
                    <a:gd name="T4" fmla="*/ 13 w 238"/>
                    <a:gd name="T5" fmla="*/ 21 h 35"/>
                    <a:gd name="T6" fmla="*/ 30 w 238"/>
                    <a:gd name="T7" fmla="*/ 18 h 35"/>
                    <a:gd name="T8" fmla="*/ 56 w 238"/>
                    <a:gd name="T9" fmla="*/ 14 h 35"/>
                    <a:gd name="T10" fmla="*/ 75 w 238"/>
                    <a:gd name="T11" fmla="*/ 12 h 35"/>
                    <a:gd name="T12" fmla="*/ 99 w 238"/>
                    <a:gd name="T13" fmla="*/ 10 h 35"/>
                    <a:gd name="T14" fmla="*/ 131 w 238"/>
                    <a:gd name="T15" fmla="*/ 6 h 35"/>
                    <a:gd name="T16" fmla="*/ 154 w 238"/>
                    <a:gd name="T17" fmla="*/ 5 h 35"/>
                    <a:gd name="T18" fmla="*/ 179 w 238"/>
                    <a:gd name="T19" fmla="*/ 2 h 35"/>
                    <a:gd name="T20" fmla="*/ 203 w 238"/>
                    <a:gd name="T21" fmla="*/ 2 h 35"/>
                    <a:gd name="T22" fmla="*/ 218 w 238"/>
                    <a:gd name="T23" fmla="*/ 0 h 35"/>
                    <a:gd name="T24" fmla="*/ 229 w 238"/>
                    <a:gd name="T25" fmla="*/ 1 h 35"/>
                    <a:gd name="T26" fmla="*/ 236 w 238"/>
                    <a:gd name="T27" fmla="*/ 4 h 35"/>
                    <a:gd name="T28" fmla="*/ 238 w 238"/>
                    <a:gd name="T29" fmla="*/ 9 h 35"/>
                    <a:gd name="T30" fmla="*/ 234 w 238"/>
                    <a:gd name="T31" fmla="*/ 13 h 35"/>
                    <a:gd name="T32" fmla="*/ 223 w 238"/>
                    <a:gd name="T33" fmla="*/ 17 h 35"/>
                    <a:gd name="T34" fmla="*/ 209 w 238"/>
                    <a:gd name="T35" fmla="*/ 19 h 35"/>
                    <a:gd name="T36" fmla="*/ 184 w 238"/>
                    <a:gd name="T37" fmla="*/ 23 h 35"/>
                    <a:gd name="T38" fmla="*/ 160 w 238"/>
                    <a:gd name="T39" fmla="*/ 25 h 35"/>
                    <a:gd name="T40" fmla="*/ 134 w 238"/>
                    <a:gd name="T41" fmla="*/ 27 h 35"/>
                    <a:gd name="T42" fmla="*/ 103 w 238"/>
                    <a:gd name="T43" fmla="*/ 30 h 35"/>
                    <a:gd name="T44" fmla="*/ 78 w 238"/>
                    <a:gd name="T45" fmla="*/ 32 h 35"/>
                    <a:gd name="T46" fmla="*/ 56 w 238"/>
                    <a:gd name="T47" fmla="*/ 34 h 35"/>
                    <a:gd name="T48" fmla="*/ 32 w 238"/>
                    <a:gd name="T49" fmla="*/ 35 h 35"/>
                    <a:gd name="T50" fmla="*/ 16 w 238"/>
                    <a:gd name="T51" fmla="*/ 35 h 35"/>
                    <a:gd name="T52" fmla="*/ 11 w 238"/>
                    <a:gd name="T53" fmla="*/ 35 h 35"/>
                    <a:gd name="T54" fmla="*/ 5 w 238"/>
                    <a:gd name="T55" fmla="*/ 34 h 35"/>
                    <a:gd name="T56" fmla="*/ 1 w 238"/>
                    <a:gd name="T57" fmla="*/ 32 h 35"/>
                    <a:gd name="T58" fmla="*/ 0 w 238"/>
                    <a:gd name="T59" fmla="*/ 29 h 35"/>
                    <a:gd name="T60" fmla="*/ 0 w 238"/>
                    <a:gd name="T61" fmla="*/ 27 h 35"/>
                    <a:gd name="T62" fmla="*/ 3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3" y="25"/>
                      </a:moveTo>
                      <a:lnTo>
                        <a:pt x="8" y="22"/>
                      </a:lnTo>
                      <a:lnTo>
                        <a:pt x="13" y="21"/>
                      </a:lnTo>
                      <a:lnTo>
                        <a:pt x="30" y="18"/>
                      </a:lnTo>
                      <a:lnTo>
                        <a:pt x="56" y="14"/>
                      </a:lnTo>
                      <a:lnTo>
                        <a:pt x="75" y="12"/>
                      </a:lnTo>
                      <a:lnTo>
                        <a:pt x="99" y="10"/>
                      </a:lnTo>
                      <a:lnTo>
                        <a:pt x="131" y="6"/>
                      </a:lnTo>
                      <a:lnTo>
                        <a:pt x="154" y="5"/>
                      </a:lnTo>
                      <a:lnTo>
                        <a:pt x="179" y="2"/>
                      </a:lnTo>
                      <a:lnTo>
                        <a:pt x="203" y="2"/>
                      </a:lnTo>
                      <a:lnTo>
                        <a:pt x="218" y="0"/>
                      </a:lnTo>
                      <a:lnTo>
                        <a:pt x="229" y="1"/>
                      </a:lnTo>
                      <a:lnTo>
                        <a:pt x="236" y="4"/>
                      </a:lnTo>
                      <a:lnTo>
                        <a:pt x="238" y="9"/>
                      </a:lnTo>
                      <a:lnTo>
                        <a:pt x="234" y="13"/>
                      </a:lnTo>
                      <a:lnTo>
                        <a:pt x="223" y="17"/>
                      </a:lnTo>
                      <a:lnTo>
                        <a:pt x="209" y="19"/>
                      </a:lnTo>
                      <a:lnTo>
                        <a:pt x="184" y="23"/>
                      </a:lnTo>
                      <a:lnTo>
                        <a:pt x="160" y="25"/>
                      </a:lnTo>
                      <a:lnTo>
                        <a:pt x="134" y="27"/>
                      </a:lnTo>
                      <a:lnTo>
                        <a:pt x="103" y="30"/>
                      </a:lnTo>
                      <a:lnTo>
                        <a:pt x="78" y="32"/>
                      </a:lnTo>
                      <a:lnTo>
                        <a:pt x="56" y="34"/>
                      </a:lnTo>
                      <a:lnTo>
                        <a:pt x="32" y="35"/>
                      </a:lnTo>
                      <a:lnTo>
                        <a:pt x="16" y="35"/>
                      </a:lnTo>
                      <a:lnTo>
                        <a:pt x="11" y="35"/>
                      </a:lnTo>
                      <a:lnTo>
                        <a:pt x="5" y="34"/>
                      </a:lnTo>
                      <a:lnTo>
                        <a:pt x="1" y="32"/>
                      </a:lnTo>
                      <a:lnTo>
                        <a:pt x="0" y="29"/>
                      </a:lnTo>
                      <a:lnTo>
                        <a:pt x="0" y="27"/>
                      </a:lnTo>
                      <a:lnTo>
                        <a:pt x="3" y="25"/>
                      </a:lnTo>
                      <a:close/>
                    </a:path>
                  </a:pathLst>
                </a:custGeom>
                <a:solidFill>
                  <a:srgbClr val="FFFFFF"/>
                </a:solidFill>
                <a:ln w="0">
                  <a:solidFill>
                    <a:srgbClr val="606060"/>
                  </a:solidFill>
                  <a:prstDash val="solid"/>
                  <a:round/>
                  <a:headEnd/>
                  <a:tailEnd/>
                </a:ln>
              </p:spPr>
              <p:txBody>
                <a:bodyPr/>
                <a:lstStyle/>
                <a:p>
                  <a:endParaRPr lang="en-US"/>
                </a:p>
              </p:txBody>
            </p:sp>
            <p:sp>
              <p:nvSpPr>
                <p:cNvPr id="38159" name="Freeform 19"/>
                <p:cNvSpPr>
                  <a:spLocks/>
                </p:cNvSpPr>
                <p:nvPr/>
              </p:nvSpPr>
              <p:spPr bwMode="auto">
                <a:xfrm>
                  <a:off x="4195" y="3688"/>
                  <a:ext cx="140" cy="132"/>
                </a:xfrm>
                <a:custGeom>
                  <a:avLst/>
                  <a:gdLst>
                    <a:gd name="T0" fmla="*/ 124 w 140"/>
                    <a:gd name="T1" fmla="*/ 2 h 132"/>
                    <a:gd name="T2" fmla="*/ 116 w 140"/>
                    <a:gd name="T3" fmla="*/ 8 h 132"/>
                    <a:gd name="T4" fmla="*/ 102 w 140"/>
                    <a:gd name="T5" fmla="*/ 18 h 132"/>
                    <a:gd name="T6" fmla="*/ 81 w 140"/>
                    <a:gd name="T7" fmla="*/ 35 h 132"/>
                    <a:gd name="T8" fmla="*/ 57 w 140"/>
                    <a:gd name="T9" fmla="*/ 57 h 132"/>
                    <a:gd name="T10" fmla="*/ 37 w 140"/>
                    <a:gd name="T11" fmla="*/ 78 h 132"/>
                    <a:gd name="T12" fmla="*/ 15 w 140"/>
                    <a:gd name="T13" fmla="*/ 104 h 132"/>
                    <a:gd name="T14" fmla="*/ 6 w 140"/>
                    <a:gd name="T15" fmla="*/ 115 h 132"/>
                    <a:gd name="T16" fmla="*/ 3 w 140"/>
                    <a:gd name="T17" fmla="*/ 121 h 132"/>
                    <a:gd name="T18" fmla="*/ 1 w 140"/>
                    <a:gd name="T19" fmla="*/ 125 h 132"/>
                    <a:gd name="T20" fmla="*/ 0 w 140"/>
                    <a:gd name="T21" fmla="*/ 129 h 132"/>
                    <a:gd name="T22" fmla="*/ 3 w 140"/>
                    <a:gd name="T23" fmla="*/ 132 h 132"/>
                    <a:gd name="T24" fmla="*/ 8 w 140"/>
                    <a:gd name="T25" fmla="*/ 132 h 132"/>
                    <a:gd name="T26" fmla="*/ 13 w 140"/>
                    <a:gd name="T27" fmla="*/ 132 h 132"/>
                    <a:gd name="T28" fmla="*/ 18 w 140"/>
                    <a:gd name="T29" fmla="*/ 130 h 132"/>
                    <a:gd name="T30" fmla="*/ 25 w 140"/>
                    <a:gd name="T31" fmla="*/ 127 h 132"/>
                    <a:gd name="T32" fmla="*/ 29 w 140"/>
                    <a:gd name="T33" fmla="*/ 124 h 132"/>
                    <a:gd name="T34" fmla="*/ 45 w 140"/>
                    <a:gd name="T35" fmla="*/ 113 h 132"/>
                    <a:gd name="T36" fmla="*/ 71 w 140"/>
                    <a:gd name="T37" fmla="*/ 90 h 132"/>
                    <a:gd name="T38" fmla="*/ 94 w 140"/>
                    <a:gd name="T39" fmla="*/ 66 h 132"/>
                    <a:gd name="T40" fmla="*/ 112 w 140"/>
                    <a:gd name="T41" fmla="*/ 45 h 132"/>
                    <a:gd name="T42" fmla="*/ 127 w 140"/>
                    <a:gd name="T43" fmla="*/ 28 h 132"/>
                    <a:gd name="T44" fmla="*/ 137 w 140"/>
                    <a:gd name="T45" fmla="*/ 14 h 132"/>
                    <a:gd name="T46" fmla="*/ 140 w 140"/>
                    <a:gd name="T47" fmla="*/ 6 h 132"/>
                    <a:gd name="T48" fmla="*/ 138 w 140"/>
                    <a:gd name="T49" fmla="*/ 2 h 132"/>
                    <a:gd name="T50" fmla="*/ 131 w 140"/>
                    <a:gd name="T51" fmla="*/ 0 h 132"/>
                    <a:gd name="T52" fmla="*/ 124 w 140"/>
                    <a:gd name="T53" fmla="*/ 2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2">
                      <a:moveTo>
                        <a:pt x="124" y="2"/>
                      </a:moveTo>
                      <a:lnTo>
                        <a:pt x="116" y="8"/>
                      </a:lnTo>
                      <a:lnTo>
                        <a:pt x="102" y="18"/>
                      </a:lnTo>
                      <a:lnTo>
                        <a:pt x="81" y="35"/>
                      </a:lnTo>
                      <a:lnTo>
                        <a:pt x="57" y="57"/>
                      </a:lnTo>
                      <a:lnTo>
                        <a:pt x="37" y="78"/>
                      </a:lnTo>
                      <a:lnTo>
                        <a:pt x="15" y="104"/>
                      </a:lnTo>
                      <a:lnTo>
                        <a:pt x="6" y="115"/>
                      </a:lnTo>
                      <a:lnTo>
                        <a:pt x="3" y="121"/>
                      </a:lnTo>
                      <a:lnTo>
                        <a:pt x="1" y="125"/>
                      </a:lnTo>
                      <a:lnTo>
                        <a:pt x="0" y="129"/>
                      </a:lnTo>
                      <a:lnTo>
                        <a:pt x="3" y="132"/>
                      </a:lnTo>
                      <a:lnTo>
                        <a:pt x="8" y="132"/>
                      </a:lnTo>
                      <a:lnTo>
                        <a:pt x="13" y="132"/>
                      </a:lnTo>
                      <a:lnTo>
                        <a:pt x="18" y="130"/>
                      </a:lnTo>
                      <a:lnTo>
                        <a:pt x="25" y="127"/>
                      </a:lnTo>
                      <a:lnTo>
                        <a:pt x="29" y="124"/>
                      </a:lnTo>
                      <a:lnTo>
                        <a:pt x="45" y="113"/>
                      </a:lnTo>
                      <a:lnTo>
                        <a:pt x="71" y="90"/>
                      </a:lnTo>
                      <a:lnTo>
                        <a:pt x="94" y="66"/>
                      </a:lnTo>
                      <a:lnTo>
                        <a:pt x="112" y="45"/>
                      </a:lnTo>
                      <a:lnTo>
                        <a:pt x="127" y="28"/>
                      </a:lnTo>
                      <a:lnTo>
                        <a:pt x="137" y="14"/>
                      </a:lnTo>
                      <a:lnTo>
                        <a:pt x="140" y="6"/>
                      </a:lnTo>
                      <a:lnTo>
                        <a:pt x="138" y="2"/>
                      </a:lnTo>
                      <a:lnTo>
                        <a:pt x="131" y="0"/>
                      </a:lnTo>
                      <a:lnTo>
                        <a:pt x="124"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0" name="Freeform 20"/>
                <p:cNvSpPr>
                  <a:spLocks/>
                </p:cNvSpPr>
                <p:nvPr/>
              </p:nvSpPr>
              <p:spPr bwMode="auto">
                <a:xfrm>
                  <a:off x="4195" y="3683"/>
                  <a:ext cx="140" cy="133"/>
                </a:xfrm>
                <a:custGeom>
                  <a:avLst/>
                  <a:gdLst>
                    <a:gd name="T0" fmla="*/ 124 w 140"/>
                    <a:gd name="T1" fmla="*/ 3 h 133"/>
                    <a:gd name="T2" fmla="*/ 116 w 140"/>
                    <a:gd name="T3" fmla="*/ 8 h 133"/>
                    <a:gd name="T4" fmla="*/ 102 w 140"/>
                    <a:gd name="T5" fmla="*/ 19 h 133"/>
                    <a:gd name="T6" fmla="*/ 81 w 140"/>
                    <a:gd name="T7" fmla="*/ 36 h 133"/>
                    <a:gd name="T8" fmla="*/ 57 w 140"/>
                    <a:gd name="T9" fmla="*/ 57 h 133"/>
                    <a:gd name="T10" fmla="*/ 37 w 140"/>
                    <a:gd name="T11" fmla="*/ 79 h 133"/>
                    <a:gd name="T12" fmla="*/ 15 w 140"/>
                    <a:gd name="T13" fmla="*/ 104 h 133"/>
                    <a:gd name="T14" fmla="*/ 6 w 140"/>
                    <a:gd name="T15" fmla="*/ 115 h 133"/>
                    <a:gd name="T16" fmla="*/ 3 w 140"/>
                    <a:gd name="T17" fmla="*/ 121 h 133"/>
                    <a:gd name="T18" fmla="*/ 1 w 140"/>
                    <a:gd name="T19" fmla="*/ 125 h 133"/>
                    <a:gd name="T20" fmla="*/ 0 w 140"/>
                    <a:gd name="T21" fmla="*/ 129 h 133"/>
                    <a:gd name="T22" fmla="*/ 3 w 140"/>
                    <a:gd name="T23" fmla="*/ 132 h 133"/>
                    <a:gd name="T24" fmla="*/ 8 w 140"/>
                    <a:gd name="T25" fmla="*/ 133 h 133"/>
                    <a:gd name="T26" fmla="*/ 13 w 140"/>
                    <a:gd name="T27" fmla="*/ 132 h 133"/>
                    <a:gd name="T28" fmla="*/ 18 w 140"/>
                    <a:gd name="T29" fmla="*/ 130 h 133"/>
                    <a:gd name="T30" fmla="*/ 25 w 140"/>
                    <a:gd name="T31" fmla="*/ 127 h 133"/>
                    <a:gd name="T32" fmla="*/ 29 w 140"/>
                    <a:gd name="T33" fmla="*/ 124 h 133"/>
                    <a:gd name="T34" fmla="*/ 45 w 140"/>
                    <a:gd name="T35" fmla="*/ 113 h 133"/>
                    <a:gd name="T36" fmla="*/ 71 w 140"/>
                    <a:gd name="T37" fmla="*/ 90 h 133"/>
                    <a:gd name="T38" fmla="*/ 94 w 140"/>
                    <a:gd name="T39" fmla="*/ 66 h 133"/>
                    <a:gd name="T40" fmla="*/ 112 w 140"/>
                    <a:gd name="T41" fmla="*/ 46 h 133"/>
                    <a:gd name="T42" fmla="*/ 127 w 140"/>
                    <a:gd name="T43" fmla="*/ 28 h 133"/>
                    <a:gd name="T44" fmla="*/ 137 w 140"/>
                    <a:gd name="T45" fmla="*/ 14 h 133"/>
                    <a:gd name="T46" fmla="*/ 140 w 140"/>
                    <a:gd name="T47" fmla="*/ 6 h 133"/>
                    <a:gd name="T48" fmla="*/ 138 w 140"/>
                    <a:gd name="T49" fmla="*/ 3 h 133"/>
                    <a:gd name="T50" fmla="*/ 131 w 140"/>
                    <a:gd name="T51" fmla="*/ 0 h 133"/>
                    <a:gd name="T52" fmla="*/ 124 w 140"/>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0" h="133">
                      <a:moveTo>
                        <a:pt x="124" y="3"/>
                      </a:moveTo>
                      <a:lnTo>
                        <a:pt x="116" y="8"/>
                      </a:lnTo>
                      <a:lnTo>
                        <a:pt x="102" y="19"/>
                      </a:lnTo>
                      <a:lnTo>
                        <a:pt x="81" y="36"/>
                      </a:lnTo>
                      <a:lnTo>
                        <a:pt x="57" y="57"/>
                      </a:lnTo>
                      <a:lnTo>
                        <a:pt x="37" y="79"/>
                      </a:lnTo>
                      <a:lnTo>
                        <a:pt x="15" y="104"/>
                      </a:lnTo>
                      <a:lnTo>
                        <a:pt x="6" y="115"/>
                      </a:lnTo>
                      <a:lnTo>
                        <a:pt x="3" y="121"/>
                      </a:lnTo>
                      <a:lnTo>
                        <a:pt x="1" y="125"/>
                      </a:lnTo>
                      <a:lnTo>
                        <a:pt x="0" y="129"/>
                      </a:lnTo>
                      <a:lnTo>
                        <a:pt x="3" y="132"/>
                      </a:lnTo>
                      <a:lnTo>
                        <a:pt x="8" y="133"/>
                      </a:lnTo>
                      <a:lnTo>
                        <a:pt x="13" y="132"/>
                      </a:lnTo>
                      <a:lnTo>
                        <a:pt x="18" y="130"/>
                      </a:lnTo>
                      <a:lnTo>
                        <a:pt x="25" y="127"/>
                      </a:lnTo>
                      <a:lnTo>
                        <a:pt x="29" y="124"/>
                      </a:lnTo>
                      <a:lnTo>
                        <a:pt x="45" y="113"/>
                      </a:lnTo>
                      <a:lnTo>
                        <a:pt x="71" y="90"/>
                      </a:lnTo>
                      <a:lnTo>
                        <a:pt x="94" y="66"/>
                      </a:lnTo>
                      <a:lnTo>
                        <a:pt x="112" y="46"/>
                      </a:lnTo>
                      <a:lnTo>
                        <a:pt x="127" y="28"/>
                      </a:lnTo>
                      <a:lnTo>
                        <a:pt x="137" y="14"/>
                      </a:lnTo>
                      <a:lnTo>
                        <a:pt x="140" y="6"/>
                      </a:lnTo>
                      <a:lnTo>
                        <a:pt x="138" y="3"/>
                      </a:lnTo>
                      <a:lnTo>
                        <a:pt x="131" y="0"/>
                      </a:lnTo>
                      <a:lnTo>
                        <a:pt x="124" y="3"/>
                      </a:lnTo>
                      <a:close/>
                    </a:path>
                  </a:pathLst>
                </a:custGeom>
                <a:solidFill>
                  <a:srgbClr val="FFFFFF"/>
                </a:solidFill>
                <a:ln w="0">
                  <a:solidFill>
                    <a:srgbClr val="606060"/>
                  </a:solidFill>
                  <a:prstDash val="solid"/>
                  <a:round/>
                  <a:headEnd/>
                  <a:tailEnd/>
                </a:ln>
              </p:spPr>
              <p:txBody>
                <a:bodyPr/>
                <a:lstStyle/>
                <a:p>
                  <a:endParaRPr lang="en-US"/>
                </a:p>
              </p:txBody>
            </p:sp>
            <p:sp>
              <p:nvSpPr>
                <p:cNvPr id="38161" name="Freeform 21"/>
                <p:cNvSpPr>
                  <a:spLocks/>
                </p:cNvSpPr>
                <p:nvPr/>
              </p:nvSpPr>
              <p:spPr bwMode="auto">
                <a:xfrm>
                  <a:off x="4285" y="3688"/>
                  <a:ext cx="68" cy="154"/>
                </a:xfrm>
                <a:custGeom>
                  <a:avLst/>
                  <a:gdLst>
                    <a:gd name="T0" fmla="*/ 59 w 68"/>
                    <a:gd name="T1" fmla="*/ 0 h 154"/>
                    <a:gd name="T2" fmla="*/ 53 w 68"/>
                    <a:gd name="T3" fmla="*/ 5 h 154"/>
                    <a:gd name="T4" fmla="*/ 43 w 68"/>
                    <a:gd name="T5" fmla="*/ 20 h 154"/>
                    <a:gd name="T6" fmla="*/ 31 w 68"/>
                    <a:gd name="T7" fmla="*/ 44 h 154"/>
                    <a:gd name="T8" fmla="*/ 22 w 68"/>
                    <a:gd name="T9" fmla="*/ 65 h 154"/>
                    <a:gd name="T10" fmla="*/ 11 w 68"/>
                    <a:gd name="T11" fmla="*/ 91 h 154"/>
                    <a:gd name="T12" fmla="*/ 3 w 68"/>
                    <a:gd name="T13" fmla="*/ 118 h 154"/>
                    <a:gd name="T14" fmla="*/ 1 w 68"/>
                    <a:gd name="T15" fmla="*/ 134 h 154"/>
                    <a:gd name="T16" fmla="*/ 0 w 68"/>
                    <a:gd name="T17" fmla="*/ 138 h 154"/>
                    <a:gd name="T18" fmla="*/ 1 w 68"/>
                    <a:gd name="T19" fmla="*/ 144 h 154"/>
                    <a:gd name="T20" fmla="*/ 1 w 68"/>
                    <a:gd name="T21" fmla="*/ 149 h 154"/>
                    <a:gd name="T22" fmla="*/ 4 w 68"/>
                    <a:gd name="T23" fmla="*/ 153 h 154"/>
                    <a:gd name="T24" fmla="*/ 7 w 68"/>
                    <a:gd name="T25" fmla="*/ 154 h 154"/>
                    <a:gd name="T26" fmla="*/ 12 w 68"/>
                    <a:gd name="T27" fmla="*/ 154 h 154"/>
                    <a:gd name="T28" fmla="*/ 17 w 68"/>
                    <a:gd name="T29" fmla="*/ 152 h 154"/>
                    <a:gd name="T30" fmla="*/ 21 w 68"/>
                    <a:gd name="T31" fmla="*/ 150 h 154"/>
                    <a:gd name="T32" fmla="*/ 27 w 68"/>
                    <a:gd name="T33" fmla="*/ 144 h 154"/>
                    <a:gd name="T34" fmla="*/ 31 w 68"/>
                    <a:gd name="T35" fmla="*/ 136 h 154"/>
                    <a:gd name="T36" fmla="*/ 37 w 68"/>
                    <a:gd name="T37" fmla="*/ 126 h 154"/>
                    <a:gd name="T38" fmla="*/ 49 w 68"/>
                    <a:gd name="T39" fmla="*/ 100 h 154"/>
                    <a:gd name="T40" fmla="*/ 56 w 68"/>
                    <a:gd name="T41" fmla="*/ 72 h 154"/>
                    <a:gd name="T42" fmla="*/ 62 w 68"/>
                    <a:gd name="T43" fmla="*/ 51 h 154"/>
                    <a:gd name="T44" fmla="*/ 67 w 68"/>
                    <a:gd name="T45" fmla="*/ 27 h 154"/>
                    <a:gd name="T46" fmla="*/ 68 w 68"/>
                    <a:gd name="T47" fmla="*/ 17 h 154"/>
                    <a:gd name="T48" fmla="*/ 68 w 68"/>
                    <a:gd name="T49" fmla="*/ 8 h 154"/>
                    <a:gd name="T50" fmla="*/ 67 w 68"/>
                    <a:gd name="T51" fmla="*/ 2 h 154"/>
                    <a:gd name="T52" fmla="*/ 64 w 68"/>
                    <a:gd name="T53" fmla="*/ 0 h 154"/>
                    <a:gd name="T54" fmla="*/ 59 w 68"/>
                    <a:gd name="T55" fmla="*/ 0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4">
                      <a:moveTo>
                        <a:pt x="59" y="0"/>
                      </a:moveTo>
                      <a:lnTo>
                        <a:pt x="53" y="5"/>
                      </a:lnTo>
                      <a:lnTo>
                        <a:pt x="43" y="20"/>
                      </a:lnTo>
                      <a:lnTo>
                        <a:pt x="31" y="44"/>
                      </a:lnTo>
                      <a:lnTo>
                        <a:pt x="22" y="65"/>
                      </a:lnTo>
                      <a:lnTo>
                        <a:pt x="11" y="91"/>
                      </a:lnTo>
                      <a:lnTo>
                        <a:pt x="3" y="118"/>
                      </a:lnTo>
                      <a:lnTo>
                        <a:pt x="1" y="134"/>
                      </a:lnTo>
                      <a:lnTo>
                        <a:pt x="0" y="138"/>
                      </a:lnTo>
                      <a:lnTo>
                        <a:pt x="1" y="144"/>
                      </a:lnTo>
                      <a:lnTo>
                        <a:pt x="1" y="149"/>
                      </a:lnTo>
                      <a:lnTo>
                        <a:pt x="4" y="153"/>
                      </a:lnTo>
                      <a:lnTo>
                        <a:pt x="7" y="154"/>
                      </a:lnTo>
                      <a:lnTo>
                        <a:pt x="12" y="154"/>
                      </a:lnTo>
                      <a:lnTo>
                        <a:pt x="17" y="152"/>
                      </a:lnTo>
                      <a:lnTo>
                        <a:pt x="21" y="150"/>
                      </a:lnTo>
                      <a:lnTo>
                        <a:pt x="27" y="144"/>
                      </a:lnTo>
                      <a:lnTo>
                        <a:pt x="31" y="136"/>
                      </a:lnTo>
                      <a:lnTo>
                        <a:pt x="37" y="126"/>
                      </a:lnTo>
                      <a:lnTo>
                        <a:pt x="49" y="100"/>
                      </a:lnTo>
                      <a:lnTo>
                        <a:pt x="56" y="72"/>
                      </a:lnTo>
                      <a:lnTo>
                        <a:pt x="62" y="51"/>
                      </a:lnTo>
                      <a:lnTo>
                        <a:pt x="67" y="27"/>
                      </a:lnTo>
                      <a:lnTo>
                        <a:pt x="68" y="17"/>
                      </a:lnTo>
                      <a:lnTo>
                        <a:pt x="68" y="8"/>
                      </a:lnTo>
                      <a:lnTo>
                        <a:pt x="67" y="2"/>
                      </a:lnTo>
                      <a:lnTo>
                        <a:pt x="64" y="0"/>
                      </a:lnTo>
                      <a:lnTo>
                        <a:pt x="5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2" name="Freeform 22"/>
                <p:cNvSpPr>
                  <a:spLocks/>
                </p:cNvSpPr>
                <p:nvPr/>
              </p:nvSpPr>
              <p:spPr bwMode="auto">
                <a:xfrm>
                  <a:off x="4284" y="3683"/>
                  <a:ext cx="69" cy="155"/>
                </a:xfrm>
                <a:custGeom>
                  <a:avLst/>
                  <a:gdLst>
                    <a:gd name="T0" fmla="*/ 60 w 69"/>
                    <a:gd name="T1" fmla="*/ 0 h 155"/>
                    <a:gd name="T2" fmla="*/ 53 w 69"/>
                    <a:gd name="T3" fmla="*/ 5 h 155"/>
                    <a:gd name="T4" fmla="*/ 43 w 69"/>
                    <a:gd name="T5" fmla="*/ 20 h 155"/>
                    <a:gd name="T6" fmla="*/ 31 w 69"/>
                    <a:gd name="T7" fmla="*/ 45 h 155"/>
                    <a:gd name="T8" fmla="*/ 22 w 69"/>
                    <a:gd name="T9" fmla="*/ 65 h 155"/>
                    <a:gd name="T10" fmla="*/ 11 w 69"/>
                    <a:gd name="T11" fmla="*/ 91 h 155"/>
                    <a:gd name="T12" fmla="*/ 3 w 69"/>
                    <a:gd name="T13" fmla="*/ 117 h 155"/>
                    <a:gd name="T14" fmla="*/ 1 w 69"/>
                    <a:gd name="T15" fmla="*/ 133 h 155"/>
                    <a:gd name="T16" fmla="*/ 0 w 69"/>
                    <a:gd name="T17" fmla="*/ 139 h 155"/>
                    <a:gd name="T18" fmla="*/ 1 w 69"/>
                    <a:gd name="T19" fmla="*/ 144 h 155"/>
                    <a:gd name="T20" fmla="*/ 1 w 69"/>
                    <a:gd name="T21" fmla="*/ 149 h 155"/>
                    <a:gd name="T22" fmla="*/ 4 w 69"/>
                    <a:gd name="T23" fmla="*/ 153 h 155"/>
                    <a:gd name="T24" fmla="*/ 7 w 69"/>
                    <a:gd name="T25" fmla="*/ 155 h 155"/>
                    <a:gd name="T26" fmla="*/ 11 w 69"/>
                    <a:gd name="T27" fmla="*/ 154 h 155"/>
                    <a:gd name="T28" fmla="*/ 17 w 69"/>
                    <a:gd name="T29" fmla="*/ 152 h 155"/>
                    <a:gd name="T30" fmla="*/ 20 w 69"/>
                    <a:gd name="T31" fmla="*/ 150 h 155"/>
                    <a:gd name="T32" fmla="*/ 26 w 69"/>
                    <a:gd name="T33" fmla="*/ 143 h 155"/>
                    <a:gd name="T34" fmla="*/ 30 w 69"/>
                    <a:gd name="T35" fmla="*/ 137 h 155"/>
                    <a:gd name="T36" fmla="*/ 37 w 69"/>
                    <a:gd name="T37" fmla="*/ 126 h 155"/>
                    <a:gd name="T38" fmla="*/ 48 w 69"/>
                    <a:gd name="T39" fmla="*/ 100 h 155"/>
                    <a:gd name="T40" fmla="*/ 56 w 69"/>
                    <a:gd name="T41" fmla="*/ 73 h 155"/>
                    <a:gd name="T42" fmla="*/ 63 w 69"/>
                    <a:gd name="T43" fmla="*/ 52 h 155"/>
                    <a:gd name="T44" fmla="*/ 66 w 69"/>
                    <a:gd name="T45" fmla="*/ 27 h 155"/>
                    <a:gd name="T46" fmla="*/ 67 w 69"/>
                    <a:gd name="T47" fmla="*/ 16 h 155"/>
                    <a:gd name="T48" fmla="*/ 69 w 69"/>
                    <a:gd name="T49" fmla="*/ 8 h 155"/>
                    <a:gd name="T50" fmla="*/ 66 w 69"/>
                    <a:gd name="T51" fmla="*/ 2 h 155"/>
                    <a:gd name="T52" fmla="*/ 63 w 69"/>
                    <a:gd name="T53" fmla="*/ 0 h 155"/>
                    <a:gd name="T54" fmla="*/ 60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60" y="0"/>
                      </a:moveTo>
                      <a:lnTo>
                        <a:pt x="53" y="5"/>
                      </a:lnTo>
                      <a:lnTo>
                        <a:pt x="43" y="20"/>
                      </a:lnTo>
                      <a:lnTo>
                        <a:pt x="31" y="45"/>
                      </a:lnTo>
                      <a:lnTo>
                        <a:pt x="22" y="65"/>
                      </a:lnTo>
                      <a:lnTo>
                        <a:pt x="11" y="91"/>
                      </a:lnTo>
                      <a:lnTo>
                        <a:pt x="3" y="117"/>
                      </a:lnTo>
                      <a:lnTo>
                        <a:pt x="1" y="133"/>
                      </a:lnTo>
                      <a:lnTo>
                        <a:pt x="0" y="139"/>
                      </a:lnTo>
                      <a:lnTo>
                        <a:pt x="1" y="144"/>
                      </a:lnTo>
                      <a:lnTo>
                        <a:pt x="1" y="149"/>
                      </a:lnTo>
                      <a:lnTo>
                        <a:pt x="4" y="153"/>
                      </a:lnTo>
                      <a:lnTo>
                        <a:pt x="7" y="155"/>
                      </a:lnTo>
                      <a:lnTo>
                        <a:pt x="11" y="154"/>
                      </a:lnTo>
                      <a:lnTo>
                        <a:pt x="17" y="152"/>
                      </a:lnTo>
                      <a:lnTo>
                        <a:pt x="20" y="150"/>
                      </a:lnTo>
                      <a:lnTo>
                        <a:pt x="26" y="143"/>
                      </a:lnTo>
                      <a:lnTo>
                        <a:pt x="30" y="137"/>
                      </a:lnTo>
                      <a:lnTo>
                        <a:pt x="37" y="126"/>
                      </a:lnTo>
                      <a:lnTo>
                        <a:pt x="48" y="100"/>
                      </a:lnTo>
                      <a:lnTo>
                        <a:pt x="56" y="73"/>
                      </a:lnTo>
                      <a:lnTo>
                        <a:pt x="63" y="52"/>
                      </a:lnTo>
                      <a:lnTo>
                        <a:pt x="66" y="27"/>
                      </a:lnTo>
                      <a:lnTo>
                        <a:pt x="67" y="16"/>
                      </a:lnTo>
                      <a:lnTo>
                        <a:pt x="69" y="8"/>
                      </a:lnTo>
                      <a:lnTo>
                        <a:pt x="66" y="2"/>
                      </a:lnTo>
                      <a:lnTo>
                        <a:pt x="63" y="0"/>
                      </a:lnTo>
                      <a:lnTo>
                        <a:pt x="60" y="0"/>
                      </a:lnTo>
                      <a:close/>
                    </a:path>
                  </a:pathLst>
                </a:custGeom>
                <a:solidFill>
                  <a:srgbClr val="FFFFFF"/>
                </a:solidFill>
                <a:ln w="0">
                  <a:solidFill>
                    <a:srgbClr val="606060"/>
                  </a:solidFill>
                  <a:prstDash val="solid"/>
                  <a:round/>
                  <a:headEnd/>
                  <a:tailEnd/>
                </a:ln>
              </p:spPr>
              <p:txBody>
                <a:bodyPr/>
                <a:lstStyle/>
                <a:p>
                  <a:endParaRPr lang="en-US"/>
                </a:p>
              </p:txBody>
            </p:sp>
            <p:sp>
              <p:nvSpPr>
                <p:cNvPr id="38163" name="Freeform 23"/>
                <p:cNvSpPr>
                  <a:spLocks/>
                </p:cNvSpPr>
                <p:nvPr/>
              </p:nvSpPr>
              <p:spPr bwMode="auto">
                <a:xfrm>
                  <a:off x="4155" y="3682"/>
                  <a:ext cx="180" cy="121"/>
                </a:xfrm>
                <a:custGeom>
                  <a:avLst/>
                  <a:gdLst>
                    <a:gd name="T0" fmla="*/ 166 w 180"/>
                    <a:gd name="T1" fmla="*/ 3 h 121"/>
                    <a:gd name="T2" fmla="*/ 155 w 180"/>
                    <a:gd name="T3" fmla="*/ 5 h 121"/>
                    <a:gd name="T4" fmla="*/ 140 w 180"/>
                    <a:gd name="T5" fmla="*/ 13 h 121"/>
                    <a:gd name="T6" fmla="*/ 117 w 180"/>
                    <a:gd name="T7" fmla="*/ 26 h 121"/>
                    <a:gd name="T8" fmla="*/ 84 w 180"/>
                    <a:gd name="T9" fmla="*/ 46 h 121"/>
                    <a:gd name="T10" fmla="*/ 55 w 180"/>
                    <a:gd name="T11" fmla="*/ 67 h 121"/>
                    <a:gd name="T12" fmla="*/ 34 w 180"/>
                    <a:gd name="T13" fmla="*/ 83 h 121"/>
                    <a:gd name="T14" fmla="*/ 11 w 180"/>
                    <a:gd name="T15" fmla="*/ 99 h 121"/>
                    <a:gd name="T16" fmla="*/ 5 w 180"/>
                    <a:gd name="T17" fmla="*/ 105 h 121"/>
                    <a:gd name="T18" fmla="*/ 1 w 180"/>
                    <a:gd name="T19" fmla="*/ 110 h 121"/>
                    <a:gd name="T20" fmla="*/ 0 w 180"/>
                    <a:gd name="T21" fmla="*/ 114 h 121"/>
                    <a:gd name="T22" fmla="*/ 0 w 180"/>
                    <a:gd name="T23" fmla="*/ 117 h 121"/>
                    <a:gd name="T24" fmla="*/ 3 w 180"/>
                    <a:gd name="T25" fmla="*/ 120 h 121"/>
                    <a:gd name="T26" fmla="*/ 9 w 180"/>
                    <a:gd name="T27" fmla="*/ 121 h 121"/>
                    <a:gd name="T28" fmla="*/ 15 w 180"/>
                    <a:gd name="T29" fmla="*/ 120 h 121"/>
                    <a:gd name="T30" fmla="*/ 22 w 180"/>
                    <a:gd name="T31" fmla="*/ 118 h 121"/>
                    <a:gd name="T32" fmla="*/ 28 w 180"/>
                    <a:gd name="T33" fmla="*/ 116 h 121"/>
                    <a:gd name="T34" fmla="*/ 36 w 180"/>
                    <a:gd name="T35" fmla="*/ 111 h 121"/>
                    <a:gd name="T36" fmla="*/ 63 w 180"/>
                    <a:gd name="T37" fmla="*/ 97 h 121"/>
                    <a:gd name="T38" fmla="*/ 87 w 180"/>
                    <a:gd name="T39" fmla="*/ 83 h 121"/>
                    <a:gd name="T40" fmla="*/ 118 w 180"/>
                    <a:gd name="T41" fmla="*/ 61 h 121"/>
                    <a:gd name="T42" fmla="*/ 147 w 180"/>
                    <a:gd name="T43" fmla="*/ 41 h 121"/>
                    <a:gd name="T44" fmla="*/ 168 w 180"/>
                    <a:gd name="T45" fmla="*/ 23 h 121"/>
                    <a:gd name="T46" fmla="*/ 176 w 180"/>
                    <a:gd name="T47" fmla="*/ 13 h 121"/>
                    <a:gd name="T48" fmla="*/ 180 w 180"/>
                    <a:gd name="T49" fmla="*/ 6 h 121"/>
                    <a:gd name="T50" fmla="*/ 179 w 180"/>
                    <a:gd name="T51" fmla="*/ 2 h 121"/>
                    <a:gd name="T52" fmla="*/ 173 w 180"/>
                    <a:gd name="T53" fmla="*/ 0 h 121"/>
                    <a:gd name="T54" fmla="*/ 166 w 180"/>
                    <a:gd name="T55" fmla="*/ 3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1">
                      <a:moveTo>
                        <a:pt x="166" y="3"/>
                      </a:moveTo>
                      <a:lnTo>
                        <a:pt x="155" y="5"/>
                      </a:lnTo>
                      <a:lnTo>
                        <a:pt x="140" y="13"/>
                      </a:lnTo>
                      <a:lnTo>
                        <a:pt x="117" y="26"/>
                      </a:lnTo>
                      <a:lnTo>
                        <a:pt x="84" y="46"/>
                      </a:lnTo>
                      <a:lnTo>
                        <a:pt x="55" y="67"/>
                      </a:lnTo>
                      <a:lnTo>
                        <a:pt x="34" y="83"/>
                      </a:lnTo>
                      <a:lnTo>
                        <a:pt x="11" y="99"/>
                      </a:lnTo>
                      <a:lnTo>
                        <a:pt x="5" y="105"/>
                      </a:lnTo>
                      <a:lnTo>
                        <a:pt x="1" y="110"/>
                      </a:lnTo>
                      <a:lnTo>
                        <a:pt x="0" y="114"/>
                      </a:lnTo>
                      <a:lnTo>
                        <a:pt x="0" y="117"/>
                      </a:lnTo>
                      <a:lnTo>
                        <a:pt x="3" y="120"/>
                      </a:lnTo>
                      <a:lnTo>
                        <a:pt x="9" y="121"/>
                      </a:lnTo>
                      <a:lnTo>
                        <a:pt x="15" y="120"/>
                      </a:lnTo>
                      <a:lnTo>
                        <a:pt x="22" y="118"/>
                      </a:lnTo>
                      <a:lnTo>
                        <a:pt x="28" y="116"/>
                      </a:lnTo>
                      <a:lnTo>
                        <a:pt x="36" y="111"/>
                      </a:lnTo>
                      <a:lnTo>
                        <a:pt x="63" y="97"/>
                      </a:lnTo>
                      <a:lnTo>
                        <a:pt x="87" y="83"/>
                      </a:lnTo>
                      <a:lnTo>
                        <a:pt x="118" y="61"/>
                      </a:lnTo>
                      <a:lnTo>
                        <a:pt x="147" y="41"/>
                      </a:lnTo>
                      <a:lnTo>
                        <a:pt x="168" y="23"/>
                      </a:lnTo>
                      <a:lnTo>
                        <a:pt x="176" y="13"/>
                      </a:lnTo>
                      <a:lnTo>
                        <a:pt x="180" y="6"/>
                      </a:lnTo>
                      <a:lnTo>
                        <a:pt x="179" y="2"/>
                      </a:lnTo>
                      <a:lnTo>
                        <a:pt x="173" y="0"/>
                      </a:lnTo>
                      <a:lnTo>
                        <a:pt x="166"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4" name="Freeform 24"/>
                <p:cNvSpPr>
                  <a:spLocks/>
                </p:cNvSpPr>
                <p:nvPr/>
              </p:nvSpPr>
              <p:spPr bwMode="auto">
                <a:xfrm>
                  <a:off x="4155" y="3678"/>
                  <a:ext cx="180" cy="120"/>
                </a:xfrm>
                <a:custGeom>
                  <a:avLst/>
                  <a:gdLst>
                    <a:gd name="T0" fmla="*/ 166 w 180"/>
                    <a:gd name="T1" fmla="*/ 2 h 120"/>
                    <a:gd name="T2" fmla="*/ 155 w 180"/>
                    <a:gd name="T3" fmla="*/ 4 h 120"/>
                    <a:gd name="T4" fmla="*/ 140 w 180"/>
                    <a:gd name="T5" fmla="*/ 11 h 120"/>
                    <a:gd name="T6" fmla="*/ 117 w 180"/>
                    <a:gd name="T7" fmla="*/ 25 h 120"/>
                    <a:gd name="T8" fmla="*/ 84 w 180"/>
                    <a:gd name="T9" fmla="*/ 45 h 120"/>
                    <a:gd name="T10" fmla="*/ 55 w 180"/>
                    <a:gd name="T11" fmla="*/ 67 h 120"/>
                    <a:gd name="T12" fmla="*/ 34 w 180"/>
                    <a:gd name="T13" fmla="*/ 82 h 120"/>
                    <a:gd name="T14" fmla="*/ 11 w 180"/>
                    <a:gd name="T15" fmla="*/ 98 h 120"/>
                    <a:gd name="T16" fmla="*/ 5 w 180"/>
                    <a:gd name="T17" fmla="*/ 104 h 120"/>
                    <a:gd name="T18" fmla="*/ 1 w 180"/>
                    <a:gd name="T19" fmla="*/ 109 h 120"/>
                    <a:gd name="T20" fmla="*/ 0 w 180"/>
                    <a:gd name="T21" fmla="*/ 113 h 120"/>
                    <a:gd name="T22" fmla="*/ 0 w 180"/>
                    <a:gd name="T23" fmla="*/ 116 h 120"/>
                    <a:gd name="T24" fmla="*/ 3 w 180"/>
                    <a:gd name="T25" fmla="*/ 120 h 120"/>
                    <a:gd name="T26" fmla="*/ 9 w 180"/>
                    <a:gd name="T27" fmla="*/ 120 h 120"/>
                    <a:gd name="T28" fmla="*/ 15 w 180"/>
                    <a:gd name="T29" fmla="*/ 119 h 120"/>
                    <a:gd name="T30" fmla="*/ 22 w 180"/>
                    <a:gd name="T31" fmla="*/ 117 h 120"/>
                    <a:gd name="T32" fmla="*/ 28 w 180"/>
                    <a:gd name="T33" fmla="*/ 115 h 120"/>
                    <a:gd name="T34" fmla="*/ 36 w 180"/>
                    <a:gd name="T35" fmla="*/ 111 h 120"/>
                    <a:gd name="T36" fmla="*/ 63 w 180"/>
                    <a:gd name="T37" fmla="*/ 96 h 120"/>
                    <a:gd name="T38" fmla="*/ 87 w 180"/>
                    <a:gd name="T39" fmla="*/ 82 h 120"/>
                    <a:gd name="T40" fmla="*/ 118 w 180"/>
                    <a:gd name="T41" fmla="*/ 61 h 120"/>
                    <a:gd name="T42" fmla="*/ 147 w 180"/>
                    <a:gd name="T43" fmla="*/ 40 h 120"/>
                    <a:gd name="T44" fmla="*/ 168 w 180"/>
                    <a:gd name="T45" fmla="*/ 22 h 120"/>
                    <a:gd name="T46" fmla="*/ 176 w 180"/>
                    <a:gd name="T47" fmla="*/ 12 h 120"/>
                    <a:gd name="T48" fmla="*/ 180 w 180"/>
                    <a:gd name="T49" fmla="*/ 6 h 120"/>
                    <a:gd name="T50" fmla="*/ 179 w 180"/>
                    <a:gd name="T51" fmla="*/ 1 h 120"/>
                    <a:gd name="T52" fmla="*/ 173 w 180"/>
                    <a:gd name="T53" fmla="*/ 0 h 120"/>
                    <a:gd name="T54" fmla="*/ 166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66" y="2"/>
                      </a:moveTo>
                      <a:lnTo>
                        <a:pt x="155" y="4"/>
                      </a:lnTo>
                      <a:lnTo>
                        <a:pt x="140" y="11"/>
                      </a:lnTo>
                      <a:lnTo>
                        <a:pt x="117" y="25"/>
                      </a:lnTo>
                      <a:lnTo>
                        <a:pt x="84" y="45"/>
                      </a:lnTo>
                      <a:lnTo>
                        <a:pt x="55" y="67"/>
                      </a:lnTo>
                      <a:lnTo>
                        <a:pt x="34" y="82"/>
                      </a:lnTo>
                      <a:lnTo>
                        <a:pt x="11" y="98"/>
                      </a:lnTo>
                      <a:lnTo>
                        <a:pt x="5" y="104"/>
                      </a:lnTo>
                      <a:lnTo>
                        <a:pt x="1" y="109"/>
                      </a:lnTo>
                      <a:lnTo>
                        <a:pt x="0" y="113"/>
                      </a:lnTo>
                      <a:lnTo>
                        <a:pt x="0" y="116"/>
                      </a:lnTo>
                      <a:lnTo>
                        <a:pt x="3" y="120"/>
                      </a:lnTo>
                      <a:lnTo>
                        <a:pt x="9" y="120"/>
                      </a:lnTo>
                      <a:lnTo>
                        <a:pt x="15" y="119"/>
                      </a:lnTo>
                      <a:lnTo>
                        <a:pt x="22" y="117"/>
                      </a:lnTo>
                      <a:lnTo>
                        <a:pt x="28" y="115"/>
                      </a:lnTo>
                      <a:lnTo>
                        <a:pt x="36" y="111"/>
                      </a:lnTo>
                      <a:lnTo>
                        <a:pt x="63" y="96"/>
                      </a:lnTo>
                      <a:lnTo>
                        <a:pt x="87" y="82"/>
                      </a:lnTo>
                      <a:lnTo>
                        <a:pt x="118" y="61"/>
                      </a:lnTo>
                      <a:lnTo>
                        <a:pt x="147" y="40"/>
                      </a:lnTo>
                      <a:lnTo>
                        <a:pt x="168" y="22"/>
                      </a:lnTo>
                      <a:lnTo>
                        <a:pt x="176" y="12"/>
                      </a:lnTo>
                      <a:lnTo>
                        <a:pt x="180" y="6"/>
                      </a:lnTo>
                      <a:lnTo>
                        <a:pt x="179" y="1"/>
                      </a:lnTo>
                      <a:lnTo>
                        <a:pt x="173" y="0"/>
                      </a:lnTo>
                      <a:lnTo>
                        <a:pt x="166" y="2"/>
                      </a:lnTo>
                      <a:close/>
                    </a:path>
                  </a:pathLst>
                </a:custGeom>
                <a:solidFill>
                  <a:srgbClr val="FFFFFF"/>
                </a:solidFill>
                <a:ln w="0">
                  <a:solidFill>
                    <a:srgbClr val="606060"/>
                  </a:solidFill>
                  <a:prstDash val="solid"/>
                  <a:round/>
                  <a:headEnd/>
                  <a:tailEnd/>
                </a:ln>
              </p:spPr>
              <p:txBody>
                <a:bodyPr/>
                <a:lstStyle/>
                <a:p>
                  <a:endParaRPr lang="en-US"/>
                </a:p>
              </p:txBody>
            </p:sp>
            <p:sp>
              <p:nvSpPr>
                <p:cNvPr id="38165" name="Freeform 25"/>
                <p:cNvSpPr>
                  <a:spLocks/>
                </p:cNvSpPr>
                <p:nvPr/>
              </p:nvSpPr>
              <p:spPr bwMode="auto">
                <a:xfrm>
                  <a:off x="4098" y="3673"/>
                  <a:ext cx="232" cy="68"/>
                </a:xfrm>
                <a:custGeom>
                  <a:avLst/>
                  <a:gdLst>
                    <a:gd name="T0" fmla="*/ 230 w 232"/>
                    <a:gd name="T1" fmla="*/ 5 h 68"/>
                    <a:gd name="T2" fmla="*/ 227 w 232"/>
                    <a:gd name="T3" fmla="*/ 2 h 68"/>
                    <a:gd name="T4" fmla="*/ 223 w 232"/>
                    <a:gd name="T5" fmla="*/ 0 h 68"/>
                    <a:gd name="T6" fmla="*/ 218 w 232"/>
                    <a:gd name="T7" fmla="*/ 0 h 68"/>
                    <a:gd name="T8" fmla="*/ 210 w 232"/>
                    <a:gd name="T9" fmla="*/ 0 h 68"/>
                    <a:gd name="T10" fmla="*/ 191 w 232"/>
                    <a:gd name="T11" fmla="*/ 4 h 68"/>
                    <a:gd name="T12" fmla="*/ 159 w 232"/>
                    <a:gd name="T13" fmla="*/ 11 h 68"/>
                    <a:gd name="T14" fmla="*/ 126 w 232"/>
                    <a:gd name="T15" fmla="*/ 19 h 68"/>
                    <a:gd name="T16" fmla="*/ 98 w 232"/>
                    <a:gd name="T17" fmla="*/ 26 h 68"/>
                    <a:gd name="T18" fmla="*/ 67 w 232"/>
                    <a:gd name="T19" fmla="*/ 35 h 68"/>
                    <a:gd name="T20" fmla="*/ 40 w 232"/>
                    <a:gd name="T21" fmla="*/ 43 h 68"/>
                    <a:gd name="T22" fmla="*/ 23 w 232"/>
                    <a:gd name="T23" fmla="*/ 49 h 68"/>
                    <a:gd name="T24" fmla="*/ 13 w 232"/>
                    <a:gd name="T25" fmla="*/ 53 h 68"/>
                    <a:gd name="T26" fmla="*/ 8 w 232"/>
                    <a:gd name="T27" fmla="*/ 55 h 68"/>
                    <a:gd name="T28" fmla="*/ 4 w 232"/>
                    <a:gd name="T29" fmla="*/ 58 h 68"/>
                    <a:gd name="T30" fmla="*/ 1 w 232"/>
                    <a:gd name="T31" fmla="*/ 60 h 68"/>
                    <a:gd name="T32" fmla="*/ 0 w 232"/>
                    <a:gd name="T33" fmla="*/ 63 h 68"/>
                    <a:gd name="T34" fmla="*/ 1 w 232"/>
                    <a:gd name="T35" fmla="*/ 66 h 68"/>
                    <a:gd name="T36" fmla="*/ 4 w 232"/>
                    <a:gd name="T37" fmla="*/ 68 h 68"/>
                    <a:gd name="T38" fmla="*/ 7 w 232"/>
                    <a:gd name="T39" fmla="*/ 68 h 68"/>
                    <a:gd name="T40" fmla="*/ 12 w 232"/>
                    <a:gd name="T41" fmla="*/ 68 h 68"/>
                    <a:gd name="T42" fmla="*/ 17 w 232"/>
                    <a:gd name="T43" fmla="*/ 68 h 68"/>
                    <a:gd name="T44" fmla="*/ 27 w 232"/>
                    <a:gd name="T45" fmla="*/ 66 h 68"/>
                    <a:gd name="T46" fmla="*/ 37 w 232"/>
                    <a:gd name="T47" fmla="*/ 65 h 68"/>
                    <a:gd name="T48" fmla="*/ 54 w 232"/>
                    <a:gd name="T49" fmla="*/ 62 h 68"/>
                    <a:gd name="T50" fmla="*/ 79 w 232"/>
                    <a:gd name="T51" fmla="*/ 57 h 68"/>
                    <a:gd name="T52" fmla="*/ 109 w 232"/>
                    <a:gd name="T53" fmla="*/ 49 h 68"/>
                    <a:gd name="T54" fmla="*/ 141 w 232"/>
                    <a:gd name="T55" fmla="*/ 41 h 68"/>
                    <a:gd name="T56" fmla="*/ 169 w 232"/>
                    <a:gd name="T57" fmla="*/ 33 h 68"/>
                    <a:gd name="T58" fmla="*/ 187 w 232"/>
                    <a:gd name="T59" fmla="*/ 28 h 68"/>
                    <a:gd name="T60" fmla="*/ 203 w 232"/>
                    <a:gd name="T61" fmla="*/ 22 h 68"/>
                    <a:gd name="T62" fmla="*/ 221 w 232"/>
                    <a:gd name="T63" fmla="*/ 15 h 68"/>
                    <a:gd name="T64" fmla="*/ 229 w 232"/>
                    <a:gd name="T65" fmla="*/ 12 h 68"/>
                    <a:gd name="T66" fmla="*/ 230 w 232"/>
                    <a:gd name="T67" fmla="*/ 10 h 68"/>
                    <a:gd name="T68" fmla="*/ 232 w 232"/>
                    <a:gd name="T69" fmla="*/ 7 h 68"/>
                    <a:gd name="T70" fmla="*/ 230 w 232"/>
                    <a:gd name="T71" fmla="*/ 5 h 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8">
                      <a:moveTo>
                        <a:pt x="230" y="5"/>
                      </a:moveTo>
                      <a:lnTo>
                        <a:pt x="227" y="2"/>
                      </a:lnTo>
                      <a:lnTo>
                        <a:pt x="223" y="0"/>
                      </a:lnTo>
                      <a:lnTo>
                        <a:pt x="218" y="0"/>
                      </a:lnTo>
                      <a:lnTo>
                        <a:pt x="210" y="0"/>
                      </a:lnTo>
                      <a:lnTo>
                        <a:pt x="191" y="4"/>
                      </a:lnTo>
                      <a:lnTo>
                        <a:pt x="159" y="11"/>
                      </a:lnTo>
                      <a:lnTo>
                        <a:pt x="126" y="19"/>
                      </a:lnTo>
                      <a:lnTo>
                        <a:pt x="98" y="26"/>
                      </a:lnTo>
                      <a:lnTo>
                        <a:pt x="67" y="35"/>
                      </a:lnTo>
                      <a:lnTo>
                        <a:pt x="40" y="43"/>
                      </a:lnTo>
                      <a:lnTo>
                        <a:pt x="23" y="49"/>
                      </a:lnTo>
                      <a:lnTo>
                        <a:pt x="13" y="53"/>
                      </a:lnTo>
                      <a:lnTo>
                        <a:pt x="8" y="55"/>
                      </a:lnTo>
                      <a:lnTo>
                        <a:pt x="4" y="58"/>
                      </a:lnTo>
                      <a:lnTo>
                        <a:pt x="1" y="60"/>
                      </a:lnTo>
                      <a:lnTo>
                        <a:pt x="0" y="63"/>
                      </a:lnTo>
                      <a:lnTo>
                        <a:pt x="1" y="66"/>
                      </a:lnTo>
                      <a:lnTo>
                        <a:pt x="4" y="68"/>
                      </a:lnTo>
                      <a:lnTo>
                        <a:pt x="7" y="68"/>
                      </a:lnTo>
                      <a:lnTo>
                        <a:pt x="12" y="68"/>
                      </a:lnTo>
                      <a:lnTo>
                        <a:pt x="17" y="68"/>
                      </a:lnTo>
                      <a:lnTo>
                        <a:pt x="27" y="66"/>
                      </a:lnTo>
                      <a:lnTo>
                        <a:pt x="37" y="65"/>
                      </a:lnTo>
                      <a:lnTo>
                        <a:pt x="54" y="62"/>
                      </a:lnTo>
                      <a:lnTo>
                        <a:pt x="79" y="57"/>
                      </a:lnTo>
                      <a:lnTo>
                        <a:pt x="109" y="49"/>
                      </a:lnTo>
                      <a:lnTo>
                        <a:pt x="141" y="41"/>
                      </a:lnTo>
                      <a:lnTo>
                        <a:pt x="169" y="33"/>
                      </a:lnTo>
                      <a:lnTo>
                        <a:pt x="187" y="28"/>
                      </a:lnTo>
                      <a:lnTo>
                        <a:pt x="203" y="22"/>
                      </a:lnTo>
                      <a:lnTo>
                        <a:pt x="221" y="15"/>
                      </a:lnTo>
                      <a:lnTo>
                        <a:pt x="229" y="12"/>
                      </a:lnTo>
                      <a:lnTo>
                        <a:pt x="230" y="10"/>
                      </a:lnTo>
                      <a:lnTo>
                        <a:pt x="232" y="7"/>
                      </a:lnTo>
                      <a:lnTo>
                        <a:pt x="230"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6" name="Freeform 26"/>
                <p:cNvSpPr>
                  <a:spLocks/>
                </p:cNvSpPr>
                <p:nvPr/>
              </p:nvSpPr>
              <p:spPr bwMode="auto">
                <a:xfrm>
                  <a:off x="4098" y="3668"/>
                  <a:ext cx="232" cy="69"/>
                </a:xfrm>
                <a:custGeom>
                  <a:avLst/>
                  <a:gdLst>
                    <a:gd name="T0" fmla="*/ 230 w 232"/>
                    <a:gd name="T1" fmla="*/ 5 h 69"/>
                    <a:gd name="T2" fmla="*/ 227 w 232"/>
                    <a:gd name="T3" fmla="*/ 3 h 69"/>
                    <a:gd name="T4" fmla="*/ 223 w 232"/>
                    <a:gd name="T5" fmla="*/ 1 h 69"/>
                    <a:gd name="T6" fmla="*/ 218 w 232"/>
                    <a:gd name="T7" fmla="*/ 0 h 69"/>
                    <a:gd name="T8" fmla="*/ 210 w 232"/>
                    <a:gd name="T9" fmla="*/ 1 h 69"/>
                    <a:gd name="T10" fmla="*/ 191 w 232"/>
                    <a:gd name="T11" fmla="*/ 4 h 69"/>
                    <a:gd name="T12" fmla="*/ 159 w 232"/>
                    <a:gd name="T13" fmla="*/ 11 h 69"/>
                    <a:gd name="T14" fmla="*/ 126 w 232"/>
                    <a:gd name="T15" fmla="*/ 19 h 69"/>
                    <a:gd name="T16" fmla="*/ 98 w 232"/>
                    <a:gd name="T17" fmla="*/ 27 h 69"/>
                    <a:gd name="T18" fmla="*/ 67 w 232"/>
                    <a:gd name="T19" fmla="*/ 35 h 69"/>
                    <a:gd name="T20" fmla="*/ 40 w 232"/>
                    <a:gd name="T21" fmla="*/ 44 h 69"/>
                    <a:gd name="T22" fmla="*/ 23 w 232"/>
                    <a:gd name="T23" fmla="*/ 50 h 69"/>
                    <a:gd name="T24" fmla="*/ 13 w 232"/>
                    <a:gd name="T25" fmla="*/ 53 h 69"/>
                    <a:gd name="T26" fmla="*/ 8 w 232"/>
                    <a:gd name="T27" fmla="*/ 55 h 69"/>
                    <a:gd name="T28" fmla="*/ 4 w 232"/>
                    <a:gd name="T29" fmla="*/ 58 h 69"/>
                    <a:gd name="T30" fmla="*/ 1 w 232"/>
                    <a:gd name="T31" fmla="*/ 61 h 69"/>
                    <a:gd name="T32" fmla="*/ 0 w 232"/>
                    <a:gd name="T33" fmla="*/ 63 h 69"/>
                    <a:gd name="T34" fmla="*/ 1 w 232"/>
                    <a:gd name="T35" fmla="*/ 66 h 69"/>
                    <a:gd name="T36" fmla="*/ 4 w 232"/>
                    <a:gd name="T37" fmla="*/ 68 h 69"/>
                    <a:gd name="T38" fmla="*/ 7 w 232"/>
                    <a:gd name="T39" fmla="*/ 69 h 69"/>
                    <a:gd name="T40" fmla="*/ 12 w 232"/>
                    <a:gd name="T41" fmla="*/ 69 h 69"/>
                    <a:gd name="T42" fmla="*/ 17 w 232"/>
                    <a:gd name="T43" fmla="*/ 68 h 69"/>
                    <a:gd name="T44" fmla="*/ 27 w 232"/>
                    <a:gd name="T45" fmla="*/ 67 h 69"/>
                    <a:gd name="T46" fmla="*/ 37 w 232"/>
                    <a:gd name="T47" fmla="*/ 65 h 69"/>
                    <a:gd name="T48" fmla="*/ 54 w 232"/>
                    <a:gd name="T49" fmla="*/ 62 h 69"/>
                    <a:gd name="T50" fmla="*/ 79 w 232"/>
                    <a:gd name="T51" fmla="*/ 57 h 69"/>
                    <a:gd name="T52" fmla="*/ 109 w 232"/>
                    <a:gd name="T53" fmla="*/ 50 h 69"/>
                    <a:gd name="T54" fmla="*/ 141 w 232"/>
                    <a:gd name="T55" fmla="*/ 42 h 69"/>
                    <a:gd name="T56" fmla="*/ 169 w 232"/>
                    <a:gd name="T57" fmla="*/ 34 h 69"/>
                    <a:gd name="T58" fmla="*/ 187 w 232"/>
                    <a:gd name="T59" fmla="*/ 28 h 69"/>
                    <a:gd name="T60" fmla="*/ 203 w 232"/>
                    <a:gd name="T61" fmla="*/ 22 h 69"/>
                    <a:gd name="T62" fmla="*/ 221 w 232"/>
                    <a:gd name="T63" fmla="*/ 15 h 69"/>
                    <a:gd name="T64" fmla="*/ 229 w 232"/>
                    <a:gd name="T65" fmla="*/ 12 h 69"/>
                    <a:gd name="T66" fmla="*/ 230 w 232"/>
                    <a:gd name="T67" fmla="*/ 10 h 69"/>
                    <a:gd name="T68" fmla="*/ 232 w 232"/>
                    <a:gd name="T69" fmla="*/ 8 h 69"/>
                    <a:gd name="T70" fmla="*/ 230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30" y="5"/>
                      </a:moveTo>
                      <a:lnTo>
                        <a:pt x="227" y="3"/>
                      </a:lnTo>
                      <a:lnTo>
                        <a:pt x="223" y="1"/>
                      </a:lnTo>
                      <a:lnTo>
                        <a:pt x="218" y="0"/>
                      </a:lnTo>
                      <a:lnTo>
                        <a:pt x="210" y="1"/>
                      </a:lnTo>
                      <a:lnTo>
                        <a:pt x="191" y="4"/>
                      </a:lnTo>
                      <a:lnTo>
                        <a:pt x="159" y="11"/>
                      </a:lnTo>
                      <a:lnTo>
                        <a:pt x="126" y="19"/>
                      </a:lnTo>
                      <a:lnTo>
                        <a:pt x="98" y="27"/>
                      </a:lnTo>
                      <a:lnTo>
                        <a:pt x="67" y="35"/>
                      </a:lnTo>
                      <a:lnTo>
                        <a:pt x="40" y="44"/>
                      </a:lnTo>
                      <a:lnTo>
                        <a:pt x="23" y="50"/>
                      </a:lnTo>
                      <a:lnTo>
                        <a:pt x="13" y="53"/>
                      </a:lnTo>
                      <a:lnTo>
                        <a:pt x="8" y="55"/>
                      </a:lnTo>
                      <a:lnTo>
                        <a:pt x="4" y="58"/>
                      </a:lnTo>
                      <a:lnTo>
                        <a:pt x="1" y="61"/>
                      </a:lnTo>
                      <a:lnTo>
                        <a:pt x="0" y="63"/>
                      </a:lnTo>
                      <a:lnTo>
                        <a:pt x="1" y="66"/>
                      </a:lnTo>
                      <a:lnTo>
                        <a:pt x="4" y="68"/>
                      </a:lnTo>
                      <a:lnTo>
                        <a:pt x="7" y="69"/>
                      </a:lnTo>
                      <a:lnTo>
                        <a:pt x="12" y="69"/>
                      </a:lnTo>
                      <a:lnTo>
                        <a:pt x="17" y="68"/>
                      </a:lnTo>
                      <a:lnTo>
                        <a:pt x="27" y="67"/>
                      </a:lnTo>
                      <a:lnTo>
                        <a:pt x="37" y="65"/>
                      </a:lnTo>
                      <a:lnTo>
                        <a:pt x="54" y="62"/>
                      </a:lnTo>
                      <a:lnTo>
                        <a:pt x="79" y="57"/>
                      </a:lnTo>
                      <a:lnTo>
                        <a:pt x="109" y="50"/>
                      </a:lnTo>
                      <a:lnTo>
                        <a:pt x="141" y="42"/>
                      </a:lnTo>
                      <a:lnTo>
                        <a:pt x="169" y="34"/>
                      </a:lnTo>
                      <a:lnTo>
                        <a:pt x="187" y="28"/>
                      </a:lnTo>
                      <a:lnTo>
                        <a:pt x="203" y="22"/>
                      </a:lnTo>
                      <a:lnTo>
                        <a:pt x="221" y="15"/>
                      </a:lnTo>
                      <a:lnTo>
                        <a:pt x="229" y="12"/>
                      </a:lnTo>
                      <a:lnTo>
                        <a:pt x="230" y="10"/>
                      </a:lnTo>
                      <a:lnTo>
                        <a:pt x="232" y="8"/>
                      </a:lnTo>
                      <a:lnTo>
                        <a:pt x="230" y="5"/>
                      </a:lnTo>
                      <a:close/>
                    </a:path>
                  </a:pathLst>
                </a:custGeom>
                <a:solidFill>
                  <a:srgbClr val="FFFFFF"/>
                </a:solidFill>
                <a:ln w="0">
                  <a:solidFill>
                    <a:srgbClr val="606060"/>
                  </a:solidFill>
                  <a:prstDash val="solid"/>
                  <a:round/>
                  <a:headEnd/>
                  <a:tailEnd/>
                </a:ln>
              </p:spPr>
              <p:txBody>
                <a:bodyPr/>
                <a:lstStyle/>
                <a:p>
                  <a:endParaRPr lang="en-US"/>
                </a:p>
              </p:txBody>
            </p:sp>
            <p:sp>
              <p:nvSpPr>
                <p:cNvPr id="38167" name="Freeform 27"/>
                <p:cNvSpPr>
                  <a:spLocks/>
                </p:cNvSpPr>
                <p:nvPr/>
              </p:nvSpPr>
              <p:spPr bwMode="auto">
                <a:xfrm>
                  <a:off x="4241" y="3683"/>
                  <a:ext cx="103" cy="153"/>
                </a:xfrm>
                <a:custGeom>
                  <a:avLst/>
                  <a:gdLst>
                    <a:gd name="T0" fmla="*/ 90 w 103"/>
                    <a:gd name="T1" fmla="*/ 0 h 153"/>
                    <a:gd name="T2" fmla="*/ 80 w 103"/>
                    <a:gd name="T3" fmla="*/ 5 h 153"/>
                    <a:gd name="T4" fmla="*/ 67 w 103"/>
                    <a:gd name="T5" fmla="*/ 20 h 153"/>
                    <a:gd name="T6" fmla="*/ 53 w 103"/>
                    <a:gd name="T7" fmla="*/ 39 h 153"/>
                    <a:gd name="T8" fmla="*/ 37 w 103"/>
                    <a:gd name="T9" fmla="*/ 65 h 153"/>
                    <a:gd name="T10" fmla="*/ 22 w 103"/>
                    <a:gd name="T11" fmla="*/ 90 h 153"/>
                    <a:gd name="T12" fmla="*/ 9 w 103"/>
                    <a:gd name="T13" fmla="*/ 117 h 153"/>
                    <a:gd name="T14" fmla="*/ 3 w 103"/>
                    <a:gd name="T15" fmla="*/ 133 h 153"/>
                    <a:gd name="T16" fmla="*/ 1 w 103"/>
                    <a:gd name="T17" fmla="*/ 138 h 153"/>
                    <a:gd name="T18" fmla="*/ 0 w 103"/>
                    <a:gd name="T19" fmla="*/ 143 h 153"/>
                    <a:gd name="T20" fmla="*/ 2 w 103"/>
                    <a:gd name="T21" fmla="*/ 149 h 153"/>
                    <a:gd name="T22" fmla="*/ 6 w 103"/>
                    <a:gd name="T23" fmla="*/ 152 h 153"/>
                    <a:gd name="T24" fmla="*/ 10 w 103"/>
                    <a:gd name="T25" fmla="*/ 153 h 153"/>
                    <a:gd name="T26" fmla="*/ 16 w 103"/>
                    <a:gd name="T27" fmla="*/ 152 h 153"/>
                    <a:gd name="T28" fmla="*/ 19 w 103"/>
                    <a:gd name="T29" fmla="*/ 151 h 153"/>
                    <a:gd name="T30" fmla="*/ 22 w 103"/>
                    <a:gd name="T31" fmla="*/ 149 h 153"/>
                    <a:gd name="T32" fmla="*/ 28 w 103"/>
                    <a:gd name="T33" fmla="*/ 144 h 153"/>
                    <a:gd name="T34" fmla="*/ 38 w 103"/>
                    <a:gd name="T35" fmla="*/ 129 h 153"/>
                    <a:gd name="T36" fmla="*/ 56 w 103"/>
                    <a:gd name="T37" fmla="*/ 103 h 153"/>
                    <a:gd name="T38" fmla="*/ 71 w 103"/>
                    <a:gd name="T39" fmla="*/ 79 h 153"/>
                    <a:gd name="T40" fmla="*/ 84 w 103"/>
                    <a:gd name="T41" fmla="*/ 52 h 153"/>
                    <a:gd name="T42" fmla="*/ 95 w 103"/>
                    <a:gd name="T43" fmla="*/ 32 h 153"/>
                    <a:gd name="T44" fmla="*/ 101 w 103"/>
                    <a:gd name="T45" fmla="*/ 17 h 153"/>
                    <a:gd name="T46" fmla="*/ 103 w 103"/>
                    <a:gd name="T47" fmla="*/ 8 h 153"/>
                    <a:gd name="T48" fmla="*/ 100 w 103"/>
                    <a:gd name="T49" fmla="*/ 3 h 153"/>
                    <a:gd name="T50" fmla="*/ 96 w 103"/>
                    <a:gd name="T51" fmla="*/ 0 h 153"/>
                    <a:gd name="T52" fmla="*/ 90 w 103"/>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3">
                      <a:moveTo>
                        <a:pt x="90" y="0"/>
                      </a:moveTo>
                      <a:lnTo>
                        <a:pt x="80" y="5"/>
                      </a:lnTo>
                      <a:lnTo>
                        <a:pt x="67" y="20"/>
                      </a:lnTo>
                      <a:lnTo>
                        <a:pt x="53" y="39"/>
                      </a:lnTo>
                      <a:lnTo>
                        <a:pt x="37" y="65"/>
                      </a:lnTo>
                      <a:lnTo>
                        <a:pt x="22" y="90"/>
                      </a:lnTo>
                      <a:lnTo>
                        <a:pt x="9" y="117"/>
                      </a:lnTo>
                      <a:lnTo>
                        <a:pt x="3" y="133"/>
                      </a:lnTo>
                      <a:lnTo>
                        <a:pt x="1" y="138"/>
                      </a:lnTo>
                      <a:lnTo>
                        <a:pt x="0" y="143"/>
                      </a:lnTo>
                      <a:lnTo>
                        <a:pt x="2" y="149"/>
                      </a:lnTo>
                      <a:lnTo>
                        <a:pt x="6" y="152"/>
                      </a:lnTo>
                      <a:lnTo>
                        <a:pt x="10" y="153"/>
                      </a:lnTo>
                      <a:lnTo>
                        <a:pt x="16" y="152"/>
                      </a:lnTo>
                      <a:lnTo>
                        <a:pt x="19" y="151"/>
                      </a:lnTo>
                      <a:lnTo>
                        <a:pt x="22" y="149"/>
                      </a:lnTo>
                      <a:lnTo>
                        <a:pt x="28" y="144"/>
                      </a:lnTo>
                      <a:lnTo>
                        <a:pt x="38" y="129"/>
                      </a:lnTo>
                      <a:lnTo>
                        <a:pt x="56" y="103"/>
                      </a:lnTo>
                      <a:lnTo>
                        <a:pt x="71" y="79"/>
                      </a:lnTo>
                      <a:lnTo>
                        <a:pt x="84" y="52"/>
                      </a:lnTo>
                      <a:lnTo>
                        <a:pt x="95" y="32"/>
                      </a:lnTo>
                      <a:lnTo>
                        <a:pt x="101" y="17"/>
                      </a:lnTo>
                      <a:lnTo>
                        <a:pt x="103" y="8"/>
                      </a:lnTo>
                      <a:lnTo>
                        <a:pt x="100" y="3"/>
                      </a:lnTo>
                      <a:lnTo>
                        <a:pt x="96" y="0"/>
                      </a:lnTo>
                      <a:lnTo>
                        <a:pt x="9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68" name="Freeform 28"/>
                <p:cNvSpPr>
                  <a:spLocks/>
                </p:cNvSpPr>
                <p:nvPr/>
              </p:nvSpPr>
              <p:spPr bwMode="auto">
                <a:xfrm>
                  <a:off x="4240" y="3678"/>
                  <a:ext cx="102" cy="154"/>
                </a:xfrm>
                <a:custGeom>
                  <a:avLst/>
                  <a:gdLst>
                    <a:gd name="T0" fmla="*/ 89 w 102"/>
                    <a:gd name="T1" fmla="*/ 0 h 154"/>
                    <a:gd name="T2" fmla="*/ 79 w 102"/>
                    <a:gd name="T3" fmla="*/ 6 h 154"/>
                    <a:gd name="T4" fmla="*/ 67 w 102"/>
                    <a:gd name="T5" fmla="*/ 20 h 154"/>
                    <a:gd name="T6" fmla="*/ 53 w 102"/>
                    <a:gd name="T7" fmla="*/ 39 h 154"/>
                    <a:gd name="T8" fmla="*/ 36 w 102"/>
                    <a:gd name="T9" fmla="*/ 65 h 154"/>
                    <a:gd name="T10" fmla="*/ 21 w 102"/>
                    <a:gd name="T11" fmla="*/ 90 h 154"/>
                    <a:gd name="T12" fmla="*/ 8 w 102"/>
                    <a:gd name="T13" fmla="*/ 117 h 154"/>
                    <a:gd name="T14" fmla="*/ 2 w 102"/>
                    <a:gd name="T15" fmla="*/ 132 h 154"/>
                    <a:gd name="T16" fmla="*/ 1 w 102"/>
                    <a:gd name="T17" fmla="*/ 138 h 154"/>
                    <a:gd name="T18" fmla="*/ 0 w 102"/>
                    <a:gd name="T19" fmla="*/ 143 h 154"/>
                    <a:gd name="T20" fmla="*/ 2 w 102"/>
                    <a:gd name="T21" fmla="*/ 149 h 154"/>
                    <a:gd name="T22" fmla="*/ 5 w 102"/>
                    <a:gd name="T23" fmla="*/ 152 h 154"/>
                    <a:gd name="T24" fmla="*/ 9 w 102"/>
                    <a:gd name="T25" fmla="*/ 154 h 154"/>
                    <a:gd name="T26" fmla="*/ 15 w 102"/>
                    <a:gd name="T27" fmla="*/ 153 h 154"/>
                    <a:gd name="T28" fmla="*/ 20 w 102"/>
                    <a:gd name="T29" fmla="*/ 151 h 154"/>
                    <a:gd name="T30" fmla="*/ 23 w 102"/>
                    <a:gd name="T31" fmla="*/ 149 h 154"/>
                    <a:gd name="T32" fmla="*/ 27 w 102"/>
                    <a:gd name="T33" fmla="*/ 144 h 154"/>
                    <a:gd name="T34" fmla="*/ 37 w 102"/>
                    <a:gd name="T35" fmla="*/ 129 h 154"/>
                    <a:gd name="T36" fmla="*/ 55 w 102"/>
                    <a:gd name="T37" fmla="*/ 103 h 154"/>
                    <a:gd name="T38" fmla="*/ 70 w 102"/>
                    <a:gd name="T39" fmla="*/ 79 h 154"/>
                    <a:gd name="T40" fmla="*/ 85 w 102"/>
                    <a:gd name="T41" fmla="*/ 53 h 154"/>
                    <a:gd name="T42" fmla="*/ 95 w 102"/>
                    <a:gd name="T43" fmla="*/ 32 h 154"/>
                    <a:gd name="T44" fmla="*/ 101 w 102"/>
                    <a:gd name="T45" fmla="*/ 17 h 154"/>
                    <a:gd name="T46" fmla="*/ 102 w 102"/>
                    <a:gd name="T47" fmla="*/ 9 h 154"/>
                    <a:gd name="T48" fmla="*/ 100 w 102"/>
                    <a:gd name="T49" fmla="*/ 3 h 154"/>
                    <a:gd name="T50" fmla="*/ 95 w 102"/>
                    <a:gd name="T51" fmla="*/ 0 h 154"/>
                    <a:gd name="T52" fmla="*/ 89 w 102"/>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4">
                      <a:moveTo>
                        <a:pt x="89" y="0"/>
                      </a:moveTo>
                      <a:lnTo>
                        <a:pt x="79" y="6"/>
                      </a:lnTo>
                      <a:lnTo>
                        <a:pt x="67" y="20"/>
                      </a:lnTo>
                      <a:lnTo>
                        <a:pt x="53" y="39"/>
                      </a:lnTo>
                      <a:lnTo>
                        <a:pt x="36" y="65"/>
                      </a:lnTo>
                      <a:lnTo>
                        <a:pt x="21" y="90"/>
                      </a:lnTo>
                      <a:lnTo>
                        <a:pt x="8" y="117"/>
                      </a:lnTo>
                      <a:lnTo>
                        <a:pt x="2" y="132"/>
                      </a:lnTo>
                      <a:lnTo>
                        <a:pt x="1" y="138"/>
                      </a:lnTo>
                      <a:lnTo>
                        <a:pt x="0" y="143"/>
                      </a:lnTo>
                      <a:lnTo>
                        <a:pt x="2" y="149"/>
                      </a:lnTo>
                      <a:lnTo>
                        <a:pt x="5" y="152"/>
                      </a:lnTo>
                      <a:lnTo>
                        <a:pt x="9" y="154"/>
                      </a:lnTo>
                      <a:lnTo>
                        <a:pt x="15" y="153"/>
                      </a:lnTo>
                      <a:lnTo>
                        <a:pt x="20" y="151"/>
                      </a:lnTo>
                      <a:lnTo>
                        <a:pt x="23" y="149"/>
                      </a:lnTo>
                      <a:lnTo>
                        <a:pt x="27" y="144"/>
                      </a:lnTo>
                      <a:lnTo>
                        <a:pt x="37" y="129"/>
                      </a:lnTo>
                      <a:lnTo>
                        <a:pt x="55" y="103"/>
                      </a:lnTo>
                      <a:lnTo>
                        <a:pt x="70" y="79"/>
                      </a:lnTo>
                      <a:lnTo>
                        <a:pt x="85" y="53"/>
                      </a:lnTo>
                      <a:lnTo>
                        <a:pt x="95" y="32"/>
                      </a:lnTo>
                      <a:lnTo>
                        <a:pt x="101" y="17"/>
                      </a:lnTo>
                      <a:lnTo>
                        <a:pt x="102" y="9"/>
                      </a:lnTo>
                      <a:lnTo>
                        <a:pt x="100" y="3"/>
                      </a:lnTo>
                      <a:lnTo>
                        <a:pt x="95" y="0"/>
                      </a:lnTo>
                      <a:lnTo>
                        <a:pt x="89" y="0"/>
                      </a:lnTo>
                      <a:close/>
                    </a:path>
                  </a:pathLst>
                </a:custGeom>
                <a:solidFill>
                  <a:srgbClr val="FFFFFF"/>
                </a:solidFill>
                <a:ln w="0">
                  <a:solidFill>
                    <a:srgbClr val="606060"/>
                  </a:solidFill>
                  <a:prstDash val="solid"/>
                  <a:round/>
                  <a:headEnd/>
                  <a:tailEnd/>
                </a:ln>
              </p:spPr>
              <p:txBody>
                <a:bodyPr/>
                <a:lstStyle/>
                <a:p>
                  <a:endParaRPr lang="en-US"/>
                </a:p>
              </p:txBody>
            </p:sp>
            <p:sp>
              <p:nvSpPr>
                <p:cNvPr id="38169" name="Freeform 29"/>
                <p:cNvSpPr>
                  <a:spLocks/>
                </p:cNvSpPr>
                <p:nvPr/>
              </p:nvSpPr>
              <p:spPr bwMode="auto">
                <a:xfrm>
                  <a:off x="4236" y="3675"/>
                  <a:ext cx="85" cy="25"/>
                </a:xfrm>
                <a:custGeom>
                  <a:avLst/>
                  <a:gdLst>
                    <a:gd name="T0" fmla="*/ 84 w 85"/>
                    <a:gd name="T1" fmla="*/ 2 h 25"/>
                    <a:gd name="T2" fmla="*/ 83 w 85"/>
                    <a:gd name="T3" fmla="*/ 1 h 25"/>
                    <a:gd name="T4" fmla="*/ 81 w 85"/>
                    <a:gd name="T5" fmla="*/ 1 h 25"/>
                    <a:gd name="T6" fmla="*/ 80 w 85"/>
                    <a:gd name="T7" fmla="*/ 0 h 25"/>
                    <a:gd name="T8" fmla="*/ 77 w 85"/>
                    <a:gd name="T9" fmla="*/ 1 h 25"/>
                    <a:gd name="T10" fmla="*/ 70 w 85"/>
                    <a:gd name="T11" fmla="*/ 2 h 25"/>
                    <a:gd name="T12" fmla="*/ 58 w 85"/>
                    <a:gd name="T13" fmla="*/ 5 h 25"/>
                    <a:gd name="T14" fmla="*/ 46 w 85"/>
                    <a:gd name="T15" fmla="*/ 7 h 25"/>
                    <a:gd name="T16" fmla="*/ 36 w 85"/>
                    <a:gd name="T17" fmla="*/ 10 h 25"/>
                    <a:gd name="T18" fmla="*/ 24 w 85"/>
                    <a:gd name="T19" fmla="*/ 13 h 25"/>
                    <a:gd name="T20" fmla="*/ 14 w 85"/>
                    <a:gd name="T21" fmla="*/ 16 h 25"/>
                    <a:gd name="T22" fmla="*/ 8 w 85"/>
                    <a:gd name="T23" fmla="*/ 18 h 25"/>
                    <a:gd name="T24" fmla="*/ 4 w 85"/>
                    <a:gd name="T25" fmla="*/ 20 h 25"/>
                    <a:gd name="T26" fmla="*/ 3 w 85"/>
                    <a:gd name="T27" fmla="*/ 21 h 25"/>
                    <a:gd name="T28" fmla="*/ 1 w 85"/>
                    <a:gd name="T29" fmla="*/ 21 h 25"/>
                    <a:gd name="T30" fmla="*/ 0 w 85"/>
                    <a:gd name="T31" fmla="*/ 22 h 25"/>
                    <a:gd name="T32" fmla="*/ 0 w 85"/>
                    <a:gd name="T33" fmla="*/ 23 h 25"/>
                    <a:gd name="T34" fmla="*/ 0 w 85"/>
                    <a:gd name="T35" fmla="*/ 24 h 25"/>
                    <a:gd name="T36" fmla="*/ 1 w 85"/>
                    <a:gd name="T37" fmla="*/ 25 h 25"/>
                    <a:gd name="T38" fmla="*/ 2 w 85"/>
                    <a:gd name="T39" fmla="*/ 25 h 25"/>
                    <a:gd name="T40" fmla="*/ 4 w 85"/>
                    <a:gd name="T41" fmla="*/ 25 h 25"/>
                    <a:gd name="T42" fmla="*/ 6 w 85"/>
                    <a:gd name="T43" fmla="*/ 25 h 25"/>
                    <a:gd name="T44" fmla="*/ 9 w 85"/>
                    <a:gd name="T45" fmla="*/ 24 h 25"/>
                    <a:gd name="T46" fmla="*/ 13 w 85"/>
                    <a:gd name="T47" fmla="*/ 24 h 25"/>
                    <a:gd name="T48" fmla="*/ 20 w 85"/>
                    <a:gd name="T49" fmla="*/ 23 h 25"/>
                    <a:gd name="T50" fmla="*/ 29 w 85"/>
                    <a:gd name="T51" fmla="*/ 21 h 25"/>
                    <a:gd name="T52" fmla="*/ 40 w 85"/>
                    <a:gd name="T53" fmla="*/ 18 h 25"/>
                    <a:gd name="T54" fmla="*/ 51 w 85"/>
                    <a:gd name="T55" fmla="*/ 15 h 25"/>
                    <a:gd name="T56" fmla="*/ 61 w 85"/>
                    <a:gd name="T57" fmla="*/ 13 h 25"/>
                    <a:gd name="T58" fmla="*/ 68 w 85"/>
                    <a:gd name="T59" fmla="*/ 11 h 25"/>
                    <a:gd name="T60" fmla="*/ 74 w 85"/>
                    <a:gd name="T61" fmla="*/ 8 h 25"/>
                    <a:gd name="T62" fmla="*/ 81 w 85"/>
                    <a:gd name="T63" fmla="*/ 6 h 25"/>
                    <a:gd name="T64" fmla="*/ 83 w 85"/>
                    <a:gd name="T65" fmla="*/ 5 h 25"/>
                    <a:gd name="T66" fmla="*/ 84 w 85"/>
                    <a:gd name="T67" fmla="*/ 4 h 25"/>
                    <a:gd name="T68" fmla="*/ 85 w 85"/>
                    <a:gd name="T69" fmla="*/ 3 h 25"/>
                    <a:gd name="T70" fmla="*/ 84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4" y="2"/>
                      </a:moveTo>
                      <a:lnTo>
                        <a:pt x="83" y="1"/>
                      </a:lnTo>
                      <a:lnTo>
                        <a:pt x="81" y="1"/>
                      </a:lnTo>
                      <a:lnTo>
                        <a:pt x="80" y="0"/>
                      </a:lnTo>
                      <a:lnTo>
                        <a:pt x="77" y="1"/>
                      </a:lnTo>
                      <a:lnTo>
                        <a:pt x="70" y="2"/>
                      </a:lnTo>
                      <a:lnTo>
                        <a:pt x="58" y="5"/>
                      </a:lnTo>
                      <a:lnTo>
                        <a:pt x="46" y="7"/>
                      </a:lnTo>
                      <a:lnTo>
                        <a:pt x="36" y="10"/>
                      </a:lnTo>
                      <a:lnTo>
                        <a:pt x="24" y="13"/>
                      </a:lnTo>
                      <a:lnTo>
                        <a:pt x="14" y="16"/>
                      </a:lnTo>
                      <a:lnTo>
                        <a:pt x="8" y="18"/>
                      </a:lnTo>
                      <a:lnTo>
                        <a:pt x="4" y="20"/>
                      </a:lnTo>
                      <a:lnTo>
                        <a:pt x="3" y="21"/>
                      </a:lnTo>
                      <a:lnTo>
                        <a:pt x="1" y="21"/>
                      </a:lnTo>
                      <a:lnTo>
                        <a:pt x="0" y="22"/>
                      </a:lnTo>
                      <a:lnTo>
                        <a:pt x="0" y="23"/>
                      </a:lnTo>
                      <a:lnTo>
                        <a:pt x="0" y="24"/>
                      </a:lnTo>
                      <a:lnTo>
                        <a:pt x="1" y="25"/>
                      </a:lnTo>
                      <a:lnTo>
                        <a:pt x="2" y="25"/>
                      </a:lnTo>
                      <a:lnTo>
                        <a:pt x="4" y="25"/>
                      </a:lnTo>
                      <a:lnTo>
                        <a:pt x="6" y="25"/>
                      </a:lnTo>
                      <a:lnTo>
                        <a:pt x="9" y="24"/>
                      </a:lnTo>
                      <a:lnTo>
                        <a:pt x="13" y="24"/>
                      </a:lnTo>
                      <a:lnTo>
                        <a:pt x="20" y="23"/>
                      </a:lnTo>
                      <a:lnTo>
                        <a:pt x="29" y="21"/>
                      </a:lnTo>
                      <a:lnTo>
                        <a:pt x="40" y="18"/>
                      </a:lnTo>
                      <a:lnTo>
                        <a:pt x="51" y="15"/>
                      </a:lnTo>
                      <a:lnTo>
                        <a:pt x="61" y="13"/>
                      </a:lnTo>
                      <a:lnTo>
                        <a:pt x="68" y="11"/>
                      </a:lnTo>
                      <a:lnTo>
                        <a:pt x="74" y="8"/>
                      </a:lnTo>
                      <a:lnTo>
                        <a:pt x="81" y="6"/>
                      </a:lnTo>
                      <a:lnTo>
                        <a:pt x="83" y="5"/>
                      </a:lnTo>
                      <a:lnTo>
                        <a:pt x="84" y="4"/>
                      </a:lnTo>
                      <a:lnTo>
                        <a:pt x="85" y="3"/>
                      </a:lnTo>
                      <a:lnTo>
                        <a:pt x="8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0" name="Freeform 30"/>
                <p:cNvSpPr>
                  <a:spLocks/>
                </p:cNvSpPr>
                <p:nvPr/>
              </p:nvSpPr>
              <p:spPr bwMode="auto">
                <a:xfrm>
                  <a:off x="4234" y="3673"/>
                  <a:ext cx="85" cy="25"/>
                </a:xfrm>
                <a:custGeom>
                  <a:avLst/>
                  <a:gdLst>
                    <a:gd name="T0" fmla="*/ 85 w 85"/>
                    <a:gd name="T1" fmla="*/ 2 h 25"/>
                    <a:gd name="T2" fmla="*/ 84 w 85"/>
                    <a:gd name="T3" fmla="*/ 1 h 25"/>
                    <a:gd name="T4" fmla="*/ 82 w 85"/>
                    <a:gd name="T5" fmla="*/ 0 h 25"/>
                    <a:gd name="T6" fmla="*/ 80 w 85"/>
                    <a:gd name="T7" fmla="*/ 0 h 25"/>
                    <a:gd name="T8" fmla="*/ 78 w 85"/>
                    <a:gd name="T9" fmla="*/ 0 h 25"/>
                    <a:gd name="T10" fmla="*/ 71 w 85"/>
                    <a:gd name="T11" fmla="*/ 2 h 25"/>
                    <a:gd name="T12" fmla="*/ 59 w 85"/>
                    <a:gd name="T13" fmla="*/ 4 h 25"/>
                    <a:gd name="T14" fmla="*/ 47 w 85"/>
                    <a:gd name="T15" fmla="*/ 7 h 25"/>
                    <a:gd name="T16" fmla="*/ 36 w 85"/>
                    <a:gd name="T17" fmla="*/ 10 h 25"/>
                    <a:gd name="T18" fmla="*/ 25 w 85"/>
                    <a:gd name="T19" fmla="*/ 13 h 25"/>
                    <a:gd name="T20" fmla="*/ 15 w 85"/>
                    <a:gd name="T21" fmla="*/ 16 h 25"/>
                    <a:gd name="T22" fmla="*/ 8 w 85"/>
                    <a:gd name="T23" fmla="*/ 18 h 25"/>
                    <a:gd name="T24" fmla="*/ 5 w 85"/>
                    <a:gd name="T25" fmla="*/ 20 h 25"/>
                    <a:gd name="T26" fmla="*/ 3 w 85"/>
                    <a:gd name="T27" fmla="*/ 20 h 25"/>
                    <a:gd name="T28" fmla="*/ 2 w 85"/>
                    <a:gd name="T29" fmla="*/ 22 h 25"/>
                    <a:gd name="T30" fmla="*/ 1 w 85"/>
                    <a:gd name="T31" fmla="*/ 23 h 25"/>
                    <a:gd name="T32" fmla="*/ 0 w 85"/>
                    <a:gd name="T33" fmla="*/ 23 h 25"/>
                    <a:gd name="T34" fmla="*/ 0 w 85"/>
                    <a:gd name="T35" fmla="*/ 24 h 25"/>
                    <a:gd name="T36" fmla="*/ 2 w 85"/>
                    <a:gd name="T37" fmla="*/ 25 h 25"/>
                    <a:gd name="T38" fmla="*/ 3 w 85"/>
                    <a:gd name="T39" fmla="*/ 25 h 25"/>
                    <a:gd name="T40" fmla="*/ 5 w 85"/>
                    <a:gd name="T41" fmla="*/ 25 h 25"/>
                    <a:gd name="T42" fmla="*/ 6 w 85"/>
                    <a:gd name="T43" fmla="*/ 25 h 25"/>
                    <a:gd name="T44" fmla="*/ 10 w 85"/>
                    <a:gd name="T45" fmla="*/ 24 h 25"/>
                    <a:gd name="T46" fmla="*/ 14 w 85"/>
                    <a:gd name="T47" fmla="*/ 24 h 25"/>
                    <a:gd name="T48" fmla="*/ 20 w 85"/>
                    <a:gd name="T49" fmla="*/ 23 h 25"/>
                    <a:gd name="T50" fmla="*/ 29 w 85"/>
                    <a:gd name="T51" fmla="*/ 21 h 25"/>
                    <a:gd name="T52" fmla="*/ 40 w 85"/>
                    <a:gd name="T53" fmla="*/ 18 h 25"/>
                    <a:gd name="T54" fmla="*/ 52 w 85"/>
                    <a:gd name="T55" fmla="*/ 15 h 25"/>
                    <a:gd name="T56" fmla="*/ 62 w 85"/>
                    <a:gd name="T57" fmla="*/ 13 h 25"/>
                    <a:gd name="T58" fmla="*/ 69 w 85"/>
                    <a:gd name="T59" fmla="*/ 10 h 25"/>
                    <a:gd name="T60" fmla="*/ 75 w 85"/>
                    <a:gd name="T61" fmla="*/ 8 h 25"/>
                    <a:gd name="T62" fmla="*/ 82 w 85"/>
                    <a:gd name="T63" fmla="*/ 6 h 25"/>
                    <a:gd name="T64" fmla="*/ 85 w 85"/>
                    <a:gd name="T65" fmla="*/ 5 h 25"/>
                    <a:gd name="T66" fmla="*/ 85 w 85"/>
                    <a:gd name="T67" fmla="*/ 4 h 25"/>
                    <a:gd name="T68" fmla="*/ 85 w 85"/>
                    <a:gd name="T69" fmla="*/ 3 h 25"/>
                    <a:gd name="T70" fmla="*/ 85 w 85"/>
                    <a:gd name="T71" fmla="*/ 2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85" y="2"/>
                      </a:moveTo>
                      <a:lnTo>
                        <a:pt x="84" y="1"/>
                      </a:lnTo>
                      <a:lnTo>
                        <a:pt x="82" y="0"/>
                      </a:lnTo>
                      <a:lnTo>
                        <a:pt x="80" y="0"/>
                      </a:lnTo>
                      <a:lnTo>
                        <a:pt x="78" y="0"/>
                      </a:lnTo>
                      <a:lnTo>
                        <a:pt x="71" y="2"/>
                      </a:lnTo>
                      <a:lnTo>
                        <a:pt x="59" y="4"/>
                      </a:lnTo>
                      <a:lnTo>
                        <a:pt x="47" y="7"/>
                      </a:lnTo>
                      <a:lnTo>
                        <a:pt x="36" y="10"/>
                      </a:lnTo>
                      <a:lnTo>
                        <a:pt x="25" y="13"/>
                      </a:lnTo>
                      <a:lnTo>
                        <a:pt x="15" y="16"/>
                      </a:lnTo>
                      <a:lnTo>
                        <a:pt x="8" y="18"/>
                      </a:lnTo>
                      <a:lnTo>
                        <a:pt x="5" y="20"/>
                      </a:lnTo>
                      <a:lnTo>
                        <a:pt x="3" y="20"/>
                      </a:lnTo>
                      <a:lnTo>
                        <a:pt x="2" y="22"/>
                      </a:lnTo>
                      <a:lnTo>
                        <a:pt x="1" y="23"/>
                      </a:lnTo>
                      <a:lnTo>
                        <a:pt x="0" y="23"/>
                      </a:lnTo>
                      <a:lnTo>
                        <a:pt x="0" y="24"/>
                      </a:lnTo>
                      <a:lnTo>
                        <a:pt x="2" y="25"/>
                      </a:lnTo>
                      <a:lnTo>
                        <a:pt x="3" y="25"/>
                      </a:lnTo>
                      <a:lnTo>
                        <a:pt x="5" y="25"/>
                      </a:lnTo>
                      <a:lnTo>
                        <a:pt x="6" y="25"/>
                      </a:lnTo>
                      <a:lnTo>
                        <a:pt x="10" y="24"/>
                      </a:lnTo>
                      <a:lnTo>
                        <a:pt x="14" y="24"/>
                      </a:lnTo>
                      <a:lnTo>
                        <a:pt x="20" y="23"/>
                      </a:lnTo>
                      <a:lnTo>
                        <a:pt x="29" y="21"/>
                      </a:lnTo>
                      <a:lnTo>
                        <a:pt x="40" y="18"/>
                      </a:lnTo>
                      <a:lnTo>
                        <a:pt x="52" y="15"/>
                      </a:lnTo>
                      <a:lnTo>
                        <a:pt x="62" y="13"/>
                      </a:lnTo>
                      <a:lnTo>
                        <a:pt x="69" y="10"/>
                      </a:lnTo>
                      <a:lnTo>
                        <a:pt x="75" y="8"/>
                      </a:lnTo>
                      <a:lnTo>
                        <a:pt x="82" y="6"/>
                      </a:lnTo>
                      <a:lnTo>
                        <a:pt x="85" y="5"/>
                      </a:lnTo>
                      <a:lnTo>
                        <a:pt x="85" y="4"/>
                      </a:lnTo>
                      <a:lnTo>
                        <a:pt x="85" y="3"/>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8171" name="Freeform 31"/>
                <p:cNvSpPr>
                  <a:spLocks/>
                </p:cNvSpPr>
                <p:nvPr/>
              </p:nvSpPr>
              <p:spPr bwMode="auto">
                <a:xfrm>
                  <a:off x="4257" y="3680"/>
                  <a:ext cx="74" cy="49"/>
                </a:xfrm>
                <a:custGeom>
                  <a:avLst/>
                  <a:gdLst>
                    <a:gd name="T0" fmla="*/ 68 w 74"/>
                    <a:gd name="T1" fmla="*/ 1 h 49"/>
                    <a:gd name="T2" fmla="*/ 64 w 74"/>
                    <a:gd name="T3" fmla="*/ 2 h 49"/>
                    <a:gd name="T4" fmla="*/ 58 w 74"/>
                    <a:gd name="T5" fmla="*/ 5 h 49"/>
                    <a:gd name="T6" fmla="*/ 48 w 74"/>
                    <a:gd name="T7" fmla="*/ 10 h 49"/>
                    <a:gd name="T8" fmla="*/ 34 w 74"/>
                    <a:gd name="T9" fmla="*/ 19 h 49"/>
                    <a:gd name="T10" fmla="*/ 22 w 74"/>
                    <a:gd name="T11" fmla="*/ 27 h 49"/>
                    <a:gd name="T12" fmla="*/ 14 w 74"/>
                    <a:gd name="T13" fmla="*/ 34 h 49"/>
                    <a:gd name="T14" fmla="*/ 5 w 74"/>
                    <a:gd name="T15" fmla="*/ 40 h 49"/>
                    <a:gd name="T16" fmla="*/ 3 w 74"/>
                    <a:gd name="T17" fmla="*/ 42 h 49"/>
                    <a:gd name="T18" fmla="*/ 1 w 74"/>
                    <a:gd name="T19" fmla="*/ 44 h 49"/>
                    <a:gd name="T20" fmla="*/ 0 w 74"/>
                    <a:gd name="T21" fmla="*/ 46 h 49"/>
                    <a:gd name="T22" fmla="*/ 0 w 74"/>
                    <a:gd name="T23" fmla="*/ 47 h 49"/>
                    <a:gd name="T24" fmla="*/ 2 w 74"/>
                    <a:gd name="T25" fmla="*/ 48 h 49"/>
                    <a:gd name="T26" fmla="*/ 4 w 74"/>
                    <a:gd name="T27" fmla="*/ 49 h 49"/>
                    <a:gd name="T28" fmla="*/ 6 w 74"/>
                    <a:gd name="T29" fmla="*/ 48 h 49"/>
                    <a:gd name="T30" fmla="*/ 10 w 74"/>
                    <a:gd name="T31" fmla="*/ 47 h 49"/>
                    <a:gd name="T32" fmla="*/ 12 w 74"/>
                    <a:gd name="T33" fmla="*/ 47 h 49"/>
                    <a:gd name="T34" fmla="*/ 16 w 74"/>
                    <a:gd name="T35" fmla="*/ 45 h 49"/>
                    <a:gd name="T36" fmla="*/ 26 w 74"/>
                    <a:gd name="T37" fmla="*/ 39 h 49"/>
                    <a:gd name="T38" fmla="*/ 36 w 74"/>
                    <a:gd name="T39" fmla="*/ 33 h 49"/>
                    <a:gd name="T40" fmla="*/ 49 w 74"/>
                    <a:gd name="T41" fmla="*/ 25 h 49"/>
                    <a:gd name="T42" fmla="*/ 60 w 74"/>
                    <a:gd name="T43" fmla="*/ 16 h 49"/>
                    <a:gd name="T44" fmla="*/ 68 w 74"/>
                    <a:gd name="T45" fmla="*/ 9 h 49"/>
                    <a:gd name="T46" fmla="*/ 72 w 74"/>
                    <a:gd name="T47" fmla="*/ 5 h 49"/>
                    <a:gd name="T48" fmla="*/ 74 w 74"/>
                    <a:gd name="T49" fmla="*/ 3 h 49"/>
                    <a:gd name="T50" fmla="*/ 73 w 74"/>
                    <a:gd name="T51" fmla="*/ 1 h 49"/>
                    <a:gd name="T52" fmla="*/ 71 w 74"/>
                    <a:gd name="T53" fmla="*/ 0 h 49"/>
                    <a:gd name="T54" fmla="*/ 68 w 74"/>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4" h="49">
                      <a:moveTo>
                        <a:pt x="68" y="1"/>
                      </a:moveTo>
                      <a:lnTo>
                        <a:pt x="64" y="2"/>
                      </a:lnTo>
                      <a:lnTo>
                        <a:pt x="58" y="5"/>
                      </a:lnTo>
                      <a:lnTo>
                        <a:pt x="48" y="10"/>
                      </a:lnTo>
                      <a:lnTo>
                        <a:pt x="34" y="19"/>
                      </a:lnTo>
                      <a:lnTo>
                        <a:pt x="22" y="27"/>
                      </a:lnTo>
                      <a:lnTo>
                        <a:pt x="14" y="34"/>
                      </a:lnTo>
                      <a:lnTo>
                        <a:pt x="5" y="40"/>
                      </a:lnTo>
                      <a:lnTo>
                        <a:pt x="3" y="42"/>
                      </a:lnTo>
                      <a:lnTo>
                        <a:pt x="1" y="44"/>
                      </a:lnTo>
                      <a:lnTo>
                        <a:pt x="0" y="46"/>
                      </a:lnTo>
                      <a:lnTo>
                        <a:pt x="0" y="47"/>
                      </a:lnTo>
                      <a:lnTo>
                        <a:pt x="2" y="48"/>
                      </a:lnTo>
                      <a:lnTo>
                        <a:pt x="4" y="49"/>
                      </a:lnTo>
                      <a:lnTo>
                        <a:pt x="6" y="48"/>
                      </a:lnTo>
                      <a:lnTo>
                        <a:pt x="10" y="47"/>
                      </a:lnTo>
                      <a:lnTo>
                        <a:pt x="12" y="47"/>
                      </a:lnTo>
                      <a:lnTo>
                        <a:pt x="16" y="45"/>
                      </a:lnTo>
                      <a:lnTo>
                        <a:pt x="26" y="39"/>
                      </a:lnTo>
                      <a:lnTo>
                        <a:pt x="36" y="33"/>
                      </a:lnTo>
                      <a:lnTo>
                        <a:pt x="49" y="25"/>
                      </a:lnTo>
                      <a:lnTo>
                        <a:pt x="60" y="16"/>
                      </a:lnTo>
                      <a:lnTo>
                        <a:pt x="68" y="9"/>
                      </a:lnTo>
                      <a:lnTo>
                        <a:pt x="72" y="5"/>
                      </a:lnTo>
                      <a:lnTo>
                        <a:pt x="74" y="3"/>
                      </a:lnTo>
                      <a:lnTo>
                        <a:pt x="73" y="1"/>
                      </a:lnTo>
                      <a:lnTo>
                        <a:pt x="71" y="0"/>
                      </a:lnTo>
                      <a:lnTo>
                        <a:pt x="68"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2" name="Freeform 32"/>
                <p:cNvSpPr>
                  <a:spLocks/>
                </p:cNvSpPr>
                <p:nvPr/>
              </p:nvSpPr>
              <p:spPr bwMode="auto">
                <a:xfrm>
                  <a:off x="4257" y="3678"/>
                  <a:ext cx="72" cy="49"/>
                </a:xfrm>
                <a:custGeom>
                  <a:avLst/>
                  <a:gdLst>
                    <a:gd name="T0" fmla="*/ 67 w 72"/>
                    <a:gd name="T1" fmla="*/ 1 h 49"/>
                    <a:gd name="T2" fmla="*/ 62 w 72"/>
                    <a:gd name="T3" fmla="*/ 2 h 49"/>
                    <a:gd name="T4" fmla="*/ 56 w 72"/>
                    <a:gd name="T5" fmla="*/ 5 h 49"/>
                    <a:gd name="T6" fmla="*/ 47 w 72"/>
                    <a:gd name="T7" fmla="*/ 10 h 49"/>
                    <a:gd name="T8" fmla="*/ 33 w 72"/>
                    <a:gd name="T9" fmla="*/ 19 h 49"/>
                    <a:gd name="T10" fmla="*/ 22 w 72"/>
                    <a:gd name="T11" fmla="*/ 27 h 49"/>
                    <a:gd name="T12" fmla="*/ 13 w 72"/>
                    <a:gd name="T13" fmla="*/ 34 h 49"/>
                    <a:gd name="T14" fmla="*/ 3 w 72"/>
                    <a:gd name="T15" fmla="*/ 40 h 49"/>
                    <a:gd name="T16" fmla="*/ 1 w 72"/>
                    <a:gd name="T17" fmla="*/ 43 h 49"/>
                    <a:gd name="T18" fmla="*/ 0 w 72"/>
                    <a:gd name="T19" fmla="*/ 44 h 49"/>
                    <a:gd name="T20" fmla="*/ 0 w 72"/>
                    <a:gd name="T21" fmla="*/ 46 h 49"/>
                    <a:gd name="T22" fmla="*/ 0 w 72"/>
                    <a:gd name="T23" fmla="*/ 47 h 49"/>
                    <a:gd name="T24" fmla="*/ 0 w 72"/>
                    <a:gd name="T25" fmla="*/ 48 h 49"/>
                    <a:gd name="T26" fmla="*/ 3 w 72"/>
                    <a:gd name="T27" fmla="*/ 49 h 49"/>
                    <a:gd name="T28" fmla="*/ 6 w 72"/>
                    <a:gd name="T29" fmla="*/ 48 h 49"/>
                    <a:gd name="T30" fmla="*/ 8 w 72"/>
                    <a:gd name="T31" fmla="*/ 47 h 49"/>
                    <a:gd name="T32" fmla="*/ 10 w 72"/>
                    <a:gd name="T33" fmla="*/ 46 h 49"/>
                    <a:gd name="T34" fmla="*/ 14 w 72"/>
                    <a:gd name="T35" fmla="*/ 45 h 49"/>
                    <a:gd name="T36" fmla="*/ 25 w 72"/>
                    <a:gd name="T37" fmla="*/ 39 h 49"/>
                    <a:gd name="T38" fmla="*/ 34 w 72"/>
                    <a:gd name="T39" fmla="*/ 33 h 49"/>
                    <a:gd name="T40" fmla="*/ 47 w 72"/>
                    <a:gd name="T41" fmla="*/ 25 h 49"/>
                    <a:gd name="T42" fmla="*/ 59 w 72"/>
                    <a:gd name="T43" fmla="*/ 17 h 49"/>
                    <a:gd name="T44" fmla="*/ 68 w 72"/>
                    <a:gd name="T45" fmla="*/ 9 h 49"/>
                    <a:gd name="T46" fmla="*/ 71 w 72"/>
                    <a:gd name="T47" fmla="*/ 5 h 49"/>
                    <a:gd name="T48" fmla="*/ 72 w 72"/>
                    <a:gd name="T49" fmla="*/ 3 h 49"/>
                    <a:gd name="T50" fmla="*/ 71 w 72"/>
                    <a:gd name="T51" fmla="*/ 1 h 49"/>
                    <a:gd name="T52" fmla="*/ 70 w 72"/>
                    <a:gd name="T53" fmla="*/ 0 h 49"/>
                    <a:gd name="T54" fmla="*/ 67 w 72"/>
                    <a:gd name="T55" fmla="*/ 1 h 4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9">
                      <a:moveTo>
                        <a:pt x="67" y="1"/>
                      </a:moveTo>
                      <a:lnTo>
                        <a:pt x="62" y="2"/>
                      </a:lnTo>
                      <a:lnTo>
                        <a:pt x="56" y="5"/>
                      </a:lnTo>
                      <a:lnTo>
                        <a:pt x="47" y="10"/>
                      </a:lnTo>
                      <a:lnTo>
                        <a:pt x="33" y="19"/>
                      </a:lnTo>
                      <a:lnTo>
                        <a:pt x="22" y="27"/>
                      </a:lnTo>
                      <a:lnTo>
                        <a:pt x="13" y="34"/>
                      </a:lnTo>
                      <a:lnTo>
                        <a:pt x="3" y="40"/>
                      </a:lnTo>
                      <a:lnTo>
                        <a:pt x="1" y="43"/>
                      </a:lnTo>
                      <a:lnTo>
                        <a:pt x="0" y="44"/>
                      </a:lnTo>
                      <a:lnTo>
                        <a:pt x="0" y="46"/>
                      </a:lnTo>
                      <a:lnTo>
                        <a:pt x="0" y="47"/>
                      </a:lnTo>
                      <a:lnTo>
                        <a:pt x="0" y="48"/>
                      </a:lnTo>
                      <a:lnTo>
                        <a:pt x="3" y="49"/>
                      </a:lnTo>
                      <a:lnTo>
                        <a:pt x="6" y="48"/>
                      </a:lnTo>
                      <a:lnTo>
                        <a:pt x="8" y="47"/>
                      </a:lnTo>
                      <a:lnTo>
                        <a:pt x="10" y="46"/>
                      </a:lnTo>
                      <a:lnTo>
                        <a:pt x="14" y="45"/>
                      </a:lnTo>
                      <a:lnTo>
                        <a:pt x="25" y="39"/>
                      </a:lnTo>
                      <a:lnTo>
                        <a:pt x="34" y="33"/>
                      </a:lnTo>
                      <a:lnTo>
                        <a:pt x="47" y="25"/>
                      </a:lnTo>
                      <a:lnTo>
                        <a:pt x="59" y="17"/>
                      </a:lnTo>
                      <a:lnTo>
                        <a:pt x="68" y="9"/>
                      </a:lnTo>
                      <a:lnTo>
                        <a:pt x="71" y="5"/>
                      </a:lnTo>
                      <a:lnTo>
                        <a:pt x="72" y="3"/>
                      </a:lnTo>
                      <a:lnTo>
                        <a:pt x="71" y="1"/>
                      </a:lnTo>
                      <a:lnTo>
                        <a:pt x="70" y="0"/>
                      </a:lnTo>
                      <a:lnTo>
                        <a:pt x="67" y="1"/>
                      </a:lnTo>
                      <a:close/>
                    </a:path>
                  </a:pathLst>
                </a:custGeom>
                <a:solidFill>
                  <a:srgbClr val="FFFFFF"/>
                </a:solidFill>
                <a:ln w="0">
                  <a:solidFill>
                    <a:srgbClr val="606060"/>
                  </a:solidFill>
                  <a:prstDash val="solid"/>
                  <a:round/>
                  <a:headEnd/>
                  <a:tailEnd/>
                </a:ln>
              </p:spPr>
              <p:txBody>
                <a:bodyPr/>
                <a:lstStyle/>
                <a:p>
                  <a:endParaRPr lang="en-US"/>
                </a:p>
              </p:txBody>
            </p:sp>
            <p:sp>
              <p:nvSpPr>
                <p:cNvPr id="38173" name="Freeform 33"/>
                <p:cNvSpPr>
                  <a:spLocks/>
                </p:cNvSpPr>
                <p:nvPr/>
              </p:nvSpPr>
              <p:spPr bwMode="auto">
                <a:xfrm>
                  <a:off x="4302" y="3688"/>
                  <a:ext cx="39" cy="43"/>
                </a:xfrm>
                <a:custGeom>
                  <a:avLst/>
                  <a:gdLst>
                    <a:gd name="T0" fmla="*/ 34 w 39"/>
                    <a:gd name="T1" fmla="*/ 0 h 43"/>
                    <a:gd name="T2" fmla="*/ 30 w 39"/>
                    <a:gd name="T3" fmla="*/ 1 h 43"/>
                    <a:gd name="T4" fmla="*/ 26 w 39"/>
                    <a:gd name="T5" fmla="*/ 5 h 43"/>
                    <a:gd name="T6" fmla="*/ 20 w 39"/>
                    <a:gd name="T7" fmla="*/ 11 h 43"/>
                    <a:gd name="T8" fmla="*/ 14 w 39"/>
                    <a:gd name="T9" fmla="*/ 18 h 43"/>
                    <a:gd name="T10" fmla="*/ 8 w 39"/>
                    <a:gd name="T11" fmla="*/ 26 h 43"/>
                    <a:gd name="T12" fmla="*/ 3 w 39"/>
                    <a:gd name="T13" fmla="*/ 33 h 43"/>
                    <a:gd name="T14" fmla="*/ 1 w 39"/>
                    <a:gd name="T15" fmla="*/ 37 h 43"/>
                    <a:gd name="T16" fmla="*/ 0 w 39"/>
                    <a:gd name="T17" fmla="*/ 39 h 43"/>
                    <a:gd name="T18" fmla="*/ 0 w 39"/>
                    <a:gd name="T19" fmla="*/ 41 h 43"/>
                    <a:gd name="T20" fmla="*/ 1 w 39"/>
                    <a:gd name="T21" fmla="*/ 42 h 43"/>
                    <a:gd name="T22" fmla="*/ 2 w 39"/>
                    <a:gd name="T23" fmla="*/ 43 h 43"/>
                    <a:gd name="T24" fmla="*/ 3 w 39"/>
                    <a:gd name="T25" fmla="*/ 43 h 43"/>
                    <a:gd name="T26" fmla="*/ 6 w 39"/>
                    <a:gd name="T27" fmla="*/ 43 h 43"/>
                    <a:gd name="T28" fmla="*/ 7 w 39"/>
                    <a:gd name="T29" fmla="*/ 43 h 43"/>
                    <a:gd name="T30" fmla="*/ 8 w 39"/>
                    <a:gd name="T31" fmla="*/ 42 h 43"/>
                    <a:gd name="T32" fmla="*/ 10 w 39"/>
                    <a:gd name="T33" fmla="*/ 41 h 43"/>
                    <a:gd name="T34" fmla="*/ 14 w 39"/>
                    <a:gd name="T35" fmla="*/ 36 h 43"/>
                    <a:gd name="T36" fmla="*/ 21 w 39"/>
                    <a:gd name="T37" fmla="*/ 29 h 43"/>
                    <a:gd name="T38" fmla="*/ 26 w 39"/>
                    <a:gd name="T39" fmla="*/ 22 h 43"/>
                    <a:gd name="T40" fmla="*/ 33 w 39"/>
                    <a:gd name="T41" fmla="*/ 15 h 43"/>
                    <a:gd name="T42" fmla="*/ 36 w 39"/>
                    <a:gd name="T43" fmla="*/ 9 h 43"/>
                    <a:gd name="T44" fmla="*/ 39 w 39"/>
                    <a:gd name="T45" fmla="*/ 4 h 43"/>
                    <a:gd name="T46" fmla="*/ 39 w 39"/>
                    <a:gd name="T47" fmla="*/ 2 h 43"/>
                    <a:gd name="T48" fmla="*/ 39 w 39"/>
                    <a:gd name="T49" fmla="*/ 0 h 43"/>
                    <a:gd name="T50" fmla="*/ 36 w 39"/>
                    <a:gd name="T51" fmla="*/ 0 h 43"/>
                    <a:gd name="T52" fmla="*/ 34 w 39"/>
                    <a:gd name="T53" fmla="*/ 0 h 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3">
                      <a:moveTo>
                        <a:pt x="34" y="0"/>
                      </a:moveTo>
                      <a:lnTo>
                        <a:pt x="30" y="1"/>
                      </a:lnTo>
                      <a:lnTo>
                        <a:pt x="26" y="5"/>
                      </a:lnTo>
                      <a:lnTo>
                        <a:pt x="20" y="11"/>
                      </a:lnTo>
                      <a:lnTo>
                        <a:pt x="14" y="18"/>
                      </a:lnTo>
                      <a:lnTo>
                        <a:pt x="8" y="26"/>
                      </a:lnTo>
                      <a:lnTo>
                        <a:pt x="3" y="33"/>
                      </a:lnTo>
                      <a:lnTo>
                        <a:pt x="1" y="37"/>
                      </a:lnTo>
                      <a:lnTo>
                        <a:pt x="0" y="39"/>
                      </a:lnTo>
                      <a:lnTo>
                        <a:pt x="0" y="41"/>
                      </a:lnTo>
                      <a:lnTo>
                        <a:pt x="1" y="42"/>
                      </a:lnTo>
                      <a:lnTo>
                        <a:pt x="2" y="43"/>
                      </a:lnTo>
                      <a:lnTo>
                        <a:pt x="3" y="43"/>
                      </a:lnTo>
                      <a:lnTo>
                        <a:pt x="6" y="43"/>
                      </a:lnTo>
                      <a:lnTo>
                        <a:pt x="7" y="43"/>
                      </a:lnTo>
                      <a:lnTo>
                        <a:pt x="8" y="42"/>
                      </a:lnTo>
                      <a:lnTo>
                        <a:pt x="10" y="41"/>
                      </a:lnTo>
                      <a:lnTo>
                        <a:pt x="14" y="36"/>
                      </a:lnTo>
                      <a:lnTo>
                        <a:pt x="21" y="29"/>
                      </a:lnTo>
                      <a:lnTo>
                        <a:pt x="26" y="22"/>
                      </a:lnTo>
                      <a:lnTo>
                        <a:pt x="33" y="15"/>
                      </a:lnTo>
                      <a:lnTo>
                        <a:pt x="36" y="9"/>
                      </a:lnTo>
                      <a:lnTo>
                        <a:pt x="39" y="4"/>
                      </a:lnTo>
                      <a:lnTo>
                        <a:pt x="39" y="2"/>
                      </a:lnTo>
                      <a:lnTo>
                        <a:pt x="39" y="0"/>
                      </a:lnTo>
                      <a:lnTo>
                        <a:pt x="36" y="0"/>
                      </a:lnTo>
                      <a:lnTo>
                        <a:pt x="3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4" name="Freeform 34"/>
                <p:cNvSpPr>
                  <a:spLocks/>
                </p:cNvSpPr>
                <p:nvPr/>
              </p:nvSpPr>
              <p:spPr bwMode="auto">
                <a:xfrm>
                  <a:off x="4300" y="3686"/>
                  <a:ext cx="39" cy="44"/>
                </a:xfrm>
                <a:custGeom>
                  <a:avLst/>
                  <a:gdLst>
                    <a:gd name="T0" fmla="*/ 34 w 39"/>
                    <a:gd name="T1" fmla="*/ 0 h 44"/>
                    <a:gd name="T2" fmla="*/ 31 w 39"/>
                    <a:gd name="T3" fmla="*/ 2 h 44"/>
                    <a:gd name="T4" fmla="*/ 25 w 39"/>
                    <a:gd name="T5" fmla="*/ 6 h 44"/>
                    <a:gd name="T6" fmla="*/ 19 w 39"/>
                    <a:gd name="T7" fmla="*/ 11 h 44"/>
                    <a:gd name="T8" fmla="*/ 14 w 39"/>
                    <a:gd name="T9" fmla="*/ 19 h 44"/>
                    <a:gd name="T10" fmla="*/ 8 w 39"/>
                    <a:gd name="T11" fmla="*/ 26 h 44"/>
                    <a:gd name="T12" fmla="*/ 3 w 39"/>
                    <a:gd name="T13" fmla="*/ 34 h 44"/>
                    <a:gd name="T14" fmla="*/ 1 w 39"/>
                    <a:gd name="T15" fmla="*/ 38 h 44"/>
                    <a:gd name="T16" fmla="*/ 0 w 39"/>
                    <a:gd name="T17" fmla="*/ 39 h 44"/>
                    <a:gd name="T18" fmla="*/ 0 w 39"/>
                    <a:gd name="T19" fmla="*/ 41 h 44"/>
                    <a:gd name="T20" fmla="*/ 0 w 39"/>
                    <a:gd name="T21" fmla="*/ 43 h 44"/>
                    <a:gd name="T22" fmla="*/ 2 w 39"/>
                    <a:gd name="T23" fmla="*/ 44 h 44"/>
                    <a:gd name="T24" fmla="*/ 3 w 39"/>
                    <a:gd name="T25" fmla="*/ 44 h 44"/>
                    <a:gd name="T26" fmla="*/ 5 w 39"/>
                    <a:gd name="T27" fmla="*/ 44 h 44"/>
                    <a:gd name="T28" fmla="*/ 7 w 39"/>
                    <a:gd name="T29" fmla="*/ 43 h 44"/>
                    <a:gd name="T30" fmla="*/ 8 w 39"/>
                    <a:gd name="T31" fmla="*/ 43 h 44"/>
                    <a:gd name="T32" fmla="*/ 10 w 39"/>
                    <a:gd name="T33" fmla="*/ 41 h 44"/>
                    <a:gd name="T34" fmla="*/ 14 w 39"/>
                    <a:gd name="T35" fmla="*/ 37 h 44"/>
                    <a:gd name="T36" fmla="*/ 21 w 39"/>
                    <a:gd name="T37" fmla="*/ 29 h 44"/>
                    <a:gd name="T38" fmla="*/ 27 w 39"/>
                    <a:gd name="T39" fmla="*/ 23 h 44"/>
                    <a:gd name="T40" fmla="*/ 32 w 39"/>
                    <a:gd name="T41" fmla="*/ 15 h 44"/>
                    <a:gd name="T42" fmla="*/ 36 w 39"/>
                    <a:gd name="T43" fmla="*/ 9 h 44"/>
                    <a:gd name="T44" fmla="*/ 38 w 39"/>
                    <a:gd name="T45" fmla="*/ 5 h 44"/>
                    <a:gd name="T46" fmla="*/ 39 w 39"/>
                    <a:gd name="T47" fmla="*/ 2 h 44"/>
                    <a:gd name="T48" fmla="*/ 38 w 39"/>
                    <a:gd name="T49" fmla="*/ 1 h 44"/>
                    <a:gd name="T50" fmla="*/ 37 w 39"/>
                    <a:gd name="T51" fmla="*/ 0 h 44"/>
                    <a:gd name="T52" fmla="*/ 34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34" y="0"/>
                      </a:moveTo>
                      <a:lnTo>
                        <a:pt x="31" y="2"/>
                      </a:lnTo>
                      <a:lnTo>
                        <a:pt x="25" y="6"/>
                      </a:lnTo>
                      <a:lnTo>
                        <a:pt x="19" y="11"/>
                      </a:lnTo>
                      <a:lnTo>
                        <a:pt x="14" y="19"/>
                      </a:lnTo>
                      <a:lnTo>
                        <a:pt x="8" y="26"/>
                      </a:lnTo>
                      <a:lnTo>
                        <a:pt x="3" y="34"/>
                      </a:lnTo>
                      <a:lnTo>
                        <a:pt x="1" y="38"/>
                      </a:lnTo>
                      <a:lnTo>
                        <a:pt x="0" y="39"/>
                      </a:lnTo>
                      <a:lnTo>
                        <a:pt x="0" y="41"/>
                      </a:lnTo>
                      <a:lnTo>
                        <a:pt x="0" y="43"/>
                      </a:lnTo>
                      <a:lnTo>
                        <a:pt x="2" y="44"/>
                      </a:lnTo>
                      <a:lnTo>
                        <a:pt x="3" y="44"/>
                      </a:lnTo>
                      <a:lnTo>
                        <a:pt x="5" y="44"/>
                      </a:lnTo>
                      <a:lnTo>
                        <a:pt x="7" y="43"/>
                      </a:lnTo>
                      <a:lnTo>
                        <a:pt x="8" y="43"/>
                      </a:lnTo>
                      <a:lnTo>
                        <a:pt x="10" y="41"/>
                      </a:lnTo>
                      <a:lnTo>
                        <a:pt x="14" y="37"/>
                      </a:lnTo>
                      <a:lnTo>
                        <a:pt x="21" y="29"/>
                      </a:lnTo>
                      <a:lnTo>
                        <a:pt x="27" y="23"/>
                      </a:lnTo>
                      <a:lnTo>
                        <a:pt x="32" y="15"/>
                      </a:lnTo>
                      <a:lnTo>
                        <a:pt x="36" y="9"/>
                      </a:lnTo>
                      <a:lnTo>
                        <a:pt x="38" y="5"/>
                      </a:lnTo>
                      <a:lnTo>
                        <a:pt x="39" y="2"/>
                      </a:lnTo>
                      <a:lnTo>
                        <a:pt x="38" y="1"/>
                      </a:lnTo>
                      <a:lnTo>
                        <a:pt x="37" y="0"/>
                      </a:lnTo>
                      <a:lnTo>
                        <a:pt x="34" y="0"/>
                      </a:lnTo>
                      <a:close/>
                    </a:path>
                  </a:pathLst>
                </a:custGeom>
                <a:solidFill>
                  <a:srgbClr val="FFFFFF"/>
                </a:solidFill>
                <a:ln w="0">
                  <a:solidFill>
                    <a:srgbClr val="606060"/>
                  </a:solidFill>
                  <a:prstDash val="solid"/>
                  <a:round/>
                  <a:headEnd/>
                  <a:tailEnd/>
                </a:ln>
              </p:spPr>
              <p:txBody>
                <a:bodyPr/>
                <a:lstStyle/>
                <a:p>
                  <a:endParaRPr lang="en-US"/>
                </a:p>
              </p:txBody>
            </p:sp>
            <p:sp>
              <p:nvSpPr>
                <p:cNvPr id="38175" name="Freeform 35"/>
                <p:cNvSpPr>
                  <a:spLocks/>
                </p:cNvSpPr>
                <p:nvPr/>
              </p:nvSpPr>
              <p:spPr bwMode="auto">
                <a:xfrm>
                  <a:off x="4187" y="3514"/>
                  <a:ext cx="132" cy="146"/>
                </a:xfrm>
                <a:custGeom>
                  <a:avLst/>
                  <a:gdLst>
                    <a:gd name="T0" fmla="*/ 125 w 132"/>
                    <a:gd name="T1" fmla="*/ 144 h 146"/>
                    <a:gd name="T2" fmla="*/ 129 w 132"/>
                    <a:gd name="T3" fmla="*/ 142 h 146"/>
                    <a:gd name="T4" fmla="*/ 131 w 132"/>
                    <a:gd name="T5" fmla="*/ 140 h 146"/>
                    <a:gd name="T6" fmla="*/ 132 w 132"/>
                    <a:gd name="T7" fmla="*/ 136 h 146"/>
                    <a:gd name="T8" fmla="*/ 132 w 132"/>
                    <a:gd name="T9" fmla="*/ 132 h 146"/>
                    <a:gd name="T10" fmla="*/ 126 w 132"/>
                    <a:gd name="T11" fmla="*/ 123 h 146"/>
                    <a:gd name="T12" fmla="*/ 117 w 132"/>
                    <a:gd name="T13" fmla="*/ 110 h 146"/>
                    <a:gd name="T14" fmla="*/ 106 w 132"/>
                    <a:gd name="T15" fmla="*/ 94 h 146"/>
                    <a:gd name="T16" fmla="*/ 86 w 132"/>
                    <a:gd name="T17" fmla="*/ 68 h 146"/>
                    <a:gd name="T18" fmla="*/ 64 w 132"/>
                    <a:gd name="T19" fmla="*/ 43 h 146"/>
                    <a:gd name="T20" fmla="*/ 47 w 132"/>
                    <a:gd name="T21" fmla="*/ 26 h 146"/>
                    <a:gd name="T22" fmla="*/ 38 w 132"/>
                    <a:gd name="T23" fmla="*/ 18 h 146"/>
                    <a:gd name="T24" fmla="*/ 27 w 132"/>
                    <a:gd name="T25" fmla="*/ 10 h 146"/>
                    <a:gd name="T26" fmla="*/ 24 w 132"/>
                    <a:gd name="T27" fmla="*/ 7 h 146"/>
                    <a:gd name="T28" fmla="*/ 18 w 132"/>
                    <a:gd name="T29" fmla="*/ 4 h 146"/>
                    <a:gd name="T30" fmla="*/ 14 w 132"/>
                    <a:gd name="T31" fmla="*/ 1 h 146"/>
                    <a:gd name="T32" fmla="*/ 8 w 132"/>
                    <a:gd name="T33" fmla="*/ 0 h 146"/>
                    <a:gd name="T34" fmla="*/ 5 w 132"/>
                    <a:gd name="T35" fmla="*/ 0 h 146"/>
                    <a:gd name="T36" fmla="*/ 2 w 132"/>
                    <a:gd name="T37" fmla="*/ 1 h 146"/>
                    <a:gd name="T38" fmla="*/ 1 w 132"/>
                    <a:gd name="T39" fmla="*/ 2 h 146"/>
                    <a:gd name="T40" fmla="*/ 0 w 132"/>
                    <a:gd name="T41" fmla="*/ 5 h 146"/>
                    <a:gd name="T42" fmla="*/ 0 w 132"/>
                    <a:gd name="T43" fmla="*/ 9 h 146"/>
                    <a:gd name="T44" fmla="*/ 2 w 132"/>
                    <a:gd name="T45" fmla="*/ 15 h 146"/>
                    <a:gd name="T46" fmla="*/ 7 w 132"/>
                    <a:gd name="T47" fmla="*/ 26 h 146"/>
                    <a:gd name="T48" fmla="*/ 14 w 132"/>
                    <a:gd name="T49" fmla="*/ 37 h 146"/>
                    <a:gd name="T50" fmla="*/ 27 w 132"/>
                    <a:gd name="T51" fmla="*/ 54 h 146"/>
                    <a:gd name="T52" fmla="*/ 48 w 132"/>
                    <a:gd name="T53" fmla="*/ 78 h 146"/>
                    <a:gd name="T54" fmla="*/ 70 w 132"/>
                    <a:gd name="T55" fmla="*/ 103 h 146"/>
                    <a:gd name="T56" fmla="*/ 83 w 132"/>
                    <a:gd name="T57" fmla="*/ 118 h 146"/>
                    <a:gd name="T58" fmla="*/ 95 w 132"/>
                    <a:gd name="T59" fmla="*/ 131 h 146"/>
                    <a:gd name="T60" fmla="*/ 107 w 132"/>
                    <a:gd name="T61" fmla="*/ 141 h 146"/>
                    <a:gd name="T62" fmla="*/ 113 w 132"/>
                    <a:gd name="T63" fmla="*/ 144 h 146"/>
                    <a:gd name="T64" fmla="*/ 117 w 132"/>
                    <a:gd name="T65" fmla="*/ 146 h 146"/>
                    <a:gd name="T66" fmla="*/ 124 w 132"/>
                    <a:gd name="T67" fmla="*/ 144 h 146"/>
                    <a:gd name="T68" fmla="*/ 125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125" y="144"/>
                      </a:moveTo>
                      <a:lnTo>
                        <a:pt x="129" y="142"/>
                      </a:lnTo>
                      <a:lnTo>
                        <a:pt x="131" y="140"/>
                      </a:lnTo>
                      <a:lnTo>
                        <a:pt x="132" y="136"/>
                      </a:lnTo>
                      <a:lnTo>
                        <a:pt x="132" y="132"/>
                      </a:lnTo>
                      <a:lnTo>
                        <a:pt x="126" y="123"/>
                      </a:lnTo>
                      <a:lnTo>
                        <a:pt x="117" y="110"/>
                      </a:lnTo>
                      <a:lnTo>
                        <a:pt x="106" y="94"/>
                      </a:lnTo>
                      <a:lnTo>
                        <a:pt x="86" y="68"/>
                      </a:lnTo>
                      <a:lnTo>
                        <a:pt x="64" y="43"/>
                      </a:lnTo>
                      <a:lnTo>
                        <a:pt x="47" y="26"/>
                      </a:lnTo>
                      <a:lnTo>
                        <a:pt x="38" y="18"/>
                      </a:lnTo>
                      <a:lnTo>
                        <a:pt x="27" y="10"/>
                      </a:lnTo>
                      <a:lnTo>
                        <a:pt x="24" y="7"/>
                      </a:lnTo>
                      <a:lnTo>
                        <a:pt x="18" y="4"/>
                      </a:lnTo>
                      <a:lnTo>
                        <a:pt x="14" y="1"/>
                      </a:lnTo>
                      <a:lnTo>
                        <a:pt x="8" y="0"/>
                      </a:lnTo>
                      <a:lnTo>
                        <a:pt x="5" y="0"/>
                      </a:lnTo>
                      <a:lnTo>
                        <a:pt x="2" y="1"/>
                      </a:lnTo>
                      <a:lnTo>
                        <a:pt x="1" y="2"/>
                      </a:lnTo>
                      <a:lnTo>
                        <a:pt x="0" y="5"/>
                      </a:lnTo>
                      <a:lnTo>
                        <a:pt x="0" y="9"/>
                      </a:lnTo>
                      <a:lnTo>
                        <a:pt x="2" y="15"/>
                      </a:lnTo>
                      <a:lnTo>
                        <a:pt x="7" y="26"/>
                      </a:lnTo>
                      <a:lnTo>
                        <a:pt x="14" y="37"/>
                      </a:lnTo>
                      <a:lnTo>
                        <a:pt x="27" y="54"/>
                      </a:lnTo>
                      <a:lnTo>
                        <a:pt x="48" y="78"/>
                      </a:lnTo>
                      <a:lnTo>
                        <a:pt x="70" y="103"/>
                      </a:lnTo>
                      <a:lnTo>
                        <a:pt x="83" y="118"/>
                      </a:lnTo>
                      <a:lnTo>
                        <a:pt x="95" y="131"/>
                      </a:lnTo>
                      <a:lnTo>
                        <a:pt x="107" y="141"/>
                      </a:lnTo>
                      <a:lnTo>
                        <a:pt x="113" y="144"/>
                      </a:lnTo>
                      <a:lnTo>
                        <a:pt x="117" y="146"/>
                      </a:lnTo>
                      <a:lnTo>
                        <a:pt x="124" y="144"/>
                      </a:lnTo>
                      <a:lnTo>
                        <a:pt x="125"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6" name="Freeform 36"/>
                <p:cNvSpPr>
                  <a:spLocks/>
                </p:cNvSpPr>
                <p:nvPr/>
              </p:nvSpPr>
              <p:spPr bwMode="auto">
                <a:xfrm>
                  <a:off x="4195" y="3514"/>
                  <a:ext cx="131" cy="146"/>
                </a:xfrm>
                <a:custGeom>
                  <a:avLst/>
                  <a:gdLst>
                    <a:gd name="T0" fmla="*/ 124 w 131"/>
                    <a:gd name="T1" fmla="*/ 144 h 146"/>
                    <a:gd name="T2" fmla="*/ 129 w 131"/>
                    <a:gd name="T3" fmla="*/ 142 h 146"/>
                    <a:gd name="T4" fmla="*/ 130 w 131"/>
                    <a:gd name="T5" fmla="*/ 140 h 146"/>
                    <a:gd name="T6" fmla="*/ 131 w 131"/>
                    <a:gd name="T7" fmla="*/ 136 h 146"/>
                    <a:gd name="T8" fmla="*/ 131 w 131"/>
                    <a:gd name="T9" fmla="*/ 132 h 146"/>
                    <a:gd name="T10" fmla="*/ 126 w 131"/>
                    <a:gd name="T11" fmla="*/ 123 h 146"/>
                    <a:gd name="T12" fmla="*/ 117 w 131"/>
                    <a:gd name="T13" fmla="*/ 110 h 146"/>
                    <a:gd name="T14" fmla="*/ 106 w 131"/>
                    <a:gd name="T15" fmla="*/ 94 h 146"/>
                    <a:gd name="T16" fmla="*/ 85 w 131"/>
                    <a:gd name="T17" fmla="*/ 68 h 146"/>
                    <a:gd name="T18" fmla="*/ 63 w 131"/>
                    <a:gd name="T19" fmla="*/ 43 h 146"/>
                    <a:gd name="T20" fmla="*/ 47 w 131"/>
                    <a:gd name="T21" fmla="*/ 26 h 146"/>
                    <a:gd name="T22" fmla="*/ 38 w 131"/>
                    <a:gd name="T23" fmla="*/ 18 h 146"/>
                    <a:gd name="T24" fmla="*/ 27 w 131"/>
                    <a:gd name="T25" fmla="*/ 10 h 146"/>
                    <a:gd name="T26" fmla="*/ 23 w 131"/>
                    <a:gd name="T27" fmla="*/ 7 h 146"/>
                    <a:gd name="T28" fmla="*/ 19 w 131"/>
                    <a:gd name="T29" fmla="*/ 4 h 146"/>
                    <a:gd name="T30" fmla="*/ 13 w 131"/>
                    <a:gd name="T31" fmla="*/ 1 h 146"/>
                    <a:gd name="T32" fmla="*/ 8 w 131"/>
                    <a:gd name="T33" fmla="*/ 0 h 146"/>
                    <a:gd name="T34" fmla="*/ 6 w 131"/>
                    <a:gd name="T35" fmla="*/ 0 h 146"/>
                    <a:gd name="T36" fmla="*/ 2 w 131"/>
                    <a:gd name="T37" fmla="*/ 1 h 146"/>
                    <a:gd name="T38" fmla="*/ 0 w 131"/>
                    <a:gd name="T39" fmla="*/ 2 h 146"/>
                    <a:gd name="T40" fmla="*/ 0 w 131"/>
                    <a:gd name="T41" fmla="*/ 5 h 146"/>
                    <a:gd name="T42" fmla="*/ 0 w 131"/>
                    <a:gd name="T43" fmla="*/ 9 h 146"/>
                    <a:gd name="T44" fmla="*/ 2 w 131"/>
                    <a:gd name="T45" fmla="*/ 15 h 146"/>
                    <a:gd name="T46" fmla="*/ 6 w 131"/>
                    <a:gd name="T47" fmla="*/ 26 h 146"/>
                    <a:gd name="T48" fmla="*/ 13 w 131"/>
                    <a:gd name="T49" fmla="*/ 37 h 146"/>
                    <a:gd name="T50" fmla="*/ 27 w 131"/>
                    <a:gd name="T51" fmla="*/ 54 h 146"/>
                    <a:gd name="T52" fmla="*/ 48 w 131"/>
                    <a:gd name="T53" fmla="*/ 78 h 146"/>
                    <a:gd name="T54" fmla="*/ 69 w 131"/>
                    <a:gd name="T55" fmla="*/ 103 h 146"/>
                    <a:gd name="T56" fmla="*/ 83 w 131"/>
                    <a:gd name="T57" fmla="*/ 118 h 146"/>
                    <a:gd name="T58" fmla="*/ 95 w 131"/>
                    <a:gd name="T59" fmla="*/ 131 h 146"/>
                    <a:gd name="T60" fmla="*/ 106 w 131"/>
                    <a:gd name="T61" fmla="*/ 141 h 146"/>
                    <a:gd name="T62" fmla="*/ 113 w 131"/>
                    <a:gd name="T63" fmla="*/ 144 h 146"/>
                    <a:gd name="T64" fmla="*/ 117 w 131"/>
                    <a:gd name="T65" fmla="*/ 146 h 146"/>
                    <a:gd name="T66" fmla="*/ 124 w 131"/>
                    <a:gd name="T67" fmla="*/ 144 h 146"/>
                    <a:gd name="T68" fmla="*/ 124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124" y="144"/>
                      </a:moveTo>
                      <a:lnTo>
                        <a:pt x="129" y="142"/>
                      </a:lnTo>
                      <a:lnTo>
                        <a:pt x="130" y="140"/>
                      </a:lnTo>
                      <a:lnTo>
                        <a:pt x="131" y="136"/>
                      </a:lnTo>
                      <a:lnTo>
                        <a:pt x="131" y="132"/>
                      </a:lnTo>
                      <a:lnTo>
                        <a:pt x="126" y="123"/>
                      </a:lnTo>
                      <a:lnTo>
                        <a:pt x="117" y="110"/>
                      </a:lnTo>
                      <a:lnTo>
                        <a:pt x="106" y="94"/>
                      </a:lnTo>
                      <a:lnTo>
                        <a:pt x="85" y="68"/>
                      </a:lnTo>
                      <a:lnTo>
                        <a:pt x="63" y="43"/>
                      </a:lnTo>
                      <a:lnTo>
                        <a:pt x="47" y="26"/>
                      </a:lnTo>
                      <a:lnTo>
                        <a:pt x="38" y="18"/>
                      </a:lnTo>
                      <a:lnTo>
                        <a:pt x="27" y="10"/>
                      </a:lnTo>
                      <a:lnTo>
                        <a:pt x="23" y="7"/>
                      </a:lnTo>
                      <a:lnTo>
                        <a:pt x="19" y="4"/>
                      </a:lnTo>
                      <a:lnTo>
                        <a:pt x="13" y="1"/>
                      </a:lnTo>
                      <a:lnTo>
                        <a:pt x="8" y="0"/>
                      </a:lnTo>
                      <a:lnTo>
                        <a:pt x="6" y="0"/>
                      </a:lnTo>
                      <a:lnTo>
                        <a:pt x="2" y="1"/>
                      </a:lnTo>
                      <a:lnTo>
                        <a:pt x="0" y="2"/>
                      </a:lnTo>
                      <a:lnTo>
                        <a:pt x="0" y="5"/>
                      </a:lnTo>
                      <a:lnTo>
                        <a:pt x="0" y="9"/>
                      </a:lnTo>
                      <a:lnTo>
                        <a:pt x="2" y="15"/>
                      </a:lnTo>
                      <a:lnTo>
                        <a:pt x="6" y="26"/>
                      </a:lnTo>
                      <a:lnTo>
                        <a:pt x="13" y="37"/>
                      </a:lnTo>
                      <a:lnTo>
                        <a:pt x="27" y="54"/>
                      </a:lnTo>
                      <a:lnTo>
                        <a:pt x="48" y="78"/>
                      </a:lnTo>
                      <a:lnTo>
                        <a:pt x="69" y="103"/>
                      </a:lnTo>
                      <a:lnTo>
                        <a:pt x="83" y="118"/>
                      </a:lnTo>
                      <a:lnTo>
                        <a:pt x="95" y="131"/>
                      </a:lnTo>
                      <a:lnTo>
                        <a:pt x="106" y="141"/>
                      </a:lnTo>
                      <a:lnTo>
                        <a:pt x="113" y="144"/>
                      </a:lnTo>
                      <a:lnTo>
                        <a:pt x="117" y="146"/>
                      </a:lnTo>
                      <a:lnTo>
                        <a:pt x="124" y="144"/>
                      </a:lnTo>
                      <a:close/>
                    </a:path>
                  </a:pathLst>
                </a:custGeom>
                <a:solidFill>
                  <a:srgbClr val="FFFFFF"/>
                </a:solidFill>
                <a:ln w="0">
                  <a:solidFill>
                    <a:srgbClr val="606060"/>
                  </a:solidFill>
                  <a:prstDash val="solid"/>
                  <a:round/>
                  <a:headEnd/>
                  <a:tailEnd/>
                </a:ln>
              </p:spPr>
              <p:txBody>
                <a:bodyPr/>
                <a:lstStyle/>
                <a:p>
                  <a:endParaRPr lang="en-US"/>
                </a:p>
              </p:txBody>
            </p:sp>
            <p:sp>
              <p:nvSpPr>
                <p:cNvPr id="38177" name="Freeform 37"/>
                <p:cNvSpPr>
                  <a:spLocks/>
                </p:cNvSpPr>
                <p:nvPr/>
              </p:nvSpPr>
              <p:spPr bwMode="auto">
                <a:xfrm>
                  <a:off x="4285" y="3493"/>
                  <a:ext cx="55" cy="149"/>
                </a:xfrm>
                <a:custGeom>
                  <a:avLst/>
                  <a:gdLst>
                    <a:gd name="T0" fmla="*/ 16 w 55"/>
                    <a:gd name="T1" fmla="*/ 2 h 149"/>
                    <a:gd name="T2" fmla="*/ 20 w 55"/>
                    <a:gd name="T3" fmla="*/ 5 h 149"/>
                    <a:gd name="T4" fmla="*/ 22 w 55"/>
                    <a:gd name="T5" fmla="*/ 8 h 149"/>
                    <a:gd name="T6" fmla="*/ 28 w 55"/>
                    <a:gd name="T7" fmla="*/ 19 h 149"/>
                    <a:gd name="T8" fmla="*/ 33 w 55"/>
                    <a:gd name="T9" fmla="*/ 35 h 149"/>
                    <a:gd name="T10" fmla="*/ 37 w 55"/>
                    <a:gd name="T11" fmla="*/ 47 h 149"/>
                    <a:gd name="T12" fmla="*/ 40 w 55"/>
                    <a:gd name="T13" fmla="*/ 62 h 149"/>
                    <a:gd name="T14" fmla="*/ 46 w 55"/>
                    <a:gd name="T15" fmla="*/ 82 h 149"/>
                    <a:gd name="T16" fmla="*/ 48 w 55"/>
                    <a:gd name="T17" fmla="*/ 97 h 149"/>
                    <a:gd name="T18" fmla="*/ 52 w 55"/>
                    <a:gd name="T19" fmla="*/ 113 h 149"/>
                    <a:gd name="T20" fmla="*/ 53 w 55"/>
                    <a:gd name="T21" fmla="*/ 127 h 149"/>
                    <a:gd name="T22" fmla="*/ 55 w 55"/>
                    <a:gd name="T23" fmla="*/ 137 h 149"/>
                    <a:gd name="T24" fmla="*/ 53 w 55"/>
                    <a:gd name="T25" fmla="*/ 144 h 149"/>
                    <a:gd name="T26" fmla="*/ 49 w 55"/>
                    <a:gd name="T27" fmla="*/ 148 h 149"/>
                    <a:gd name="T28" fmla="*/ 40 w 55"/>
                    <a:gd name="T29" fmla="*/ 149 h 149"/>
                    <a:gd name="T30" fmla="*/ 34 w 55"/>
                    <a:gd name="T31" fmla="*/ 147 h 149"/>
                    <a:gd name="T32" fmla="*/ 29 w 55"/>
                    <a:gd name="T33" fmla="*/ 140 h 149"/>
                    <a:gd name="T34" fmla="*/ 25 w 55"/>
                    <a:gd name="T35" fmla="*/ 131 h 149"/>
                    <a:gd name="T36" fmla="*/ 19 w 55"/>
                    <a:gd name="T37" fmla="*/ 116 h 149"/>
                    <a:gd name="T38" fmla="*/ 16 w 55"/>
                    <a:gd name="T39" fmla="*/ 101 h 149"/>
                    <a:gd name="T40" fmla="*/ 12 w 55"/>
                    <a:gd name="T41" fmla="*/ 84 h 149"/>
                    <a:gd name="T42" fmla="*/ 7 w 55"/>
                    <a:gd name="T43" fmla="*/ 65 h 149"/>
                    <a:gd name="T44" fmla="*/ 4 w 55"/>
                    <a:gd name="T45" fmla="*/ 50 h 149"/>
                    <a:gd name="T46" fmla="*/ 1 w 55"/>
                    <a:gd name="T47" fmla="*/ 36 h 149"/>
                    <a:gd name="T48" fmla="*/ 0 w 55"/>
                    <a:gd name="T49" fmla="*/ 20 h 149"/>
                    <a:gd name="T50" fmla="*/ 0 w 55"/>
                    <a:gd name="T51" fmla="*/ 10 h 149"/>
                    <a:gd name="T52" fmla="*/ 0 w 55"/>
                    <a:gd name="T53" fmla="*/ 7 h 149"/>
                    <a:gd name="T54" fmla="*/ 2 w 55"/>
                    <a:gd name="T55" fmla="*/ 3 h 149"/>
                    <a:gd name="T56" fmla="*/ 5 w 55"/>
                    <a:gd name="T57" fmla="*/ 1 h 149"/>
                    <a:gd name="T58" fmla="*/ 8 w 55"/>
                    <a:gd name="T59" fmla="*/ 0 h 149"/>
                    <a:gd name="T60" fmla="*/ 12 w 55"/>
                    <a:gd name="T61" fmla="*/ 0 h 149"/>
                    <a:gd name="T62" fmla="*/ 16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6" y="2"/>
                      </a:moveTo>
                      <a:lnTo>
                        <a:pt x="20" y="5"/>
                      </a:lnTo>
                      <a:lnTo>
                        <a:pt x="22" y="8"/>
                      </a:lnTo>
                      <a:lnTo>
                        <a:pt x="28" y="19"/>
                      </a:lnTo>
                      <a:lnTo>
                        <a:pt x="33" y="35"/>
                      </a:lnTo>
                      <a:lnTo>
                        <a:pt x="37" y="47"/>
                      </a:lnTo>
                      <a:lnTo>
                        <a:pt x="40" y="62"/>
                      </a:lnTo>
                      <a:lnTo>
                        <a:pt x="46" y="82"/>
                      </a:lnTo>
                      <a:lnTo>
                        <a:pt x="48" y="97"/>
                      </a:lnTo>
                      <a:lnTo>
                        <a:pt x="52" y="113"/>
                      </a:lnTo>
                      <a:lnTo>
                        <a:pt x="53" y="127"/>
                      </a:lnTo>
                      <a:lnTo>
                        <a:pt x="55" y="137"/>
                      </a:lnTo>
                      <a:lnTo>
                        <a:pt x="53" y="144"/>
                      </a:lnTo>
                      <a:lnTo>
                        <a:pt x="49" y="148"/>
                      </a:lnTo>
                      <a:lnTo>
                        <a:pt x="40" y="149"/>
                      </a:lnTo>
                      <a:lnTo>
                        <a:pt x="34" y="147"/>
                      </a:lnTo>
                      <a:lnTo>
                        <a:pt x="29" y="140"/>
                      </a:lnTo>
                      <a:lnTo>
                        <a:pt x="25" y="131"/>
                      </a:lnTo>
                      <a:lnTo>
                        <a:pt x="19" y="116"/>
                      </a:lnTo>
                      <a:lnTo>
                        <a:pt x="16" y="101"/>
                      </a:lnTo>
                      <a:lnTo>
                        <a:pt x="12" y="84"/>
                      </a:lnTo>
                      <a:lnTo>
                        <a:pt x="7" y="65"/>
                      </a:lnTo>
                      <a:lnTo>
                        <a:pt x="4" y="50"/>
                      </a:lnTo>
                      <a:lnTo>
                        <a:pt x="1" y="36"/>
                      </a:lnTo>
                      <a:lnTo>
                        <a:pt x="0" y="20"/>
                      </a:lnTo>
                      <a:lnTo>
                        <a:pt x="0" y="10"/>
                      </a:lnTo>
                      <a:lnTo>
                        <a:pt x="0" y="7"/>
                      </a:lnTo>
                      <a:lnTo>
                        <a:pt x="2" y="3"/>
                      </a:lnTo>
                      <a:lnTo>
                        <a:pt x="5" y="1"/>
                      </a:lnTo>
                      <a:lnTo>
                        <a:pt x="8" y="0"/>
                      </a:lnTo>
                      <a:lnTo>
                        <a:pt x="12" y="0"/>
                      </a:lnTo>
                      <a:lnTo>
                        <a:pt x="1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78" name="Freeform 38"/>
                <p:cNvSpPr>
                  <a:spLocks/>
                </p:cNvSpPr>
                <p:nvPr/>
              </p:nvSpPr>
              <p:spPr bwMode="auto">
                <a:xfrm>
                  <a:off x="4292" y="3493"/>
                  <a:ext cx="55" cy="149"/>
                </a:xfrm>
                <a:custGeom>
                  <a:avLst/>
                  <a:gdLst>
                    <a:gd name="T0" fmla="*/ 17 w 55"/>
                    <a:gd name="T1" fmla="*/ 2 h 149"/>
                    <a:gd name="T2" fmla="*/ 21 w 55"/>
                    <a:gd name="T3" fmla="*/ 5 h 149"/>
                    <a:gd name="T4" fmla="*/ 23 w 55"/>
                    <a:gd name="T5" fmla="*/ 8 h 149"/>
                    <a:gd name="T6" fmla="*/ 28 w 55"/>
                    <a:gd name="T7" fmla="*/ 19 h 149"/>
                    <a:gd name="T8" fmla="*/ 33 w 55"/>
                    <a:gd name="T9" fmla="*/ 35 h 149"/>
                    <a:gd name="T10" fmla="*/ 37 w 55"/>
                    <a:gd name="T11" fmla="*/ 47 h 149"/>
                    <a:gd name="T12" fmla="*/ 41 w 55"/>
                    <a:gd name="T13" fmla="*/ 62 h 149"/>
                    <a:gd name="T14" fmla="*/ 46 w 55"/>
                    <a:gd name="T15" fmla="*/ 82 h 149"/>
                    <a:gd name="T16" fmla="*/ 49 w 55"/>
                    <a:gd name="T17" fmla="*/ 97 h 149"/>
                    <a:gd name="T18" fmla="*/ 52 w 55"/>
                    <a:gd name="T19" fmla="*/ 113 h 149"/>
                    <a:gd name="T20" fmla="*/ 54 w 55"/>
                    <a:gd name="T21" fmla="*/ 127 h 149"/>
                    <a:gd name="T22" fmla="*/ 55 w 55"/>
                    <a:gd name="T23" fmla="*/ 137 h 149"/>
                    <a:gd name="T24" fmla="*/ 55 w 55"/>
                    <a:gd name="T25" fmla="*/ 144 h 149"/>
                    <a:gd name="T26" fmla="*/ 49 w 55"/>
                    <a:gd name="T27" fmla="*/ 148 h 149"/>
                    <a:gd name="T28" fmla="*/ 42 w 55"/>
                    <a:gd name="T29" fmla="*/ 149 h 149"/>
                    <a:gd name="T30" fmla="*/ 35 w 55"/>
                    <a:gd name="T31" fmla="*/ 147 h 149"/>
                    <a:gd name="T32" fmla="*/ 30 w 55"/>
                    <a:gd name="T33" fmla="*/ 140 h 149"/>
                    <a:gd name="T34" fmla="*/ 26 w 55"/>
                    <a:gd name="T35" fmla="*/ 131 h 149"/>
                    <a:gd name="T36" fmla="*/ 20 w 55"/>
                    <a:gd name="T37" fmla="*/ 116 h 149"/>
                    <a:gd name="T38" fmla="*/ 17 w 55"/>
                    <a:gd name="T39" fmla="*/ 101 h 149"/>
                    <a:gd name="T40" fmla="*/ 13 w 55"/>
                    <a:gd name="T41" fmla="*/ 84 h 149"/>
                    <a:gd name="T42" fmla="*/ 8 w 55"/>
                    <a:gd name="T43" fmla="*/ 65 h 149"/>
                    <a:gd name="T44" fmla="*/ 5 w 55"/>
                    <a:gd name="T45" fmla="*/ 50 h 149"/>
                    <a:gd name="T46" fmla="*/ 2 w 55"/>
                    <a:gd name="T47" fmla="*/ 36 h 149"/>
                    <a:gd name="T48" fmla="*/ 1 w 55"/>
                    <a:gd name="T49" fmla="*/ 20 h 149"/>
                    <a:gd name="T50" fmla="*/ 0 w 55"/>
                    <a:gd name="T51" fmla="*/ 10 h 149"/>
                    <a:gd name="T52" fmla="*/ 1 w 55"/>
                    <a:gd name="T53" fmla="*/ 7 h 149"/>
                    <a:gd name="T54" fmla="*/ 2 w 55"/>
                    <a:gd name="T55" fmla="*/ 3 h 149"/>
                    <a:gd name="T56" fmla="*/ 5 w 55"/>
                    <a:gd name="T57" fmla="*/ 1 h 149"/>
                    <a:gd name="T58" fmla="*/ 9 w 55"/>
                    <a:gd name="T59" fmla="*/ 0 h 149"/>
                    <a:gd name="T60" fmla="*/ 13 w 55"/>
                    <a:gd name="T61" fmla="*/ 0 h 149"/>
                    <a:gd name="T62" fmla="*/ 17 w 55"/>
                    <a:gd name="T63" fmla="*/ 2 h 1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9">
                      <a:moveTo>
                        <a:pt x="17" y="2"/>
                      </a:moveTo>
                      <a:lnTo>
                        <a:pt x="21" y="5"/>
                      </a:lnTo>
                      <a:lnTo>
                        <a:pt x="23" y="8"/>
                      </a:lnTo>
                      <a:lnTo>
                        <a:pt x="28" y="19"/>
                      </a:lnTo>
                      <a:lnTo>
                        <a:pt x="33" y="35"/>
                      </a:lnTo>
                      <a:lnTo>
                        <a:pt x="37" y="47"/>
                      </a:lnTo>
                      <a:lnTo>
                        <a:pt x="41" y="62"/>
                      </a:lnTo>
                      <a:lnTo>
                        <a:pt x="46" y="82"/>
                      </a:lnTo>
                      <a:lnTo>
                        <a:pt x="49" y="97"/>
                      </a:lnTo>
                      <a:lnTo>
                        <a:pt x="52" y="113"/>
                      </a:lnTo>
                      <a:lnTo>
                        <a:pt x="54" y="127"/>
                      </a:lnTo>
                      <a:lnTo>
                        <a:pt x="55" y="137"/>
                      </a:lnTo>
                      <a:lnTo>
                        <a:pt x="55" y="144"/>
                      </a:lnTo>
                      <a:lnTo>
                        <a:pt x="49" y="148"/>
                      </a:lnTo>
                      <a:lnTo>
                        <a:pt x="42" y="149"/>
                      </a:lnTo>
                      <a:lnTo>
                        <a:pt x="35" y="147"/>
                      </a:lnTo>
                      <a:lnTo>
                        <a:pt x="30" y="140"/>
                      </a:lnTo>
                      <a:lnTo>
                        <a:pt x="26" y="131"/>
                      </a:lnTo>
                      <a:lnTo>
                        <a:pt x="20" y="116"/>
                      </a:lnTo>
                      <a:lnTo>
                        <a:pt x="17" y="101"/>
                      </a:lnTo>
                      <a:lnTo>
                        <a:pt x="13" y="84"/>
                      </a:lnTo>
                      <a:lnTo>
                        <a:pt x="8" y="65"/>
                      </a:lnTo>
                      <a:lnTo>
                        <a:pt x="5" y="50"/>
                      </a:lnTo>
                      <a:lnTo>
                        <a:pt x="2" y="36"/>
                      </a:lnTo>
                      <a:lnTo>
                        <a:pt x="1" y="20"/>
                      </a:lnTo>
                      <a:lnTo>
                        <a:pt x="0" y="10"/>
                      </a:lnTo>
                      <a:lnTo>
                        <a:pt x="1" y="7"/>
                      </a:lnTo>
                      <a:lnTo>
                        <a:pt x="2" y="3"/>
                      </a:lnTo>
                      <a:lnTo>
                        <a:pt x="5" y="1"/>
                      </a:lnTo>
                      <a:lnTo>
                        <a:pt x="9" y="0"/>
                      </a:lnTo>
                      <a:lnTo>
                        <a:pt x="13" y="0"/>
                      </a:lnTo>
                      <a:lnTo>
                        <a:pt x="17" y="2"/>
                      </a:lnTo>
                      <a:close/>
                    </a:path>
                  </a:pathLst>
                </a:custGeom>
                <a:solidFill>
                  <a:srgbClr val="FFFFFF"/>
                </a:solidFill>
                <a:ln w="0">
                  <a:solidFill>
                    <a:srgbClr val="606060"/>
                  </a:solidFill>
                  <a:prstDash val="solid"/>
                  <a:round/>
                  <a:headEnd/>
                  <a:tailEnd/>
                </a:ln>
              </p:spPr>
              <p:txBody>
                <a:bodyPr/>
                <a:lstStyle/>
                <a:p>
                  <a:endParaRPr lang="en-US"/>
                </a:p>
              </p:txBody>
            </p:sp>
            <p:sp>
              <p:nvSpPr>
                <p:cNvPr id="38179" name="Freeform 39"/>
                <p:cNvSpPr>
                  <a:spLocks/>
                </p:cNvSpPr>
                <p:nvPr/>
              </p:nvSpPr>
              <p:spPr bwMode="auto">
                <a:xfrm>
                  <a:off x="4105" y="3563"/>
                  <a:ext cx="211" cy="87"/>
                </a:xfrm>
                <a:custGeom>
                  <a:avLst/>
                  <a:gdLst>
                    <a:gd name="T0" fmla="*/ 208 w 211"/>
                    <a:gd name="T1" fmla="*/ 77 h 87"/>
                    <a:gd name="T2" fmla="*/ 199 w 211"/>
                    <a:gd name="T3" fmla="*/ 73 h 87"/>
                    <a:gd name="T4" fmla="*/ 182 w 211"/>
                    <a:gd name="T5" fmla="*/ 64 h 87"/>
                    <a:gd name="T6" fmla="*/ 155 w 211"/>
                    <a:gd name="T7" fmla="*/ 50 h 87"/>
                    <a:gd name="T8" fmla="*/ 120 w 211"/>
                    <a:gd name="T9" fmla="*/ 36 h 87"/>
                    <a:gd name="T10" fmla="*/ 86 w 211"/>
                    <a:gd name="T11" fmla="*/ 23 h 87"/>
                    <a:gd name="T12" fmla="*/ 46 w 211"/>
                    <a:gd name="T13" fmla="*/ 9 h 87"/>
                    <a:gd name="T14" fmla="*/ 28 w 211"/>
                    <a:gd name="T15" fmla="*/ 4 h 87"/>
                    <a:gd name="T16" fmla="*/ 19 w 211"/>
                    <a:gd name="T17" fmla="*/ 1 h 87"/>
                    <a:gd name="T18" fmla="*/ 12 w 211"/>
                    <a:gd name="T19" fmla="*/ 0 h 87"/>
                    <a:gd name="T20" fmla="*/ 6 w 211"/>
                    <a:gd name="T21" fmla="*/ 0 h 87"/>
                    <a:gd name="T22" fmla="*/ 1 w 211"/>
                    <a:gd name="T23" fmla="*/ 2 h 87"/>
                    <a:gd name="T24" fmla="*/ 0 w 211"/>
                    <a:gd name="T25" fmla="*/ 5 h 87"/>
                    <a:gd name="T26" fmla="*/ 1 w 211"/>
                    <a:gd name="T27" fmla="*/ 8 h 87"/>
                    <a:gd name="T28" fmla="*/ 4 w 211"/>
                    <a:gd name="T29" fmla="*/ 11 h 87"/>
                    <a:gd name="T30" fmla="*/ 10 w 211"/>
                    <a:gd name="T31" fmla="*/ 15 h 87"/>
                    <a:gd name="T32" fmla="*/ 13 w 211"/>
                    <a:gd name="T33" fmla="*/ 18 h 87"/>
                    <a:gd name="T34" fmla="*/ 31 w 211"/>
                    <a:gd name="T35" fmla="*/ 28 h 87"/>
                    <a:gd name="T36" fmla="*/ 69 w 211"/>
                    <a:gd name="T37" fmla="*/ 44 h 87"/>
                    <a:gd name="T38" fmla="*/ 106 w 211"/>
                    <a:gd name="T39" fmla="*/ 59 h 87"/>
                    <a:gd name="T40" fmla="*/ 139 w 211"/>
                    <a:gd name="T41" fmla="*/ 70 h 87"/>
                    <a:gd name="T42" fmla="*/ 167 w 211"/>
                    <a:gd name="T43" fmla="*/ 80 h 87"/>
                    <a:gd name="T44" fmla="*/ 189 w 211"/>
                    <a:gd name="T45" fmla="*/ 86 h 87"/>
                    <a:gd name="T46" fmla="*/ 202 w 211"/>
                    <a:gd name="T47" fmla="*/ 87 h 87"/>
                    <a:gd name="T48" fmla="*/ 208 w 211"/>
                    <a:gd name="T49" fmla="*/ 86 h 87"/>
                    <a:gd name="T50" fmla="*/ 211 w 211"/>
                    <a:gd name="T51" fmla="*/ 82 h 87"/>
                    <a:gd name="T52" fmla="*/ 208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8" y="77"/>
                      </a:moveTo>
                      <a:lnTo>
                        <a:pt x="199" y="73"/>
                      </a:lnTo>
                      <a:lnTo>
                        <a:pt x="182" y="64"/>
                      </a:lnTo>
                      <a:lnTo>
                        <a:pt x="155" y="50"/>
                      </a:lnTo>
                      <a:lnTo>
                        <a:pt x="120" y="36"/>
                      </a:lnTo>
                      <a:lnTo>
                        <a:pt x="86" y="23"/>
                      </a:lnTo>
                      <a:lnTo>
                        <a:pt x="46" y="9"/>
                      </a:lnTo>
                      <a:lnTo>
                        <a:pt x="28" y="4"/>
                      </a:lnTo>
                      <a:lnTo>
                        <a:pt x="19" y="1"/>
                      </a:lnTo>
                      <a:lnTo>
                        <a:pt x="12" y="0"/>
                      </a:lnTo>
                      <a:lnTo>
                        <a:pt x="6" y="0"/>
                      </a:lnTo>
                      <a:lnTo>
                        <a:pt x="1" y="2"/>
                      </a:lnTo>
                      <a:lnTo>
                        <a:pt x="0" y="5"/>
                      </a:lnTo>
                      <a:lnTo>
                        <a:pt x="1" y="8"/>
                      </a:lnTo>
                      <a:lnTo>
                        <a:pt x="4" y="11"/>
                      </a:lnTo>
                      <a:lnTo>
                        <a:pt x="10" y="15"/>
                      </a:lnTo>
                      <a:lnTo>
                        <a:pt x="13" y="18"/>
                      </a:lnTo>
                      <a:lnTo>
                        <a:pt x="31" y="28"/>
                      </a:lnTo>
                      <a:lnTo>
                        <a:pt x="69" y="44"/>
                      </a:lnTo>
                      <a:lnTo>
                        <a:pt x="106" y="59"/>
                      </a:lnTo>
                      <a:lnTo>
                        <a:pt x="139" y="70"/>
                      </a:lnTo>
                      <a:lnTo>
                        <a:pt x="167" y="80"/>
                      </a:lnTo>
                      <a:lnTo>
                        <a:pt x="189" y="86"/>
                      </a:lnTo>
                      <a:lnTo>
                        <a:pt x="202" y="87"/>
                      </a:lnTo>
                      <a:lnTo>
                        <a:pt x="208" y="86"/>
                      </a:lnTo>
                      <a:lnTo>
                        <a:pt x="211" y="82"/>
                      </a:lnTo>
                      <a:lnTo>
                        <a:pt x="208"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0" name="Freeform 40"/>
                <p:cNvSpPr>
                  <a:spLocks/>
                </p:cNvSpPr>
                <p:nvPr/>
              </p:nvSpPr>
              <p:spPr bwMode="auto">
                <a:xfrm>
                  <a:off x="4113" y="3563"/>
                  <a:ext cx="211" cy="87"/>
                </a:xfrm>
                <a:custGeom>
                  <a:avLst/>
                  <a:gdLst>
                    <a:gd name="T0" fmla="*/ 207 w 211"/>
                    <a:gd name="T1" fmla="*/ 77 h 87"/>
                    <a:gd name="T2" fmla="*/ 199 w 211"/>
                    <a:gd name="T3" fmla="*/ 73 h 87"/>
                    <a:gd name="T4" fmla="*/ 181 w 211"/>
                    <a:gd name="T5" fmla="*/ 64 h 87"/>
                    <a:gd name="T6" fmla="*/ 154 w 211"/>
                    <a:gd name="T7" fmla="*/ 50 h 87"/>
                    <a:gd name="T8" fmla="*/ 119 w 211"/>
                    <a:gd name="T9" fmla="*/ 36 h 87"/>
                    <a:gd name="T10" fmla="*/ 85 w 211"/>
                    <a:gd name="T11" fmla="*/ 23 h 87"/>
                    <a:gd name="T12" fmla="*/ 45 w 211"/>
                    <a:gd name="T13" fmla="*/ 9 h 87"/>
                    <a:gd name="T14" fmla="*/ 28 w 211"/>
                    <a:gd name="T15" fmla="*/ 4 h 87"/>
                    <a:gd name="T16" fmla="*/ 18 w 211"/>
                    <a:gd name="T17" fmla="*/ 1 h 87"/>
                    <a:gd name="T18" fmla="*/ 11 w 211"/>
                    <a:gd name="T19" fmla="*/ 0 h 87"/>
                    <a:gd name="T20" fmla="*/ 5 w 211"/>
                    <a:gd name="T21" fmla="*/ 0 h 87"/>
                    <a:gd name="T22" fmla="*/ 1 w 211"/>
                    <a:gd name="T23" fmla="*/ 2 h 87"/>
                    <a:gd name="T24" fmla="*/ 0 w 211"/>
                    <a:gd name="T25" fmla="*/ 5 h 87"/>
                    <a:gd name="T26" fmla="*/ 1 w 211"/>
                    <a:gd name="T27" fmla="*/ 8 h 87"/>
                    <a:gd name="T28" fmla="*/ 4 w 211"/>
                    <a:gd name="T29" fmla="*/ 11 h 87"/>
                    <a:gd name="T30" fmla="*/ 9 w 211"/>
                    <a:gd name="T31" fmla="*/ 15 h 87"/>
                    <a:gd name="T32" fmla="*/ 13 w 211"/>
                    <a:gd name="T33" fmla="*/ 18 h 87"/>
                    <a:gd name="T34" fmla="*/ 30 w 211"/>
                    <a:gd name="T35" fmla="*/ 28 h 87"/>
                    <a:gd name="T36" fmla="*/ 68 w 211"/>
                    <a:gd name="T37" fmla="*/ 44 h 87"/>
                    <a:gd name="T38" fmla="*/ 107 w 211"/>
                    <a:gd name="T39" fmla="*/ 59 h 87"/>
                    <a:gd name="T40" fmla="*/ 138 w 211"/>
                    <a:gd name="T41" fmla="*/ 70 h 87"/>
                    <a:gd name="T42" fmla="*/ 166 w 211"/>
                    <a:gd name="T43" fmla="*/ 80 h 87"/>
                    <a:gd name="T44" fmla="*/ 188 w 211"/>
                    <a:gd name="T45" fmla="*/ 86 h 87"/>
                    <a:gd name="T46" fmla="*/ 202 w 211"/>
                    <a:gd name="T47" fmla="*/ 87 h 87"/>
                    <a:gd name="T48" fmla="*/ 207 w 211"/>
                    <a:gd name="T49" fmla="*/ 86 h 87"/>
                    <a:gd name="T50" fmla="*/ 211 w 211"/>
                    <a:gd name="T51" fmla="*/ 82 h 87"/>
                    <a:gd name="T52" fmla="*/ 207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207" y="77"/>
                      </a:moveTo>
                      <a:lnTo>
                        <a:pt x="199" y="73"/>
                      </a:lnTo>
                      <a:lnTo>
                        <a:pt x="181" y="64"/>
                      </a:lnTo>
                      <a:lnTo>
                        <a:pt x="154" y="50"/>
                      </a:lnTo>
                      <a:lnTo>
                        <a:pt x="119" y="36"/>
                      </a:lnTo>
                      <a:lnTo>
                        <a:pt x="85" y="23"/>
                      </a:lnTo>
                      <a:lnTo>
                        <a:pt x="45" y="9"/>
                      </a:lnTo>
                      <a:lnTo>
                        <a:pt x="28" y="4"/>
                      </a:lnTo>
                      <a:lnTo>
                        <a:pt x="18" y="1"/>
                      </a:lnTo>
                      <a:lnTo>
                        <a:pt x="11" y="0"/>
                      </a:lnTo>
                      <a:lnTo>
                        <a:pt x="5" y="0"/>
                      </a:lnTo>
                      <a:lnTo>
                        <a:pt x="1" y="2"/>
                      </a:lnTo>
                      <a:lnTo>
                        <a:pt x="0" y="5"/>
                      </a:lnTo>
                      <a:lnTo>
                        <a:pt x="1" y="8"/>
                      </a:lnTo>
                      <a:lnTo>
                        <a:pt x="4" y="11"/>
                      </a:lnTo>
                      <a:lnTo>
                        <a:pt x="9" y="15"/>
                      </a:lnTo>
                      <a:lnTo>
                        <a:pt x="13" y="18"/>
                      </a:lnTo>
                      <a:lnTo>
                        <a:pt x="30" y="28"/>
                      </a:lnTo>
                      <a:lnTo>
                        <a:pt x="68" y="44"/>
                      </a:lnTo>
                      <a:lnTo>
                        <a:pt x="107" y="59"/>
                      </a:lnTo>
                      <a:lnTo>
                        <a:pt x="138" y="70"/>
                      </a:lnTo>
                      <a:lnTo>
                        <a:pt x="166" y="80"/>
                      </a:lnTo>
                      <a:lnTo>
                        <a:pt x="188" y="86"/>
                      </a:lnTo>
                      <a:lnTo>
                        <a:pt x="202" y="87"/>
                      </a:lnTo>
                      <a:lnTo>
                        <a:pt x="207" y="86"/>
                      </a:lnTo>
                      <a:lnTo>
                        <a:pt x="211" y="82"/>
                      </a:lnTo>
                      <a:lnTo>
                        <a:pt x="207" y="77"/>
                      </a:lnTo>
                      <a:close/>
                    </a:path>
                  </a:pathLst>
                </a:custGeom>
                <a:solidFill>
                  <a:srgbClr val="FFFFFF"/>
                </a:solidFill>
                <a:ln w="0">
                  <a:solidFill>
                    <a:srgbClr val="606060"/>
                  </a:solidFill>
                  <a:prstDash val="solid"/>
                  <a:round/>
                  <a:headEnd/>
                  <a:tailEnd/>
                </a:ln>
              </p:spPr>
              <p:txBody>
                <a:bodyPr/>
                <a:lstStyle/>
                <a:p>
                  <a:endParaRPr lang="en-US"/>
                </a:p>
              </p:txBody>
            </p:sp>
            <p:sp>
              <p:nvSpPr>
                <p:cNvPr id="38181" name="Freeform 41"/>
                <p:cNvSpPr>
                  <a:spLocks/>
                </p:cNvSpPr>
                <p:nvPr/>
              </p:nvSpPr>
              <p:spPr bwMode="auto">
                <a:xfrm>
                  <a:off x="4070" y="3620"/>
                  <a:ext cx="247" cy="42"/>
                </a:xfrm>
                <a:custGeom>
                  <a:avLst/>
                  <a:gdLst>
                    <a:gd name="T0" fmla="*/ 247 w 247"/>
                    <a:gd name="T1" fmla="*/ 36 h 42"/>
                    <a:gd name="T2" fmla="*/ 238 w 247"/>
                    <a:gd name="T3" fmla="*/ 32 h 42"/>
                    <a:gd name="T4" fmla="*/ 215 w 247"/>
                    <a:gd name="T5" fmla="*/ 26 h 42"/>
                    <a:gd name="T6" fmla="*/ 175 w 247"/>
                    <a:gd name="T7" fmla="*/ 18 h 42"/>
                    <a:gd name="T8" fmla="*/ 143 w 247"/>
                    <a:gd name="T9" fmla="*/ 13 h 42"/>
                    <a:gd name="T10" fmla="*/ 101 w 247"/>
                    <a:gd name="T11" fmla="*/ 6 h 42"/>
                    <a:gd name="T12" fmla="*/ 59 w 247"/>
                    <a:gd name="T13" fmla="*/ 1 h 42"/>
                    <a:gd name="T14" fmla="*/ 33 w 247"/>
                    <a:gd name="T15" fmla="*/ 0 h 42"/>
                    <a:gd name="T16" fmla="*/ 25 w 247"/>
                    <a:gd name="T17" fmla="*/ 0 h 42"/>
                    <a:gd name="T18" fmla="*/ 17 w 247"/>
                    <a:gd name="T19" fmla="*/ 0 h 42"/>
                    <a:gd name="T20" fmla="*/ 8 w 247"/>
                    <a:gd name="T21" fmla="*/ 0 h 42"/>
                    <a:gd name="T22" fmla="*/ 2 w 247"/>
                    <a:gd name="T23" fmla="*/ 2 h 42"/>
                    <a:gd name="T24" fmla="*/ 0 w 247"/>
                    <a:gd name="T25" fmla="*/ 4 h 42"/>
                    <a:gd name="T26" fmla="*/ 1 w 247"/>
                    <a:gd name="T27" fmla="*/ 7 h 42"/>
                    <a:gd name="T28" fmla="*/ 4 w 247"/>
                    <a:gd name="T29" fmla="*/ 10 h 42"/>
                    <a:gd name="T30" fmla="*/ 8 w 247"/>
                    <a:gd name="T31" fmla="*/ 12 h 42"/>
                    <a:gd name="T32" fmla="*/ 17 w 247"/>
                    <a:gd name="T33" fmla="*/ 16 h 42"/>
                    <a:gd name="T34" fmla="*/ 28 w 247"/>
                    <a:gd name="T35" fmla="*/ 18 h 42"/>
                    <a:gd name="T36" fmla="*/ 45 w 247"/>
                    <a:gd name="T37" fmla="*/ 22 h 42"/>
                    <a:gd name="T38" fmla="*/ 87 w 247"/>
                    <a:gd name="T39" fmla="*/ 30 h 42"/>
                    <a:gd name="T40" fmla="*/ 131 w 247"/>
                    <a:gd name="T41" fmla="*/ 34 h 42"/>
                    <a:gd name="T42" fmla="*/ 164 w 247"/>
                    <a:gd name="T43" fmla="*/ 38 h 42"/>
                    <a:gd name="T44" fmla="*/ 203 w 247"/>
                    <a:gd name="T45" fmla="*/ 41 h 42"/>
                    <a:gd name="T46" fmla="*/ 220 w 247"/>
                    <a:gd name="T47" fmla="*/ 42 h 42"/>
                    <a:gd name="T48" fmla="*/ 234 w 247"/>
                    <a:gd name="T49" fmla="*/ 42 h 42"/>
                    <a:gd name="T50" fmla="*/ 243 w 247"/>
                    <a:gd name="T51" fmla="*/ 41 h 42"/>
                    <a:gd name="T52" fmla="*/ 247 w 247"/>
                    <a:gd name="T53" fmla="*/ 39 h 42"/>
                    <a:gd name="T54" fmla="*/ 247 w 247"/>
                    <a:gd name="T55" fmla="*/ 36 h 4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2">
                      <a:moveTo>
                        <a:pt x="247" y="36"/>
                      </a:moveTo>
                      <a:lnTo>
                        <a:pt x="238" y="32"/>
                      </a:lnTo>
                      <a:lnTo>
                        <a:pt x="215" y="26"/>
                      </a:lnTo>
                      <a:lnTo>
                        <a:pt x="175" y="18"/>
                      </a:lnTo>
                      <a:lnTo>
                        <a:pt x="143" y="13"/>
                      </a:lnTo>
                      <a:lnTo>
                        <a:pt x="101" y="6"/>
                      </a:lnTo>
                      <a:lnTo>
                        <a:pt x="59" y="1"/>
                      </a:lnTo>
                      <a:lnTo>
                        <a:pt x="33" y="0"/>
                      </a:lnTo>
                      <a:lnTo>
                        <a:pt x="25" y="0"/>
                      </a:lnTo>
                      <a:lnTo>
                        <a:pt x="17" y="0"/>
                      </a:lnTo>
                      <a:lnTo>
                        <a:pt x="8" y="0"/>
                      </a:lnTo>
                      <a:lnTo>
                        <a:pt x="2" y="2"/>
                      </a:lnTo>
                      <a:lnTo>
                        <a:pt x="0" y="4"/>
                      </a:lnTo>
                      <a:lnTo>
                        <a:pt x="1" y="7"/>
                      </a:lnTo>
                      <a:lnTo>
                        <a:pt x="4" y="10"/>
                      </a:lnTo>
                      <a:lnTo>
                        <a:pt x="8" y="12"/>
                      </a:lnTo>
                      <a:lnTo>
                        <a:pt x="17" y="16"/>
                      </a:lnTo>
                      <a:lnTo>
                        <a:pt x="28" y="18"/>
                      </a:lnTo>
                      <a:lnTo>
                        <a:pt x="45" y="22"/>
                      </a:lnTo>
                      <a:lnTo>
                        <a:pt x="87" y="30"/>
                      </a:lnTo>
                      <a:lnTo>
                        <a:pt x="131" y="34"/>
                      </a:lnTo>
                      <a:lnTo>
                        <a:pt x="164" y="38"/>
                      </a:lnTo>
                      <a:lnTo>
                        <a:pt x="203" y="41"/>
                      </a:lnTo>
                      <a:lnTo>
                        <a:pt x="220" y="42"/>
                      </a:lnTo>
                      <a:lnTo>
                        <a:pt x="234" y="42"/>
                      </a:lnTo>
                      <a:lnTo>
                        <a:pt x="243" y="41"/>
                      </a:lnTo>
                      <a:lnTo>
                        <a:pt x="247" y="39"/>
                      </a:lnTo>
                      <a:lnTo>
                        <a:pt x="247" y="3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2" name="Freeform 42"/>
                <p:cNvSpPr>
                  <a:spLocks/>
                </p:cNvSpPr>
                <p:nvPr/>
              </p:nvSpPr>
              <p:spPr bwMode="auto">
                <a:xfrm>
                  <a:off x="4078" y="3619"/>
                  <a:ext cx="247" cy="43"/>
                </a:xfrm>
                <a:custGeom>
                  <a:avLst/>
                  <a:gdLst>
                    <a:gd name="T0" fmla="*/ 247 w 247"/>
                    <a:gd name="T1" fmla="*/ 37 h 43"/>
                    <a:gd name="T2" fmla="*/ 238 w 247"/>
                    <a:gd name="T3" fmla="*/ 33 h 43"/>
                    <a:gd name="T4" fmla="*/ 214 w 247"/>
                    <a:gd name="T5" fmla="*/ 26 h 43"/>
                    <a:gd name="T6" fmla="*/ 175 w 247"/>
                    <a:gd name="T7" fmla="*/ 19 h 43"/>
                    <a:gd name="T8" fmla="*/ 142 w 247"/>
                    <a:gd name="T9" fmla="*/ 13 h 43"/>
                    <a:gd name="T10" fmla="*/ 101 w 247"/>
                    <a:gd name="T11" fmla="*/ 7 h 43"/>
                    <a:gd name="T12" fmla="*/ 58 w 247"/>
                    <a:gd name="T13" fmla="*/ 1 h 43"/>
                    <a:gd name="T14" fmla="*/ 33 w 247"/>
                    <a:gd name="T15" fmla="*/ 0 h 43"/>
                    <a:gd name="T16" fmla="*/ 25 w 247"/>
                    <a:gd name="T17" fmla="*/ 0 h 43"/>
                    <a:gd name="T18" fmla="*/ 17 w 247"/>
                    <a:gd name="T19" fmla="*/ 0 h 43"/>
                    <a:gd name="T20" fmla="*/ 9 w 247"/>
                    <a:gd name="T21" fmla="*/ 1 h 43"/>
                    <a:gd name="T22" fmla="*/ 2 w 247"/>
                    <a:gd name="T23" fmla="*/ 2 h 43"/>
                    <a:gd name="T24" fmla="*/ 0 w 247"/>
                    <a:gd name="T25" fmla="*/ 4 h 43"/>
                    <a:gd name="T26" fmla="*/ 0 w 247"/>
                    <a:gd name="T27" fmla="*/ 7 h 43"/>
                    <a:gd name="T28" fmla="*/ 3 w 247"/>
                    <a:gd name="T29" fmla="*/ 10 h 43"/>
                    <a:gd name="T30" fmla="*/ 7 w 247"/>
                    <a:gd name="T31" fmla="*/ 12 h 43"/>
                    <a:gd name="T32" fmla="*/ 17 w 247"/>
                    <a:gd name="T33" fmla="*/ 16 h 43"/>
                    <a:gd name="T34" fmla="*/ 28 w 247"/>
                    <a:gd name="T35" fmla="*/ 18 h 43"/>
                    <a:gd name="T36" fmla="*/ 45 w 247"/>
                    <a:gd name="T37" fmla="*/ 23 h 43"/>
                    <a:gd name="T38" fmla="*/ 87 w 247"/>
                    <a:gd name="T39" fmla="*/ 30 h 43"/>
                    <a:gd name="T40" fmla="*/ 130 w 247"/>
                    <a:gd name="T41" fmla="*/ 35 h 43"/>
                    <a:gd name="T42" fmla="*/ 164 w 247"/>
                    <a:gd name="T43" fmla="*/ 39 h 43"/>
                    <a:gd name="T44" fmla="*/ 203 w 247"/>
                    <a:gd name="T45" fmla="*/ 41 h 43"/>
                    <a:gd name="T46" fmla="*/ 220 w 247"/>
                    <a:gd name="T47" fmla="*/ 42 h 43"/>
                    <a:gd name="T48" fmla="*/ 233 w 247"/>
                    <a:gd name="T49" fmla="*/ 43 h 43"/>
                    <a:gd name="T50" fmla="*/ 243 w 247"/>
                    <a:gd name="T51" fmla="*/ 41 h 43"/>
                    <a:gd name="T52" fmla="*/ 247 w 247"/>
                    <a:gd name="T53" fmla="*/ 39 h 43"/>
                    <a:gd name="T54" fmla="*/ 247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247" y="37"/>
                      </a:moveTo>
                      <a:lnTo>
                        <a:pt x="238" y="33"/>
                      </a:lnTo>
                      <a:lnTo>
                        <a:pt x="214" y="26"/>
                      </a:lnTo>
                      <a:lnTo>
                        <a:pt x="175" y="19"/>
                      </a:lnTo>
                      <a:lnTo>
                        <a:pt x="142" y="13"/>
                      </a:lnTo>
                      <a:lnTo>
                        <a:pt x="101" y="7"/>
                      </a:lnTo>
                      <a:lnTo>
                        <a:pt x="58" y="1"/>
                      </a:lnTo>
                      <a:lnTo>
                        <a:pt x="33" y="0"/>
                      </a:lnTo>
                      <a:lnTo>
                        <a:pt x="25" y="0"/>
                      </a:lnTo>
                      <a:lnTo>
                        <a:pt x="17" y="0"/>
                      </a:lnTo>
                      <a:lnTo>
                        <a:pt x="9" y="1"/>
                      </a:lnTo>
                      <a:lnTo>
                        <a:pt x="2" y="2"/>
                      </a:lnTo>
                      <a:lnTo>
                        <a:pt x="0" y="4"/>
                      </a:lnTo>
                      <a:lnTo>
                        <a:pt x="0" y="7"/>
                      </a:lnTo>
                      <a:lnTo>
                        <a:pt x="3" y="10"/>
                      </a:lnTo>
                      <a:lnTo>
                        <a:pt x="7" y="12"/>
                      </a:lnTo>
                      <a:lnTo>
                        <a:pt x="17" y="16"/>
                      </a:lnTo>
                      <a:lnTo>
                        <a:pt x="28" y="18"/>
                      </a:lnTo>
                      <a:lnTo>
                        <a:pt x="45" y="23"/>
                      </a:lnTo>
                      <a:lnTo>
                        <a:pt x="87" y="30"/>
                      </a:lnTo>
                      <a:lnTo>
                        <a:pt x="130" y="35"/>
                      </a:lnTo>
                      <a:lnTo>
                        <a:pt x="164" y="39"/>
                      </a:lnTo>
                      <a:lnTo>
                        <a:pt x="203" y="41"/>
                      </a:lnTo>
                      <a:lnTo>
                        <a:pt x="220" y="42"/>
                      </a:lnTo>
                      <a:lnTo>
                        <a:pt x="233" y="43"/>
                      </a:lnTo>
                      <a:lnTo>
                        <a:pt x="243" y="41"/>
                      </a:lnTo>
                      <a:lnTo>
                        <a:pt x="247" y="39"/>
                      </a:lnTo>
                      <a:lnTo>
                        <a:pt x="247" y="37"/>
                      </a:lnTo>
                      <a:close/>
                    </a:path>
                  </a:pathLst>
                </a:custGeom>
                <a:solidFill>
                  <a:srgbClr val="FFFFFF"/>
                </a:solidFill>
                <a:ln w="0">
                  <a:solidFill>
                    <a:srgbClr val="606060"/>
                  </a:solidFill>
                  <a:prstDash val="solid"/>
                  <a:round/>
                  <a:headEnd/>
                  <a:tailEnd/>
                </a:ln>
              </p:spPr>
              <p:txBody>
                <a:bodyPr/>
                <a:lstStyle/>
                <a:p>
                  <a:endParaRPr lang="en-US"/>
                </a:p>
              </p:txBody>
            </p:sp>
            <p:sp>
              <p:nvSpPr>
                <p:cNvPr id="38183" name="Oval 43"/>
                <p:cNvSpPr>
                  <a:spLocks noChangeArrowheads="1"/>
                </p:cNvSpPr>
                <p:nvPr/>
              </p:nvSpPr>
              <p:spPr bwMode="auto">
                <a:xfrm>
                  <a:off x="4079" y="3649"/>
                  <a:ext cx="237" cy="2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84" name="Oval 44"/>
                <p:cNvSpPr>
                  <a:spLocks noChangeArrowheads="1"/>
                </p:cNvSpPr>
                <p:nvPr/>
              </p:nvSpPr>
              <p:spPr bwMode="auto">
                <a:xfrm>
                  <a:off x="4087" y="3649"/>
                  <a:ext cx="236" cy="2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85" name="Freeform 45"/>
                <p:cNvSpPr>
                  <a:spLocks/>
                </p:cNvSpPr>
                <p:nvPr/>
              </p:nvSpPr>
              <p:spPr bwMode="auto">
                <a:xfrm>
                  <a:off x="4133" y="3538"/>
                  <a:ext cx="192" cy="112"/>
                </a:xfrm>
                <a:custGeom>
                  <a:avLst/>
                  <a:gdLst>
                    <a:gd name="T0" fmla="*/ 189 w 192"/>
                    <a:gd name="T1" fmla="*/ 104 h 112"/>
                    <a:gd name="T2" fmla="*/ 185 w 192"/>
                    <a:gd name="T3" fmla="*/ 97 h 112"/>
                    <a:gd name="T4" fmla="*/ 173 w 192"/>
                    <a:gd name="T5" fmla="*/ 88 h 112"/>
                    <a:gd name="T6" fmla="*/ 152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8 w 192"/>
                    <a:gd name="T19" fmla="*/ 1 h 112"/>
                    <a:gd name="T20" fmla="*/ 12 w 192"/>
                    <a:gd name="T21" fmla="*/ 0 h 112"/>
                    <a:gd name="T22" fmla="*/ 6 w 192"/>
                    <a:gd name="T23" fmla="*/ 0 h 112"/>
                    <a:gd name="T24" fmla="*/ 1 w 192"/>
                    <a:gd name="T25" fmla="*/ 2 h 112"/>
                    <a:gd name="T26" fmla="*/ 0 w 192"/>
                    <a:gd name="T27" fmla="*/ 5 h 112"/>
                    <a:gd name="T28" fmla="*/ 2 w 192"/>
                    <a:gd name="T29" fmla="*/ 9 h 112"/>
                    <a:gd name="T30" fmla="*/ 5 w 192"/>
                    <a:gd name="T31" fmla="*/ 14 h 112"/>
                    <a:gd name="T32" fmla="*/ 9 w 192"/>
                    <a:gd name="T33" fmla="*/ 17 h 112"/>
                    <a:gd name="T34" fmla="*/ 16 w 192"/>
                    <a:gd name="T35" fmla="*/ 22 h 112"/>
                    <a:gd name="T36" fmla="*/ 38 w 192"/>
                    <a:gd name="T37" fmla="*/ 39 h 112"/>
                    <a:gd name="T38" fmla="*/ 61 w 192"/>
                    <a:gd name="T39" fmla="*/ 55 h 112"/>
                    <a:gd name="T40" fmla="*/ 95 w 192"/>
                    <a:gd name="T41" fmla="*/ 74 h 112"/>
                    <a:gd name="T42" fmla="*/ 127 w 192"/>
                    <a:gd name="T43" fmla="*/ 92 h 112"/>
                    <a:gd name="T44" fmla="*/ 156 w 192"/>
                    <a:gd name="T45" fmla="*/ 105 h 112"/>
                    <a:gd name="T46" fmla="*/ 172 w 192"/>
                    <a:gd name="T47" fmla="*/ 110 h 112"/>
                    <a:gd name="T48" fmla="*/ 183 w 192"/>
                    <a:gd name="T49" fmla="*/ 112 h 112"/>
                    <a:gd name="T50" fmla="*/ 189 w 192"/>
                    <a:gd name="T51" fmla="*/ 112 h 112"/>
                    <a:gd name="T52" fmla="*/ 192 w 192"/>
                    <a:gd name="T53" fmla="*/ 108 h 112"/>
                    <a:gd name="T54" fmla="*/ 189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9" y="104"/>
                      </a:moveTo>
                      <a:lnTo>
                        <a:pt x="185" y="97"/>
                      </a:lnTo>
                      <a:lnTo>
                        <a:pt x="173" y="88"/>
                      </a:lnTo>
                      <a:lnTo>
                        <a:pt x="152" y="73"/>
                      </a:lnTo>
                      <a:lnTo>
                        <a:pt x="119" y="52"/>
                      </a:lnTo>
                      <a:lnTo>
                        <a:pt x="85" y="34"/>
                      </a:lnTo>
                      <a:lnTo>
                        <a:pt x="60" y="21"/>
                      </a:lnTo>
                      <a:lnTo>
                        <a:pt x="35" y="7"/>
                      </a:lnTo>
                      <a:lnTo>
                        <a:pt x="25" y="3"/>
                      </a:lnTo>
                      <a:lnTo>
                        <a:pt x="18" y="1"/>
                      </a:lnTo>
                      <a:lnTo>
                        <a:pt x="12" y="0"/>
                      </a:lnTo>
                      <a:lnTo>
                        <a:pt x="6" y="0"/>
                      </a:lnTo>
                      <a:lnTo>
                        <a:pt x="1" y="2"/>
                      </a:lnTo>
                      <a:lnTo>
                        <a:pt x="0" y="5"/>
                      </a:lnTo>
                      <a:lnTo>
                        <a:pt x="2" y="9"/>
                      </a:lnTo>
                      <a:lnTo>
                        <a:pt x="5" y="14"/>
                      </a:lnTo>
                      <a:lnTo>
                        <a:pt x="9" y="17"/>
                      </a:lnTo>
                      <a:lnTo>
                        <a:pt x="16" y="22"/>
                      </a:lnTo>
                      <a:lnTo>
                        <a:pt x="38" y="39"/>
                      </a:lnTo>
                      <a:lnTo>
                        <a:pt x="61" y="55"/>
                      </a:lnTo>
                      <a:lnTo>
                        <a:pt x="95" y="74"/>
                      </a:lnTo>
                      <a:lnTo>
                        <a:pt x="127" y="92"/>
                      </a:lnTo>
                      <a:lnTo>
                        <a:pt x="156" y="105"/>
                      </a:lnTo>
                      <a:lnTo>
                        <a:pt x="172" y="110"/>
                      </a:lnTo>
                      <a:lnTo>
                        <a:pt x="183" y="112"/>
                      </a:lnTo>
                      <a:lnTo>
                        <a:pt x="189" y="112"/>
                      </a:lnTo>
                      <a:lnTo>
                        <a:pt x="192" y="108"/>
                      </a:lnTo>
                      <a:lnTo>
                        <a:pt x="189"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6" name="Freeform 46"/>
                <p:cNvSpPr>
                  <a:spLocks/>
                </p:cNvSpPr>
                <p:nvPr/>
              </p:nvSpPr>
              <p:spPr bwMode="auto">
                <a:xfrm>
                  <a:off x="4141" y="3538"/>
                  <a:ext cx="192" cy="112"/>
                </a:xfrm>
                <a:custGeom>
                  <a:avLst/>
                  <a:gdLst>
                    <a:gd name="T0" fmla="*/ 188 w 192"/>
                    <a:gd name="T1" fmla="*/ 104 h 112"/>
                    <a:gd name="T2" fmla="*/ 184 w 192"/>
                    <a:gd name="T3" fmla="*/ 97 h 112"/>
                    <a:gd name="T4" fmla="*/ 173 w 192"/>
                    <a:gd name="T5" fmla="*/ 88 h 112"/>
                    <a:gd name="T6" fmla="*/ 151 w 192"/>
                    <a:gd name="T7" fmla="*/ 73 h 112"/>
                    <a:gd name="T8" fmla="*/ 119 w 192"/>
                    <a:gd name="T9" fmla="*/ 52 h 112"/>
                    <a:gd name="T10" fmla="*/ 85 w 192"/>
                    <a:gd name="T11" fmla="*/ 34 h 112"/>
                    <a:gd name="T12" fmla="*/ 60 w 192"/>
                    <a:gd name="T13" fmla="*/ 21 h 112"/>
                    <a:gd name="T14" fmla="*/ 35 w 192"/>
                    <a:gd name="T15" fmla="*/ 7 h 112"/>
                    <a:gd name="T16" fmla="*/ 25 w 192"/>
                    <a:gd name="T17" fmla="*/ 3 h 112"/>
                    <a:gd name="T18" fmla="*/ 17 w 192"/>
                    <a:gd name="T19" fmla="*/ 1 h 112"/>
                    <a:gd name="T20" fmla="*/ 11 w 192"/>
                    <a:gd name="T21" fmla="*/ 0 h 112"/>
                    <a:gd name="T22" fmla="*/ 5 w 192"/>
                    <a:gd name="T23" fmla="*/ 0 h 112"/>
                    <a:gd name="T24" fmla="*/ 1 w 192"/>
                    <a:gd name="T25" fmla="*/ 2 h 112"/>
                    <a:gd name="T26" fmla="*/ 0 w 192"/>
                    <a:gd name="T27" fmla="*/ 5 h 112"/>
                    <a:gd name="T28" fmla="*/ 2 w 192"/>
                    <a:gd name="T29" fmla="*/ 9 h 112"/>
                    <a:gd name="T30" fmla="*/ 5 w 192"/>
                    <a:gd name="T31" fmla="*/ 14 h 112"/>
                    <a:gd name="T32" fmla="*/ 8 w 192"/>
                    <a:gd name="T33" fmla="*/ 17 h 112"/>
                    <a:gd name="T34" fmla="*/ 15 w 192"/>
                    <a:gd name="T35" fmla="*/ 22 h 112"/>
                    <a:gd name="T36" fmla="*/ 38 w 192"/>
                    <a:gd name="T37" fmla="*/ 39 h 112"/>
                    <a:gd name="T38" fmla="*/ 60 w 192"/>
                    <a:gd name="T39" fmla="*/ 55 h 112"/>
                    <a:gd name="T40" fmla="*/ 95 w 192"/>
                    <a:gd name="T41" fmla="*/ 74 h 112"/>
                    <a:gd name="T42" fmla="*/ 128 w 192"/>
                    <a:gd name="T43" fmla="*/ 92 h 112"/>
                    <a:gd name="T44" fmla="*/ 156 w 192"/>
                    <a:gd name="T45" fmla="*/ 105 h 112"/>
                    <a:gd name="T46" fmla="*/ 172 w 192"/>
                    <a:gd name="T47" fmla="*/ 110 h 112"/>
                    <a:gd name="T48" fmla="*/ 182 w 192"/>
                    <a:gd name="T49" fmla="*/ 112 h 112"/>
                    <a:gd name="T50" fmla="*/ 190 w 192"/>
                    <a:gd name="T51" fmla="*/ 112 h 112"/>
                    <a:gd name="T52" fmla="*/ 192 w 192"/>
                    <a:gd name="T53" fmla="*/ 108 h 112"/>
                    <a:gd name="T54" fmla="*/ 188 w 192"/>
                    <a:gd name="T55" fmla="*/ 104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2">
                      <a:moveTo>
                        <a:pt x="188" y="104"/>
                      </a:moveTo>
                      <a:lnTo>
                        <a:pt x="184" y="97"/>
                      </a:lnTo>
                      <a:lnTo>
                        <a:pt x="173" y="88"/>
                      </a:lnTo>
                      <a:lnTo>
                        <a:pt x="151" y="73"/>
                      </a:lnTo>
                      <a:lnTo>
                        <a:pt x="119" y="52"/>
                      </a:lnTo>
                      <a:lnTo>
                        <a:pt x="85" y="34"/>
                      </a:lnTo>
                      <a:lnTo>
                        <a:pt x="60" y="21"/>
                      </a:lnTo>
                      <a:lnTo>
                        <a:pt x="35" y="7"/>
                      </a:lnTo>
                      <a:lnTo>
                        <a:pt x="25" y="3"/>
                      </a:lnTo>
                      <a:lnTo>
                        <a:pt x="17" y="1"/>
                      </a:lnTo>
                      <a:lnTo>
                        <a:pt x="11" y="0"/>
                      </a:lnTo>
                      <a:lnTo>
                        <a:pt x="5" y="0"/>
                      </a:lnTo>
                      <a:lnTo>
                        <a:pt x="1" y="2"/>
                      </a:lnTo>
                      <a:lnTo>
                        <a:pt x="0" y="5"/>
                      </a:lnTo>
                      <a:lnTo>
                        <a:pt x="2" y="9"/>
                      </a:lnTo>
                      <a:lnTo>
                        <a:pt x="5" y="14"/>
                      </a:lnTo>
                      <a:lnTo>
                        <a:pt x="8" y="17"/>
                      </a:lnTo>
                      <a:lnTo>
                        <a:pt x="15" y="22"/>
                      </a:lnTo>
                      <a:lnTo>
                        <a:pt x="38" y="39"/>
                      </a:lnTo>
                      <a:lnTo>
                        <a:pt x="60" y="55"/>
                      </a:lnTo>
                      <a:lnTo>
                        <a:pt x="95" y="74"/>
                      </a:lnTo>
                      <a:lnTo>
                        <a:pt x="128" y="92"/>
                      </a:lnTo>
                      <a:lnTo>
                        <a:pt x="156" y="105"/>
                      </a:lnTo>
                      <a:lnTo>
                        <a:pt x="172" y="110"/>
                      </a:lnTo>
                      <a:lnTo>
                        <a:pt x="182" y="112"/>
                      </a:lnTo>
                      <a:lnTo>
                        <a:pt x="190" y="112"/>
                      </a:lnTo>
                      <a:lnTo>
                        <a:pt x="192" y="108"/>
                      </a:lnTo>
                      <a:lnTo>
                        <a:pt x="188" y="104"/>
                      </a:lnTo>
                      <a:close/>
                    </a:path>
                  </a:pathLst>
                </a:custGeom>
                <a:solidFill>
                  <a:srgbClr val="FFFFFF"/>
                </a:solidFill>
                <a:ln w="0">
                  <a:solidFill>
                    <a:srgbClr val="606060"/>
                  </a:solidFill>
                  <a:prstDash val="solid"/>
                  <a:round/>
                  <a:headEnd/>
                  <a:tailEnd/>
                </a:ln>
              </p:spPr>
              <p:txBody>
                <a:bodyPr/>
                <a:lstStyle/>
                <a:p>
                  <a:endParaRPr lang="en-US"/>
                </a:p>
              </p:txBody>
            </p:sp>
            <p:sp>
              <p:nvSpPr>
                <p:cNvPr id="38187" name="Freeform 47"/>
                <p:cNvSpPr>
                  <a:spLocks/>
                </p:cNvSpPr>
                <p:nvPr/>
              </p:nvSpPr>
              <p:spPr bwMode="auto">
                <a:xfrm>
                  <a:off x="4231" y="3502"/>
                  <a:ext cx="110" cy="145"/>
                </a:xfrm>
                <a:custGeom>
                  <a:avLst/>
                  <a:gdLst>
                    <a:gd name="T0" fmla="*/ 102 w 110"/>
                    <a:gd name="T1" fmla="*/ 144 h 145"/>
                    <a:gd name="T2" fmla="*/ 106 w 110"/>
                    <a:gd name="T3" fmla="*/ 142 h 145"/>
                    <a:gd name="T4" fmla="*/ 109 w 110"/>
                    <a:gd name="T5" fmla="*/ 140 h 145"/>
                    <a:gd name="T6" fmla="*/ 110 w 110"/>
                    <a:gd name="T7" fmla="*/ 136 h 145"/>
                    <a:gd name="T8" fmla="*/ 109 w 110"/>
                    <a:gd name="T9" fmla="*/ 132 h 145"/>
                    <a:gd name="T10" fmla="*/ 103 w 110"/>
                    <a:gd name="T11" fmla="*/ 120 h 145"/>
                    <a:gd name="T12" fmla="*/ 91 w 110"/>
                    <a:gd name="T13" fmla="*/ 100 h 145"/>
                    <a:gd name="T14" fmla="*/ 79 w 110"/>
                    <a:gd name="T15" fmla="*/ 79 h 145"/>
                    <a:gd name="T16" fmla="*/ 67 w 110"/>
                    <a:gd name="T17" fmla="*/ 61 h 145"/>
                    <a:gd name="T18" fmla="*/ 54 w 110"/>
                    <a:gd name="T19" fmla="*/ 42 h 145"/>
                    <a:gd name="T20" fmla="*/ 40 w 110"/>
                    <a:gd name="T21" fmla="*/ 25 h 145"/>
                    <a:gd name="T22" fmla="*/ 30 w 110"/>
                    <a:gd name="T23" fmla="*/ 14 h 145"/>
                    <a:gd name="T24" fmla="*/ 25 w 110"/>
                    <a:gd name="T25" fmla="*/ 8 h 145"/>
                    <a:gd name="T26" fmla="*/ 21 w 110"/>
                    <a:gd name="T27" fmla="*/ 5 h 145"/>
                    <a:gd name="T28" fmla="*/ 17 w 110"/>
                    <a:gd name="T29" fmla="*/ 2 h 145"/>
                    <a:gd name="T30" fmla="*/ 13 w 110"/>
                    <a:gd name="T31" fmla="*/ 1 h 145"/>
                    <a:gd name="T32" fmla="*/ 8 w 110"/>
                    <a:gd name="T33" fmla="*/ 0 h 145"/>
                    <a:gd name="T34" fmla="*/ 4 w 110"/>
                    <a:gd name="T35" fmla="*/ 0 h 145"/>
                    <a:gd name="T36" fmla="*/ 1 w 110"/>
                    <a:gd name="T37" fmla="*/ 2 h 145"/>
                    <a:gd name="T38" fmla="*/ 0 w 110"/>
                    <a:gd name="T39" fmla="*/ 5 h 145"/>
                    <a:gd name="T40" fmla="*/ 0 w 110"/>
                    <a:gd name="T41" fmla="*/ 7 h 145"/>
                    <a:gd name="T42" fmla="*/ 1 w 110"/>
                    <a:gd name="T43" fmla="*/ 11 h 145"/>
                    <a:gd name="T44" fmla="*/ 3 w 110"/>
                    <a:gd name="T45" fmla="*/ 17 h 145"/>
                    <a:gd name="T46" fmla="*/ 5 w 110"/>
                    <a:gd name="T47" fmla="*/ 23 h 145"/>
                    <a:gd name="T48" fmla="*/ 11 w 110"/>
                    <a:gd name="T49" fmla="*/ 34 h 145"/>
                    <a:gd name="T50" fmla="*/ 19 w 110"/>
                    <a:gd name="T51" fmla="*/ 50 h 145"/>
                    <a:gd name="T52" fmla="*/ 30 w 110"/>
                    <a:gd name="T53" fmla="*/ 68 h 145"/>
                    <a:gd name="T54" fmla="*/ 43 w 110"/>
                    <a:gd name="T55" fmla="*/ 88 h 145"/>
                    <a:gd name="T56" fmla="*/ 56 w 110"/>
                    <a:gd name="T57" fmla="*/ 106 h 145"/>
                    <a:gd name="T58" fmla="*/ 65 w 110"/>
                    <a:gd name="T59" fmla="*/ 118 h 145"/>
                    <a:gd name="T60" fmla="*/ 74 w 110"/>
                    <a:gd name="T61" fmla="*/ 127 h 145"/>
                    <a:gd name="T62" fmla="*/ 86 w 110"/>
                    <a:gd name="T63" fmla="*/ 139 h 145"/>
                    <a:gd name="T64" fmla="*/ 90 w 110"/>
                    <a:gd name="T65" fmla="*/ 143 h 145"/>
                    <a:gd name="T66" fmla="*/ 94 w 110"/>
                    <a:gd name="T67" fmla="*/ 144 h 145"/>
                    <a:gd name="T68" fmla="*/ 97 w 110"/>
                    <a:gd name="T69" fmla="*/ 145 h 145"/>
                    <a:gd name="T70" fmla="*/ 102 w 110"/>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5">
                      <a:moveTo>
                        <a:pt x="102" y="144"/>
                      </a:moveTo>
                      <a:lnTo>
                        <a:pt x="106" y="142"/>
                      </a:lnTo>
                      <a:lnTo>
                        <a:pt x="109" y="140"/>
                      </a:lnTo>
                      <a:lnTo>
                        <a:pt x="110" y="136"/>
                      </a:lnTo>
                      <a:lnTo>
                        <a:pt x="109" y="132"/>
                      </a:lnTo>
                      <a:lnTo>
                        <a:pt x="103" y="120"/>
                      </a:lnTo>
                      <a:lnTo>
                        <a:pt x="91" y="100"/>
                      </a:lnTo>
                      <a:lnTo>
                        <a:pt x="79" y="79"/>
                      </a:lnTo>
                      <a:lnTo>
                        <a:pt x="67" y="61"/>
                      </a:lnTo>
                      <a:lnTo>
                        <a:pt x="54" y="42"/>
                      </a:lnTo>
                      <a:lnTo>
                        <a:pt x="40" y="25"/>
                      </a:lnTo>
                      <a:lnTo>
                        <a:pt x="30" y="14"/>
                      </a:lnTo>
                      <a:lnTo>
                        <a:pt x="25" y="8"/>
                      </a:lnTo>
                      <a:lnTo>
                        <a:pt x="21" y="5"/>
                      </a:lnTo>
                      <a:lnTo>
                        <a:pt x="17" y="2"/>
                      </a:lnTo>
                      <a:lnTo>
                        <a:pt x="13" y="1"/>
                      </a:lnTo>
                      <a:lnTo>
                        <a:pt x="8" y="0"/>
                      </a:lnTo>
                      <a:lnTo>
                        <a:pt x="4" y="0"/>
                      </a:lnTo>
                      <a:lnTo>
                        <a:pt x="1" y="2"/>
                      </a:lnTo>
                      <a:lnTo>
                        <a:pt x="0" y="5"/>
                      </a:lnTo>
                      <a:lnTo>
                        <a:pt x="0" y="7"/>
                      </a:lnTo>
                      <a:lnTo>
                        <a:pt x="1" y="11"/>
                      </a:lnTo>
                      <a:lnTo>
                        <a:pt x="3" y="17"/>
                      </a:lnTo>
                      <a:lnTo>
                        <a:pt x="5" y="23"/>
                      </a:lnTo>
                      <a:lnTo>
                        <a:pt x="11" y="34"/>
                      </a:lnTo>
                      <a:lnTo>
                        <a:pt x="19" y="50"/>
                      </a:lnTo>
                      <a:lnTo>
                        <a:pt x="30" y="68"/>
                      </a:lnTo>
                      <a:lnTo>
                        <a:pt x="43" y="88"/>
                      </a:lnTo>
                      <a:lnTo>
                        <a:pt x="56" y="106"/>
                      </a:lnTo>
                      <a:lnTo>
                        <a:pt x="65" y="118"/>
                      </a:lnTo>
                      <a:lnTo>
                        <a:pt x="74" y="127"/>
                      </a:lnTo>
                      <a:lnTo>
                        <a:pt x="86" y="139"/>
                      </a:lnTo>
                      <a:lnTo>
                        <a:pt x="90" y="143"/>
                      </a:lnTo>
                      <a:lnTo>
                        <a:pt x="94" y="144"/>
                      </a:lnTo>
                      <a:lnTo>
                        <a:pt x="97" y="145"/>
                      </a:lnTo>
                      <a:lnTo>
                        <a:pt x="102"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88" name="Freeform 48"/>
                <p:cNvSpPr>
                  <a:spLocks/>
                </p:cNvSpPr>
                <p:nvPr/>
              </p:nvSpPr>
              <p:spPr bwMode="auto">
                <a:xfrm>
                  <a:off x="4239" y="3502"/>
                  <a:ext cx="109" cy="145"/>
                </a:xfrm>
                <a:custGeom>
                  <a:avLst/>
                  <a:gdLst>
                    <a:gd name="T0" fmla="*/ 102 w 109"/>
                    <a:gd name="T1" fmla="*/ 144 h 145"/>
                    <a:gd name="T2" fmla="*/ 105 w 109"/>
                    <a:gd name="T3" fmla="*/ 142 h 145"/>
                    <a:gd name="T4" fmla="*/ 108 w 109"/>
                    <a:gd name="T5" fmla="*/ 140 h 145"/>
                    <a:gd name="T6" fmla="*/ 109 w 109"/>
                    <a:gd name="T7" fmla="*/ 136 h 145"/>
                    <a:gd name="T8" fmla="*/ 108 w 109"/>
                    <a:gd name="T9" fmla="*/ 132 h 145"/>
                    <a:gd name="T10" fmla="*/ 102 w 109"/>
                    <a:gd name="T11" fmla="*/ 120 h 145"/>
                    <a:gd name="T12" fmla="*/ 92 w 109"/>
                    <a:gd name="T13" fmla="*/ 100 h 145"/>
                    <a:gd name="T14" fmla="*/ 79 w 109"/>
                    <a:gd name="T15" fmla="*/ 79 h 145"/>
                    <a:gd name="T16" fmla="*/ 67 w 109"/>
                    <a:gd name="T17" fmla="*/ 61 h 145"/>
                    <a:gd name="T18" fmla="*/ 53 w 109"/>
                    <a:gd name="T19" fmla="*/ 42 h 145"/>
                    <a:gd name="T20" fmla="*/ 40 w 109"/>
                    <a:gd name="T21" fmla="*/ 25 h 145"/>
                    <a:gd name="T22" fmla="*/ 30 w 109"/>
                    <a:gd name="T23" fmla="*/ 14 h 145"/>
                    <a:gd name="T24" fmla="*/ 24 w 109"/>
                    <a:gd name="T25" fmla="*/ 8 h 145"/>
                    <a:gd name="T26" fmla="*/ 21 w 109"/>
                    <a:gd name="T27" fmla="*/ 5 h 145"/>
                    <a:gd name="T28" fmla="*/ 17 w 109"/>
                    <a:gd name="T29" fmla="*/ 2 h 145"/>
                    <a:gd name="T30" fmla="*/ 12 w 109"/>
                    <a:gd name="T31" fmla="*/ 1 h 145"/>
                    <a:gd name="T32" fmla="*/ 8 w 109"/>
                    <a:gd name="T33" fmla="*/ 0 h 145"/>
                    <a:gd name="T34" fmla="*/ 3 w 109"/>
                    <a:gd name="T35" fmla="*/ 0 h 145"/>
                    <a:gd name="T36" fmla="*/ 1 w 109"/>
                    <a:gd name="T37" fmla="*/ 2 h 145"/>
                    <a:gd name="T38" fmla="*/ 0 w 109"/>
                    <a:gd name="T39" fmla="*/ 5 h 145"/>
                    <a:gd name="T40" fmla="*/ 0 w 109"/>
                    <a:gd name="T41" fmla="*/ 7 h 145"/>
                    <a:gd name="T42" fmla="*/ 0 w 109"/>
                    <a:gd name="T43" fmla="*/ 11 h 145"/>
                    <a:gd name="T44" fmla="*/ 3 w 109"/>
                    <a:gd name="T45" fmla="*/ 17 h 145"/>
                    <a:gd name="T46" fmla="*/ 5 w 109"/>
                    <a:gd name="T47" fmla="*/ 23 h 145"/>
                    <a:gd name="T48" fmla="*/ 10 w 109"/>
                    <a:gd name="T49" fmla="*/ 34 h 145"/>
                    <a:gd name="T50" fmla="*/ 18 w 109"/>
                    <a:gd name="T51" fmla="*/ 50 h 145"/>
                    <a:gd name="T52" fmla="*/ 30 w 109"/>
                    <a:gd name="T53" fmla="*/ 68 h 145"/>
                    <a:gd name="T54" fmla="*/ 43 w 109"/>
                    <a:gd name="T55" fmla="*/ 88 h 145"/>
                    <a:gd name="T56" fmla="*/ 55 w 109"/>
                    <a:gd name="T57" fmla="*/ 106 h 145"/>
                    <a:gd name="T58" fmla="*/ 65 w 109"/>
                    <a:gd name="T59" fmla="*/ 118 h 145"/>
                    <a:gd name="T60" fmla="*/ 74 w 109"/>
                    <a:gd name="T61" fmla="*/ 127 h 145"/>
                    <a:gd name="T62" fmla="*/ 86 w 109"/>
                    <a:gd name="T63" fmla="*/ 139 h 145"/>
                    <a:gd name="T64" fmla="*/ 89 w 109"/>
                    <a:gd name="T65" fmla="*/ 143 h 145"/>
                    <a:gd name="T66" fmla="*/ 93 w 109"/>
                    <a:gd name="T67" fmla="*/ 144 h 145"/>
                    <a:gd name="T68" fmla="*/ 97 w 109"/>
                    <a:gd name="T69" fmla="*/ 145 h 145"/>
                    <a:gd name="T70" fmla="*/ 102 w 109"/>
                    <a:gd name="T71" fmla="*/ 144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5">
                      <a:moveTo>
                        <a:pt x="102" y="144"/>
                      </a:moveTo>
                      <a:lnTo>
                        <a:pt x="105" y="142"/>
                      </a:lnTo>
                      <a:lnTo>
                        <a:pt x="108" y="140"/>
                      </a:lnTo>
                      <a:lnTo>
                        <a:pt x="109" y="136"/>
                      </a:lnTo>
                      <a:lnTo>
                        <a:pt x="108" y="132"/>
                      </a:lnTo>
                      <a:lnTo>
                        <a:pt x="102" y="120"/>
                      </a:lnTo>
                      <a:lnTo>
                        <a:pt x="92" y="100"/>
                      </a:lnTo>
                      <a:lnTo>
                        <a:pt x="79" y="79"/>
                      </a:lnTo>
                      <a:lnTo>
                        <a:pt x="67" y="61"/>
                      </a:lnTo>
                      <a:lnTo>
                        <a:pt x="53" y="42"/>
                      </a:lnTo>
                      <a:lnTo>
                        <a:pt x="40" y="25"/>
                      </a:lnTo>
                      <a:lnTo>
                        <a:pt x="30" y="14"/>
                      </a:lnTo>
                      <a:lnTo>
                        <a:pt x="24" y="8"/>
                      </a:lnTo>
                      <a:lnTo>
                        <a:pt x="21" y="5"/>
                      </a:lnTo>
                      <a:lnTo>
                        <a:pt x="17" y="2"/>
                      </a:lnTo>
                      <a:lnTo>
                        <a:pt x="12" y="1"/>
                      </a:lnTo>
                      <a:lnTo>
                        <a:pt x="8" y="0"/>
                      </a:lnTo>
                      <a:lnTo>
                        <a:pt x="3" y="0"/>
                      </a:lnTo>
                      <a:lnTo>
                        <a:pt x="1" y="2"/>
                      </a:lnTo>
                      <a:lnTo>
                        <a:pt x="0" y="5"/>
                      </a:lnTo>
                      <a:lnTo>
                        <a:pt x="0" y="7"/>
                      </a:lnTo>
                      <a:lnTo>
                        <a:pt x="0" y="11"/>
                      </a:lnTo>
                      <a:lnTo>
                        <a:pt x="3" y="17"/>
                      </a:lnTo>
                      <a:lnTo>
                        <a:pt x="5" y="23"/>
                      </a:lnTo>
                      <a:lnTo>
                        <a:pt x="10" y="34"/>
                      </a:lnTo>
                      <a:lnTo>
                        <a:pt x="18" y="50"/>
                      </a:lnTo>
                      <a:lnTo>
                        <a:pt x="30" y="68"/>
                      </a:lnTo>
                      <a:lnTo>
                        <a:pt x="43" y="88"/>
                      </a:lnTo>
                      <a:lnTo>
                        <a:pt x="55" y="106"/>
                      </a:lnTo>
                      <a:lnTo>
                        <a:pt x="65" y="118"/>
                      </a:lnTo>
                      <a:lnTo>
                        <a:pt x="74" y="127"/>
                      </a:lnTo>
                      <a:lnTo>
                        <a:pt x="86" y="139"/>
                      </a:lnTo>
                      <a:lnTo>
                        <a:pt x="89" y="143"/>
                      </a:lnTo>
                      <a:lnTo>
                        <a:pt x="93" y="144"/>
                      </a:lnTo>
                      <a:lnTo>
                        <a:pt x="97" y="145"/>
                      </a:lnTo>
                      <a:lnTo>
                        <a:pt x="102" y="144"/>
                      </a:lnTo>
                      <a:close/>
                    </a:path>
                  </a:pathLst>
                </a:custGeom>
                <a:solidFill>
                  <a:srgbClr val="FFFFFF"/>
                </a:solidFill>
                <a:ln w="0">
                  <a:solidFill>
                    <a:srgbClr val="606060"/>
                  </a:solidFill>
                  <a:prstDash val="solid"/>
                  <a:round/>
                  <a:headEnd/>
                  <a:tailEnd/>
                </a:ln>
              </p:spPr>
              <p:txBody>
                <a:bodyPr/>
                <a:lstStyle/>
                <a:p>
                  <a:endParaRPr lang="en-US"/>
                </a:p>
              </p:txBody>
            </p:sp>
            <p:sp>
              <p:nvSpPr>
                <p:cNvPr id="38189" name="Freeform 49"/>
                <p:cNvSpPr>
                  <a:spLocks/>
                </p:cNvSpPr>
                <p:nvPr/>
              </p:nvSpPr>
              <p:spPr bwMode="auto">
                <a:xfrm>
                  <a:off x="4080" y="3592"/>
                  <a:ext cx="245" cy="64"/>
                </a:xfrm>
                <a:custGeom>
                  <a:avLst/>
                  <a:gdLst>
                    <a:gd name="T0" fmla="*/ 245 w 245"/>
                    <a:gd name="T1" fmla="*/ 56 h 64"/>
                    <a:gd name="T2" fmla="*/ 236 w 245"/>
                    <a:gd name="T3" fmla="*/ 50 h 64"/>
                    <a:gd name="T4" fmla="*/ 212 w 245"/>
                    <a:gd name="T5" fmla="*/ 42 h 64"/>
                    <a:gd name="T6" fmla="*/ 182 w 245"/>
                    <a:gd name="T7" fmla="*/ 33 h 64"/>
                    <a:gd name="T8" fmla="*/ 141 w 245"/>
                    <a:gd name="T9" fmla="*/ 23 h 64"/>
                    <a:gd name="T10" fmla="*/ 100 w 245"/>
                    <a:gd name="T11" fmla="*/ 13 h 64"/>
                    <a:gd name="T12" fmla="*/ 58 w 245"/>
                    <a:gd name="T13" fmla="*/ 5 h 64"/>
                    <a:gd name="T14" fmla="*/ 33 w 245"/>
                    <a:gd name="T15" fmla="*/ 1 h 64"/>
                    <a:gd name="T16" fmla="*/ 24 w 245"/>
                    <a:gd name="T17" fmla="*/ 1 h 64"/>
                    <a:gd name="T18" fmla="*/ 16 w 245"/>
                    <a:gd name="T19" fmla="*/ 0 h 64"/>
                    <a:gd name="T20" fmla="*/ 7 w 245"/>
                    <a:gd name="T21" fmla="*/ 1 h 64"/>
                    <a:gd name="T22" fmla="*/ 2 w 245"/>
                    <a:gd name="T23" fmla="*/ 3 h 64"/>
                    <a:gd name="T24" fmla="*/ 0 w 245"/>
                    <a:gd name="T25" fmla="*/ 6 h 64"/>
                    <a:gd name="T26" fmla="*/ 1 w 245"/>
                    <a:gd name="T27" fmla="*/ 10 h 64"/>
                    <a:gd name="T28" fmla="*/ 4 w 245"/>
                    <a:gd name="T29" fmla="*/ 12 h 64"/>
                    <a:gd name="T30" fmla="*/ 7 w 245"/>
                    <a:gd name="T31" fmla="*/ 14 h 64"/>
                    <a:gd name="T32" fmla="*/ 14 w 245"/>
                    <a:gd name="T33" fmla="*/ 17 h 64"/>
                    <a:gd name="T34" fmla="*/ 38 w 245"/>
                    <a:gd name="T35" fmla="*/ 23 h 64"/>
                    <a:gd name="T36" fmla="*/ 81 w 245"/>
                    <a:gd name="T37" fmla="*/ 35 h 64"/>
                    <a:gd name="T38" fmla="*/ 118 w 245"/>
                    <a:gd name="T39" fmla="*/ 44 h 64"/>
                    <a:gd name="T40" fmla="*/ 161 w 245"/>
                    <a:gd name="T41" fmla="*/ 53 h 64"/>
                    <a:gd name="T42" fmla="*/ 193 w 245"/>
                    <a:gd name="T43" fmla="*/ 59 h 64"/>
                    <a:gd name="T44" fmla="*/ 217 w 245"/>
                    <a:gd name="T45" fmla="*/ 63 h 64"/>
                    <a:gd name="T46" fmla="*/ 231 w 245"/>
                    <a:gd name="T47" fmla="*/ 64 h 64"/>
                    <a:gd name="T48" fmla="*/ 240 w 245"/>
                    <a:gd name="T49" fmla="*/ 62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2" y="42"/>
                      </a:lnTo>
                      <a:lnTo>
                        <a:pt x="182" y="33"/>
                      </a:lnTo>
                      <a:lnTo>
                        <a:pt x="141" y="23"/>
                      </a:lnTo>
                      <a:lnTo>
                        <a:pt x="100" y="13"/>
                      </a:lnTo>
                      <a:lnTo>
                        <a:pt x="58" y="5"/>
                      </a:lnTo>
                      <a:lnTo>
                        <a:pt x="33" y="1"/>
                      </a:lnTo>
                      <a:lnTo>
                        <a:pt x="24" y="1"/>
                      </a:lnTo>
                      <a:lnTo>
                        <a:pt x="16" y="0"/>
                      </a:lnTo>
                      <a:lnTo>
                        <a:pt x="7" y="1"/>
                      </a:lnTo>
                      <a:lnTo>
                        <a:pt x="2" y="3"/>
                      </a:lnTo>
                      <a:lnTo>
                        <a:pt x="0" y="6"/>
                      </a:lnTo>
                      <a:lnTo>
                        <a:pt x="1" y="10"/>
                      </a:lnTo>
                      <a:lnTo>
                        <a:pt x="4" y="12"/>
                      </a:lnTo>
                      <a:lnTo>
                        <a:pt x="7" y="14"/>
                      </a:lnTo>
                      <a:lnTo>
                        <a:pt x="14" y="17"/>
                      </a:lnTo>
                      <a:lnTo>
                        <a:pt x="38" y="23"/>
                      </a:lnTo>
                      <a:lnTo>
                        <a:pt x="81" y="35"/>
                      </a:lnTo>
                      <a:lnTo>
                        <a:pt x="118" y="44"/>
                      </a:lnTo>
                      <a:lnTo>
                        <a:pt x="161" y="53"/>
                      </a:lnTo>
                      <a:lnTo>
                        <a:pt x="193" y="59"/>
                      </a:lnTo>
                      <a:lnTo>
                        <a:pt x="217" y="63"/>
                      </a:lnTo>
                      <a:lnTo>
                        <a:pt x="231" y="64"/>
                      </a:lnTo>
                      <a:lnTo>
                        <a:pt x="240" y="62"/>
                      </a:lnTo>
                      <a:lnTo>
                        <a:pt x="245" y="60"/>
                      </a:lnTo>
                      <a:lnTo>
                        <a:pt x="245"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0" name="Freeform 50"/>
                <p:cNvSpPr>
                  <a:spLocks/>
                </p:cNvSpPr>
                <p:nvPr/>
              </p:nvSpPr>
              <p:spPr bwMode="auto">
                <a:xfrm>
                  <a:off x="4087" y="3591"/>
                  <a:ext cx="245" cy="64"/>
                </a:xfrm>
                <a:custGeom>
                  <a:avLst/>
                  <a:gdLst>
                    <a:gd name="T0" fmla="*/ 245 w 245"/>
                    <a:gd name="T1" fmla="*/ 56 h 64"/>
                    <a:gd name="T2" fmla="*/ 236 w 245"/>
                    <a:gd name="T3" fmla="*/ 50 h 64"/>
                    <a:gd name="T4" fmla="*/ 213 w 245"/>
                    <a:gd name="T5" fmla="*/ 42 h 64"/>
                    <a:gd name="T6" fmla="*/ 183 w 245"/>
                    <a:gd name="T7" fmla="*/ 33 h 64"/>
                    <a:gd name="T8" fmla="*/ 142 w 245"/>
                    <a:gd name="T9" fmla="*/ 23 h 64"/>
                    <a:gd name="T10" fmla="*/ 101 w 245"/>
                    <a:gd name="T11" fmla="*/ 13 h 64"/>
                    <a:gd name="T12" fmla="*/ 59 w 245"/>
                    <a:gd name="T13" fmla="*/ 5 h 64"/>
                    <a:gd name="T14" fmla="*/ 34 w 245"/>
                    <a:gd name="T15" fmla="*/ 2 h 64"/>
                    <a:gd name="T16" fmla="*/ 25 w 245"/>
                    <a:gd name="T17" fmla="*/ 1 h 64"/>
                    <a:gd name="T18" fmla="*/ 17 w 245"/>
                    <a:gd name="T19" fmla="*/ 0 h 64"/>
                    <a:gd name="T20" fmla="*/ 7 w 245"/>
                    <a:gd name="T21" fmla="*/ 1 h 64"/>
                    <a:gd name="T22" fmla="*/ 3 w 245"/>
                    <a:gd name="T23" fmla="*/ 3 h 64"/>
                    <a:gd name="T24" fmla="*/ 0 w 245"/>
                    <a:gd name="T25" fmla="*/ 6 h 64"/>
                    <a:gd name="T26" fmla="*/ 2 w 245"/>
                    <a:gd name="T27" fmla="*/ 10 h 64"/>
                    <a:gd name="T28" fmla="*/ 4 w 245"/>
                    <a:gd name="T29" fmla="*/ 12 h 64"/>
                    <a:gd name="T30" fmla="*/ 8 w 245"/>
                    <a:gd name="T31" fmla="*/ 14 h 64"/>
                    <a:gd name="T32" fmla="*/ 15 w 245"/>
                    <a:gd name="T33" fmla="*/ 17 h 64"/>
                    <a:gd name="T34" fmla="*/ 39 w 245"/>
                    <a:gd name="T35" fmla="*/ 23 h 64"/>
                    <a:gd name="T36" fmla="*/ 81 w 245"/>
                    <a:gd name="T37" fmla="*/ 35 h 64"/>
                    <a:gd name="T38" fmla="*/ 119 w 245"/>
                    <a:gd name="T39" fmla="*/ 44 h 64"/>
                    <a:gd name="T40" fmla="*/ 161 w 245"/>
                    <a:gd name="T41" fmla="*/ 53 h 64"/>
                    <a:gd name="T42" fmla="*/ 195 w 245"/>
                    <a:gd name="T43" fmla="*/ 59 h 64"/>
                    <a:gd name="T44" fmla="*/ 218 w 245"/>
                    <a:gd name="T45" fmla="*/ 63 h 64"/>
                    <a:gd name="T46" fmla="*/ 232 w 245"/>
                    <a:gd name="T47" fmla="*/ 64 h 64"/>
                    <a:gd name="T48" fmla="*/ 241 w 245"/>
                    <a:gd name="T49" fmla="*/ 63 h 64"/>
                    <a:gd name="T50" fmla="*/ 245 w 245"/>
                    <a:gd name="T51" fmla="*/ 60 h 64"/>
                    <a:gd name="T52" fmla="*/ 245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245" y="56"/>
                      </a:moveTo>
                      <a:lnTo>
                        <a:pt x="236" y="50"/>
                      </a:lnTo>
                      <a:lnTo>
                        <a:pt x="213" y="42"/>
                      </a:lnTo>
                      <a:lnTo>
                        <a:pt x="183" y="33"/>
                      </a:lnTo>
                      <a:lnTo>
                        <a:pt x="142" y="23"/>
                      </a:lnTo>
                      <a:lnTo>
                        <a:pt x="101" y="13"/>
                      </a:lnTo>
                      <a:lnTo>
                        <a:pt x="59" y="5"/>
                      </a:lnTo>
                      <a:lnTo>
                        <a:pt x="34" y="2"/>
                      </a:lnTo>
                      <a:lnTo>
                        <a:pt x="25" y="1"/>
                      </a:lnTo>
                      <a:lnTo>
                        <a:pt x="17" y="0"/>
                      </a:lnTo>
                      <a:lnTo>
                        <a:pt x="7" y="1"/>
                      </a:lnTo>
                      <a:lnTo>
                        <a:pt x="3" y="3"/>
                      </a:lnTo>
                      <a:lnTo>
                        <a:pt x="0" y="6"/>
                      </a:lnTo>
                      <a:lnTo>
                        <a:pt x="2" y="10"/>
                      </a:lnTo>
                      <a:lnTo>
                        <a:pt x="4" y="12"/>
                      </a:lnTo>
                      <a:lnTo>
                        <a:pt x="8" y="14"/>
                      </a:lnTo>
                      <a:lnTo>
                        <a:pt x="15" y="17"/>
                      </a:lnTo>
                      <a:lnTo>
                        <a:pt x="39" y="23"/>
                      </a:lnTo>
                      <a:lnTo>
                        <a:pt x="81" y="35"/>
                      </a:lnTo>
                      <a:lnTo>
                        <a:pt x="119" y="44"/>
                      </a:lnTo>
                      <a:lnTo>
                        <a:pt x="161" y="53"/>
                      </a:lnTo>
                      <a:lnTo>
                        <a:pt x="195" y="59"/>
                      </a:lnTo>
                      <a:lnTo>
                        <a:pt x="218" y="63"/>
                      </a:lnTo>
                      <a:lnTo>
                        <a:pt x="232" y="64"/>
                      </a:lnTo>
                      <a:lnTo>
                        <a:pt x="241" y="63"/>
                      </a:lnTo>
                      <a:lnTo>
                        <a:pt x="245" y="60"/>
                      </a:lnTo>
                      <a:lnTo>
                        <a:pt x="245" y="56"/>
                      </a:lnTo>
                      <a:close/>
                    </a:path>
                  </a:pathLst>
                </a:custGeom>
                <a:solidFill>
                  <a:srgbClr val="FFFFFF"/>
                </a:solidFill>
                <a:ln w="0">
                  <a:solidFill>
                    <a:srgbClr val="606060"/>
                  </a:solidFill>
                  <a:prstDash val="solid"/>
                  <a:round/>
                  <a:headEnd/>
                  <a:tailEnd/>
                </a:ln>
              </p:spPr>
              <p:txBody>
                <a:bodyPr/>
                <a:lstStyle/>
                <a:p>
                  <a:endParaRPr lang="en-US"/>
                </a:p>
              </p:txBody>
            </p:sp>
            <p:sp>
              <p:nvSpPr>
                <p:cNvPr id="38191" name="Freeform 51"/>
                <p:cNvSpPr>
                  <a:spLocks/>
                </p:cNvSpPr>
                <p:nvPr/>
              </p:nvSpPr>
              <p:spPr bwMode="auto">
                <a:xfrm>
                  <a:off x="4297" y="3588"/>
                  <a:ext cx="40" cy="54"/>
                </a:xfrm>
                <a:custGeom>
                  <a:avLst/>
                  <a:gdLst>
                    <a:gd name="T0" fmla="*/ 37 w 40"/>
                    <a:gd name="T1" fmla="*/ 53 h 54"/>
                    <a:gd name="T2" fmla="*/ 38 w 40"/>
                    <a:gd name="T3" fmla="*/ 52 h 54"/>
                    <a:gd name="T4" fmla="*/ 39 w 40"/>
                    <a:gd name="T5" fmla="*/ 51 h 54"/>
                    <a:gd name="T6" fmla="*/ 40 w 40"/>
                    <a:gd name="T7" fmla="*/ 50 h 54"/>
                    <a:gd name="T8" fmla="*/ 39 w 40"/>
                    <a:gd name="T9" fmla="*/ 49 h 54"/>
                    <a:gd name="T10" fmla="*/ 37 w 40"/>
                    <a:gd name="T11" fmla="*/ 44 h 54"/>
                    <a:gd name="T12" fmla="*/ 33 w 40"/>
                    <a:gd name="T13" fmla="*/ 37 h 54"/>
                    <a:gd name="T14" fmla="*/ 28 w 40"/>
                    <a:gd name="T15" fmla="*/ 30 h 54"/>
                    <a:gd name="T16" fmla="*/ 24 w 40"/>
                    <a:gd name="T17" fmla="*/ 23 h 54"/>
                    <a:gd name="T18" fmla="*/ 19 w 40"/>
                    <a:gd name="T19" fmla="*/ 16 h 54"/>
                    <a:gd name="T20" fmla="*/ 14 w 40"/>
                    <a:gd name="T21" fmla="*/ 9 h 54"/>
                    <a:gd name="T22" fmla="*/ 11 w 40"/>
                    <a:gd name="T23" fmla="*/ 5 h 54"/>
                    <a:gd name="T24" fmla="*/ 9 w 40"/>
                    <a:gd name="T25" fmla="*/ 3 h 54"/>
                    <a:gd name="T26" fmla="*/ 7 w 40"/>
                    <a:gd name="T27" fmla="*/ 2 h 54"/>
                    <a:gd name="T28" fmla="*/ 6 w 40"/>
                    <a:gd name="T29" fmla="*/ 1 h 54"/>
                    <a:gd name="T30" fmla="*/ 4 w 40"/>
                    <a:gd name="T31" fmla="*/ 0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6 h 54"/>
                    <a:gd name="T46" fmla="*/ 2 w 40"/>
                    <a:gd name="T47" fmla="*/ 8 h 54"/>
                    <a:gd name="T48" fmla="*/ 4 w 40"/>
                    <a:gd name="T49" fmla="*/ 13 h 54"/>
                    <a:gd name="T50" fmla="*/ 7 w 40"/>
                    <a:gd name="T51" fmla="*/ 18 h 54"/>
                    <a:gd name="T52" fmla="*/ 11 w 40"/>
                    <a:gd name="T53" fmla="*/ 25 h 54"/>
                    <a:gd name="T54" fmla="*/ 16 w 40"/>
                    <a:gd name="T55" fmla="*/ 32 h 54"/>
                    <a:gd name="T56" fmla="*/ 20 w 40"/>
                    <a:gd name="T57" fmla="*/ 39 h 54"/>
                    <a:gd name="T58" fmla="*/ 23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2"/>
                      </a:lnTo>
                      <a:lnTo>
                        <a:pt x="39" y="51"/>
                      </a:lnTo>
                      <a:lnTo>
                        <a:pt x="40" y="50"/>
                      </a:lnTo>
                      <a:lnTo>
                        <a:pt x="39" y="49"/>
                      </a:lnTo>
                      <a:lnTo>
                        <a:pt x="37" y="44"/>
                      </a:lnTo>
                      <a:lnTo>
                        <a:pt x="33" y="37"/>
                      </a:lnTo>
                      <a:lnTo>
                        <a:pt x="28" y="30"/>
                      </a:lnTo>
                      <a:lnTo>
                        <a:pt x="24" y="23"/>
                      </a:lnTo>
                      <a:lnTo>
                        <a:pt x="19" y="16"/>
                      </a:lnTo>
                      <a:lnTo>
                        <a:pt x="14" y="9"/>
                      </a:lnTo>
                      <a:lnTo>
                        <a:pt x="11" y="5"/>
                      </a:lnTo>
                      <a:lnTo>
                        <a:pt x="9" y="3"/>
                      </a:lnTo>
                      <a:lnTo>
                        <a:pt x="7" y="2"/>
                      </a:lnTo>
                      <a:lnTo>
                        <a:pt x="6" y="1"/>
                      </a:lnTo>
                      <a:lnTo>
                        <a:pt x="4" y="0"/>
                      </a:lnTo>
                      <a:lnTo>
                        <a:pt x="3" y="0"/>
                      </a:lnTo>
                      <a:lnTo>
                        <a:pt x="1" y="0"/>
                      </a:lnTo>
                      <a:lnTo>
                        <a:pt x="0" y="1"/>
                      </a:lnTo>
                      <a:lnTo>
                        <a:pt x="0" y="2"/>
                      </a:lnTo>
                      <a:lnTo>
                        <a:pt x="0" y="3"/>
                      </a:lnTo>
                      <a:lnTo>
                        <a:pt x="0" y="4"/>
                      </a:lnTo>
                      <a:lnTo>
                        <a:pt x="1" y="6"/>
                      </a:lnTo>
                      <a:lnTo>
                        <a:pt x="2" y="8"/>
                      </a:lnTo>
                      <a:lnTo>
                        <a:pt x="4" y="13"/>
                      </a:lnTo>
                      <a:lnTo>
                        <a:pt x="7" y="18"/>
                      </a:lnTo>
                      <a:lnTo>
                        <a:pt x="11" y="25"/>
                      </a:lnTo>
                      <a:lnTo>
                        <a:pt x="16" y="32"/>
                      </a:lnTo>
                      <a:lnTo>
                        <a:pt x="20" y="39"/>
                      </a:lnTo>
                      <a:lnTo>
                        <a:pt x="23" y="43"/>
                      </a:lnTo>
                      <a:lnTo>
                        <a:pt x="27" y="47"/>
                      </a:lnTo>
                      <a:lnTo>
                        <a:pt x="31" y="51"/>
                      </a:lnTo>
                      <a:lnTo>
                        <a:pt x="32" y="53"/>
                      </a:lnTo>
                      <a:lnTo>
                        <a:pt x="34" y="53"/>
                      </a:lnTo>
                      <a:lnTo>
                        <a:pt x="35" y="54"/>
                      </a:lnTo>
                      <a:lnTo>
                        <a:pt x="37" y="5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2" name="Freeform 52"/>
                <p:cNvSpPr>
                  <a:spLocks/>
                </p:cNvSpPr>
                <p:nvPr/>
              </p:nvSpPr>
              <p:spPr bwMode="auto">
                <a:xfrm>
                  <a:off x="4300" y="3587"/>
                  <a:ext cx="40" cy="54"/>
                </a:xfrm>
                <a:custGeom>
                  <a:avLst/>
                  <a:gdLst>
                    <a:gd name="T0" fmla="*/ 37 w 40"/>
                    <a:gd name="T1" fmla="*/ 53 h 54"/>
                    <a:gd name="T2" fmla="*/ 38 w 40"/>
                    <a:gd name="T3" fmla="*/ 53 h 54"/>
                    <a:gd name="T4" fmla="*/ 40 w 40"/>
                    <a:gd name="T5" fmla="*/ 51 h 54"/>
                    <a:gd name="T6" fmla="*/ 40 w 40"/>
                    <a:gd name="T7" fmla="*/ 50 h 54"/>
                    <a:gd name="T8" fmla="*/ 40 w 40"/>
                    <a:gd name="T9" fmla="*/ 49 h 54"/>
                    <a:gd name="T10" fmla="*/ 38 w 40"/>
                    <a:gd name="T11" fmla="*/ 45 h 54"/>
                    <a:gd name="T12" fmla="*/ 34 w 40"/>
                    <a:gd name="T13" fmla="*/ 37 h 54"/>
                    <a:gd name="T14" fmla="*/ 28 w 40"/>
                    <a:gd name="T15" fmla="*/ 30 h 54"/>
                    <a:gd name="T16" fmla="*/ 25 w 40"/>
                    <a:gd name="T17" fmla="*/ 23 h 54"/>
                    <a:gd name="T18" fmla="*/ 19 w 40"/>
                    <a:gd name="T19" fmla="*/ 16 h 54"/>
                    <a:gd name="T20" fmla="*/ 15 w 40"/>
                    <a:gd name="T21" fmla="*/ 9 h 54"/>
                    <a:gd name="T22" fmla="*/ 11 w 40"/>
                    <a:gd name="T23" fmla="*/ 6 h 54"/>
                    <a:gd name="T24" fmla="*/ 9 w 40"/>
                    <a:gd name="T25" fmla="*/ 3 h 54"/>
                    <a:gd name="T26" fmla="*/ 8 w 40"/>
                    <a:gd name="T27" fmla="*/ 2 h 54"/>
                    <a:gd name="T28" fmla="*/ 6 w 40"/>
                    <a:gd name="T29" fmla="*/ 1 h 54"/>
                    <a:gd name="T30" fmla="*/ 4 w 40"/>
                    <a:gd name="T31" fmla="*/ 1 h 54"/>
                    <a:gd name="T32" fmla="*/ 3 w 40"/>
                    <a:gd name="T33" fmla="*/ 0 h 54"/>
                    <a:gd name="T34" fmla="*/ 1 w 40"/>
                    <a:gd name="T35" fmla="*/ 0 h 54"/>
                    <a:gd name="T36" fmla="*/ 0 w 40"/>
                    <a:gd name="T37" fmla="*/ 1 h 54"/>
                    <a:gd name="T38" fmla="*/ 0 w 40"/>
                    <a:gd name="T39" fmla="*/ 2 h 54"/>
                    <a:gd name="T40" fmla="*/ 0 w 40"/>
                    <a:gd name="T41" fmla="*/ 3 h 54"/>
                    <a:gd name="T42" fmla="*/ 0 w 40"/>
                    <a:gd name="T43" fmla="*/ 4 h 54"/>
                    <a:gd name="T44" fmla="*/ 1 w 40"/>
                    <a:gd name="T45" fmla="*/ 7 h 54"/>
                    <a:gd name="T46" fmla="*/ 2 w 40"/>
                    <a:gd name="T47" fmla="*/ 9 h 54"/>
                    <a:gd name="T48" fmla="*/ 4 w 40"/>
                    <a:gd name="T49" fmla="*/ 13 h 54"/>
                    <a:gd name="T50" fmla="*/ 7 w 40"/>
                    <a:gd name="T51" fmla="*/ 19 h 54"/>
                    <a:gd name="T52" fmla="*/ 11 w 40"/>
                    <a:gd name="T53" fmla="*/ 25 h 54"/>
                    <a:gd name="T54" fmla="*/ 16 w 40"/>
                    <a:gd name="T55" fmla="*/ 33 h 54"/>
                    <a:gd name="T56" fmla="*/ 20 w 40"/>
                    <a:gd name="T57" fmla="*/ 39 h 54"/>
                    <a:gd name="T58" fmla="*/ 24 w 40"/>
                    <a:gd name="T59" fmla="*/ 43 h 54"/>
                    <a:gd name="T60" fmla="*/ 27 w 40"/>
                    <a:gd name="T61" fmla="*/ 47 h 54"/>
                    <a:gd name="T62" fmla="*/ 31 w 40"/>
                    <a:gd name="T63" fmla="*/ 51 h 54"/>
                    <a:gd name="T64" fmla="*/ 32 w 40"/>
                    <a:gd name="T65" fmla="*/ 53 h 54"/>
                    <a:gd name="T66" fmla="*/ 34 w 40"/>
                    <a:gd name="T67" fmla="*/ 53 h 54"/>
                    <a:gd name="T68" fmla="*/ 35 w 40"/>
                    <a:gd name="T69" fmla="*/ 54 h 54"/>
                    <a:gd name="T70" fmla="*/ 37 w 40"/>
                    <a:gd name="T71" fmla="*/ 53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4">
                      <a:moveTo>
                        <a:pt x="37" y="53"/>
                      </a:moveTo>
                      <a:lnTo>
                        <a:pt x="38" y="53"/>
                      </a:lnTo>
                      <a:lnTo>
                        <a:pt x="40" y="51"/>
                      </a:lnTo>
                      <a:lnTo>
                        <a:pt x="40" y="50"/>
                      </a:lnTo>
                      <a:lnTo>
                        <a:pt x="40" y="49"/>
                      </a:lnTo>
                      <a:lnTo>
                        <a:pt x="38" y="45"/>
                      </a:lnTo>
                      <a:lnTo>
                        <a:pt x="34" y="37"/>
                      </a:lnTo>
                      <a:lnTo>
                        <a:pt x="28" y="30"/>
                      </a:lnTo>
                      <a:lnTo>
                        <a:pt x="25" y="23"/>
                      </a:lnTo>
                      <a:lnTo>
                        <a:pt x="19" y="16"/>
                      </a:lnTo>
                      <a:lnTo>
                        <a:pt x="15" y="9"/>
                      </a:lnTo>
                      <a:lnTo>
                        <a:pt x="11" y="6"/>
                      </a:lnTo>
                      <a:lnTo>
                        <a:pt x="9" y="3"/>
                      </a:lnTo>
                      <a:lnTo>
                        <a:pt x="8" y="2"/>
                      </a:lnTo>
                      <a:lnTo>
                        <a:pt x="6" y="1"/>
                      </a:lnTo>
                      <a:lnTo>
                        <a:pt x="4" y="1"/>
                      </a:lnTo>
                      <a:lnTo>
                        <a:pt x="3" y="0"/>
                      </a:lnTo>
                      <a:lnTo>
                        <a:pt x="1" y="0"/>
                      </a:lnTo>
                      <a:lnTo>
                        <a:pt x="0" y="1"/>
                      </a:lnTo>
                      <a:lnTo>
                        <a:pt x="0" y="2"/>
                      </a:lnTo>
                      <a:lnTo>
                        <a:pt x="0" y="3"/>
                      </a:lnTo>
                      <a:lnTo>
                        <a:pt x="0" y="4"/>
                      </a:lnTo>
                      <a:lnTo>
                        <a:pt x="1" y="7"/>
                      </a:lnTo>
                      <a:lnTo>
                        <a:pt x="2" y="9"/>
                      </a:lnTo>
                      <a:lnTo>
                        <a:pt x="4" y="13"/>
                      </a:lnTo>
                      <a:lnTo>
                        <a:pt x="7" y="19"/>
                      </a:lnTo>
                      <a:lnTo>
                        <a:pt x="11" y="25"/>
                      </a:lnTo>
                      <a:lnTo>
                        <a:pt x="16" y="33"/>
                      </a:lnTo>
                      <a:lnTo>
                        <a:pt x="20" y="39"/>
                      </a:lnTo>
                      <a:lnTo>
                        <a:pt x="24" y="43"/>
                      </a:lnTo>
                      <a:lnTo>
                        <a:pt x="27" y="47"/>
                      </a:lnTo>
                      <a:lnTo>
                        <a:pt x="31" y="51"/>
                      </a:lnTo>
                      <a:lnTo>
                        <a:pt x="32" y="53"/>
                      </a:lnTo>
                      <a:lnTo>
                        <a:pt x="34" y="53"/>
                      </a:lnTo>
                      <a:lnTo>
                        <a:pt x="35" y="54"/>
                      </a:lnTo>
                      <a:lnTo>
                        <a:pt x="37" y="53"/>
                      </a:lnTo>
                      <a:close/>
                    </a:path>
                  </a:pathLst>
                </a:custGeom>
                <a:solidFill>
                  <a:srgbClr val="FFFFFF"/>
                </a:solidFill>
                <a:ln w="0">
                  <a:solidFill>
                    <a:srgbClr val="606060"/>
                  </a:solidFill>
                  <a:prstDash val="solid"/>
                  <a:round/>
                  <a:headEnd/>
                  <a:tailEnd/>
                </a:ln>
              </p:spPr>
              <p:txBody>
                <a:bodyPr/>
                <a:lstStyle/>
                <a:p>
                  <a:endParaRPr lang="en-US"/>
                </a:p>
              </p:txBody>
            </p:sp>
            <p:sp>
              <p:nvSpPr>
                <p:cNvPr id="38193" name="Freeform 53"/>
                <p:cNvSpPr>
                  <a:spLocks/>
                </p:cNvSpPr>
                <p:nvPr/>
              </p:nvSpPr>
              <p:spPr bwMode="auto">
                <a:xfrm>
                  <a:off x="4252" y="3602"/>
                  <a:ext cx="76" cy="46"/>
                </a:xfrm>
                <a:custGeom>
                  <a:avLst/>
                  <a:gdLst>
                    <a:gd name="T0" fmla="*/ 76 w 76"/>
                    <a:gd name="T1" fmla="*/ 42 h 46"/>
                    <a:gd name="T2" fmla="*/ 73 w 76"/>
                    <a:gd name="T3" fmla="*/ 40 h 46"/>
                    <a:gd name="T4" fmla="*/ 69 w 76"/>
                    <a:gd name="T5" fmla="*/ 36 h 46"/>
                    <a:gd name="T6" fmla="*/ 61 w 76"/>
                    <a:gd name="T7" fmla="*/ 30 h 46"/>
                    <a:gd name="T8" fmla="*/ 47 w 76"/>
                    <a:gd name="T9" fmla="*/ 21 h 46"/>
                    <a:gd name="T10" fmla="*/ 34 w 76"/>
                    <a:gd name="T11" fmla="*/ 14 h 46"/>
                    <a:gd name="T12" fmla="*/ 24 w 76"/>
                    <a:gd name="T13" fmla="*/ 9 h 46"/>
                    <a:gd name="T14" fmla="*/ 14 w 76"/>
                    <a:gd name="T15" fmla="*/ 3 h 46"/>
                    <a:gd name="T16" fmla="*/ 10 w 76"/>
                    <a:gd name="T17" fmla="*/ 1 h 46"/>
                    <a:gd name="T18" fmla="*/ 7 w 76"/>
                    <a:gd name="T19" fmla="*/ 1 h 46"/>
                    <a:gd name="T20" fmla="*/ 4 w 76"/>
                    <a:gd name="T21" fmla="*/ 0 h 46"/>
                    <a:gd name="T22" fmla="*/ 2 w 76"/>
                    <a:gd name="T23" fmla="*/ 0 h 46"/>
                    <a:gd name="T24" fmla="*/ 0 w 76"/>
                    <a:gd name="T25" fmla="*/ 1 h 46"/>
                    <a:gd name="T26" fmla="*/ 0 w 76"/>
                    <a:gd name="T27" fmla="*/ 2 h 46"/>
                    <a:gd name="T28" fmla="*/ 0 w 76"/>
                    <a:gd name="T29" fmla="*/ 4 h 46"/>
                    <a:gd name="T30" fmla="*/ 2 w 76"/>
                    <a:gd name="T31" fmla="*/ 6 h 46"/>
                    <a:gd name="T32" fmla="*/ 2 w 76"/>
                    <a:gd name="T33" fmla="*/ 7 h 46"/>
                    <a:gd name="T34" fmla="*/ 5 w 76"/>
                    <a:gd name="T35" fmla="*/ 9 h 46"/>
                    <a:gd name="T36" fmla="*/ 15 w 76"/>
                    <a:gd name="T37" fmla="*/ 16 h 46"/>
                    <a:gd name="T38" fmla="*/ 24 w 76"/>
                    <a:gd name="T39" fmla="*/ 22 h 46"/>
                    <a:gd name="T40" fmla="*/ 38 w 76"/>
                    <a:gd name="T41" fmla="*/ 30 h 46"/>
                    <a:gd name="T42" fmla="*/ 51 w 76"/>
                    <a:gd name="T43" fmla="*/ 37 h 46"/>
                    <a:gd name="T44" fmla="*/ 62 w 76"/>
                    <a:gd name="T45" fmla="*/ 43 h 46"/>
                    <a:gd name="T46" fmla="*/ 69 w 76"/>
                    <a:gd name="T47" fmla="*/ 45 h 46"/>
                    <a:gd name="T48" fmla="*/ 73 w 76"/>
                    <a:gd name="T49" fmla="*/ 46 h 46"/>
                    <a:gd name="T50" fmla="*/ 76 w 76"/>
                    <a:gd name="T51" fmla="*/ 45 h 46"/>
                    <a:gd name="T52" fmla="*/ 76 w 76"/>
                    <a:gd name="T53" fmla="*/ 44 h 46"/>
                    <a:gd name="T54" fmla="*/ 76 w 76"/>
                    <a:gd name="T55" fmla="*/ 42 h 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6" h="46">
                      <a:moveTo>
                        <a:pt x="76" y="42"/>
                      </a:moveTo>
                      <a:lnTo>
                        <a:pt x="73" y="40"/>
                      </a:lnTo>
                      <a:lnTo>
                        <a:pt x="69" y="36"/>
                      </a:lnTo>
                      <a:lnTo>
                        <a:pt x="61" y="30"/>
                      </a:lnTo>
                      <a:lnTo>
                        <a:pt x="47" y="21"/>
                      </a:lnTo>
                      <a:lnTo>
                        <a:pt x="34" y="14"/>
                      </a:lnTo>
                      <a:lnTo>
                        <a:pt x="24" y="9"/>
                      </a:lnTo>
                      <a:lnTo>
                        <a:pt x="14" y="3"/>
                      </a:lnTo>
                      <a:lnTo>
                        <a:pt x="10" y="1"/>
                      </a:lnTo>
                      <a:lnTo>
                        <a:pt x="7" y="1"/>
                      </a:lnTo>
                      <a:lnTo>
                        <a:pt x="4" y="0"/>
                      </a:lnTo>
                      <a:lnTo>
                        <a:pt x="2" y="0"/>
                      </a:lnTo>
                      <a:lnTo>
                        <a:pt x="0" y="1"/>
                      </a:lnTo>
                      <a:lnTo>
                        <a:pt x="0" y="2"/>
                      </a:lnTo>
                      <a:lnTo>
                        <a:pt x="0" y="4"/>
                      </a:lnTo>
                      <a:lnTo>
                        <a:pt x="2" y="6"/>
                      </a:lnTo>
                      <a:lnTo>
                        <a:pt x="2" y="7"/>
                      </a:lnTo>
                      <a:lnTo>
                        <a:pt x="5" y="9"/>
                      </a:lnTo>
                      <a:lnTo>
                        <a:pt x="15" y="16"/>
                      </a:lnTo>
                      <a:lnTo>
                        <a:pt x="24" y="22"/>
                      </a:lnTo>
                      <a:lnTo>
                        <a:pt x="38" y="30"/>
                      </a:lnTo>
                      <a:lnTo>
                        <a:pt x="51" y="37"/>
                      </a:lnTo>
                      <a:lnTo>
                        <a:pt x="62" y="43"/>
                      </a:lnTo>
                      <a:lnTo>
                        <a:pt x="69" y="45"/>
                      </a:lnTo>
                      <a:lnTo>
                        <a:pt x="73" y="46"/>
                      </a:lnTo>
                      <a:lnTo>
                        <a:pt x="76" y="45"/>
                      </a:lnTo>
                      <a:lnTo>
                        <a:pt x="76" y="44"/>
                      </a:lnTo>
                      <a:lnTo>
                        <a:pt x="76"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4" name="Freeform 54"/>
                <p:cNvSpPr>
                  <a:spLocks/>
                </p:cNvSpPr>
                <p:nvPr/>
              </p:nvSpPr>
              <p:spPr bwMode="auto">
                <a:xfrm>
                  <a:off x="4254" y="3602"/>
                  <a:ext cx="78" cy="45"/>
                </a:xfrm>
                <a:custGeom>
                  <a:avLst/>
                  <a:gdLst>
                    <a:gd name="T0" fmla="*/ 77 w 78"/>
                    <a:gd name="T1" fmla="*/ 42 h 45"/>
                    <a:gd name="T2" fmla="*/ 74 w 78"/>
                    <a:gd name="T3" fmla="*/ 39 h 45"/>
                    <a:gd name="T4" fmla="*/ 70 w 78"/>
                    <a:gd name="T5" fmla="*/ 35 h 45"/>
                    <a:gd name="T6" fmla="*/ 62 w 78"/>
                    <a:gd name="T7" fmla="*/ 29 h 45"/>
                    <a:gd name="T8" fmla="*/ 49 w 78"/>
                    <a:gd name="T9" fmla="*/ 20 h 45"/>
                    <a:gd name="T10" fmla="*/ 35 w 78"/>
                    <a:gd name="T11" fmla="*/ 13 h 45"/>
                    <a:gd name="T12" fmla="*/ 25 w 78"/>
                    <a:gd name="T13" fmla="*/ 8 h 45"/>
                    <a:gd name="T14" fmla="*/ 15 w 78"/>
                    <a:gd name="T15" fmla="*/ 2 h 45"/>
                    <a:gd name="T16" fmla="*/ 11 w 78"/>
                    <a:gd name="T17" fmla="*/ 1 h 45"/>
                    <a:gd name="T18" fmla="*/ 8 w 78"/>
                    <a:gd name="T19" fmla="*/ 0 h 45"/>
                    <a:gd name="T20" fmla="*/ 5 w 78"/>
                    <a:gd name="T21" fmla="*/ 0 h 45"/>
                    <a:gd name="T22" fmla="*/ 3 w 78"/>
                    <a:gd name="T23" fmla="*/ 0 h 45"/>
                    <a:gd name="T24" fmla="*/ 1 w 78"/>
                    <a:gd name="T25" fmla="*/ 0 h 45"/>
                    <a:gd name="T26" fmla="*/ 0 w 78"/>
                    <a:gd name="T27" fmla="*/ 1 h 45"/>
                    <a:gd name="T28" fmla="*/ 2 w 78"/>
                    <a:gd name="T29" fmla="*/ 3 h 45"/>
                    <a:gd name="T30" fmla="*/ 3 w 78"/>
                    <a:gd name="T31" fmla="*/ 5 h 45"/>
                    <a:gd name="T32" fmla="*/ 4 w 78"/>
                    <a:gd name="T33" fmla="*/ 6 h 45"/>
                    <a:gd name="T34" fmla="*/ 6 w 78"/>
                    <a:gd name="T35" fmla="*/ 9 h 45"/>
                    <a:gd name="T36" fmla="*/ 16 w 78"/>
                    <a:gd name="T37" fmla="*/ 15 h 45"/>
                    <a:gd name="T38" fmla="*/ 25 w 78"/>
                    <a:gd name="T39" fmla="*/ 21 h 45"/>
                    <a:gd name="T40" fmla="*/ 39 w 78"/>
                    <a:gd name="T41" fmla="*/ 29 h 45"/>
                    <a:gd name="T42" fmla="*/ 52 w 78"/>
                    <a:gd name="T43" fmla="*/ 36 h 45"/>
                    <a:gd name="T44" fmla="*/ 64 w 78"/>
                    <a:gd name="T45" fmla="*/ 42 h 45"/>
                    <a:gd name="T46" fmla="*/ 70 w 78"/>
                    <a:gd name="T47" fmla="*/ 44 h 45"/>
                    <a:gd name="T48" fmla="*/ 74 w 78"/>
                    <a:gd name="T49" fmla="*/ 45 h 45"/>
                    <a:gd name="T50" fmla="*/ 77 w 78"/>
                    <a:gd name="T51" fmla="*/ 44 h 45"/>
                    <a:gd name="T52" fmla="*/ 78 w 78"/>
                    <a:gd name="T53" fmla="*/ 43 h 45"/>
                    <a:gd name="T54" fmla="*/ 77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77" y="42"/>
                      </a:moveTo>
                      <a:lnTo>
                        <a:pt x="74" y="39"/>
                      </a:lnTo>
                      <a:lnTo>
                        <a:pt x="70" y="35"/>
                      </a:lnTo>
                      <a:lnTo>
                        <a:pt x="62" y="29"/>
                      </a:lnTo>
                      <a:lnTo>
                        <a:pt x="49" y="20"/>
                      </a:lnTo>
                      <a:lnTo>
                        <a:pt x="35" y="13"/>
                      </a:lnTo>
                      <a:lnTo>
                        <a:pt x="25" y="8"/>
                      </a:lnTo>
                      <a:lnTo>
                        <a:pt x="15" y="2"/>
                      </a:lnTo>
                      <a:lnTo>
                        <a:pt x="11" y="1"/>
                      </a:lnTo>
                      <a:lnTo>
                        <a:pt x="8" y="0"/>
                      </a:lnTo>
                      <a:lnTo>
                        <a:pt x="5" y="0"/>
                      </a:lnTo>
                      <a:lnTo>
                        <a:pt x="3" y="0"/>
                      </a:lnTo>
                      <a:lnTo>
                        <a:pt x="1" y="0"/>
                      </a:lnTo>
                      <a:lnTo>
                        <a:pt x="0" y="1"/>
                      </a:lnTo>
                      <a:lnTo>
                        <a:pt x="2" y="3"/>
                      </a:lnTo>
                      <a:lnTo>
                        <a:pt x="3" y="5"/>
                      </a:lnTo>
                      <a:lnTo>
                        <a:pt x="4" y="6"/>
                      </a:lnTo>
                      <a:lnTo>
                        <a:pt x="6" y="9"/>
                      </a:lnTo>
                      <a:lnTo>
                        <a:pt x="16" y="15"/>
                      </a:lnTo>
                      <a:lnTo>
                        <a:pt x="25" y="21"/>
                      </a:lnTo>
                      <a:lnTo>
                        <a:pt x="39" y="29"/>
                      </a:lnTo>
                      <a:lnTo>
                        <a:pt x="52" y="36"/>
                      </a:lnTo>
                      <a:lnTo>
                        <a:pt x="64" y="42"/>
                      </a:lnTo>
                      <a:lnTo>
                        <a:pt x="70" y="44"/>
                      </a:lnTo>
                      <a:lnTo>
                        <a:pt x="74" y="45"/>
                      </a:lnTo>
                      <a:lnTo>
                        <a:pt x="77" y="44"/>
                      </a:lnTo>
                      <a:lnTo>
                        <a:pt x="78" y="43"/>
                      </a:lnTo>
                      <a:lnTo>
                        <a:pt x="77" y="42"/>
                      </a:lnTo>
                      <a:close/>
                    </a:path>
                  </a:pathLst>
                </a:custGeom>
                <a:solidFill>
                  <a:srgbClr val="FFFFFF"/>
                </a:solidFill>
                <a:ln w="0">
                  <a:solidFill>
                    <a:srgbClr val="606060"/>
                  </a:solidFill>
                  <a:prstDash val="solid"/>
                  <a:round/>
                  <a:headEnd/>
                  <a:tailEnd/>
                </a:ln>
              </p:spPr>
              <p:txBody>
                <a:bodyPr/>
                <a:lstStyle/>
                <a:p>
                  <a:endParaRPr lang="en-US"/>
                </a:p>
              </p:txBody>
            </p:sp>
            <p:sp>
              <p:nvSpPr>
                <p:cNvPr id="38195" name="Freeform 55"/>
                <p:cNvSpPr>
                  <a:spLocks/>
                </p:cNvSpPr>
                <p:nvPr/>
              </p:nvSpPr>
              <p:spPr bwMode="auto">
                <a:xfrm>
                  <a:off x="4247" y="3630"/>
                  <a:ext cx="70" cy="24"/>
                </a:xfrm>
                <a:custGeom>
                  <a:avLst/>
                  <a:gdLst>
                    <a:gd name="T0" fmla="*/ 70 w 70"/>
                    <a:gd name="T1" fmla="*/ 21 h 24"/>
                    <a:gd name="T2" fmla="*/ 68 w 70"/>
                    <a:gd name="T3" fmla="*/ 19 h 24"/>
                    <a:gd name="T4" fmla="*/ 61 w 70"/>
                    <a:gd name="T5" fmla="*/ 16 h 24"/>
                    <a:gd name="T6" fmla="*/ 52 w 70"/>
                    <a:gd name="T7" fmla="*/ 12 h 24"/>
                    <a:gd name="T8" fmla="*/ 41 w 70"/>
                    <a:gd name="T9" fmla="*/ 8 h 24"/>
                    <a:gd name="T10" fmla="*/ 29 w 70"/>
                    <a:gd name="T11" fmla="*/ 5 h 24"/>
                    <a:gd name="T12" fmla="*/ 16 w 70"/>
                    <a:gd name="T13" fmla="*/ 2 h 24"/>
                    <a:gd name="T14" fmla="*/ 10 w 70"/>
                    <a:gd name="T15" fmla="*/ 0 h 24"/>
                    <a:gd name="T16" fmla="*/ 7 w 70"/>
                    <a:gd name="T17" fmla="*/ 0 h 24"/>
                    <a:gd name="T18" fmla="*/ 5 w 70"/>
                    <a:gd name="T19" fmla="*/ 0 h 24"/>
                    <a:gd name="T20" fmla="*/ 2 w 70"/>
                    <a:gd name="T21" fmla="*/ 0 h 24"/>
                    <a:gd name="T22" fmla="*/ 1 w 70"/>
                    <a:gd name="T23" fmla="*/ 1 h 24"/>
                    <a:gd name="T24" fmla="*/ 0 w 70"/>
                    <a:gd name="T25" fmla="*/ 2 h 24"/>
                    <a:gd name="T26" fmla="*/ 1 w 70"/>
                    <a:gd name="T27" fmla="*/ 4 h 24"/>
                    <a:gd name="T28" fmla="*/ 1 w 70"/>
                    <a:gd name="T29" fmla="*/ 4 h 24"/>
                    <a:gd name="T30" fmla="*/ 2 w 70"/>
                    <a:gd name="T31" fmla="*/ 5 h 24"/>
                    <a:gd name="T32" fmla="*/ 4 w 70"/>
                    <a:gd name="T33" fmla="*/ 6 h 24"/>
                    <a:gd name="T34" fmla="*/ 11 w 70"/>
                    <a:gd name="T35" fmla="*/ 9 h 24"/>
                    <a:gd name="T36" fmla="*/ 23 w 70"/>
                    <a:gd name="T37" fmla="*/ 13 h 24"/>
                    <a:gd name="T38" fmla="*/ 35 w 70"/>
                    <a:gd name="T39" fmla="*/ 16 h 24"/>
                    <a:gd name="T40" fmla="*/ 46 w 70"/>
                    <a:gd name="T41" fmla="*/ 20 h 24"/>
                    <a:gd name="T42" fmla="*/ 56 w 70"/>
                    <a:gd name="T43" fmla="*/ 23 h 24"/>
                    <a:gd name="T44" fmla="*/ 63 w 70"/>
                    <a:gd name="T45" fmla="*/ 24 h 24"/>
                    <a:gd name="T46" fmla="*/ 66 w 70"/>
                    <a:gd name="T47" fmla="*/ 24 h 24"/>
                    <a:gd name="T48" fmla="*/ 69 w 70"/>
                    <a:gd name="T49" fmla="*/ 24 h 24"/>
                    <a:gd name="T50" fmla="*/ 70 w 70"/>
                    <a:gd name="T51" fmla="*/ 23 h 24"/>
                    <a:gd name="T52" fmla="*/ 70 w 70"/>
                    <a:gd name="T53" fmla="*/ 21 h 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4">
                      <a:moveTo>
                        <a:pt x="70" y="21"/>
                      </a:moveTo>
                      <a:lnTo>
                        <a:pt x="68" y="19"/>
                      </a:lnTo>
                      <a:lnTo>
                        <a:pt x="61" y="16"/>
                      </a:lnTo>
                      <a:lnTo>
                        <a:pt x="52" y="12"/>
                      </a:lnTo>
                      <a:lnTo>
                        <a:pt x="41" y="8"/>
                      </a:lnTo>
                      <a:lnTo>
                        <a:pt x="29" y="5"/>
                      </a:lnTo>
                      <a:lnTo>
                        <a:pt x="16" y="2"/>
                      </a:lnTo>
                      <a:lnTo>
                        <a:pt x="10" y="0"/>
                      </a:lnTo>
                      <a:lnTo>
                        <a:pt x="7" y="0"/>
                      </a:lnTo>
                      <a:lnTo>
                        <a:pt x="5" y="0"/>
                      </a:lnTo>
                      <a:lnTo>
                        <a:pt x="2" y="0"/>
                      </a:lnTo>
                      <a:lnTo>
                        <a:pt x="1" y="1"/>
                      </a:lnTo>
                      <a:lnTo>
                        <a:pt x="0" y="2"/>
                      </a:lnTo>
                      <a:lnTo>
                        <a:pt x="1" y="4"/>
                      </a:lnTo>
                      <a:lnTo>
                        <a:pt x="2" y="5"/>
                      </a:lnTo>
                      <a:lnTo>
                        <a:pt x="4" y="6"/>
                      </a:lnTo>
                      <a:lnTo>
                        <a:pt x="11" y="9"/>
                      </a:lnTo>
                      <a:lnTo>
                        <a:pt x="23" y="13"/>
                      </a:lnTo>
                      <a:lnTo>
                        <a:pt x="35" y="16"/>
                      </a:lnTo>
                      <a:lnTo>
                        <a:pt x="46" y="20"/>
                      </a:lnTo>
                      <a:lnTo>
                        <a:pt x="56" y="23"/>
                      </a:lnTo>
                      <a:lnTo>
                        <a:pt x="63" y="24"/>
                      </a:lnTo>
                      <a:lnTo>
                        <a:pt x="66" y="24"/>
                      </a:lnTo>
                      <a:lnTo>
                        <a:pt x="69" y="24"/>
                      </a:lnTo>
                      <a:lnTo>
                        <a:pt x="70" y="23"/>
                      </a:lnTo>
                      <a:lnTo>
                        <a:pt x="70" y="2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96" name="Freeform 56"/>
                <p:cNvSpPr>
                  <a:spLocks/>
                </p:cNvSpPr>
                <p:nvPr/>
              </p:nvSpPr>
              <p:spPr bwMode="auto">
                <a:xfrm>
                  <a:off x="4249" y="3628"/>
                  <a:ext cx="70" cy="25"/>
                </a:xfrm>
                <a:custGeom>
                  <a:avLst/>
                  <a:gdLst>
                    <a:gd name="T0" fmla="*/ 70 w 70"/>
                    <a:gd name="T1" fmla="*/ 22 h 25"/>
                    <a:gd name="T2" fmla="*/ 68 w 70"/>
                    <a:gd name="T3" fmla="*/ 20 h 25"/>
                    <a:gd name="T4" fmla="*/ 61 w 70"/>
                    <a:gd name="T5" fmla="*/ 17 h 25"/>
                    <a:gd name="T6" fmla="*/ 53 w 70"/>
                    <a:gd name="T7" fmla="*/ 13 h 25"/>
                    <a:gd name="T8" fmla="*/ 41 w 70"/>
                    <a:gd name="T9" fmla="*/ 9 h 25"/>
                    <a:gd name="T10" fmla="*/ 30 w 70"/>
                    <a:gd name="T11" fmla="*/ 6 h 25"/>
                    <a:gd name="T12" fmla="*/ 17 w 70"/>
                    <a:gd name="T13" fmla="*/ 2 h 25"/>
                    <a:gd name="T14" fmla="*/ 10 w 70"/>
                    <a:gd name="T15" fmla="*/ 1 h 25"/>
                    <a:gd name="T16" fmla="*/ 8 w 70"/>
                    <a:gd name="T17" fmla="*/ 0 h 25"/>
                    <a:gd name="T18" fmla="*/ 5 w 70"/>
                    <a:gd name="T19" fmla="*/ 0 h 25"/>
                    <a:gd name="T20" fmla="*/ 2 w 70"/>
                    <a:gd name="T21" fmla="*/ 0 h 25"/>
                    <a:gd name="T22" fmla="*/ 1 w 70"/>
                    <a:gd name="T23" fmla="*/ 2 h 25"/>
                    <a:gd name="T24" fmla="*/ 0 w 70"/>
                    <a:gd name="T25" fmla="*/ 2 h 25"/>
                    <a:gd name="T26" fmla="*/ 1 w 70"/>
                    <a:gd name="T27" fmla="*/ 4 h 25"/>
                    <a:gd name="T28" fmla="*/ 2 w 70"/>
                    <a:gd name="T29" fmla="*/ 5 h 25"/>
                    <a:gd name="T30" fmla="*/ 2 w 70"/>
                    <a:gd name="T31" fmla="*/ 6 h 25"/>
                    <a:gd name="T32" fmla="*/ 5 w 70"/>
                    <a:gd name="T33" fmla="*/ 7 h 25"/>
                    <a:gd name="T34" fmla="*/ 11 w 70"/>
                    <a:gd name="T35" fmla="*/ 9 h 25"/>
                    <a:gd name="T36" fmla="*/ 24 w 70"/>
                    <a:gd name="T37" fmla="*/ 14 h 25"/>
                    <a:gd name="T38" fmla="*/ 34 w 70"/>
                    <a:gd name="T39" fmla="*/ 17 h 25"/>
                    <a:gd name="T40" fmla="*/ 46 w 70"/>
                    <a:gd name="T41" fmla="*/ 21 h 25"/>
                    <a:gd name="T42" fmla="*/ 56 w 70"/>
                    <a:gd name="T43" fmla="*/ 23 h 25"/>
                    <a:gd name="T44" fmla="*/ 63 w 70"/>
                    <a:gd name="T45" fmla="*/ 25 h 25"/>
                    <a:gd name="T46" fmla="*/ 67 w 70"/>
                    <a:gd name="T47" fmla="*/ 25 h 25"/>
                    <a:gd name="T48" fmla="*/ 70 w 70"/>
                    <a:gd name="T49" fmla="*/ 25 h 25"/>
                    <a:gd name="T50" fmla="*/ 70 w 70"/>
                    <a:gd name="T51" fmla="*/ 24 h 25"/>
                    <a:gd name="T52" fmla="*/ 7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70" y="22"/>
                      </a:moveTo>
                      <a:lnTo>
                        <a:pt x="68" y="20"/>
                      </a:lnTo>
                      <a:lnTo>
                        <a:pt x="61" y="17"/>
                      </a:lnTo>
                      <a:lnTo>
                        <a:pt x="53" y="13"/>
                      </a:lnTo>
                      <a:lnTo>
                        <a:pt x="41" y="9"/>
                      </a:lnTo>
                      <a:lnTo>
                        <a:pt x="30" y="6"/>
                      </a:lnTo>
                      <a:lnTo>
                        <a:pt x="17" y="2"/>
                      </a:lnTo>
                      <a:lnTo>
                        <a:pt x="10" y="1"/>
                      </a:lnTo>
                      <a:lnTo>
                        <a:pt x="8" y="0"/>
                      </a:lnTo>
                      <a:lnTo>
                        <a:pt x="5" y="0"/>
                      </a:lnTo>
                      <a:lnTo>
                        <a:pt x="2" y="0"/>
                      </a:lnTo>
                      <a:lnTo>
                        <a:pt x="1" y="2"/>
                      </a:lnTo>
                      <a:lnTo>
                        <a:pt x="0" y="2"/>
                      </a:lnTo>
                      <a:lnTo>
                        <a:pt x="1" y="4"/>
                      </a:lnTo>
                      <a:lnTo>
                        <a:pt x="2" y="5"/>
                      </a:lnTo>
                      <a:lnTo>
                        <a:pt x="2" y="6"/>
                      </a:lnTo>
                      <a:lnTo>
                        <a:pt x="5" y="7"/>
                      </a:lnTo>
                      <a:lnTo>
                        <a:pt x="11" y="9"/>
                      </a:lnTo>
                      <a:lnTo>
                        <a:pt x="24" y="14"/>
                      </a:lnTo>
                      <a:lnTo>
                        <a:pt x="34" y="17"/>
                      </a:lnTo>
                      <a:lnTo>
                        <a:pt x="46" y="21"/>
                      </a:lnTo>
                      <a:lnTo>
                        <a:pt x="56" y="23"/>
                      </a:lnTo>
                      <a:lnTo>
                        <a:pt x="63" y="25"/>
                      </a:lnTo>
                      <a:lnTo>
                        <a:pt x="67" y="25"/>
                      </a:lnTo>
                      <a:lnTo>
                        <a:pt x="70" y="25"/>
                      </a:lnTo>
                      <a:lnTo>
                        <a:pt x="70" y="24"/>
                      </a:lnTo>
                      <a:lnTo>
                        <a:pt x="70" y="22"/>
                      </a:lnTo>
                      <a:close/>
                    </a:path>
                  </a:pathLst>
                </a:custGeom>
                <a:solidFill>
                  <a:srgbClr val="FFFFFF"/>
                </a:solidFill>
                <a:ln w="0">
                  <a:solidFill>
                    <a:srgbClr val="606060"/>
                  </a:solidFill>
                  <a:prstDash val="solid"/>
                  <a:round/>
                  <a:headEnd/>
                  <a:tailEnd/>
                </a:ln>
              </p:spPr>
              <p:txBody>
                <a:bodyPr/>
                <a:lstStyle/>
                <a:p>
                  <a:endParaRPr lang="en-US"/>
                </a:p>
              </p:txBody>
            </p:sp>
            <p:sp>
              <p:nvSpPr>
                <p:cNvPr id="38197" name="Oval 57"/>
                <p:cNvSpPr>
                  <a:spLocks noChangeArrowheads="1"/>
                </p:cNvSpPr>
                <p:nvPr/>
              </p:nvSpPr>
              <p:spPr bwMode="auto">
                <a:xfrm>
                  <a:off x="4220" y="3659"/>
                  <a:ext cx="93" cy="8"/>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98" name="Oval 58"/>
                <p:cNvSpPr>
                  <a:spLocks noChangeArrowheads="1"/>
                </p:cNvSpPr>
                <p:nvPr/>
              </p:nvSpPr>
              <p:spPr bwMode="auto">
                <a:xfrm>
                  <a:off x="4223" y="3658"/>
                  <a:ext cx="93" cy="8"/>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99" name="Freeform 59"/>
                <p:cNvSpPr>
                  <a:spLocks/>
                </p:cNvSpPr>
                <p:nvPr/>
              </p:nvSpPr>
              <p:spPr bwMode="auto">
                <a:xfrm>
                  <a:off x="4360" y="3685"/>
                  <a:ext cx="233" cy="82"/>
                </a:xfrm>
                <a:custGeom>
                  <a:avLst/>
                  <a:gdLst>
                    <a:gd name="T0" fmla="*/ 3 w 233"/>
                    <a:gd name="T1" fmla="*/ 4 h 82"/>
                    <a:gd name="T2" fmla="*/ 6 w 233"/>
                    <a:gd name="T3" fmla="*/ 1 h 82"/>
                    <a:gd name="T4" fmla="*/ 10 w 233"/>
                    <a:gd name="T5" fmla="*/ 0 h 82"/>
                    <a:gd name="T6" fmla="*/ 15 w 233"/>
                    <a:gd name="T7" fmla="*/ 0 h 82"/>
                    <a:gd name="T8" fmla="*/ 22 w 233"/>
                    <a:gd name="T9" fmla="*/ 0 h 82"/>
                    <a:gd name="T10" fmla="*/ 36 w 233"/>
                    <a:gd name="T11" fmla="*/ 3 h 82"/>
                    <a:gd name="T12" fmla="*/ 58 w 233"/>
                    <a:gd name="T13" fmla="*/ 9 h 82"/>
                    <a:gd name="T14" fmla="*/ 83 w 233"/>
                    <a:gd name="T15" fmla="*/ 16 h 82"/>
                    <a:gd name="T16" fmla="*/ 124 w 233"/>
                    <a:gd name="T17" fmla="*/ 29 h 82"/>
                    <a:gd name="T18" fmla="*/ 164 w 233"/>
                    <a:gd name="T19" fmla="*/ 43 h 82"/>
                    <a:gd name="T20" fmla="*/ 191 w 233"/>
                    <a:gd name="T21" fmla="*/ 53 h 82"/>
                    <a:gd name="T22" fmla="*/ 204 w 233"/>
                    <a:gd name="T23" fmla="*/ 58 h 82"/>
                    <a:gd name="T24" fmla="*/ 216 w 233"/>
                    <a:gd name="T25" fmla="*/ 65 h 82"/>
                    <a:gd name="T26" fmla="*/ 222 w 233"/>
                    <a:gd name="T27" fmla="*/ 68 h 82"/>
                    <a:gd name="T28" fmla="*/ 227 w 233"/>
                    <a:gd name="T29" fmla="*/ 71 h 82"/>
                    <a:gd name="T30" fmla="*/ 231 w 233"/>
                    <a:gd name="T31" fmla="*/ 74 h 82"/>
                    <a:gd name="T32" fmla="*/ 233 w 233"/>
                    <a:gd name="T33" fmla="*/ 77 h 82"/>
                    <a:gd name="T34" fmla="*/ 233 w 233"/>
                    <a:gd name="T35" fmla="*/ 79 h 82"/>
                    <a:gd name="T36" fmla="*/ 232 w 233"/>
                    <a:gd name="T37" fmla="*/ 81 h 82"/>
                    <a:gd name="T38" fmla="*/ 229 w 233"/>
                    <a:gd name="T39" fmla="*/ 82 h 82"/>
                    <a:gd name="T40" fmla="*/ 225 w 233"/>
                    <a:gd name="T41" fmla="*/ 82 h 82"/>
                    <a:gd name="T42" fmla="*/ 219 w 233"/>
                    <a:gd name="T43" fmla="*/ 82 h 82"/>
                    <a:gd name="T44" fmla="*/ 209 w 233"/>
                    <a:gd name="T45" fmla="*/ 81 h 82"/>
                    <a:gd name="T46" fmla="*/ 191 w 233"/>
                    <a:gd name="T47" fmla="*/ 78 h 82"/>
                    <a:gd name="T48" fmla="*/ 174 w 233"/>
                    <a:gd name="T49" fmla="*/ 74 h 82"/>
                    <a:gd name="T50" fmla="*/ 146 w 233"/>
                    <a:gd name="T51" fmla="*/ 65 h 82"/>
                    <a:gd name="T52" fmla="*/ 108 w 233"/>
                    <a:gd name="T53" fmla="*/ 52 h 82"/>
                    <a:gd name="T54" fmla="*/ 69 w 233"/>
                    <a:gd name="T55" fmla="*/ 39 h 82"/>
                    <a:gd name="T56" fmla="*/ 45 w 233"/>
                    <a:gd name="T57" fmla="*/ 30 h 82"/>
                    <a:gd name="T58" fmla="*/ 24 w 233"/>
                    <a:gd name="T59" fmla="*/ 22 h 82"/>
                    <a:gd name="T60" fmla="*/ 8 w 233"/>
                    <a:gd name="T61" fmla="*/ 16 h 82"/>
                    <a:gd name="T62" fmla="*/ 3 w 233"/>
                    <a:gd name="T63" fmla="*/ 12 h 82"/>
                    <a:gd name="T64" fmla="*/ 0 w 233"/>
                    <a:gd name="T65" fmla="*/ 9 h 82"/>
                    <a:gd name="T66" fmla="*/ 3 w 233"/>
                    <a:gd name="T67" fmla="*/ 5 h 82"/>
                    <a:gd name="T68" fmla="*/ 3 w 233"/>
                    <a:gd name="T69" fmla="*/ 4 h 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2">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8"/>
                      </a:lnTo>
                      <a:lnTo>
                        <a:pt x="216" y="65"/>
                      </a:lnTo>
                      <a:lnTo>
                        <a:pt x="222" y="68"/>
                      </a:lnTo>
                      <a:lnTo>
                        <a:pt x="227" y="71"/>
                      </a:lnTo>
                      <a:lnTo>
                        <a:pt x="231" y="74"/>
                      </a:lnTo>
                      <a:lnTo>
                        <a:pt x="233" y="77"/>
                      </a:lnTo>
                      <a:lnTo>
                        <a:pt x="233" y="79"/>
                      </a:lnTo>
                      <a:lnTo>
                        <a:pt x="232" y="81"/>
                      </a:lnTo>
                      <a:lnTo>
                        <a:pt x="229" y="82"/>
                      </a:lnTo>
                      <a:lnTo>
                        <a:pt x="225" y="82"/>
                      </a:lnTo>
                      <a:lnTo>
                        <a:pt x="219" y="82"/>
                      </a:lnTo>
                      <a:lnTo>
                        <a:pt x="209" y="81"/>
                      </a:lnTo>
                      <a:lnTo>
                        <a:pt x="191" y="78"/>
                      </a:lnTo>
                      <a:lnTo>
                        <a:pt x="174" y="74"/>
                      </a:lnTo>
                      <a:lnTo>
                        <a:pt x="146" y="65"/>
                      </a:lnTo>
                      <a:lnTo>
                        <a:pt x="108" y="52"/>
                      </a:lnTo>
                      <a:lnTo>
                        <a:pt x="69" y="39"/>
                      </a:lnTo>
                      <a:lnTo>
                        <a:pt x="45" y="30"/>
                      </a:lnTo>
                      <a:lnTo>
                        <a:pt x="24" y="22"/>
                      </a:lnTo>
                      <a:lnTo>
                        <a:pt x="8" y="16"/>
                      </a:lnTo>
                      <a:lnTo>
                        <a:pt x="3" y="12"/>
                      </a:lnTo>
                      <a:lnTo>
                        <a:pt x="0" y="9"/>
                      </a:lnTo>
                      <a:lnTo>
                        <a:pt x="3" y="5"/>
                      </a:lnTo>
                      <a:lnTo>
                        <a:pt x="3" y="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0" name="Freeform 60"/>
                <p:cNvSpPr>
                  <a:spLocks/>
                </p:cNvSpPr>
                <p:nvPr/>
              </p:nvSpPr>
              <p:spPr bwMode="auto">
                <a:xfrm>
                  <a:off x="4360" y="3680"/>
                  <a:ext cx="233" cy="83"/>
                </a:xfrm>
                <a:custGeom>
                  <a:avLst/>
                  <a:gdLst>
                    <a:gd name="T0" fmla="*/ 3 w 233"/>
                    <a:gd name="T1" fmla="*/ 4 h 83"/>
                    <a:gd name="T2" fmla="*/ 6 w 233"/>
                    <a:gd name="T3" fmla="*/ 1 h 83"/>
                    <a:gd name="T4" fmla="*/ 10 w 233"/>
                    <a:gd name="T5" fmla="*/ 0 h 83"/>
                    <a:gd name="T6" fmla="*/ 15 w 233"/>
                    <a:gd name="T7" fmla="*/ 0 h 83"/>
                    <a:gd name="T8" fmla="*/ 22 w 233"/>
                    <a:gd name="T9" fmla="*/ 0 h 83"/>
                    <a:gd name="T10" fmla="*/ 36 w 233"/>
                    <a:gd name="T11" fmla="*/ 3 h 83"/>
                    <a:gd name="T12" fmla="*/ 58 w 233"/>
                    <a:gd name="T13" fmla="*/ 9 h 83"/>
                    <a:gd name="T14" fmla="*/ 83 w 233"/>
                    <a:gd name="T15" fmla="*/ 16 h 83"/>
                    <a:gd name="T16" fmla="*/ 124 w 233"/>
                    <a:gd name="T17" fmla="*/ 29 h 83"/>
                    <a:gd name="T18" fmla="*/ 164 w 233"/>
                    <a:gd name="T19" fmla="*/ 43 h 83"/>
                    <a:gd name="T20" fmla="*/ 191 w 233"/>
                    <a:gd name="T21" fmla="*/ 53 h 83"/>
                    <a:gd name="T22" fmla="*/ 204 w 233"/>
                    <a:gd name="T23" fmla="*/ 59 h 83"/>
                    <a:gd name="T24" fmla="*/ 216 w 233"/>
                    <a:gd name="T25" fmla="*/ 65 h 83"/>
                    <a:gd name="T26" fmla="*/ 222 w 233"/>
                    <a:gd name="T27" fmla="*/ 68 h 83"/>
                    <a:gd name="T28" fmla="*/ 227 w 233"/>
                    <a:gd name="T29" fmla="*/ 71 h 83"/>
                    <a:gd name="T30" fmla="*/ 231 w 233"/>
                    <a:gd name="T31" fmla="*/ 74 h 83"/>
                    <a:gd name="T32" fmla="*/ 233 w 233"/>
                    <a:gd name="T33" fmla="*/ 77 h 83"/>
                    <a:gd name="T34" fmla="*/ 233 w 233"/>
                    <a:gd name="T35" fmla="*/ 79 h 83"/>
                    <a:gd name="T36" fmla="*/ 232 w 233"/>
                    <a:gd name="T37" fmla="*/ 81 h 83"/>
                    <a:gd name="T38" fmla="*/ 229 w 233"/>
                    <a:gd name="T39" fmla="*/ 82 h 83"/>
                    <a:gd name="T40" fmla="*/ 225 w 233"/>
                    <a:gd name="T41" fmla="*/ 83 h 83"/>
                    <a:gd name="T42" fmla="*/ 219 w 233"/>
                    <a:gd name="T43" fmla="*/ 83 h 83"/>
                    <a:gd name="T44" fmla="*/ 209 w 233"/>
                    <a:gd name="T45" fmla="*/ 81 h 83"/>
                    <a:gd name="T46" fmla="*/ 191 w 233"/>
                    <a:gd name="T47" fmla="*/ 78 h 83"/>
                    <a:gd name="T48" fmla="*/ 174 w 233"/>
                    <a:gd name="T49" fmla="*/ 74 h 83"/>
                    <a:gd name="T50" fmla="*/ 146 w 233"/>
                    <a:gd name="T51" fmla="*/ 65 h 83"/>
                    <a:gd name="T52" fmla="*/ 108 w 233"/>
                    <a:gd name="T53" fmla="*/ 52 h 83"/>
                    <a:gd name="T54" fmla="*/ 69 w 233"/>
                    <a:gd name="T55" fmla="*/ 39 h 83"/>
                    <a:gd name="T56" fmla="*/ 45 w 233"/>
                    <a:gd name="T57" fmla="*/ 31 h 83"/>
                    <a:gd name="T58" fmla="*/ 24 w 233"/>
                    <a:gd name="T59" fmla="*/ 23 h 83"/>
                    <a:gd name="T60" fmla="*/ 8 w 233"/>
                    <a:gd name="T61" fmla="*/ 16 h 83"/>
                    <a:gd name="T62" fmla="*/ 3 w 233"/>
                    <a:gd name="T63" fmla="*/ 12 h 83"/>
                    <a:gd name="T64" fmla="*/ 0 w 233"/>
                    <a:gd name="T65" fmla="*/ 9 h 83"/>
                    <a:gd name="T66" fmla="*/ 3 w 233"/>
                    <a:gd name="T67" fmla="*/ 5 h 83"/>
                    <a:gd name="T68" fmla="*/ 3 w 233"/>
                    <a:gd name="T69" fmla="*/ 4 h 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33" h="83">
                      <a:moveTo>
                        <a:pt x="3" y="4"/>
                      </a:moveTo>
                      <a:lnTo>
                        <a:pt x="6" y="1"/>
                      </a:lnTo>
                      <a:lnTo>
                        <a:pt x="10" y="0"/>
                      </a:lnTo>
                      <a:lnTo>
                        <a:pt x="15" y="0"/>
                      </a:lnTo>
                      <a:lnTo>
                        <a:pt x="22" y="0"/>
                      </a:lnTo>
                      <a:lnTo>
                        <a:pt x="36" y="3"/>
                      </a:lnTo>
                      <a:lnTo>
                        <a:pt x="58" y="9"/>
                      </a:lnTo>
                      <a:lnTo>
                        <a:pt x="83" y="16"/>
                      </a:lnTo>
                      <a:lnTo>
                        <a:pt x="124" y="29"/>
                      </a:lnTo>
                      <a:lnTo>
                        <a:pt x="164" y="43"/>
                      </a:lnTo>
                      <a:lnTo>
                        <a:pt x="191" y="53"/>
                      </a:lnTo>
                      <a:lnTo>
                        <a:pt x="204" y="59"/>
                      </a:lnTo>
                      <a:lnTo>
                        <a:pt x="216" y="65"/>
                      </a:lnTo>
                      <a:lnTo>
                        <a:pt x="222" y="68"/>
                      </a:lnTo>
                      <a:lnTo>
                        <a:pt x="227" y="71"/>
                      </a:lnTo>
                      <a:lnTo>
                        <a:pt x="231" y="74"/>
                      </a:lnTo>
                      <a:lnTo>
                        <a:pt x="233" y="77"/>
                      </a:lnTo>
                      <a:lnTo>
                        <a:pt x="233" y="79"/>
                      </a:lnTo>
                      <a:lnTo>
                        <a:pt x="232" y="81"/>
                      </a:lnTo>
                      <a:lnTo>
                        <a:pt x="229" y="82"/>
                      </a:lnTo>
                      <a:lnTo>
                        <a:pt x="225" y="83"/>
                      </a:lnTo>
                      <a:lnTo>
                        <a:pt x="219" y="83"/>
                      </a:lnTo>
                      <a:lnTo>
                        <a:pt x="209" y="81"/>
                      </a:lnTo>
                      <a:lnTo>
                        <a:pt x="191" y="78"/>
                      </a:lnTo>
                      <a:lnTo>
                        <a:pt x="174" y="74"/>
                      </a:lnTo>
                      <a:lnTo>
                        <a:pt x="146" y="65"/>
                      </a:lnTo>
                      <a:lnTo>
                        <a:pt x="108" y="52"/>
                      </a:lnTo>
                      <a:lnTo>
                        <a:pt x="69" y="39"/>
                      </a:lnTo>
                      <a:lnTo>
                        <a:pt x="45" y="31"/>
                      </a:lnTo>
                      <a:lnTo>
                        <a:pt x="24" y="23"/>
                      </a:lnTo>
                      <a:lnTo>
                        <a:pt x="8" y="16"/>
                      </a:lnTo>
                      <a:lnTo>
                        <a:pt x="3" y="12"/>
                      </a:lnTo>
                      <a:lnTo>
                        <a:pt x="0" y="9"/>
                      </a:lnTo>
                      <a:lnTo>
                        <a:pt x="3" y="5"/>
                      </a:lnTo>
                      <a:lnTo>
                        <a:pt x="3" y="4"/>
                      </a:lnTo>
                      <a:close/>
                    </a:path>
                  </a:pathLst>
                </a:custGeom>
                <a:solidFill>
                  <a:srgbClr val="FFFFFF"/>
                </a:solidFill>
                <a:ln w="0">
                  <a:solidFill>
                    <a:srgbClr val="606060"/>
                  </a:solidFill>
                  <a:prstDash val="solid"/>
                  <a:round/>
                  <a:headEnd/>
                  <a:tailEnd/>
                </a:ln>
              </p:spPr>
              <p:txBody>
                <a:bodyPr/>
                <a:lstStyle/>
                <a:p>
                  <a:endParaRPr lang="en-US"/>
                </a:p>
              </p:txBody>
            </p:sp>
            <p:sp>
              <p:nvSpPr>
                <p:cNvPr id="38201" name="Freeform 61"/>
                <p:cNvSpPr>
                  <a:spLocks/>
                </p:cNvSpPr>
                <p:nvPr/>
              </p:nvSpPr>
              <p:spPr bwMode="auto">
                <a:xfrm>
                  <a:off x="4388" y="3671"/>
                  <a:ext cx="238" cy="35"/>
                </a:xfrm>
                <a:custGeom>
                  <a:avLst/>
                  <a:gdLst>
                    <a:gd name="T0" fmla="*/ 235 w 238"/>
                    <a:gd name="T1" fmla="*/ 25 h 35"/>
                    <a:gd name="T2" fmla="*/ 230 w 238"/>
                    <a:gd name="T3" fmla="*/ 23 h 35"/>
                    <a:gd name="T4" fmla="*/ 225 w 238"/>
                    <a:gd name="T5" fmla="*/ 21 h 35"/>
                    <a:gd name="T6" fmla="*/ 208 w 238"/>
                    <a:gd name="T7" fmla="*/ 18 h 35"/>
                    <a:gd name="T8" fmla="*/ 182 w 238"/>
                    <a:gd name="T9" fmla="*/ 15 h 35"/>
                    <a:gd name="T10" fmla="*/ 163 w 238"/>
                    <a:gd name="T11" fmla="*/ 12 h 35"/>
                    <a:gd name="T12" fmla="*/ 139 w 238"/>
                    <a:gd name="T13" fmla="*/ 10 h 35"/>
                    <a:gd name="T14" fmla="*/ 107 w 238"/>
                    <a:gd name="T15" fmla="*/ 7 h 35"/>
                    <a:gd name="T16" fmla="*/ 84 w 238"/>
                    <a:gd name="T17" fmla="*/ 5 h 35"/>
                    <a:gd name="T18" fmla="*/ 58 w 238"/>
                    <a:gd name="T19" fmla="*/ 2 h 35"/>
                    <a:gd name="T20" fmla="*/ 35 w 238"/>
                    <a:gd name="T21" fmla="*/ 2 h 35"/>
                    <a:gd name="T22" fmla="*/ 19 w 238"/>
                    <a:gd name="T23" fmla="*/ 0 h 35"/>
                    <a:gd name="T24" fmla="*/ 9 w 238"/>
                    <a:gd name="T25" fmla="*/ 1 h 35"/>
                    <a:gd name="T26" fmla="*/ 2 w 238"/>
                    <a:gd name="T27" fmla="*/ 5 h 35"/>
                    <a:gd name="T28" fmla="*/ 0 w 238"/>
                    <a:gd name="T29" fmla="*/ 9 h 35"/>
                    <a:gd name="T30" fmla="*/ 4 w 238"/>
                    <a:gd name="T31" fmla="*/ 14 h 35"/>
                    <a:gd name="T32" fmla="*/ 15 w 238"/>
                    <a:gd name="T33" fmla="*/ 17 h 35"/>
                    <a:gd name="T34" fmla="*/ 28 w 238"/>
                    <a:gd name="T35" fmla="*/ 19 h 35"/>
                    <a:gd name="T36" fmla="*/ 54 w 238"/>
                    <a:gd name="T37" fmla="*/ 23 h 35"/>
                    <a:gd name="T38" fmla="*/ 77 w 238"/>
                    <a:gd name="T39" fmla="*/ 25 h 35"/>
                    <a:gd name="T40" fmla="*/ 103 w 238"/>
                    <a:gd name="T41" fmla="*/ 27 h 35"/>
                    <a:gd name="T42" fmla="*/ 135 w 238"/>
                    <a:gd name="T43" fmla="*/ 31 h 35"/>
                    <a:gd name="T44" fmla="*/ 160 w 238"/>
                    <a:gd name="T45" fmla="*/ 33 h 35"/>
                    <a:gd name="T46" fmla="*/ 181 w 238"/>
                    <a:gd name="T47" fmla="*/ 34 h 35"/>
                    <a:gd name="T48" fmla="*/ 206 w 238"/>
                    <a:gd name="T49" fmla="*/ 35 h 35"/>
                    <a:gd name="T50" fmla="*/ 222 w 238"/>
                    <a:gd name="T51" fmla="*/ 35 h 35"/>
                    <a:gd name="T52" fmla="*/ 227 w 238"/>
                    <a:gd name="T53" fmla="*/ 35 h 35"/>
                    <a:gd name="T54" fmla="*/ 233 w 238"/>
                    <a:gd name="T55" fmla="*/ 34 h 35"/>
                    <a:gd name="T56" fmla="*/ 237 w 238"/>
                    <a:gd name="T57" fmla="*/ 32 h 35"/>
                    <a:gd name="T58" fmla="*/ 238 w 238"/>
                    <a:gd name="T59" fmla="*/ 30 h 35"/>
                    <a:gd name="T60" fmla="*/ 237 w 238"/>
                    <a:gd name="T61" fmla="*/ 27 h 35"/>
                    <a:gd name="T62" fmla="*/ 235 w 238"/>
                    <a:gd name="T63" fmla="*/ 25 h 3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5">
                      <a:moveTo>
                        <a:pt x="235" y="25"/>
                      </a:moveTo>
                      <a:lnTo>
                        <a:pt x="230" y="23"/>
                      </a:lnTo>
                      <a:lnTo>
                        <a:pt x="225" y="21"/>
                      </a:lnTo>
                      <a:lnTo>
                        <a:pt x="208" y="18"/>
                      </a:lnTo>
                      <a:lnTo>
                        <a:pt x="182" y="15"/>
                      </a:lnTo>
                      <a:lnTo>
                        <a:pt x="163" y="12"/>
                      </a:lnTo>
                      <a:lnTo>
                        <a:pt x="139" y="10"/>
                      </a:lnTo>
                      <a:lnTo>
                        <a:pt x="107" y="7"/>
                      </a:lnTo>
                      <a:lnTo>
                        <a:pt x="84" y="5"/>
                      </a:lnTo>
                      <a:lnTo>
                        <a:pt x="58" y="2"/>
                      </a:lnTo>
                      <a:lnTo>
                        <a:pt x="35" y="2"/>
                      </a:lnTo>
                      <a:lnTo>
                        <a:pt x="19" y="0"/>
                      </a:lnTo>
                      <a:lnTo>
                        <a:pt x="9" y="1"/>
                      </a:lnTo>
                      <a:lnTo>
                        <a:pt x="2" y="5"/>
                      </a:lnTo>
                      <a:lnTo>
                        <a:pt x="0" y="9"/>
                      </a:lnTo>
                      <a:lnTo>
                        <a:pt x="4" y="14"/>
                      </a:lnTo>
                      <a:lnTo>
                        <a:pt x="15" y="17"/>
                      </a:lnTo>
                      <a:lnTo>
                        <a:pt x="28" y="19"/>
                      </a:lnTo>
                      <a:lnTo>
                        <a:pt x="54" y="23"/>
                      </a:lnTo>
                      <a:lnTo>
                        <a:pt x="77" y="25"/>
                      </a:lnTo>
                      <a:lnTo>
                        <a:pt x="103" y="27"/>
                      </a:lnTo>
                      <a:lnTo>
                        <a:pt x="135" y="31"/>
                      </a:lnTo>
                      <a:lnTo>
                        <a:pt x="160" y="33"/>
                      </a:lnTo>
                      <a:lnTo>
                        <a:pt x="181" y="34"/>
                      </a:lnTo>
                      <a:lnTo>
                        <a:pt x="206" y="35"/>
                      </a:lnTo>
                      <a:lnTo>
                        <a:pt x="222" y="35"/>
                      </a:lnTo>
                      <a:lnTo>
                        <a:pt x="227" y="35"/>
                      </a:lnTo>
                      <a:lnTo>
                        <a:pt x="233" y="34"/>
                      </a:lnTo>
                      <a:lnTo>
                        <a:pt x="237" y="32"/>
                      </a:lnTo>
                      <a:lnTo>
                        <a:pt x="238" y="30"/>
                      </a:lnTo>
                      <a:lnTo>
                        <a:pt x="237" y="27"/>
                      </a:lnTo>
                      <a:lnTo>
                        <a:pt x="235" y="25"/>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2" name="Freeform 62"/>
                <p:cNvSpPr>
                  <a:spLocks/>
                </p:cNvSpPr>
                <p:nvPr/>
              </p:nvSpPr>
              <p:spPr bwMode="auto">
                <a:xfrm>
                  <a:off x="4388" y="3667"/>
                  <a:ext cx="238" cy="34"/>
                </a:xfrm>
                <a:custGeom>
                  <a:avLst/>
                  <a:gdLst>
                    <a:gd name="T0" fmla="*/ 235 w 238"/>
                    <a:gd name="T1" fmla="*/ 24 h 34"/>
                    <a:gd name="T2" fmla="*/ 230 w 238"/>
                    <a:gd name="T3" fmla="*/ 22 h 34"/>
                    <a:gd name="T4" fmla="*/ 225 w 238"/>
                    <a:gd name="T5" fmla="*/ 20 h 34"/>
                    <a:gd name="T6" fmla="*/ 208 w 238"/>
                    <a:gd name="T7" fmla="*/ 17 h 34"/>
                    <a:gd name="T8" fmla="*/ 182 w 238"/>
                    <a:gd name="T9" fmla="*/ 14 h 34"/>
                    <a:gd name="T10" fmla="*/ 163 w 238"/>
                    <a:gd name="T11" fmla="*/ 11 h 34"/>
                    <a:gd name="T12" fmla="*/ 139 w 238"/>
                    <a:gd name="T13" fmla="*/ 9 h 34"/>
                    <a:gd name="T14" fmla="*/ 107 w 238"/>
                    <a:gd name="T15" fmla="*/ 6 h 34"/>
                    <a:gd name="T16" fmla="*/ 84 w 238"/>
                    <a:gd name="T17" fmla="*/ 4 h 34"/>
                    <a:gd name="T18" fmla="*/ 58 w 238"/>
                    <a:gd name="T19" fmla="*/ 2 h 34"/>
                    <a:gd name="T20" fmla="*/ 35 w 238"/>
                    <a:gd name="T21" fmla="*/ 1 h 34"/>
                    <a:gd name="T22" fmla="*/ 19 w 238"/>
                    <a:gd name="T23" fmla="*/ 0 h 34"/>
                    <a:gd name="T24" fmla="*/ 9 w 238"/>
                    <a:gd name="T25" fmla="*/ 1 h 34"/>
                    <a:gd name="T26" fmla="*/ 2 w 238"/>
                    <a:gd name="T27" fmla="*/ 4 h 34"/>
                    <a:gd name="T28" fmla="*/ 0 w 238"/>
                    <a:gd name="T29" fmla="*/ 9 h 34"/>
                    <a:gd name="T30" fmla="*/ 4 w 238"/>
                    <a:gd name="T31" fmla="*/ 13 h 34"/>
                    <a:gd name="T32" fmla="*/ 15 w 238"/>
                    <a:gd name="T33" fmla="*/ 16 h 34"/>
                    <a:gd name="T34" fmla="*/ 28 w 238"/>
                    <a:gd name="T35" fmla="*/ 19 h 34"/>
                    <a:gd name="T36" fmla="*/ 54 w 238"/>
                    <a:gd name="T37" fmla="*/ 22 h 34"/>
                    <a:gd name="T38" fmla="*/ 77 w 238"/>
                    <a:gd name="T39" fmla="*/ 24 h 34"/>
                    <a:gd name="T40" fmla="*/ 103 w 238"/>
                    <a:gd name="T41" fmla="*/ 27 h 34"/>
                    <a:gd name="T42" fmla="*/ 135 w 238"/>
                    <a:gd name="T43" fmla="*/ 30 h 34"/>
                    <a:gd name="T44" fmla="*/ 160 w 238"/>
                    <a:gd name="T45" fmla="*/ 32 h 34"/>
                    <a:gd name="T46" fmla="*/ 181 w 238"/>
                    <a:gd name="T47" fmla="*/ 33 h 34"/>
                    <a:gd name="T48" fmla="*/ 206 w 238"/>
                    <a:gd name="T49" fmla="*/ 34 h 34"/>
                    <a:gd name="T50" fmla="*/ 222 w 238"/>
                    <a:gd name="T51" fmla="*/ 34 h 34"/>
                    <a:gd name="T52" fmla="*/ 227 w 238"/>
                    <a:gd name="T53" fmla="*/ 34 h 34"/>
                    <a:gd name="T54" fmla="*/ 233 w 238"/>
                    <a:gd name="T55" fmla="*/ 33 h 34"/>
                    <a:gd name="T56" fmla="*/ 237 w 238"/>
                    <a:gd name="T57" fmla="*/ 31 h 34"/>
                    <a:gd name="T58" fmla="*/ 238 w 238"/>
                    <a:gd name="T59" fmla="*/ 29 h 34"/>
                    <a:gd name="T60" fmla="*/ 237 w 238"/>
                    <a:gd name="T61" fmla="*/ 26 h 34"/>
                    <a:gd name="T62" fmla="*/ 235 w 238"/>
                    <a:gd name="T63" fmla="*/ 24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8" h="34">
                      <a:moveTo>
                        <a:pt x="235" y="24"/>
                      </a:moveTo>
                      <a:lnTo>
                        <a:pt x="230" y="22"/>
                      </a:lnTo>
                      <a:lnTo>
                        <a:pt x="225" y="20"/>
                      </a:lnTo>
                      <a:lnTo>
                        <a:pt x="208" y="17"/>
                      </a:lnTo>
                      <a:lnTo>
                        <a:pt x="182" y="14"/>
                      </a:lnTo>
                      <a:lnTo>
                        <a:pt x="163" y="11"/>
                      </a:lnTo>
                      <a:lnTo>
                        <a:pt x="139" y="9"/>
                      </a:lnTo>
                      <a:lnTo>
                        <a:pt x="107" y="6"/>
                      </a:lnTo>
                      <a:lnTo>
                        <a:pt x="84" y="4"/>
                      </a:lnTo>
                      <a:lnTo>
                        <a:pt x="58" y="2"/>
                      </a:lnTo>
                      <a:lnTo>
                        <a:pt x="35" y="1"/>
                      </a:lnTo>
                      <a:lnTo>
                        <a:pt x="19" y="0"/>
                      </a:lnTo>
                      <a:lnTo>
                        <a:pt x="9" y="1"/>
                      </a:lnTo>
                      <a:lnTo>
                        <a:pt x="2" y="4"/>
                      </a:lnTo>
                      <a:lnTo>
                        <a:pt x="0" y="9"/>
                      </a:lnTo>
                      <a:lnTo>
                        <a:pt x="4" y="13"/>
                      </a:lnTo>
                      <a:lnTo>
                        <a:pt x="15" y="16"/>
                      </a:lnTo>
                      <a:lnTo>
                        <a:pt x="28" y="19"/>
                      </a:lnTo>
                      <a:lnTo>
                        <a:pt x="54" y="22"/>
                      </a:lnTo>
                      <a:lnTo>
                        <a:pt x="77" y="24"/>
                      </a:lnTo>
                      <a:lnTo>
                        <a:pt x="103" y="27"/>
                      </a:lnTo>
                      <a:lnTo>
                        <a:pt x="135" y="30"/>
                      </a:lnTo>
                      <a:lnTo>
                        <a:pt x="160" y="32"/>
                      </a:lnTo>
                      <a:lnTo>
                        <a:pt x="181" y="33"/>
                      </a:lnTo>
                      <a:lnTo>
                        <a:pt x="206" y="34"/>
                      </a:lnTo>
                      <a:lnTo>
                        <a:pt x="222" y="34"/>
                      </a:lnTo>
                      <a:lnTo>
                        <a:pt x="227" y="34"/>
                      </a:lnTo>
                      <a:lnTo>
                        <a:pt x="233" y="33"/>
                      </a:lnTo>
                      <a:lnTo>
                        <a:pt x="237" y="31"/>
                      </a:lnTo>
                      <a:lnTo>
                        <a:pt x="238" y="29"/>
                      </a:lnTo>
                      <a:lnTo>
                        <a:pt x="237" y="26"/>
                      </a:lnTo>
                      <a:lnTo>
                        <a:pt x="235" y="24"/>
                      </a:lnTo>
                      <a:close/>
                    </a:path>
                  </a:pathLst>
                </a:custGeom>
                <a:solidFill>
                  <a:srgbClr val="FFFFFF"/>
                </a:solidFill>
                <a:ln w="0">
                  <a:solidFill>
                    <a:srgbClr val="606060"/>
                  </a:solidFill>
                  <a:prstDash val="solid"/>
                  <a:round/>
                  <a:headEnd/>
                  <a:tailEnd/>
                </a:ln>
              </p:spPr>
              <p:txBody>
                <a:bodyPr/>
                <a:lstStyle/>
                <a:p>
                  <a:endParaRPr lang="en-US"/>
                </a:p>
              </p:txBody>
            </p:sp>
            <p:sp>
              <p:nvSpPr>
                <p:cNvPr id="38203" name="Freeform 63"/>
                <p:cNvSpPr>
                  <a:spLocks/>
                </p:cNvSpPr>
                <p:nvPr/>
              </p:nvSpPr>
              <p:spPr bwMode="auto">
                <a:xfrm>
                  <a:off x="4375" y="3686"/>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5 h 133"/>
                    <a:gd name="T20" fmla="*/ 139 w 139"/>
                    <a:gd name="T21" fmla="*/ 130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4 h 133"/>
                    <a:gd name="T34" fmla="*/ 95 w 139"/>
                    <a:gd name="T35" fmla="*/ 113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6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5"/>
                      </a:lnTo>
                      <a:lnTo>
                        <a:pt x="139" y="130"/>
                      </a:lnTo>
                      <a:lnTo>
                        <a:pt x="136" y="132"/>
                      </a:lnTo>
                      <a:lnTo>
                        <a:pt x="132" y="133"/>
                      </a:lnTo>
                      <a:lnTo>
                        <a:pt x="127" y="132"/>
                      </a:lnTo>
                      <a:lnTo>
                        <a:pt x="122" y="130"/>
                      </a:lnTo>
                      <a:lnTo>
                        <a:pt x="115" y="127"/>
                      </a:lnTo>
                      <a:lnTo>
                        <a:pt x="110" y="124"/>
                      </a:lnTo>
                      <a:lnTo>
                        <a:pt x="95" y="113"/>
                      </a:lnTo>
                      <a:lnTo>
                        <a:pt x="69" y="90"/>
                      </a:lnTo>
                      <a:lnTo>
                        <a:pt x="46" y="66"/>
                      </a:lnTo>
                      <a:lnTo>
                        <a:pt x="28" y="46"/>
                      </a:lnTo>
                      <a:lnTo>
                        <a:pt x="12" y="28"/>
                      </a:lnTo>
                      <a:lnTo>
                        <a:pt x="3" y="15"/>
                      </a:lnTo>
                      <a:lnTo>
                        <a:pt x="0" y="6"/>
                      </a:lnTo>
                      <a:lnTo>
                        <a:pt x="2" y="3"/>
                      </a:lnTo>
                      <a:lnTo>
                        <a:pt x="9" y="0"/>
                      </a:lnTo>
                      <a:lnTo>
                        <a:pt x="16"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4" name="Freeform 64"/>
                <p:cNvSpPr>
                  <a:spLocks/>
                </p:cNvSpPr>
                <p:nvPr/>
              </p:nvSpPr>
              <p:spPr bwMode="auto">
                <a:xfrm>
                  <a:off x="4375" y="3681"/>
                  <a:ext cx="139" cy="133"/>
                </a:xfrm>
                <a:custGeom>
                  <a:avLst/>
                  <a:gdLst>
                    <a:gd name="T0" fmla="*/ 16 w 139"/>
                    <a:gd name="T1" fmla="*/ 3 h 133"/>
                    <a:gd name="T2" fmla="*/ 24 w 139"/>
                    <a:gd name="T3" fmla="*/ 8 h 133"/>
                    <a:gd name="T4" fmla="*/ 38 w 139"/>
                    <a:gd name="T5" fmla="*/ 19 h 133"/>
                    <a:gd name="T6" fmla="*/ 59 w 139"/>
                    <a:gd name="T7" fmla="*/ 36 h 133"/>
                    <a:gd name="T8" fmla="*/ 83 w 139"/>
                    <a:gd name="T9" fmla="*/ 58 h 133"/>
                    <a:gd name="T10" fmla="*/ 103 w 139"/>
                    <a:gd name="T11" fmla="*/ 79 h 133"/>
                    <a:gd name="T12" fmla="*/ 125 w 139"/>
                    <a:gd name="T13" fmla="*/ 104 h 133"/>
                    <a:gd name="T14" fmla="*/ 134 w 139"/>
                    <a:gd name="T15" fmla="*/ 115 h 133"/>
                    <a:gd name="T16" fmla="*/ 137 w 139"/>
                    <a:gd name="T17" fmla="*/ 121 h 133"/>
                    <a:gd name="T18" fmla="*/ 139 w 139"/>
                    <a:gd name="T19" fmla="*/ 126 h 133"/>
                    <a:gd name="T20" fmla="*/ 139 w 139"/>
                    <a:gd name="T21" fmla="*/ 129 h 133"/>
                    <a:gd name="T22" fmla="*/ 136 w 139"/>
                    <a:gd name="T23" fmla="*/ 132 h 133"/>
                    <a:gd name="T24" fmla="*/ 132 w 139"/>
                    <a:gd name="T25" fmla="*/ 133 h 133"/>
                    <a:gd name="T26" fmla="*/ 127 w 139"/>
                    <a:gd name="T27" fmla="*/ 132 h 133"/>
                    <a:gd name="T28" fmla="*/ 122 w 139"/>
                    <a:gd name="T29" fmla="*/ 130 h 133"/>
                    <a:gd name="T30" fmla="*/ 115 w 139"/>
                    <a:gd name="T31" fmla="*/ 127 h 133"/>
                    <a:gd name="T32" fmla="*/ 110 w 139"/>
                    <a:gd name="T33" fmla="*/ 125 h 133"/>
                    <a:gd name="T34" fmla="*/ 95 w 139"/>
                    <a:gd name="T35" fmla="*/ 114 h 133"/>
                    <a:gd name="T36" fmla="*/ 69 w 139"/>
                    <a:gd name="T37" fmla="*/ 90 h 133"/>
                    <a:gd name="T38" fmla="*/ 46 w 139"/>
                    <a:gd name="T39" fmla="*/ 66 h 133"/>
                    <a:gd name="T40" fmla="*/ 28 w 139"/>
                    <a:gd name="T41" fmla="*/ 46 h 133"/>
                    <a:gd name="T42" fmla="*/ 12 w 139"/>
                    <a:gd name="T43" fmla="*/ 28 h 133"/>
                    <a:gd name="T44" fmla="*/ 3 w 139"/>
                    <a:gd name="T45" fmla="*/ 15 h 133"/>
                    <a:gd name="T46" fmla="*/ 0 w 139"/>
                    <a:gd name="T47" fmla="*/ 7 h 133"/>
                    <a:gd name="T48" fmla="*/ 2 w 139"/>
                    <a:gd name="T49" fmla="*/ 3 h 133"/>
                    <a:gd name="T50" fmla="*/ 9 w 139"/>
                    <a:gd name="T51" fmla="*/ 0 h 133"/>
                    <a:gd name="T52" fmla="*/ 16 w 139"/>
                    <a:gd name="T53" fmla="*/ 3 h 13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9" h="133">
                      <a:moveTo>
                        <a:pt x="16" y="3"/>
                      </a:moveTo>
                      <a:lnTo>
                        <a:pt x="24" y="8"/>
                      </a:lnTo>
                      <a:lnTo>
                        <a:pt x="38" y="19"/>
                      </a:lnTo>
                      <a:lnTo>
                        <a:pt x="59" y="36"/>
                      </a:lnTo>
                      <a:lnTo>
                        <a:pt x="83" y="58"/>
                      </a:lnTo>
                      <a:lnTo>
                        <a:pt x="103" y="79"/>
                      </a:lnTo>
                      <a:lnTo>
                        <a:pt x="125" y="104"/>
                      </a:lnTo>
                      <a:lnTo>
                        <a:pt x="134" y="115"/>
                      </a:lnTo>
                      <a:lnTo>
                        <a:pt x="137" y="121"/>
                      </a:lnTo>
                      <a:lnTo>
                        <a:pt x="139" y="126"/>
                      </a:lnTo>
                      <a:lnTo>
                        <a:pt x="139" y="129"/>
                      </a:lnTo>
                      <a:lnTo>
                        <a:pt x="136" y="132"/>
                      </a:lnTo>
                      <a:lnTo>
                        <a:pt x="132" y="133"/>
                      </a:lnTo>
                      <a:lnTo>
                        <a:pt x="127" y="132"/>
                      </a:lnTo>
                      <a:lnTo>
                        <a:pt x="122" y="130"/>
                      </a:lnTo>
                      <a:lnTo>
                        <a:pt x="115" y="127"/>
                      </a:lnTo>
                      <a:lnTo>
                        <a:pt x="110" y="125"/>
                      </a:lnTo>
                      <a:lnTo>
                        <a:pt x="95" y="114"/>
                      </a:lnTo>
                      <a:lnTo>
                        <a:pt x="69" y="90"/>
                      </a:lnTo>
                      <a:lnTo>
                        <a:pt x="46" y="66"/>
                      </a:lnTo>
                      <a:lnTo>
                        <a:pt x="28" y="46"/>
                      </a:lnTo>
                      <a:lnTo>
                        <a:pt x="12" y="28"/>
                      </a:lnTo>
                      <a:lnTo>
                        <a:pt x="3" y="15"/>
                      </a:lnTo>
                      <a:lnTo>
                        <a:pt x="0" y="7"/>
                      </a:lnTo>
                      <a:lnTo>
                        <a:pt x="2" y="3"/>
                      </a:lnTo>
                      <a:lnTo>
                        <a:pt x="9" y="0"/>
                      </a:lnTo>
                      <a:lnTo>
                        <a:pt x="16" y="3"/>
                      </a:lnTo>
                      <a:close/>
                    </a:path>
                  </a:pathLst>
                </a:custGeom>
                <a:solidFill>
                  <a:srgbClr val="FFFFFF"/>
                </a:solidFill>
                <a:ln w="0">
                  <a:solidFill>
                    <a:srgbClr val="606060"/>
                  </a:solidFill>
                  <a:prstDash val="solid"/>
                  <a:round/>
                  <a:headEnd/>
                  <a:tailEnd/>
                </a:ln>
              </p:spPr>
              <p:txBody>
                <a:bodyPr/>
                <a:lstStyle/>
                <a:p>
                  <a:endParaRPr lang="en-US"/>
                </a:p>
              </p:txBody>
            </p:sp>
            <p:sp>
              <p:nvSpPr>
                <p:cNvPr id="38205" name="Freeform 65"/>
                <p:cNvSpPr>
                  <a:spLocks/>
                </p:cNvSpPr>
                <p:nvPr/>
              </p:nvSpPr>
              <p:spPr bwMode="auto">
                <a:xfrm>
                  <a:off x="4356" y="3686"/>
                  <a:ext cx="68" cy="155"/>
                </a:xfrm>
                <a:custGeom>
                  <a:avLst/>
                  <a:gdLst>
                    <a:gd name="T0" fmla="*/ 9 w 68"/>
                    <a:gd name="T1" fmla="*/ 0 h 155"/>
                    <a:gd name="T2" fmla="*/ 16 w 68"/>
                    <a:gd name="T3" fmla="*/ 5 h 155"/>
                    <a:gd name="T4" fmla="*/ 25 w 68"/>
                    <a:gd name="T5" fmla="*/ 20 h 155"/>
                    <a:gd name="T6" fmla="*/ 38 w 68"/>
                    <a:gd name="T7" fmla="*/ 45 h 155"/>
                    <a:gd name="T8" fmla="*/ 47 w 68"/>
                    <a:gd name="T9" fmla="*/ 65 h 155"/>
                    <a:gd name="T10" fmla="*/ 57 w 68"/>
                    <a:gd name="T11" fmla="*/ 91 h 155"/>
                    <a:gd name="T12" fmla="*/ 65 w 68"/>
                    <a:gd name="T13" fmla="*/ 118 h 155"/>
                    <a:gd name="T14" fmla="*/ 68 w 68"/>
                    <a:gd name="T15" fmla="*/ 134 h 155"/>
                    <a:gd name="T16" fmla="*/ 68 w 68"/>
                    <a:gd name="T17" fmla="*/ 139 h 155"/>
                    <a:gd name="T18" fmla="*/ 68 w 68"/>
                    <a:gd name="T19" fmla="*/ 144 h 155"/>
                    <a:gd name="T20" fmla="*/ 67 w 68"/>
                    <a:gd name="T21" fmla="*/ 149 h 155"/>
                    <a:gd name="T22" fmla="*/ 65 w 68"/>
                    <a:gd name="T23" fmla="*/ 154 h 155"/>
                    <a:gd name="T24" fmla="*/ 62 w 68"/>
                    <a:gd name="T25" fmla="*/ 155 h 155"/>
                    <a:gd name="T26" fmla="*/ 57 w 68"/>
                    <a:gd name="T27" fmla="*/ 155 h 155"/>
                    <a:gd name="T28" fmla="*/ 52 w 68"/>
                    <a:gd name="T29" fmla="*/ 153 h 155"/>
                    <a:gd name="T30" fmla="*/ 48 w 68"/>
                    <a:gd name="T31" fmla="*/ 150 h 155"/>
                    <a:gd name="T32" fmla="*/ 42 w 68"/>
                    <a:gd name="T33" fmla="*/ 144 h 155"/>
                    <a:gd name="T34" fmla="*/ 38 w 68"/>
                    <a:gd name="T35" fmla="*/ 137 h 155"/>
                    <a:gd name="T36" fmla="*/ 31 w 68"/>
                    <a:gd name="T37" fmla="*/ 127 h 155"/>
                    <a:gd name="T38" fmla="*/ 20 w 68"/>
                    <a:gd name="T39" fmla="*/ 100 h 155"/>
                    <a:gd name="T40" fmla="*/ 13 w 68"/>
                    <a:gd name="T41" fmla="*/ 73 h 155"/>
                    <a:gd name="T42" fmla="*/ 7 w 68"/>
                    <a:gd name="T43" fmla="*/ 52 h 155"/>
                    <a:gd name="T44" fmla="*/ 2 w 68"/>
                    <a:gd name="T45" fmla="*/ 28 h 155"/>
                    <a:gd name="T46" fmla="*/ 1 w 68"/>
                    <a:gd name="T47" fmla="*/ 17 h 155"/>
                    <a:gd name="T48" fmla="*/ 0 w 68"/>
                    <a:gd name="T49" fmla="*/ 9 h 155"/>
                    <a:gd name="T50" fmla="*/ 2 w 68"/>
                    <a:gd name="T51" fmla="*/ 2 h 155"/>
                    <a:gd name="T52" fmla="*/ 5 w 68"/>
                    <a:gd name="T53" fmla="*/ 0 h 155"/>
                    <a:gd name="T54" fmla="*/ 9 w 68"/>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8" h="155">
                      <a:moveTo>
                        <a:pt x="9" y="0"/>
                      </a:moveTo>
                      <a:lnTo>
                        <a:pt x="16" y="5"/>
                      </a:lnTo>
                      <a:lnTo>
                        <a:pt x="25" y="20"/>
                      </a:lnTo>
                      <a:lnTo>
                        <a:pt x="38" y="45"/>
                      </a:lnTo>
                      <a:lnTo>
                        <a:pt x="47" y="65"/>
                      </a:lnTo>
                      <a:lnTo>
                        <a:pt x="57" y="91"/>
                      </a:lnTo>
                      <a:lnTo>
                        <a:pt x="65" y="118"/>
                      </a:lnTo>
                      <a:lnTo>
                        <a:pt x="68" y="134"/>
                      </a:lnTo>
                      <a:lnTo>
                        <a:pt x="68" y="139"/>
                      </a:lnTo>
                      <a:lnTo>
                        <a:pt x="68" y="144"/>
                      </a:lnTo>
                      <a:lnTo>
                        <a:pt x="67" y="149"/>
                      </a:lnTo>
                      <a:lnTo>
                        <a:pt x="65" y="154"/>
                      </a:lnTo>
                      <a:lnTo>
                        <a:pt x="62" y="155"/>
                      </a:lnTo>
                      <a:lnTo>
                        <a:pt x="57" y="155"/>
                      </a:lnTo>
                      <a:lnTo>
                        <a:pt x="52" y="153"/>
                      </a:lnTo>
                      <a:lnTo>
                        <a:pt x="48" y="150"/>
                      </a:lnTo>
                      <a:lnTo>
                        <a:pt x="42" y="144"/>
                      </a:lnTo>
                      <a:lnTo>
                        <a:pt x="38" y="137"/>
                      </a:lnTo>
                      <a:lnTo>
                        <a:pt x="31" y="127"/>
                      </a:lnTo>
                      <a:lnTo>
                        <a:pt x="20" y="100"/>
                      </a:lnTo>
                      <a:lnTo>
                        <a:pt x="13" y="73"/>
                      </a:lnTo>
                      <a:lnTo>
                        <a:pt x="7" y="52"/>
                      </a:lnTo>
                      <a:lnTo>
                        <a:pt x="2" y="28"/>
                      </a:lnTo>
                      <a:lnTo>
                        <a:pt x="1" y="17"/>
                      </a:lnTo>
                      <a:lnTo>
                        <a:pt x="0" y="9"/>
                      </a:lnTo>
                      <a:lnTo>
                        <a:pt x="2" y="2"/>
                      </a:lnTo>
                      <a:lnTo>
                        <a:pt x="5" y="0"/>
                      </a:lnTo>
                      <a:lnTo>
                        <a:pt x="9"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06" name="Freeform 66"/>
                <p:cNvSpPr>
                  <a:spLocks/>
                </p:cNvSpPr>
                <p:nvPr/>
              </p:nvSpPr>
              <p:spPr bwMode="auto">
                <a:xfrm>
                  <a:off x="4357" y="3681"/>
                  <a:ext cx="69" cy="155"/>
                </a:xfrm>
                <a:custGeom>
                  <a:avLst/>
                  <a:gdLst>
                    <a:gd name="T0" fmla="*/ 9 w 69"/>
                    <a:gd name="T1" fmla="*/ 0 h 155"/>
                    <a:gd name="T2" fmla="*/ 16 w 69"/>
                    <a:gd name="T3" fmla="*/ 6 h 155"/>
                    <a:gd name="T4" fmla="*/ 26 w 69"/>
                    <a:gd name="T5" fmla="*/ 21 h 155"/>
                    <a:gd name="T6" fmla="*/ 38 w 69"/>
                    <a:gd name="T7" fmla="*/ 45 h 155"/>
                    <a:gd name="T8" fmla="*/ 47 w 69"/>
                    <a:gd name="T9" fmla="*/ 66 h 155"/>
                    <a:gd name="T10" fmla="*/ 58 w 69"/>
                    <a:gd name="T11" fmla="*/ 92 h 155"/>
                    <a:gd name="T12" fmla="*/ 65 w 69"/>
                    <a:gd name="T13" fmla="*/ 118 h 155"/>
                    <a:gd name="T14" fmla="*/ 68 w 69"/>
                    <a:gd name="T15" fmla="*/ 134 h 155"/>
                    <a:gd name="T16" fmla="*/ 69 w 69"/>
                    <a:gd name="T17" fmla="*/ 139 h 155"/>
                    <a:gd name="T18" fmla="*/ 68 w 69"/>
                    <a:gd name="T19" fmla="*/ 144 h 155"/>
                    <a:gd name="T20" fmla="*/ 67 w 69"/>
                    <a:gd name="T21" fmla="*/ 150 h 155"/>
                    <a:gd name="T22" fmla="*/ 65 w 69"/>
                    <a:gd name="T23" fmla="*/ 153 h 155"/>
                    <a:gd name="T24" fmla="*/ 61 w 69"/>
                    <a:gd name="T25" fmla="*/ 155 h 155"/>
                    <a:gd name="T26" fmla="*/ 58 w 69"/>
                    <a:gd name="T27" fmla="*/ 155 h 155"/>
                    <a:gd name="T28" fmla="*/ 52 w 69"/>
                    <a:gd name="T29" fmla="*/ 153 h 155"/>
                    <a:gd name="T30" fmla="*/ 49 w 69"/>
                    <a:gd name="T31" fmla="*/ 151 h 155"/>
                    <a:gd name="T32" fmla="*/ 43 w 69"/>
                    <a:gd name="T33" fmla="*/ 144 h 155"/>
                    <a:gd name="T34" fmla="*/ 39 w 69"/>
                    <a:gd name="T35" fmla="*/ 137 h 155"/>
                    <a:gd name="T36" fmla="*/ 32 w 69"/>
                    <a:gd name="T37" fmla="*/ 127 h 155"/>
                    <a:gd name="T38" fmla="*/ 21 w 69"/>
                    <a:gd name="T39" fmla="*/ 100 h 155"/>
                    <a:gd name="T40" fmla="*/ 13 w 69"/>
                    <a:gd name="T41" fmla="*/ 73 h 155"/>
                    <a:gd name="T42" fmla="*/ 6 w 69"/>
                    <a:gd name="T43" fmla="*/ 52 h 155"/>
                    <a:gd name="T44" fmla="*/ 2 w 69"/>
                    <a:gd name="T45" fmla="*/ 28 h 155"/>
                    <a:gd name="T46" fmla="*/ 2 w 69"/>
                    <a:gd name="T47" fmla="*/ 17 h 155"/>
                    <a:gd name="T48" fmla="*/ 0 w 69"/>
                    <a:gd name="T49" fmla="*/ 8 h 155"/>
                    <a:gd name="T50" fmla="*/ 2 w 69"/>
                    <a:gd name="T51" fmla="*/ 3 h 155"/>
                    <a:gd name="T52" fmla="*/ 6 w 69"/>
                    <a:gd name="T53" fmla="*/ 0 h 155"/>
                    <a:gd name="T54" fmla="*/ 9 w 69"/>
                    <a:gd name="T55" fmla="*/ 0 h 1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9" h="155">
                      <a:moveTo>
                        <a:pt x="9" y="0"/>
                      </a:moveTo>
                      <a:lnTo>
                        <a:pt x="16" y="6"/>
                      </a:lnTo>
                      <a:lnTo>
                        <a:pt x="26" y="21"/>
                      </a:lnTo>
                      <a:lnTo>
                        <a:pt x="38" y="45"/>
                      </a:lnTo>
                      <a:lnTo>
                        <a:pt x="47" y="66"/>
                      </a:lnTo>
                      <a:lnTo>
                        <a:pt x="58" y="92"/>
                      </a:lnTo>
                      <a:lnTo>
                        <a:pt x="65" y="118"/>
                      </a:lnTo>
                      <a:lnTo>
                        <a:pt x="68" y="134"/>
                      </a:lnTo>
                      <a:lnTo>
                        <a:pt x="69" y="139"/>
                      </a:lnTo>
                      <a:lnTo>
                        <a:pt x="68" y="144"/>
                      </a:lnTo>
                      <a:lnTo>
                        <a:pt x="67" y="150"/>
                      </a:lnTo>
                      <a:lnTo>
                        <a:pt x="65" y="153"/>
                      </a:lnTo>
                      <a:lnTo>
                        <a:pt x="61" y="155"/>
                      </a:lnTo>
                      <a:lnTo>
                        <a:pt x="58" y="155"/>
                      </a:lnTo>
                      <a:lnTo>
                        <a:pt x="52" y="153"/>
                      </a:lnTo>
                      <a:lnTo>
                        <a:pt x="49" y="151"/>
                      </a:lnTo>
                      <a:lnTo>
                        <a:pt x="43" y="144"/>
                      </a:lnTo>
                      <a:lnTo>
                        <a:pt x="39" y="137"/>
                      </a:lnTo>
                      <a:lnTo>
                        <a:pt x="32" y="127"/>
                      </a:lnTo>
                      <a:lnTo>
                        <a:pt x="21" y="100"/>
                      </a:lnTo>
                      <a:lnTo>
                        <a:pt x="13" y="73"/>
                      </a:lnTo>
                      <a:lnTo>
                        <a:pt x="6" y="52"/>
                      </a:lnTo>
                      <a:lnTo>
                        <a:pt x="2" y="28"/>
                      </a:lnTo>
                      <a:lnTo>
                        <a:pt x="2" y="17"/>
                      </a:lnTo>
                      <a:lnTo>
                        <a:pt x="0" y="8"/>
                      </a:lnTo>
                      <a:lnTo>
                        <a:pt x="2" y="3"/>
                      </a:lnTo>
                      <a:lnTo>
                        <a:pt x="6"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8207" name="Oval 67"/>
                <p:cNvSpPr>
                  <a:spLocks noChangeArrowheads="1"/>
                </p:cNvSpPr>
                <p:nvPr/>
              </p:nvSpPr>
              <p:spPr bwMode="auto">
                <a:xfrm>
                  <a:off x="4334" y="3695"/>
                  <a:ext cx="41" cy="14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08" name="Oval 68"/>
                <p:cNvSpPr>
                  <a:spLocks noChangeArrowheads="1"/>
                </p:cNvSpPr>
                <p:nvPr/>
              </p:nvSpPr>
              <p:spPr bwMode="auto">
                <a:xfrm>
                  <a:off x="4334" y="3690"/>
                  <a:ext cx="41" cy="14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09" name="Freeform 69"/>
                <p:cNvSpPr>
                  <a:spLocks/>
                </p:cNvSpPr>
                <p:nvPr/>
              </p:nvSpPr>
              <p:spPr bwMode="auto">
                <a:xfrm>
                  <a:off x="4375" y="3681"/>
                  <a:ext cx="180" cy="120"/>
                </a:xfrm>
                <a:custGeom>
                  <a:avLst/>
                  <a:gdLst>
                    <a:gd name="T0" fmla="*/ 14 w 180"/>
                    <a:gd name="T1" fmla="*/ 2 h 120"/>
                    <a:gd name="T2" fmla="*/ 25 w 180"/>
                    <a:gd name="T3" fmla="*/ 5 h 120"/>
                    <a:gd name="T4" fmla="*/ 40 w 180"/>
                    <a:gd name="T5" fmla="*/ 12 h 120"/>
                    <a:gd name="T6" fmla="*/ 63 w 180"/>
                    <a:gd name="T7" fmla="*/ 25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19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6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1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5"/>
                      </a:lnTo>
                      <a:lnTo>
                        <a:pt x="96" y="46"/>
                      </a:lnTo>
                      <a:lnTo>
                        <a:pt x="125" y="67"/>
                      </a:lnTo>
                      <a:lnTo>
                        <a:pt x="146" y="83"/>
                      </a:lnTo>
                      <a:lnTo>
                        <a:pt x="168" y="98"/>
                      </a:lnTo>
                      <a:lnTo>
                        <a:pt x="174" y="105"/>
                      </a:lnTo>
                      <a:lnTo>
                        <a:pt x="178" y="109"/>
                      </a:lnTo>
                      <a:lnTo>
                        <a:pt x="180" y="113"/>
                      </a:lnTo>
                      <a:lnTo>
                        <a:pt x="180" y="117"/>
                      </a:lnTo>
                      <a:lnTo>
                        <a:pt x="176" y="119"/>
                      </a:lnTo>
                      <a:lnTo>
                        <a:pt x="170" y="120"/>
                      </a:lnTo>
                      <a:lnTo>
                        <a:pt x="164" y="119"/>
                      </a:lnTo>
                      <a:lnTo>
                        <a:pt x="158" y="117"/>
                      </a:lnTo>
                      <a:lnTo>
                        <a:pt x="152" y="115"/>
                      </a:lnTo>
                      <a:lnTo>
                        <a:pt x="144" y="111"/>
                      </a:lnTo>
                      <a:lnTo>
                        <a:pt x="117" y="96"/>
                      </a:lnTo>
                      <a:lnTo>
                        <a:pt x="93" y="82"/>
                      </a:lnTo>
                      <a:lnTo>
                        <a:pt x="62" y="61"/>
                      </a:lnTo>
                      <a:lnTo>
                        <a:pt x="33" y="40"/>
                      </a:lnTo>
                      <a:lnTo>
                        <a:pt x="12" y="22"/>
                      </a:lnTo>
                      <a:lnTo>
                        <a:pt x="4" y="13"/>
                      </a:lnTo>
                      <a:lnTo>
                        <a:pt x="0" y="6"/>
                      </a:lnTo>
                      <a:lnTo>
                        <a:pt x="1" y="1"/>
                      </a:lnTo>
                      <a:lnTo>
                        <a:pt x="6" y="0"/>
                      </a:lnTo>
                      <a:lnTo>
                        <a:pt x="14"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0" name="Freeform 70"/>
                <p:cNvSpPr>
                  <a:spLocks/>
                </p:cNvSpPr>
                <p:nvPr/>
              </p:nvSpPr>
              <p:spPr bwMode="auto">
                <a:xfrm>
                  <a:off x="4375" y="3676"/>
                  <a:ext cx="180" cy="120"/>
                </a:xfrm>
                <a:custGeom>
                  <a:avLst/>
                  <a:gdLst>
                    <a:gd name="T0" fmla="*/ 14 w 180"/>
                    <a:gd name="T1" fmla="*/ 2 h 120"/>
                    <a:gd name="T2" fmla="*/ 25 w 180"/>
                    <a:gd name="T3" fmla="*/ 5 h 120"/>
                    <a:gd name="T4" fmla="*/ 40 w 180"/>
                    <a:gd name="T5" fmla="*/ 12 h 120"/>
                    <a:gd name="T6" fmla="*/ 63 w 180"/>
                    <a:gd name="T7" fmla="*/ 26 h 120"/>
                    <a:gd name="T8" fmla="*/ 96 w 180"/>
                    <a:gd name="T9" fmla="*/ 46 h 120"/>
                    <a:gd name="T10" fmla="*/ 125 w 180"/>
                    <a:gd name="T11" fmla="*/ 67 h 120"/>
                    <a:gd name="T12" fmla="*/ 146 w 180"/>
                    <a:gd name="T13" fmla="*/ 83 h 120"/>
                    <a:gd name="T14" fmla="*/ 168 w 180"/>
                    <a:gd name="T15" fmla="*/ 98 h 120"/>
                    <a:gd name="T16" fmla="*/ 174 w 180"/>
                    <a:gd name="T17" fmla="*/ 105 h 120"/>
                    <a:gd name="T18" fmla="*/ 178 w 180"/>
                    <a:gd name="T19" fmla="*/ 109 h 120"/>
                    <a:gd name="T20" fmla="*/ 180 w 180"/>
                    <a:gd name="T21" fmla="*/ 113 h 120"/>
                    <a:gd name="T22" fmla="*/ 180 w 180"/>
                    <a:gd name="T23" fmla="*/ 117 h 120"/>
                    <a:gd name="T24" fmla="*/ 176 w 180"/>
                    <a:gd name="T25" fmla="*/ 120 h 120"/>
                    <a:gd name="T26" fmla="*/ 170 w 180"/>
                    <a:gd name="T27" fmla="*/ 120 h 120"/>
                    <a:gd name="T28" fmla="*/ 164 w 180"/>
                    <a:gd name="T29" fmla="*/ 119 h 120"/>
                    <a:gd name="T30" fmla="*/ 158 w 180"/>
                    <a:gd name="T31" fmla="*/ 117 h 120"/>
                    <a:gd name="T32" fmla="*/ 152 w 180"/>
                    <a:gd name="T33" fmla="*/ 115 h 120"/>
                    <a:gd name="T34" fmla="*/ 144 w 180"/>
                    <a:gd name="T35" fmla="*/ 111 h 120"/>
                    <a:gd name="T36" fmla="*/ 117 w 180"/>
                    <a:gd name="T37" fmla="*/ 97 h 120"/>
                    <a:gd name="T38" fmla="*/ 93 w 180"/>
                    <a:gd name="T39" fmla="*/ 82 h 120"/>
                    <a:gd name="T40" fmla="*/ 62 w 180"/>
                    <a:gd name="T41" fmla="*/ 61 h 120"/>
                    <a:gd name="T42" fmla="*/ 33 w 180"/>
                    <a:gd name="T43" fmla="*/ 40 h 120"/>
                    <a:gd name="T44" fmla="*/ 12 w 180"/>
                    <a:gd name="T45" fmla="*/ 22 h 120"/>
                    <a:gd name="T46" fmla="*/ 4 w 180"/>
                    <a:gd name="T47" fmla="*/ 13 h 120"/>
                    <a:gd name="T48" fmla="*/ 0 w 180"/>
                    <a:gd name="T49" fmla="*/ 6 h 120"/>
                    <a:gd name="T50" fmla="*/ 1 w 180"/>
                    <a:gd name="T51" fmla="*/ 2 h 120"/>
                    <a:gd name="T52" fmla="*/ 6 w 180"/>
                    <a:gd name="T53" fmla="*/ 0 h 120"/>
                    <a:gd name="T54" fmla="*/ 14 w 180"/>
                    <a:gd name="T55" fmla="*/ 2 h 1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120">
                      <a:moveTo>
                        <a:pt x="14" y="2"/>
                      </a:moveTo>
                      <a:lnTo>
                        <a:pt x="25" y="5"/>
                      </a:lnTo>
                      <a:lnTo>
                        <a:pt x="40" y="12"/>
                      </a:lnTo>
                      <a:lnTo>
                        <a:pt x="63" y="26"/>
                      </a:lnTo>
                      <a:lnTo>
                        <a:pt x="96" y="46"/>
                      </a:lnTo>
                      <a:lnTo>
                        <a:pt x="125" y="67"/>
                      </a:lnTo>
                      <a:lnTo>
                        <a:pt x="146" y="83"/>
                      </a:lnTo>
                      <a:lnTo>
                        <a:pt x="168" y="98"/>
                      </a:lnTo>
                      <a:lnTo>
                        <a:pt x="174" y="105"/>
                      </a:lnTo>
                      <a:lnTo>
                        <a:pt x="178" y="109"/>
                      </a:lnTo>
                      <a:lnTo>
                        <a:pt x="180" y="113"/>
                      </a:lnTo>
                      <a:lnTo>
                        <a:pt x="180" y="117"/>
                      </a:lnTo>
                      <a:lnTo>
                        <a:pt x="176" y="120"/>
                      </a:lnTo>
                      <a:lnTo>
                        <a:pt x="170" y="120"/>
                      </a:lnTo>
                      <a:lnTo>
                        <a:pt x="164" y="119"/>
                      </a:lnTo>
                      <a:lnTo>
                        <a:pt x="158" y="117"/>
                      </a:lnTo>
                      <a:lnTo>
                        <a:pt x="152" y="115"/>
                      </a:lnTo>
                      <a:lnTo>
                        <a:pt x="144" y="111"/>
                      </a:lnTo>
                      <a:lnTo>
                        <a:pt x="117" y="97"/>
                      </a:lnTo>
                      <a:lnTo>
                        <a:pt x="93" y="82"/>
                      </a:lnTo>
                      <a:lnTo>
                        <a:pt x="62" y="61"/>
                      </a:lnTo>
                      <a:lnTo>
                        <a:pt x="33" y="40"/>
                      </a:lnTo>
                      <a:lnTo>
                        <a:pt x="12" y="22"/>
                      </a:lnTo>
                      <a:lnTo>
                        <a:pt x="4" y="13"/>
                      </a:lnTo>
                      <a:lnTo>
                        <a:pt x="0" y="6"/>
                      </a:lnTo>
                      <a:lnTo>
                        <a:pt x="1" y="2"/>
                      </a:lnTo>
                      <a:lnTo>
                        <a:pt x="6" y="0"/>
                      </a:lnTo>
                      <a:lnTo>
                        <a:pt x="14" y="2"/>
                      </a:lnTo>
                      <a:close/>
                    </a:path>
                  </a:pathLst>
                </a:custGeom>
                <a:solidFill>
                  <a:srgbClr val="FFFFFF"/>
                </a:solidFill>
                <a:ln w="0">
                  <a:solidFill>
                    <a:srgbClr val="606060"/>
                  </a:solidFill>
                  <a:prstDash val="solid"/>
                  <a:round/>
                  <a:headEnd/>
                  <a:tailEnd/>
                </a:ln>
              </p:spPr>
              <p:txBody>
                <a:bodyPr/>
                <a:lstStyle/>
                <a:p>
                  <a:endParaRPr lang="en-US"/>
                </a:p>
              </p:txBody>
            </p:sp>
            <p:sp>
              <p:nvSpPr>
                <p:cNvPr id="38211" name="Freeform 71"/>
                <p:cNvSpPr>
                  <a:spLocks/>
                </p:cNvSpPr>
                <p:nvPr/>
              </p:nvSpPr>
              <p:spPr bwMode="auto">
                <a:xfrm>
                  <a:off x="4380" y="3671"/>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1 h 69"/>
                    <a:gd name="T14" fmla="*/ 105 w 232"/>
                    <a:gd name="T15" fmla="*/ 19 h 69"/>
                    <a:gd name="T16" fmla="*/ 134 w 232"/>
                    <a:gd name="T17" fmla="*/ 26 h 69"/>
                    <a:gd name="T18" fmla="*/ 165 w 232"/>
                    <a:gd name="T19" fmla="*/ 35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8 h 69"/>
                    <a:gd name="T40" fmla="*/ 220 w 232"/>
                    <a:gd name="T41" fmla="*/ 69 h 69"/>
                    <a:gd name="T42" fmla="*/ 215 w 232"/>
                    <a:gd name="T43" fmla="*/ 68 h 69"/>
                    <a:gd name="T44" fmla="*/ 205 w 232"/>
                    <a:gd name="T45" fmla="*/ 67 h 69"/>
                    <a:gd name="T46" fmla="*/ 195 w 232"/>
                    <a:gd name="T47" fmla="*/ 66 h 69"/>
                    <a:gd name="T48" fmla="*/ 178 w 232"/>
                    <a:gd name="T49" fmla="*/ 62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1"/>
                      </a:lnTo>
                      <a:lnTo>
                        <a:pt x="105" y="19"/>
                      </a:lnTo>
                      <a:lnTo>
                        <a:pt x="134" y="26"/>
                      </a:lnTo>
                      <a:lnTo>
                        <a:pt x="165" y="35"/>
                      </a:lnTo>
                      <a:lnTo>
                        <a:pt x="192" y="44"/>
                      </a:lnTo>
                      <a:lnTo>
                        <a:pt x="209" y="50"/>
                      </a:lnTo>
                      <a:lnTo>
                        <a:pt x="218" y="53"/>
                      </a:lnTo>
                      <a:lnTo>
                        <a:pt x="224" y="56"/>
                      </a:lnTo>
                      <a:lnTo>
                        <a:pt x="228" y="58"/>
                      </a:lnTo>
                      <a:lnTo>
                        <a:pt x="230" y="61"/>
                      </a:lnTo>
                      <a:lnTo>
                        <a:pt x="232" y="64"/>
                      </a:lnTo>
                      <a:lnTo>
                        <a:pt x="231" y="67"/>
                      </a:lnTo>
                      <a:lnTo>
                        <a:pt x="228" y="68"/>
                      </a:lnTo>
                      <a:lnTo>
                        <a:pt x="224" y="68"/>
                      </a:lnTo>
                      <a:lnTo>
                        <a:pt x="220" y="69"/>
                      </a:lnTo>
                      <a:lnTo>
                        <a:pt x="215" y="68"/>
                      </a:lnTo>
                      <a:lnTo>
                        <a:pt x="205" y="67"/>
                      </a:lnTo>
                      <a:lnTo>
                        <a:pt x="195" y="66"/>
                      </a:lnTo>
                      <a:lnTo>
                        <a:pt x="178" y="62"/>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2" name="Freeform 72"/>
                <p:cNvSpPr>
                  <a:spLocks/>
                </p:cNvSpPr>
                <p:nvPr/>
              </p:nvSpPr>
              <p:spPr bwMode="auto">
                <a:xfrm>
                  <a:off x="4380" y="3666"/>
                  <a:ext cx="232" cy="69"/>
                </a:xfrm>
                <a:custGeom>
                  <a:avLst/>
                  <a:gdLst>
                    <a:gd name="T0" fmla="*/ 2 w 232"/>
                    <a:gd name="T1" fmla="*/ 5 h 69"/>
                    <a:gd name="T2" fmla="*/ 5 w 232"/>
                    <a:gd name="T3" fmla="*/ 3 h 69"/>
                    <a:gd name="T4" fmla="*/ 9 w 232"/>
                    <a:gd name="T5" fmla="*/ 1 h 69"/>
                    <a:gd name="T6" fmla="*/ 14 w 232"/>
                    <a:gd name="T7" fmla="*/ 0 h 69"/>
                    <a:gd name="T8" fmla="*/ 22 w 232"/>
                    <a:gd name="T9" fmla="*/ 1 h 69"/>
                    <a:gd name="T10" fmla="*/ 40 w 232"/>
                    <a:gd name="T11" fmla="*/ 5 h 69"/>
                    <a:gd name="T12" fmla="*/ 72 w 232"/>
                    <a:gd name="T13" fmla="*/ 12 h 69"/>
                    <a:gd name="T14" fmla="*/ 105 w 232"/>
                    <a:gd name="T15" fmla="*/ 20 h 69"/>
                    <a:gd name="T16" fmla="*/ 134 w 232"/>
                    <a:gd name="T17" fmla="*/ 27 h 69"/>
                    <a:gd name="T18" fmla="*/ 165 w 232"/>
                    <a:gd name="T19" fmla="*/ 36 h 69"/>
                    <a:gd name="T20" fmla="*/ 192 w 232"/>
                    <a:gd name="T21" fmla="*/ 44 h 69"/>
                    <a:gd name="T22" fmla="*/ 209 w 232"/>
                    <a:gd name="T23" fmla="*/ 50 h 69"/>
                    <a:gd name="T24" fmla="*/ 218 w 232"/>
                    <a:gd name="T25" fmla="*/ 53 h 69"/>
                    <a:gd name="T26" fmla="*/ 224 w 232"/>
                    <a:gd name="T27" fmla="*/ 56 h 69"/>
                    <a:gd name="T28" fmla="*/ 228 w 232"/>
                    <a:gd name="T29" fmla="*/ 58 h 69"/>
                    <a:gd name="T30" fmla="*/ 230 w 232"/>
                    <a:gd name="T31" fmla="*/ 61 h 69"/>
                    <a:gd name="T32" fmla="*/ 232 w 232"/>
                    <a:gd name="T33" fmla="*/ 64 h 69"/>
                    <a:gd name="T34" fmla="*/ 231 w 232"/>
                    <a:gd name="T35" fmla="*/ 67 h 69"/>
                    <a:gd name="T36" fmla="*/ 228 w 232"/>
                    <a:gd name="T37" fmla="*/ 68 h 69"/>
                    <a:gd name="T38" fmla="*/ 224 w 232"/>
                    <a:gd name="T39" fmla="*/ 69 h 69"/>
                    <a:gd name="T40" fmla="*/ 220 w 232"/>
                    <a:gd name="T41" fmla="*/ 69 h 69"/>
                    <a:gd name="T42" fmla="*/ 215 w 232"/>
                    <a:gd name="T43" fmla="*/ 69 h 69"/>
                    <a:gd name="T44" fmla="*/ 205 w 232"/>
                    <a:gd name="T45" fmla="*/ 67 h 69"/>
                    <a:gd name="T46" fmla="*/ 195 w 232"/>
                    <a:gd name="T47" fmla="*/ 65 h 69"/>
                    <a:gd name="T48" fmla="*/ 178 w 232"/>
                    <a:gd name="T49" fmla="*/ 63 h 69"/>
                    <a:gd name="T50" fmla="*/ 153 w 232"/>
                    <a:gd name="T51" fmla="*/ 57 h 69"/>
                    <a:gd name="T52" fmla="*/ 123 w 232"/>
                    <a:gd name="T53" fmla="*/ 50 h 69"/>
                    <a:gd name="T54" fmla="*/ 91 w 232"/>
                    <a:gd name="T55" fmla="*/ 42 h 69"/>
                    <a:gd name="T56" fmla="*/ 63 w 232"/>
                    <a:gd name="T57" fmla="*/ 34 h 69"/>
                    <a:gd name="T58" fmla="*/ 44 w 232"/>
                    <a:gd name="T59" fmla="*/ 28 h 69"/>
                    <a:gd name="T60" fmla="*/ 29 w 232"/>
                    <a:gd name="T61" fmla="*/ 23 h 69"/>
                    <a:gd name="T62" fmla="*/ 10 w 232"/>
                    <a:gd name="T63" fmla="*/ 15 h 69"/>
                    <a:gd name="T64" fmla="*/ 3 w 232"/>
                    <a:gd name="T65" fmla="*/ 13 h 69"/>
                    <a:gd name="T66" fmla="*/ 1 w 232"/>
                    <a:gd name="T67" fmla="*/ 10 h 69"/>
                    <a:gd name="T68" fmla="*/ 0 w 232"/>
                    <a:gd name="T69" fmla="*/ 8 h 69"/>
                    <a:gd name="T70" fmla="*/ 2 w 232"/>
                    <a:gd name="T71" fmla="*/ 5 h 6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32" h="69">
                      <a:moveTo>
                        <a:pt x="2" y="5"/>
                      </a:moveTo>
                      <a:lnTo>
                        <a:pt x="5" y="3"/>
                      </a:lnTo>
                      <a:lnTo>
                        <a:pt x="9" y="1"/>
                      </a:lnTo>
                      <a:lnTo>
                        <a:pt x="14" y="0"/>
                      </a:lnTo>
                      <a:lnTo>
                        <a:pt x="22" y="1"/>
                      </a:lnTo>
                      <a:lnTo>
                        <a:pt x="40" y="5"/>
                      </a:lnTo>
                      <a:lnTo>
                        <a:pt x="72" y="12"/>
                      </a:lnTo>
                      <a:lnTo>
                        <a:pt x="105" y="20"/>
                      </a:lnTo>
                      <a:lnTo>
                        <a:pt x="134" y="27"/>
                      </a:lnTo>
                      <a:lnTo>
                        <a:pt x="165" y="36"/>
                      </a:lnTo>
                      <a:lnTo>
                        <a:pt x="192" y="44"/>
                      </a:lnTo>
                      <a:lnTo>
                        <a:pt x="209" y="50"/>
                      </a:lnTo>
                      <a:lnTo>
                        <a:pt x="218" y="53"/>
                      </a:lnTo>
                      <a:lnTo>
                        <a:pt x="224" y="56"/>
                      </a:lnTo>
                      <a:lnTo>
                        <a:pt x="228" y="58"/>
                      </a:lnTo>
                      <a:lnTo>
                        <a:pt x="230" y="61"/>
                      </a:lnTo>
                      <a:lnTo>
                        <a:pt x="232" y="64"/>
                      </a:lnTo>
                      <a:lnTo>
                        <a:pt x="231" y="67"/>
                      </a:lnTo>
                      <a:lnTo>
                        <a:pt x="228" y="68"/>
                      </a:lnTo>
                      <a:lnTo>
                        <a:pt x="224" y="69"/>
                      </a:lnTo>
                      <a:lnTo>
                        <a:pt x="220" y="69"/>
                      </a:lnTo>
                      <a:lnTo>
                        <a:pt x="215" y="69"/>
                      </a:lnTo>
                      <a:lnTo>
                        <a:pt x="205" y="67"/>
                      </a:lnTo>
                      <a:lnTo>
                        <a:pt x="195" y="65"/>
                      </a:lnTo>
                      <a:lnTo>
                        <a:pt x="178" y="63"/>
                      </a:lnTo>
                      <a:lnTo>
                        <a:pt x="153" y="57"/>
                      </a:lnTo>
                      <a:lnTo>
                        <a:pt x="123" y="50"/>
                      </a:lnTo>
                      <a:lnTo>
                        <a:pt x="91" y="42"/>
                      </a:lnTo>
                      <a:lnTo>
                        <a:pt x="63" y="34"/>
                      </a:lnTo>
                      <a:lnTo>
                        <a:pt x="44" y="28"/>
                      </a:lnTo>
                      <a:lnTo>
                        <a:pt x="29" y="23"/>
                      </a:lnTo>
                      <a:lnTo>
                        <a:pt x="10" y="15"/>
                      </a:lnTo>
                      <a:lnTo>
                        <a:pt x="3" y="13"/>
                      </a:lnTo>
                      <a:lnTo>
                        <a:pt x="1" y="10"/>
                      </a:lnTo>
                      <a:lnTo>
                        <a:pt x="0" y="8"/>
                      </a:lnTo>
                      <a:lnTo>
                        <a:pt x="2" y="5"/>
                      </a:lnTo>
                      <a:close/>
                    </a:path>
                  </a:pathLst>
                </a:custGeom>
                <a:solidFill>
                  <a:srgbClr val="FFFFFF"/>
                </a:solidFill>
                <a:ln w="0">
                  <a:solidFill>
                    <a:srgbClr val="606060"/>
                  </a:solidFill>
                  <a:prstDash val="solid"/>
                  <a:round/>
                  <a:headEnd/>
                  <a:tailEnd/>
                </a:ln>
              </p:spPr>
              <p:txBody>
                <a:bodyPr/>
                <a:lstStyle/>
                <a:p>
                  <a:endParaRPr lang="en-US"/>
                </a:p>
              </p:txBody>
            </p:sp>
            <p:sp>
              <p:nvSpPr>
                <p:cNvPr id="38213" name="Freeform 73"/>
                <p:cNvSpPr>
                  <a:spLocks/>
                </p:cNvSpPr>
                <p:nvPr/>
              </p:nvSpPr>
              <p:spPr bwMode="auto">
                <a:xfrm>
                  <a:off x="4366" y="3681"/>
                  <a:ext cx="102" cy="153"/>
                </a:xfrm>
                <a:custGeom>
                  <a:avLst/>
                  <a:gdLst>
                    <a:gd name="T0" fmla="*/ 13 w 102"/>
                    <a:gd name="T1" fmla="*/ 0 h 153"/>
                    <a:gd name="T2" fmla="*/ 23 w 102"/>
                    <a:gd name="T3" fmla="*/ 6 h 153"/>
                    <a:gd name="T4" fmla="*/ 36 w 102"/>
                    <a:gd name="T5" fmla="*/ 21 h 153"/>
                    <a:gd name="T6" fmla="*/ 49 w 102"/>
                    <a:gd name="T7" fmla="*/ 40 h 153"/>
                    <a:gd name="T8" fmla="*/ 66 w 102"/>
                    <a:gd name="T9" fmla="*/ 65 h 153"/>
                    <a:gd name="T10" fmla="*/ 81 w 102"/>
                    <a:gd name="T11" fmla="*/ 91 h 153"/>
                    <a:gd name="T12" fmla="*/ 94 w 102"/>
                    <a:gd name="T13" fmla="*/ 117 h 153"/>
                    <a:gd name="T14" fmla="*/ 100 w 102"/>
                    <a:gd name="T15" fmla="*/ 133 h 153"/>
                    <a:gd name="T16" fmla="*/ 102 w 102"/>
                    <a:gd name="T17" fmla="*/ 138 h 153"/>
                    <a:gd name="T18" fmla="*/ 102 w 102"/>
                    <a:gd name="T19" fmla="*/ 143 h 153"/>
                    <a:gd name="T20" fmla="*/ 101 w 102"/>
                    <a:gd name="T21" fmla="*/ 149 h 153"/>
                    <a:gd name="T22" fmla="*/ 97 w 102"/>
                    <a:gd name="T23" fmla="*/ 152 h 153"/>
                    <a:gd name="T24" fmla="*/ 93 w 102"/>
                    <a:gd name="T25" fmla="*/ 153 h 153"/>
                    <a:gd name="T26" fmla="*/ 87 w 102"/>
                    <a:gd name="T27" fmla="*/ 153 h 153"/>
                    <a:gd name="T28" fmla="*/ 83 w 102"/>
                    <a:gd name="T29" fmla="*/ 151 h 153"/>
                    <a:gd name="T30" fmla="*/ 80 w 102"/>
                    <a:gd name="T31" fmla="*/ 149 h 153"/>
                    <a:gd name="T32" fmla="*/ 75 w 102"/>
                    <a:gd name="T33" fmla="*/ 144 h 153"/>
                    <a:gd name="T34" fmla="*/ 65 w 102"/>
                    <a:gd name="T35" fmla="*/ 130 h 153"/>
                    <a:gd name="T36" fmla="*/ 47 w 102"/>
                    <a:gd name="T37" fmla="*/ 103 h 153"/>
                    <a:gd name="T38" fmla="*/ 32 w 102"/>
                    <a:gd name="T39" fmla="*/ 79 h 153"/>
                    <a:gd name="T40" fmla="*/ 18 w 102"/>
                    <a:gd name="T41" fmla="*/ 53 h 153"/>
                    <a:gd name="T42" fmla="*/ 8 w 102"/>
                    <a:gd name="T43" fmla="*/ 32 h 153"/>
                    <a:gd name="T44" fmla="*/ 2 w 102"/>
                    <a:gd name="T45" fmla="*/ 17 h 153"/>
                    <a:gd name="T46" fmla="*/ 0 w 102"/>
                    <a:gd name="T47" fmla="*/ 9 h 153"/>
                    <a:gd name="T48" fmla="*/ 3 w 102"/>
                    <a:gd name="T49" fmla="*/ 3 h 153"/>
                    <a:gd name="T50" fmla="*/ 7 w 102"/>
                    <a:gd name="T51" fmla="*/ 0 h 153"/>
                    <a:gd name="T52" fmla="*/ 13 w 102"/>
                    <a:gd name="T53" fmla="*/ 0 h 15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2" h="153">
                      <a:moveTo>
                        <a:pt x="13" y="0"/>
                      </a:moveTo>
                      <a:lnTo>
                        <a:pt x="23" y="6"/>
                      </a:lnTo>
                      <a:lnTo>
                        <a:pt x="36" y="21"/>
                      </a:lnTo>
                      <a:lnTo>
                        <a:pt x="49" y="40"/>
                      </a:lnTo>
                      <a:lnTo>
                        <a:pt x="66" y="65"/>
                      </a:lnTo>
                      <a:lnTo>
                        <a:pt x="81" y="91"/>
                      </a:lnTo>
                      <a:lnTo>
                        <a:pt x="94" y="117"/>
                      </a:lnTo>
                      <a:lnTo>
                        <a:pt x="100" y="133"/>
                      </a:lnTo>
                      <a:lnTo>
                        <a:pt x="102" y="138"/>
                      </a:lnTo>
                      <a:lnTo>
                        <a:pt x="102" y="143"/>
                      </a:lnTo>
                      <a:lnTo>
                        <a:pt x="101" y="149"/>
                      </a:lnTo>
                      <a:lnTo>
                        <a:pt x="97" y="152"/>
                      </a:lnTo>
                      <a:lnTo>
                        <a:pt x="93" y="153"/>
                      </a:lnTo>
                      <a:lnTo>
                        <a:pt x="87" y="153"/>
                      </a:lnTo>
                      <a:lnTo>
                        <a:pt x="83" y="151"/>
                      </a:lnTo>
                      <a:lnTo>
                        <a:pt x="80" y="149"/>
                      </a:lnTo>
                      <a:lnTo>
                        <a:pt x="75" y="144"/>
                      </a:lnTo>
                      <a:lnTo>
                        <a:pt x="65" y="130"/>
                      </a:lnTo>
                      <a:lnTo>
                        <a:pt x="47" y="103"/>
                      </a:lnTo>
                      <a:lnTo>
                        <a:pt x="32" y="79"/>
                      </a:lnTo>
                      <a:lnTo>
                        <a:pt x="18" y="53"/>
                      </a:lnTo>
                      <a:lnTo>
                        <a:pt x="8" y="32"/>
                      </a:lnTo>
                      <a:lnTo>
                        <a:pt x="2" y="17"/>
                      </a:lnTo>
                      <a:lnTo>
                        <a:pt x="0" y="9"/>
                      </a:lnTo>
                      <a:lnTo>
                        <a:pt x="3" y="3"/>
                      </a:lnTo>
                      <a:lnTo>
                        <a:pt x="7" y="0"/>
                      </a:lnTo>
                      <a:lnTo>
                        <a:pt x="13"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4" name="Freeform 74"/>
                <p:cNvSpPr>
                  <a:spLocks/>
                </p:cNvSpPr>
                <p:nvPr/>
              </p:nvSpPr>
              <p:spPr bwMode="auto">
                <a:xfrm>
                  <a:off x="4367" y="3676"/>
                  <a:ext cx="103" cy="154"/>
                </a:xfrm>
                <a:custGeom>
                  <a:avLst/>
                  <a:gdLst>
                    <a:gd name="T0" fmla="*/ 14 w 103"/>
                    <a:gd name="T1" fmla="*/ 0 h 154"/>
                    <a:gd name="T2" fmla="*/ 23 w 103"/>
                    <a:gd name="T3" fmla="*/ 6 h 154"/>
                    <a:gd name="T4" fmla="*/ 36 w 103"/>
                    <a:gd name="T5" fmla="*/ 21 h 154"/>
                    <a:gd name="T6" fmla="*/ 50 w 103"/>
                    <a:gd name="T7" fmla="*/ 39 h 154"/>
                    <a:gd name="T8" fmla="*/ 66 w 103"/>
                    <a:gd name="T9" fmla="*/ 65 h 154"/>
                    <a:gd name="T10" fmla="*/ 82 w 103"/>
                    <a:gd name="T11" fmla="*/ 91 h 154"/>
                    <a:gd name="T12" fmla="*/ 95 w 103"/>
                    <a:gd name="T13" fmla="*/ 117 h 154"/>
                    <a:gd name="T14" fmla="*/ 101 w 103"/>
                    <a:gd name="T15" fmla="*/ 133 h 154"/>
                    <a:gd name="T16" fmla="*/ 101 w 103"/>
                    <a:gd name="T17" fmla="*/ 139 h 154"/>
                    <a:gd name="T18" fmla="*/ 103 w 103"/>
                    <a:gd name="T19" fmla="*/ 144 h 154"/>
                    <a:gd name="T20" fmla="*/ 101 w 103"/>
                    <a:gd name="T21" fmla="*/ 149 h 154"/>
                    <a:gd name="T22" fmla="*/ 98 w 103"/>
                    <a:gd name="T23" fmla="*/ 152 h 154"/>
                    <a:gd name="T24" fmla="*/ 94 w 103"/>
                    <a:gd name="T25" fmla="*/ 154 h 154"/>
                    <a:gd name="T26" fmla="*/ 88 w 103"/>
                    <a:gd name="T27" fmla="*/ 153 h 154"/>
                    <a:gd name="T28" fmla="*/ 83 w 103"/>
                    <a:gd name="T29" fmla="*/ 151 h 154"/>
                    <a:gd name="T30" fmla="*/ 80 w 103"/>
                    <a:gd name="T31" fmla="*/ 149 h 154"/>
                    <a:gd name="T32" fmla="*/ 76 w 103"/>
                    <a:gd name="T33" fmla="*/ 145 h 154"/>
                    <a:gd name="T34" fmla="*/ 65 w 103"/>
                    <a:gd name="T35" fmla="*/ 130 h 154"/>
                    <a:gd name="T36" fmla="*/ 48 w 103"/>
                    <a:gd name="T37" fmla="*/ 103 h 154"/>
                    <a:gd name="T38" fmla="*/ 33 w 103"/>
                    <a:gd name="T39" fmla="*/ 80 h 154"/>
                    <a:gd name="T40" fmla="*/ 18 w 103"/>
                    <a:gd name="T41" fmla="*/ 53 h 154"/>
                    <a:gd name="T42" fmla="*/ 8 w 103"/>
                    <a:gd name="T43" fmla="*/ 32 h 154"/>
                    <a:gd name="T44" fmla="*/ 2 w 103"/>
                    <a:gd name="T45" fmla="*/ 17 h 154"/>
                    <a:gd name="T46" fmla="*/ 0 w 103"/>
                    <a:gd name="T47" fmla="*/ 9 h 154"/>
                    <a:gd name="T48" fmla="*/ 3 w 103"/>
                    <a:gd name="T49" fmla="*/ 3 h 154"/>
                    <a:gd name="T50" fmla="*/ 8 w 103"/>
                    <a:gd name="T51" fmla="*/ 0 h 154"/>
                    <a:gd name="T52" fmla="*/ 14 w 103"/>
                    <a:gd name="T53" fmla="*/ 0 h 1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3" h="154">
                      <a:moveTo>
                        <a:pt x="14" y="0"/>
                      </a:moveTo>
                      <a:lnTo>
                        <a:pt x="23" y="6"/>
                      </a:lnTo>
                      <a:lnTo>
                        <a:pt x="36" y="21"/>
                      </a:lnTo>
                      <a:lnTo>
                        <a:pt x="50" y="39"/>
                      </a:lnTo>
                      <a:lnTo>
                        <a:pt x="66" y="65"/>
                      </a:lnTo>
                      <a:lnTo>
                        <a:pt x="82" y="91"/>
                      </a:lnTo>
                      <a:lnTo>
                        <a:pt x="95" y="117"/>
                      </a:lnTo>
                      <a:lnTo>
                        <a:pt x="101" y="133"/>
                      </a:lnTo>
                      <a:lnTo>
                        <a:pt x="101" y="139"/>
                      </a:lnTo>
                      <a:lnTo>
                        <a:pt x="103" y="144"/>
                      </a:lnTo>
                      <a:lnTo>
                        <a:pt x="101" y="149"/>
                      </a:lnTo>
                      <a:lnTo>
                        <a:pt x="98" y="152"/>
                      </a:lnTo>
                      <a:lnTo>
                        <a:pt x="94" y="154"/>
                      </a:lnTo>
                      <a:lnTo>
                        <a:pt x="88" y="153"/>
                      </a:lnTo>
                      <a:lnTo>
                        <a:pt x="83" y="151"/>
                      </a:lnTo>
                      <a:lnTo>
                        <a:pt x="80" y="149"/>
                      </a:lnTo>
                      <a:lnTo>
                        <a:pt x="76" y="145"/>
                      </a:lnTo>
                      <a:lnTo>
                        <a:pt x="65" y="130"/>
                      </a:lnTo>
                      <a:lnTo>
                        <a:pt x="48" y="103"/>
                      </a:lnTo>
                      <a:lnTo>
                        <a:pt x="33" y="80"/>
                      </a:lnTo>
                      <a:lnTo>
                        <a:pt x="18" y="53"/>
                      </a:lnTo>
                      <a:lnTo>
                        <a:pt x="8" y="32"/>
                      </a:lnTo>
                      <a:lnTo>
                        <a:pt x="2" y="17"/>
                      </a:lnTo>
                      <a:lnTo>
                        <a:pt x="0" y="9"/>
                      </a:lnTo>
                      <a:lnTo>
                        <a:pt x="3" y="3"/>
                      </a:lnTo>
                      <a:lnTo>
                        <a:pt x="8" y="0"/>
                      </a:lnTo>
                      <a:lnTo>
                        <a:pt x="14" y="0"/>
                      </a:lnTo>
                      <a:close/>
                    </a:path>
                  </a:pathLst>
                </a:custGeom>
                <a:solidFill>
                  <a:srgbClr val="FFFFFF"/>
                </a:solidFill>
                <a:ln w="0">
                  <a:solidFill>
                    <a:srgbClr val="606060"/>
                  </a:solidFill>
                  <a:prstDash val="solid"/>
                  <a:round/>
                  <a:headEnd/>
                  <a:tailEnd/>
                </a:ln>
              </p:spPr>
              <p:txBody>
                <a:bodyPr/>
                <a:lstStyle/>
                <a:p>
                  <a:endParaRPr lang="en-US"/>
                </a:p>
              </p:txBody>
            </p:sp>
            <p:sp>
              <p:nvSpPr>
                <p:cNvPr id="38215" name="Freeform 75"/>
                <p:cNvSpPr>
                  <a:spLocks/>
                </p:cNvSpPr>
                <p:nvPr/>
              </p:nvSpPr>
              <p:spPr bwMode="auto">
                <a:xfrm>
                  <a:off x="4389" y="3674"/>
                  <a:ext cx="85" cy="25"/>
                </a:xfrm>
                <a:custGeom>
                  <a:avLst/>
                  <a:gdLst>
                    <a:gd name="T0" fmla="*/ 1 w 85"/>
                    <a:gd name="T1" fmla="*/ 1 h 25"/>
                    <a:gd name="T2" fmla="*/ 1 w 85"/>
                    <a:gd name="T3" fmla="*/ 1 h 25"/>
                    <a:gd name="T4" fmla="*/ 4 w 85"/>
                    <a:gd name="T5" fmla="*/ 0 h 25"/>
                    <a:gd name="T6" fmla="*/ 5 w 85"/>
                    <a:gd name="T7" fmla="*/ 0 h 25"/>
                    <a:gd name="T8" fmla="*/ 8 w 85"/>
                    <a:gd name="T9" fmla="*/ 0 h 25"/>
                    <a:gd name="T10" fmla="*/ 14 w 85"/>
                    <a:gd name="T11" fmla="*/ 1 h 25"/>
                    <a:gd name="T12" fmla="*/ 26 w 85"/>
                    <a:gd name="T13" fmla="*/ 4 h 25"/>
                    <a:gd name="T14" fmla="*/ 39 w 85"/>
                    <a:gd name="T15" fmla="*/ 7 h 25"/>
                    <a:gd name="T16" fmla="*/ 49 w 85"/>
                    <a:gd name="T17" fmla="*/ 9 h 25"/>
                    <a:gd name="T18" fmla="*/ 60 w 85"/>
                    <a:gd name="T19" fmla="*/ 13 h 25"/>
                    <a:gd name="T20" fmla="*/ 71 w 85"/>
                    <a:gd name="T21" fmla="*/ 15 h 25"/>
                    <a:gd name="T22" fmla="*/ 77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4 h 25"/>
                    <a:gd name="T38" fmla="*/ 82 w 85"/>
                    <a:gd name="T39" fmla="*/ 25 h 25"/>
                    <a:gd name="T40" fmla="*/ 81 w 85"/>
                    <a:gd name="T41" fmla="*/ 25 h 25"/>
                    <a:gd name="T42" fmla="*/ 79 w 85"/>
                    <a:gd name="T43" fmla="*/ 24 h 25"/>
                    <a:gd name="T44" fmla="*/ 76 w 85"/>
                    <a:gd name="T45" fmla="*/ 24 h 25"/>
                    <a:gd name="T46" fmla="*/ 72 w 85"/>
                    <a:gd name="T47" fmla="*/ 23 h 25"/>
                    <a:gd name="T48" fmla="*/ 65 w 85"/>
                    <a:gd name="T49" fmla="*/ 22 h 25"/>
                    <a:gd name="T50" fmla="*/ 56 w 85"/>
                    <a:gd name="T51" fmla="*/ 21 h 25"/>
                    <a:gd name="T52" fmla="*/ 45 w 85"/>
                    <a:gd name="T53" fmla="*/ 18 h 25"/>
                    <a:gd name="T54" fmla="*/ 33 w 85"/>
                    <a:gd name="T55" fmla="*/ 15 h 25"/>
                    <a:gd name="T56" fmla="*/ 23 w 85"/>
                    <a:gd name="T57" fmla="*/ 12 h 25"/>
                    <a:gd name="T58" fmla="*/ 17 w 85"/>
                    <a:gd name="T59" fmla="*/ 10 h 25"/>
                    <a:gd name="T60" fmla="*/ 11 w 85"/>
                    <a:gd name="T61" fmla="*/ 8 h 25"/>
                    <a:gd name="T62" fmla="*/ 4 w 85"/>
                    <a:gd name="T63" fmla="*/ 5 h 25"/>
                    <a:gd name="T64" fmla="*/ 1 w 85"/>
                    <a:gd name="T65" fmla="*/ 4 h 25"/>
                    <a:gd name="T66" fmla="*/ 1 w 85"/>
                    <a:gd name="T67" fmla="*/ 3 h 25"/>
                    <a:gd name="T68" fmla="*/ 0 w 85"/>
                    <a:gd name="T69" fmla="*/ 2 h 25"/>
                    <a:gd name="T70" fmla="*/ 1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1" y="1"/>
                      </a:moveTo>
                      <a:lnTo>
                        <a:pt x="1" y="1"/>
                      </a:lnTo>
                      <a:lnTo>
                        <a:pt x="4" y="0"/>
                      </a:lnTo>
                      <a:lnTo>
                        <a:pt x="5" y="0"/>
                      </a:lnTo>
                      <a:lnTo>
                        <a:pt x="8" y="0"/>
                      </a:lnTo>
                      <a:lnTo>
                        <a:pt x="14" y="1"/>
                      </a:lnTo>
                      <a:lnTo>
                        <a:pt x="26" y="4"/>
                      </a:lnTo>
                      <a:lnTo>
                        <a:pt x="39" y="7"/>
                      </a:lnTo>
                      <a:lnTo>
                        <a:pt x="49" y="9"/>
                      </a:lnTo>
                      <a:lnTo>
                        <a:pt x="60" y="13"/>
                      </a:lnTo>
                      <a:lnTo>
                        <a:pt x="71" y="15"/>
                      </a:lnTo>
                      <a:lnTo>
                        <a:pt x="77" y="18"/>
                      </a:lnTo>
                      <a:lnTo>
                        <a:pt x="81" y="19"/>
                      </a:lnTo>
                      <a:lnTo>
                        <a:pt x="82" y="20"/>
                      </a:lnTo>
                      <a:lnTo>
                        <a:pt x="84" y="21"/>
                      </a:lnTo>
                      <a:lnTo>
                        <a:pt x="85" y="22"/>
                      </a:lnTo>
                      <a:lnTo>
                        <a:pt x="85" y="23"/>
                      </a:lnTo>
                      <a:lnTo>
                        <a:pt x="85" y="24"/>
                      </a:lnTo>
                      <a:lnTo>
                        <a:pt x="84" y="24"/>
                      </a:lnTo>
                      <a:lnTo>
                        <a:pt x="82" y="25"/>
                      </a:lnTo>
                      <a:lnTo>
                        <a:pt x="81" y="25"/>
                      </a:lnTo>
                      <a:lnTo>
                        <a:pt x="79" y="24"/>
                      </a:lnTo>
                      <a:lnTo>
                        <a:pt x="76" y="24"/>
                      </a:lnTo>
                      <a:lnTo>
                        <a:pt x="72" y="23"/>
                      </a:lnTo>
                      <a:lnTo>
                        <a:pt x="65" y="22"/>
                      </a:lnTo>
                      <a:lnTo>
                        <a:pt x="56" y="21"/>
                      </a:lnTo>
                      <a:lnTo>
                        <a:pt x="45" y="18"/>
                      </a:lnTo>
                      <a:lnTo>
                        <a:pt x="33" y="15"/>
                      </a:lnTo>
                      <a:lnTo>
                        <a:pt x="23" y="12"/>
                      </a:lnTo>
                      <a:lnTo>
                        <a:pt x="17" y="10"/>
                      </a:lnTo>
                      <a:lnTo>
                        <a:pt x="11" y="8"/>
                      </a:lnTo>
                      <a:lnTo>
                        <a:pt x="4" y="5"/>
                      </a:lnTo>
                      <a:lnTo>
                        <a:pt x="1" y="4"/>
                      </a:lnTo>
                      <a:lnTo>
                        <a:pt x="1" y="3"/>
                      </a:lnTo>
                      <a:lnTo>
                        <a:pt x="0" y="2"/>
                      </a:lnTo>
                      <a:lnTo>
                        <a:pt x="1"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6" name="Freeform 76"/>
                <p:cNvSpPr>
                  <a:spLocks/>
                </p:cNvSpPr>
                <p:nvPr/>
              </p:nvSpPr>
              <p:spPr bwMode="auto">
                <a:xfrm>
                  <a:off x="4390" y="3672"/>
                  <a:ext cx="85" cy="25"/>
                </a:xfrm>
                <a:custGeom>
                  <a:avLst/>
                  <a:gdLst>
                    <a:gd name="T0" fmla="*/ 0 w 85"/>
                    <a:gd name="T1" fmla="*/ 1 h 25"/>
                    <a:gd name="T2" fmla="*/ 2 w 85"/>
                    <a:gd name="T3" fmla="*/ 1 h 25"/>
                    <a:gd name="T4" fmla="*/ 4 w 85"/>
                    <a:gd name="T5" fmla="*/ 0 h 25"/>
                    <a:gd name="T6" fmla="*/ 6 w 85"/>
                    <a:gd name="T7" fmla="*/ 0 h 25"/>
                    <a:gd name="T8" fmla="*/ 8 w 85"/>
                    <a:gd name="T9" fmla="*/ 0 h 25"/>
                    <a:gd name="T10" fmla="*/ 15 w 85"/>
                    <a:gd name="T11" fmla="*/ 1 h 25"/>
                    <a:gd name="T12" fmla="*/ 27 w 85"/>
                    <a:gd name="T13" fmla="*/ 4 h 25"/>
                    <a:gd name="T14" fmla="*/ 39 w 85"/>
                    <a:gd name="T15" fmla="*/ 7 h 25"/>
                    <a:gd name="T16" fmla="*/ 50 w 85"/>
                    <a:gd name="T17" fmla="*/ 9 h 25"/>
                    <a:gd name="T18" fmla="*/ 61 w 85"/>
                    <a:gd name="T19" fmla="*/ 13 h 25"/>
                    <a:gd name="T20" fmla="*/ 71 w 85"/>
                    <a:gd name="T21" fmla="*/ 16 h 25"/>
                    <a:gd name="T22" fmla="*/ 78 w 85"/>
                    <a:gd name="T23" fmla="*/ 18 h 25"/>
                    <a:gd name="T24" fmla="*/ 81 w 85"/>
                    <a:gd name="T25" fmla="*/ 19 h 25"/>
                    <a:gd name="T26" fmla="*/ 82 w 85"/>
                    <a:gd name="T27" fmla="*/ 20 h 25"/>
                    <a:gd name="T28" fmla="*/ 84 w 85"/>
                    <a:gd name="T29" fmla="*/ 21 h 25"/>
                    <a:gd name="T30" fmla="*/ 85 w 85"/>
                    <a:gd name="T31" fmla="*/ 22 h 25"/>
                    <a:gd name="T32" fmla="*/ 85 w 85"/>
                    <a:gd name="T33" fmla="*/ 23 h 25"/>
                    <a:gd name="T34" fmla="*/ 85 w 85"/>
                    <a:gd name="T35" fmla="*/ 24 h 25"/>
                    <a:gd name="T36" fmla="*/ 84 w 85"/>
                    <a:gd name="T37" fmla="*/ 25 h 25"/>
                    <a:gd name="T38" fmla="*/ 83 w 85"/>
                    <a:gd name="T39" fmla="*/ 25 h 25"/>
                    <a:gd name="T40" fmla="*/ 81 w 85"/>
                    <a:gd name="T41" fmla="*/ 25 h 25"/>
                    <a:gd name="T42" fmla="*/ 80 w 85"/>
                    <a:gd name="T43" fmla="*/ 25 h 25"/>
                    <a:gd name="T44" fmla="*/ 75 w 85"/>
                    <a:gd name="T45" fmla="*/ 24 h 25"/>
                    <a:gd name="T46" fmla="*/ 72 w 85"/>
                    <a:gd name="T47" fmla="*/ 24 h 25"/>
                    <a:gd name="T48" fmla="*/ 65 w 85"/>
                    <a:gd name="T49" fmla="*/ 23 h 25"/>
                    <a:gd name="T50" fmla="*/ 56 w 85"/>
                    <a:gd name="T51" fmla="*/ 21 h 25"/>
                    <a:gd name="T52" fmla="*/ 46 w 85"/>
                    <a:gd name="T53" fmla="*/ 18 h 25"/>
                    <a:gd name="T54" fmla="*/ 34 w 85"/>
                    <a:gd name="T55" fmla="*/ 15 h 25"/>
                    <a:gd name="T56" fmla="*/ 23 w 85"/>
                    <a:gd name="T57" fmla="*/ 12 h 25"/>
                    <a:gd name="T58" fmla="*/ 16 w 85"/>
                    <a:gd name="T59" fmla="*/ 10 h 25"/>
                    <a:gd name="T60" fmla="*/ 10 w 85"/>
                    <a:gd name="T61" fmla="*/ 8 h 25"/>
                    <a:gd name="T62" fmla="*/ 4 w 85"/>
                    <a:gd name="T63" fmla="*/ 5 h 25"/>
                    <a:gd name="T64" fmla="*/ 1 w 85"/>
                    <a:gd name="T65" fmla="*/ 4 h 25"/>
                    <a:gd name="T66" fmla="*/ 0 w 85"/>
                    <a:gd name="T67" fmla="*/ 3 h 25"/>
                    <a:gd name="T68" fmla="*/ 0 w 85"/>
                    <a:gd name="T69" fmla="*/ 3 h 25"/>
                    <a:gd name="T70" fmla="*/ 0 w 85"/>
                    <a:gd name="T71" fmla="*/ 1 h 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5" h="25">
                      <a:moveTo>
                        <a:pt x="0" y="1"/>
                      </a:moveTo>
                      <a:lnTo>
                        <a:pt x="2" y="1"/>
                      </a:lnTo>
                      <a:lnTo>
                        <a:pt x="4" y="0"/>
                      </a:lnTo>
                      <a:lnTo>
                        <a:pt x="6" y="0"/>
                      </a:lnTo>
                      <a:lnTo>
                        <a:pt x="8" y="0"/>
                      </a:lnTo>
                      <a:lnTo>
                        <a:pt x="15" y="1"/>
                      </a:lnTo>
                      <a:lnTo>
                        <a:pt x="27" y="4"/>
                      </a:lnTo>
                      <a:lnTo>
                        <a:pt x="39" y="7"/>
                      </a:lnTo>
                      <a:lnTo>
                        <a:pt x="50" y="9"/>
                      </a:lnTo>
                      <a:lnTo>
                        <a:pt x="61" y="13"/>
                      </a:lnTo>
                      <a:lnTo>
                        <a:pt x="71" y="16"/>
                      </a:lnTo>
                      <a:lnTo>
                        <a:pt x="78" y="18"/>
                      </a:lnTo>
                      <a:lnTo>
                        <a:pt x="81" y="19"/>
                      </a:lnTo>
                      <a:lnTo>
                        <a:pt x="82" y="20"/>
                      </a:lnTo>
                      <a:lnTo>
                        <a:pt x="84" y="21"/>
                      </a:lnTo>
                      <a:lnTo>
                        <a:pt x="85" y="22"/>
                      </a:lnTo>
                      <a:lnTo>
                        <a:pt x="85" y="23"/>
                      </a:lnTo>
                      <a:lnTo>
                        <a:pt x="85" y="24"/>
                      </a:lnTo>
                      <a:lnTo>
                        <a:pt x="84" y="25"/>
                      </a:lnTo>
                      <a:lnTo>
                        <a:pt x="83" y="25"/>
                      </a:lnTo>
                      <a:lnTo>
                        <a:pt x="81" y="25"/>
                      </a:lnTo>
                      <a:lnTo>
                        <a:pt x="80" y="25"/>
                      </a:lnTo>
                      <a:lnTo>
                        <a:pt x="75" y="24"/>
                      </a:lnTo>
                      <a:lnTo>
                        <a:pt x="72" y="24"/>
                      </a:lnTo>
                      <a:lnTo>
                        <a:pt x="65" y="23"/>
                      </a:lnTo>
                      <a:lnTo>
                        <a:pt x="56" y="21"/>
                      </a:lnTo>
                      <a:lnTo>
                        <a:pt x="46" y="18"/>
                      </a:lnTo>
                      <a:lnTo>
                        <a:pt x="34" y="15"/>
                      </a:lnTo>
                      <a:lnTo>
                        <a:pt x="23" y="12"/>
                      </a:lnTo>
                      <a:lnTo>
                        <a:pt x="16" y="10"/>
                      </a:lnTo>
                      <a:lnTo>
                        <a:pt x="10" y="8"/>
                      </a:lnTo>
                      <a:lnTo>
                        <a:pt x="4" y="5"/>
                      </a:lnTo>
                      <a:lnTo>
                        <a:pt x="1" y="4"/>
                      </a:lnTo>
                      <a:lnTo>
                        <a:pt x="0" y="3"/>
                      </a:lnTo>
                      <a:lnTo>
                        <a:pt x="0" y="1"/>
                      </a:lnTo>
                      <a:close/>
                    </a:path>
                  </a:pathLst>
                </a:custGeom>
                <a:solidFill>
                  <a:srgbClr val="FFFFFF"/>
                </a:solidFill>
                <a:ln w="0">
                  <a:solidFill>
                    <a:srgbClr val="606060"/>
                  </a:solidFill>
                  <a:prstDash val="solid"/>
                  <a:round/>
                  <a:headEnd/>
                  <a:tailEnd/>
                </a:ln>
              </p:spPr>
              <p:txBody>
                <a:bodyPr/>
                <a:lstStyle/>
                <a:p>
                  <a:endParaRPr lang="en-US"/>
                </a:p>
              </p:txBody>
            </p:sp>
            <p:sp>
              <p:nvSpPr>
                <p:cNvPr id="38217" name="Freeform 77"/>
                <p:cNvSpPr>
                  <a:spLocks/>
                </p:cNvSpPr>
                <p:nvPr/>
              </p:nvSpPr>
              <p:spPr bwMode="auto">
                <a:xfrm>
                  <a:off x="4379" y="3679"/>
                  <a:ext cx="73" cy="48"/>
                </a:xfrm>
                <a:custGeom>
                  <a:avLst/>
                  <a:gdLst>
                    <a:gd name="T0" fmla="*/ 6 w 73"/>
                    <a:gd name="T1" fmla="*/ 1 h 48"/>
                    <a:gd name="T2" fmla="*/ 10 w 73"/>
                    <a:gd name="T3" fmla="*/ 1 h 48"/>
                    <a:gd name="T4" fmla="*/ 16 w 73"/>
                    <a:gd name="T5" fmla="*/ 4 h 48"/>
                    <a:gd name="T6" fmla="*/ 26 w 73"/>
                    <a:gd name="T7" fmla="*/ 10 h 48"/>
                    <a:gd name="T8" fmla="*/ 39 w 73"/>
                    <a:gd name="T9" fmla="*/ 18 h 48"/>
                    <a:gd name="T10" fmla="*/ 51 w 73"/>
                    <a:gd name="T11" fmla="*/ 26 h 48"/>
                    <a:gd name="T12" fmla="*/ 60 w 73"/>
                    <a:gd name="T13" fmla="*/ 33 h 48"/>
                    <a:gd name="T14" fmla="*/ 69 w 73"/>
                    <a:gd name="T15" fmla="*/ 39 h 48"/>
                    <a:gd name="T16" fmla="*/ 71 w 73"/>
                    <a:gd name="T17" fmla="*/ 42 h 48"/>
                    <a:gd name="T18" fmla="*/ 73 w 73"/>
                    <a:gd name="T19" fmla="*/ 43 h 48"/>
                    <a:gd name="T20" fmla="*/ 73 w 73"/>
                    <a:gd name="T21" fmla="*/ 45 h 48"/>
                    <a:gd name="T22" fmla="*/ 73 w 73"/>
                    <a:gd name="T23" fmla="*/ 46 h 48"/>
                    <a:gd name="T24" fmla="*/ 72 w 73"/>
                    <a:gd name="T25" fmla="*/ 48 h 48"/>
                    <a:gd name="T26" fmla="*/ 70 w 73"/>
                    <a:gd name="T27" fmla="*/ 48 h 48"/>
                    <a:gd name="T28" fmla="*/ 67 w 73"/>
                    <a:gd name="T29" fmla="*/ 48 h 48"/>
                    <a:gd name="T30" fmla="*/ 64 w 73"/>
                    <a:gd name="T31" fmla="*/ 47 h 48"/>
                    <a:gd name="T32" fmla="*/ 62 w 73"/>
                    <a:gd name="T33" fmla="*/ 46 h 48"/>
                    <a:gd name="T34" fmla="*/ 58 w 73"/>
                    <a:gd name="T35" fmla="*/ 44 h 48"/>
                    <a:gd name="T36" fmla="*/ 48 w 73"/>
                    <a:gd name="T37" fmla="*/ 38 h 48"/>
                    <a:gd name="T38" fmla="*/ 38 w 73"/>
                    <a:gd name="T39" fmla="*/ 33 h 48"/>
                    <a:gd name="T40" fmla="*/ 25 w 73"/>
                    <a:gd name="T41" fmla="*/ 24 h 48"/>
                    <a:gd name="T42" fmla="*/ 14 w 73"/>
                    <a:gd name="T43" fmla="*/ 16 h 48"/>
                    <a:gd name="T44" fmla="*/ 5 w 73"/>
                    <a:gd name="T45" fmla="*/ 9 h 48"/>
                    <a:gd name="T46" fmla="*/ 2 w 73"/>
                    <a:gd name="T47" fmla="*/ 5 h 48"/>
                    <a:gd name="T48" fmla="*/ 0 w 73"/>
                    <a:gd name="T49" fmla="*/ 2 h 48"/>
                    <a:gd name="T50" fmla="*/ 1 w 73"/>
                    <a:gd name="T51" fmla="*/ 0 h 48"/>
                    <a:gd name="T52" fmla="*/ 2 w 73"/>
                    <a:gd name="T53" fmla="*/ 0 h 48"/>
                    <a:gd name="T54" fmla="*/ 6 w 73"/>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3" h="48">
                      <a:moveTo>
                        <a:pt x="6" y="1"/>
                      </a:moveTo>
                      <a:lnTo>
                        <a:pt x="10" y="1"/>
                      </a:lnTo>
                      <a:lnTo>
                        <a:pt x="16" y="4"/>
                      </a:lnTo>
                      <a:lnTo>
                        <a:pt x="26" y="10"/>
                      </a:lnTo>
                      <a:lnTo>
                        <a:pt x="39" y="18"/>
                      </a:lnTo>
                      <a:lnTo>
                        <a:pt x="51" y="26"/>
                      </a:lnTo>
                      <a:lnTo>
                        <a:pt x="60" y="33"/>
                      </a:lnTo>
                      <a:lnTo>
                        <a:pt x="69" y="39"/>
                      </a:lnTo>
                      <a:lnTo>
                        <a:pt x="71" y="42"/>
                      </a:lnTo>
                      <a:lnTo>
                        <a:pt x="73" y="43"/>
                      </a:lnTo>
                      <a:lnTo>
                        <a:pt x="73" y="45"/>
                      </a:lnTo>
                      <a:lnTo>
                        <a:pt x="73" y="46"/>
                      </a:lnTo>
                      <a:lnTo>
                        <a:pt x="72" y="48"/>
                      </a:lnTo>
                      <a:lnTo>
                        <a:pt x="70" y="48"/>
                      </a:lnTo>
                      <a:lnTo>
                        <a:pt x="67" y="48"/>
                      </a:lnTo>
                      <a:lnTo>
                        <a:pt x="64" y="47"/>
                      </a:lnTo>
                      <a:lnTo>
                        <a:pt x="62" y="46"/>
                      </a:lnTo>
                      <a:lnTo>
                        <a:pt x="58" y="44"/>
                      </a:lnTo>
                      <a:lnTo>
                        <a:pt x="48" y="38"/>
                      </a:lnTo>
                      <a:lnTo>
                        <a:pt x="38" y="33"/>
                      </a:lnTo>
                      <a:lnTo>
                        <a:pt x="25" y="24"/>
                      </a:lnTo>
                      <a:lnTo>
                        <a:pt x="14" y="16"/>
                      </a:lnTo>
                      <a:lnTo>
                        <a:pt x="5" y="9"/>
                      </a:lnTo>
                      <a:lnTo>
                        <a:pt x="2" y="5"/>
                      </a:lnTo>
                      <a:lnTo>
                        <a:pt x="0" y="2"/>
                      </a:lnTo>
                      <a:lnTo>
                        <a:pt x="1" y="0"/>
                      </a:lnTo>
                      <a:lnTo>
                        <a:pt x="2" y="0"/>
                      </a:lnTo>
                      <a:lnTo>
                        <a:pt x="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18" name="Freeform 78"/>
                <p:cNvSpPr>
                  <a:spLocks/>
                </p:cNvSpPr>
                <p:nvPr/>
              </p:nvSpPr>
              <p:spPr bwMode="auto">
                <a:xfrm>
                  <a:off x="4381" y="3677"/>
                  <a:ext cx="72" cy="48"/>
                </a:xfrm>
                <a:custGeom>
                  <a:avLst/>
                  <a:gdLst>
                    <a:gd name="T0" fmla="*/ 5 w 72"/>
                    <a:gd name="T1" fmla="*/ 1 h 48"/>
                    <a:gd name="T2" fmla="*/ 9 w 72"/>
                    <a:gd name="T3" fmla="*/ 2 h 48"/>
                    <a:gd name="T4" fmla="*/ 16 w 72"/>
                    <a:gd name="T5" fmla="*/ 4 h 48"/>
                    <a:gd name="T6" fmla="*/ 25 w 72"/>
                    <a:gd name="T7" fmla="*/ 10 h 48"/>
                    <a:gd name="T8" fmla="*/ 38 w 72"/>
                    <a:gd name="T9" fmla="*/ 18 h 48"/>
                    <a:gd name="T10" fmla="*/ 50 w 72"/>
                    <a:gd name="T11" fmla="*/ 27 h 48"/>
                    <a:gd name="T12" fmla="*/ 59 w 72"/>
                    <a:gd name="T13" fmla="*/ 33 h 48"/>
                    <a:gd name="T14" fmla="*/ 68 w 72"/>
                    <a:gd name="T15" fmla="*/ 39 h 48"/>
                    <a:gd name="T16" fmla="*/ 71 w 72"/>
                    <a:gd name="T17" fmla="*/ 42 h 48"/>
                    <a:gd name="T18" fmla="*/ 71 w 72"/>
                    <a:gd name="T19" fmla="*/ 44 h 48"/>
                    <a:gd name="T20" fmla="*/ 72 w 72"/>
                    <a:gd name="T21" fmla="*/ 45 h 48"/>
                    <a:gd name="T22" fmla="*/ 72 w 72"/>
                    <a:gd name="T23" fmla="*/ 46 h 48"/>
                    <a:gd name="T24" fmla="*/ 71 w 72"/>
                    <a:gd name="T25" fmla="*/ 48 h 48"/>
                    <a:gd name="T26" fmla="*/ 69 w 72"/>
                    <a:gd name="T27" fmla="*/ 48 h 48"/>
                    <a:gd name="T28" fmla="*/ 66 w 72"/>
                    <a:gd name="T29" fmla="*/ 47 h 48"/>
                    <a:gd name="T30" fmla="*/ 64 w 72"/>
                    <a:gd name="T31" fmla="*/ 47 h 48"/>
                    <a:gd name="T32" fmla="*/ 61 w 72"/>
                    <a:gd name="T33" fmla="*/ 46 h 48"/>
                    <a:gd name="T34" fmla="*/ 58 w 72"/>
                    <a:gd name="T35" fmla="*/ 44 h 48"/>
                    <a:gd name="T36" fmla="*/ 47 w 72"/>
                    <a:gd name="T37" fmla="*/ 38 h 48"/>
                    <a:gd name="T38" fmla="*/ 37 w 72"/>
                    <a:gd name="T39" fmla="*/ 33 h 48"/>
                    <a:gd name="T40" fmla="*/ 25 w 72"/>
                    <a:gd name="T41" fmla="*/ 24 h 48"/>
                    <a:gd name="T42" fmla="*/ 13 w 72"/>
                    <a:gd name="T43" fmla="*/ 16 h 48"/>
                    <a:gd name="T44" fmla="*/ 4 w 72"/>
                    <a:gd name="T45" fmla="*/ 9 h 48"/>
                    <a:gd name="T46" fmla="*/ 1 w 72"/>
                    <a:gd name="T47" fmla="*/ 5 h 48"/>
                    <a:gd name="T48" fmla="*/ 0 w 72"/>
                    <a:gd name="T49" fmla="*/ 2 h 48"/>
                    <a:gd name="T50" fmla="*/ 0 w 72"/>
                    <a:gd name="T51" fmla="*/ 0 h 48"/>
                    <a:gd name="T52" fmla="*/ 2 w 72"/>
                    <a:gd name="T53" fmla="*/ 0 h 48"/>
                    <a:gd name="T54" fmla="*/ 5 w 72"/>
                    <a:gd name="T55" fmla="*/ 1 h 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2" h="48">
                      <a:moveTo>
                        <a:pt x="5" y="1"/>
                      </a:moveTo>
                      <a:lnTo>
                        <a:pt x="9" y="2"/>
                      </a:lnTo>
                      <a:lnTo>
                        <a:pt x="16" y="4"/>
                      </a:lnTo>
                      <a:lnTo>
                        <a:pt x="25" y="10"/>
                      </a:lnTo>
                      <a:lnTo>
                        <a:pt x="38" y="18"/>
                      </a:lnTo>
                      <a:lnTo>
                        <a:pt x="50" y="27"/>
                      </a:lnTo>
                      <a:lnTo>
                        <a:pt x="59" y="33"/>
                      </a:lnTo>
                      <a:lnTo>
                        <a:pt x="68" y="39"/>
                      </a:lnTo>
                      <a:lnTo>
                        <a:pt x="71" y="42"/>
                      </a:lnTo>
                      <a:lnTo>
                        <a:pt x="71" y="44"/>
                      </a:lnTo>
                      <a:lnTo>
                        <a:pt x="72" y="45"/>
                      </a:lnTo>
                      <a:lnTo>
                        <a:pt x="72" y="46"/>
                      </a:lnTo>
                      <a:lnTo>
                        <a:pt x="71" y="48"/>
                      </a:lnTo>
                      <a:lnTo>
                        <a:pt x="69" y="48"/>
                      </a:lnTo>
                      <a:lnTo>
                        <a:pt x="66" y="47"/>
                      </a:lnTo>
                      <a:lnTo>
                        <a:pt x="64" y="47"/>
                      </a:lnTo>
                      <a:lnTo>
                        <a:pt x="61" y="46"/>
                      </a:lnTo>
                      <a:lnTo>
                        <a:pt x="58" y="44"/>
                      </a:lnTo>
                      <a:lnTo>
                        <a:pt x="47" y="38"/>
                      </a:lnTo>
                      <a:lnTo>
                        <a:pt x="37" y="33"/>
                      </a:lnTo>
                      <a:lnTo>
                        <a:pt x="25" y="24"/>
                      </a:lnTo>
                      <a:lnTo>
                        <a:pt x="13" y="16"/>
                      </a:lnTo>
                      <a:lnTo>
                        <a:pt x="4" y="9"/>
                      </a:lnTo>
                      <a:lnTo>
                        <a:pt x="1" y="5"/>
                      </a:lnTo>
                      <a:lnTo>
                        <a:pt x="0" y="2"/>
                      </a:lnTo>
                      <a:lnTo>
                        <a:pt x="0" y="0"/>
                      </a:lnTo>
                      <a:lnTo>
                        <a:pt x="2" y="0"/>
                      </a:lnTo>
                      <a:lnTo>
                        <a:pt x="5" y="1"/>
                      </a:lnTo>
                      <a:close/>
                    </a:path>
                  </a:pathLst>
                </a:custGeom>
                <a:solidFill>
                  <a:srgbClr val="FFFFFF"/>
                </a:solidFill>
                <a:ln w="0">
                  <a:solidFill>
                    <a:srgbClr val="606060"/>
                  </a:solidFill>
                  <a:prstDash val="solid"/>
                  <a:round/>
                  <a:headEnd/>
                  <a:tailEnd/>
                </a:ln>
              </p:spPr>
              <p:txBody>
                <a:bodyPr/>
                <a:lstStyle/>
                <a:p>
                  <a:endParaRPr lang="en-US"/>
                </a:p>
              </p:txBody>
            </p:sp>
            <p:sp>
              <p:nvSpPr>
                <p:cNvPr id="38219" name="Freeform 79"/>
                <p:cNvSpPr>
                  <a:spLocks/>
                </p:cNvSpPr>
                <p:nvPr/>
              </p:nvSpPr>
              <p:spPr bwMode="auto">
                <a:xfrm>
                  <a:off x="4369" y="3686"/>
                  <a:ext cx="39" cy="44"/>
                </a:xfrm>
                <a:custGeom>
                  <a:avLst/>
                  <a:gdLst>
                    <a:gd name="T0" fmla="*/ 5 w 39"/>
                    <a:gd name="T1" fmla="*/ 0 h 44"/>
                    <a:gd name="T2" fmla="*/ 8 w 39"/>
                    <a:gd name="T3" fmla="*/ 2 h 44"/>
                    <a:gd name="T4" fmla="*/ 13 w 39"/>
                    <a:gd name="T5" fmla="*/ 6 h 44"/>
                    <a:gd name="T6" fmla="*/ 18 w 39"/>
                    <a:gd name="T7" fmla="*/ 11 h 44"/>
                    <a:gd name="T8" fmla="*/ 25 w 39"/>
                    <a:gd name="T9" fmla="*/ 19 h 44"/>
                    <a:gd name="T10" fmla="*/ 31 w 39"/>
                    <a:gd name="T11" fmla="*/ 26 h 44"/>
                    <a:gd name="T12" fmla="*/ 36 w 39"/>
                    <a:gd name="T13" fmla="*/ 33 h 44"/>
                    <a:gd name="T14" fmla="*/ 38 w 39"/>
                    <a:gd name="T15" fmla="*/ 38 h 44"/>
                    <a:gd name="T16" fmla="*/ 38 w 39"/>
                    <a:gd name="T17" fmla="*/ 39 h 44"/>
                    <a:gd name="T18" fmla="*/ 39 w 39"/>
                    <a:gd name="T19" fmla="*/ 41 h 44"/>
                    <a:gd name="T20" fmla="*/ 38 w 39"/>
                    <a:gd name="T21" fmla="*/ 43 h 44"/>
                    <a:gd name="T22" fmla="*/ 37 w 39"/>
                    <a:gd name="T23" fmla="*/ 44 h 44"/>
                    <a:gd name="T24" fmla="*/ 36 w 39"/>
                    <a:gd name="T25" fmla="*/ 44 h 44"/>
                    <a:gd name="T26" fmla="*/ 33 w 39"/>
                    <a:gd name="T27" fmla="*/ 44 h 44"/>
                    <a:gd name="T28" fmla="*/ 31 w 39"/>
                    <a:gd name="T29" fmla="*/ 43 h 44"/>
                    <a:gd name="T30" fmla="*/ 31 w 39"/>
                    <a:gd name="T31" fmla="*/ 43 h 44"/>
                    <a:gd name="T32" fmla="*/ 28 w 39"/>
                    <a:gd name="T33" fmla="*/ 41 h 44"/>
                    <a:gd name="T34" fmla="*/ 25 w 39"/>
                    <a:gd name="T35" fmla="*/ 37 h 44"/>
                    <a:gd name="T36" fmla="*/ 18 w 39"/>
                    <a:gd name="T37" fmla="*/ 29 h 44"/>
                    <a:gd name="T38" fmla="*/ 12 w 39"/>
                    <a:gd name="T39" fmla="*/ 22 h 44"/>
                    <a:gd name="T40" fmla="*/ 6 w 39"/>
                    <a:gd name="T41" fmla="*/ 15 h 44"/>
                    <a:gd name="T42" fmla="*/ 3 w 39"/>
                    <a:gd name="T43" fmla="*/ 9 h 44"/>
                    <a:gd name="T44" fmla="*/ 0 w 39"/>
                    <a:gd name="T45" fmla="*/ 5 h 44"/>
                    <a:gd name="T46" fmla="*/ 0 w 39"/>
                    <a:gd name="T47" fmla="*/ 2 h 44"/>
                    <a:gd name="T48" fmla="*/ 0 w 39"/>
                    <a:gd name="T49" fmla="*/ 1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2"/>
                      </a:lnTo>
                      <a:lnTo>
                        <a:pt x="13" y="6"/>
                      </a:lnTo>
                      <a:lnTo>
                        <a:pt x="18" y="11"/>
                      </a:lnTo>
                      <a:lnTo>
                        <a:pt x="25" y="19"/>
                      </a:lnTo>
                      <a:lnTo>
                        <a:pt x="31" y="26"/>
                      </a:lnTo>
                      <a:lnTo>
                        <a:pt x="36" y="33"/>
                      </a:lnTo>
                      <a:lnTo>
                        <a:pt x="38" y="38"/>
                      </a:lnTo>
                      <a:lnTo>
                        <a:pt x="38" y="39"/>
                      </a:lnTo>
                      <a:lnTo>
                        <a:pt x="39" y="41"/>
                      </a:lnTo>
                      <a:lnTo>
                        <a:pt x="38" y="43"/>
                      </a:lnTo>
                      <a:lnTo>
                        <a:pt x="37" y="44"/>
                      </a:lnTo>
                      <a:lnTo>
                        <a:pt x="36" y="44"/>
                      </a:lnTo>
                      <a:lnTo>
                        <a:pt x="33" y="44"/>
                      </a:lnTo>
                      <a:lnTo>
                        <a:pt x="31" y="43"/>
                      </a:lnTo>
                      <a:lnTo>
                        <a:pt x="28" y="41"/>
                      </a:lnTo>
                      <a:lnTo>
                        <a:pt x="25" y="37"/>
                      </a:lnTo>
                      <a:lnTo>
                        <a:pt x="18" y="29"/>
                      </a:lnTo>
                      <a:lnTo>
                        <a:pt x="12" y="22"/>
                      </a:lnTo>
                      <a:lnTo>
                        <a:pt x="6" y="15"/>
                      </a:lnTo>
                      <a:lnTo>
                        <a:pt x="3" y="9"/>
                      </a:lnTo>
                      <a:lnTo>
                        <a:pt x="0" y="5"/>
                      </a:lnTo>
                      <a:lnTo>
                        <a:pt x="0" y="2"/>
                      </a:lnTo>
                      <a:lnTo>
                        <a:pt x="0" y="1"/>
                      </a:lnTo>
                      <a:lnTo>
                        <a:pt x="2" y="0"/>
                      </a:lnTo>
                      <a:lnTo>
                        <a:pt x="5"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0" name="Freeform 80"/>
                <p:cNvSpPr>
                  <a:spLocks/>
                </p:cNvSpPr>
                <p:nvPr/>
              </p:nvSpPr>
              <p:spPr bwMode="auto">
                <a:xfrm>
                  <a:off x="4371" y="3685"/>
                  <a:ext cx="39" cy="44"/>
                </a:xfrm>
                <a:custGeom>
                  <a:avLst/>
                  <a:gdLst>
                    <a:gd name="T0" fmla="*/ 5 w 39"/>
                    <a:gd name="T1" fmla="*/ 0 h 44"/>
                    <a:gd name="T2" fmla="*/ 8 w 39"/>
                    <a:gd name="T3" fmla="*/ 1 h 44"/>
                    <a:gd name="T4" fmla="*/ 13 w 39"/>
                    <a:gd name="T5" fmla="*/ 5 h 44"/>
                    <a:gd name="T6" fmla="*/ 19 w 39"/>
                    <a:gd name="T7" fmla="*/ 11 h 44"/>
                    <a:gd name="T8" fmla="*/ 25 w 39"/>
                    <a:gd name="T9" fmla="*/ 18 h 44"/>
                    <a:gd name="T10" fmla="*/ 31 w 39"/>
                    <a:gd name="T11" fmla="*/ 25 h 44"/>
                    <a:gd name="T12" fmla="*/ 36 w 39"/>
                    <a:gd name="T13" fmla="*/ 33 h 44"/>
                    <a:gd name="T14" fmla="*/ 38 w 39"/>
                    <a:gd name="T15" fmla="*/ 37 h 44"/>
                    <a:gd name="T16" fmla="*/ 38 w 39"/>
                    <a:gd name="T17" fmla="*/ 39 h 44"/>
                    <a:gd name="T18" fmla="*/ 39 w 39"/>
                    <a:gd name="T19" fmla="*/ 40 h 44"/>
                    <a:gd name="T20" fmla="*/ 38 w 39"/>
                    <a:gd name="T21" fmla="*/ 42 h 44"/>
                    <a:gd name="T22" fmla="*/ 37 w 39"/>
                    <a:gd name="T23" fmla="*/ 43 h 44"/>
                    <a:gd name="T24" fmla="*/ 35 w 39"/>
                    <a:gd name="T25" fmla="*/ 44 h 44"/>
                    <a:gd name="T26" fmla="*/ 34 w 39"/>
                    <a:gd name="T27" fmla="*/ 43 h 44"/>
                    <a:gd name="T28" fmla="*/ 32 w 39"/>
                    <a:gd name="T29" fmla="*/ 43 h 44"/>
                    <a:gd name="T30" fmla="*/ 31 w 39"/>
                    <a:gd name="T31" fmla="*/ 42 h 44"/>
                    <a:gd name="T32" fmla="*/ 29 w 39"/>
                    <a:gd name="T33" fmla="*/ 41 h 44"/>
                    <a:gd name="T34" fmla="*/ 25 w 39"/>
                    <a:gd name="T35" fmla="*/ 37 h 44"/>
                    <a:gd name="T36" fmla="*/ 18 w 39"/>
                    <a:gd name="T37" fmla="*/ 29 h 44"/>
                    <a:gd name="T38" fmla="*/ 12 w 39"/>
                    <a:gd name="T39" fmla="*/ 22 h 44"/>
                    <a:gd name="T40" fmla="*/ 7 w 39"/>
                    <a:gd name="T41" fmla="*/ 14 h 44"/>
                    <a:gd name="T42" fmla="*/ 3 w 39"/>
                    <a:gd name="T43" fmla="*/ 9 h 44"/>
                    <a:gd name="T44" fmla="*/ 0 w 39"/>
                    <a:gd name="T45" fmla="*/ 4 h 44"/>
                    <a:gd name="T46" fmla="*/ 0 w 39"/>
                    <a:gd name="T47" fmla="*/ 2 h 44"/>
                    <a:gd name="T48" fmla="*/ 1 w 39"/>
                    <a:gd name="T49" fmla="*/ 0 h 44"/>
                    <a:gd name="T50" fmla="*/ 2 w 39"/>
                    <a:gd name="T51" fmla="*/ 0 h 44"/>
                    <a:gd name="T52" fmla="*/ 5 w 39"/>
                    <a:gd name="T53" fmla="*/ 0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44">
                      <a:moveTo>
                        <a:pt x="5" y="0"/>
                      </a:moveTo>
                      <a:lnTo>
                        <a:pt x="8" y="1"/>
                      </a:lnTo>
                      <a:lnTo>
                        <a:pt x="13" y="5"/>
                      </a:lnTo>
                      <a:lnTo>
                        <a:pt x="19" y="11"/>
                      </a:lnTo>
                      <a:lnTo>
                        <a:pt x="25" y="18"/>
                      </a:lnTo>
                      <a:lnTo>
                        <a:pt x="31" y="25"/>
                      </a:lnTo>
                      <a:lnTo>
                        <a:pt x="36" y="33"/>
                      </a:lnTo>
                      <a:lnTo>
                        <a:pt x="38" y="37"/>
                      </a:lnTo>
                      <a:lnTo>
                        <a:pt x="38" y="39"/>
                      </a:lnTo>
                      <a:lnTo>
                        <a:pt x="39" y="40"/>
                      </a:lnTo>
                      <a:lnTo>
                        <a:pt x="38" y="42"/>
                      </a:lnTo>
                      <a:lnTo>
                        <a:pt x="37" y="43"/>
                      </a:lnTo>
                      <a:lnTo>
                        <a:pt x="35" y="44"/>
                      </a:lnTo>
                      <a:lnTo>
                        <a:pt x="34" y="43"/>
                      </a:lnTo>
                      <a:lnTo>
                        <a:pt x="32" y="43"/>
                      </a:lnTo>
                      <a:lnTo>
                        <a:pt x="31" y="42"/>
                      </a:lnTo>
                      <a:lnTo>
                        <a:pt x="29" y="41"/>
                      </a:lnTo>
                      <a:lnTo>
                        <a:pt x="25" y="37"/>
                      </a:lnTo>
                      <a:lnTo>
                        <a:pt x="18" y="29"/>
                      </a:lnTo>
                      <a:lnTo>
                        <a:pt x="12" y="22"/>
                      </a:lnTo>
                      <a:lnTo>
                        <a:pt x="7" y="14"/>
                      </a:lnTo>
                      <a:lnTo>
                        <a:pt x="3" y="9"/>
                      </a:lnTo>
                      <a:lnTo>
                        <a:pt x="0" y="4"/>
                      </a:lnTo>
                      <a:lnTo>
                        <a:pt x="0" y="2"/>
                      </a:lnTo>
                      <a:lnTo>
                        <a:pt x="1" y="0"/>
                      </a:lnTo>
                      <a:lnTo>
                        <a:pt x="2" y="0"/>
                      </a:lnTo>
                      <a:lnTo>
                        <a:pt x="5" y="0"/>
                      </a:lnTo>
                      <a:close/>
                    </a:path>
                  </a:pathLst>
                </a:custGeom>
                <a:solidFill>
                  <a:srgbClr val="FFFFFF"/>
                </a:solidFill>
                <a:ln w="0">
                  <a:solidFill>
                    <a:srgbClr val="606060"/>
                  </a:solidFill>
                  <a:prstDash val="solid"/>
                  <a:round/>
                  <a:headEnd/>
                  <a:tailEnd/>
                </a:ln>
              </p:spPr>
              <p:txBody>
                <a:bodyPr/>
                <a:lstStyle/>
                <a:p>
                  <a:endParaRPr lang="en-US"/>
                </a:p>
              </p:txBody>
            </p:sp>
            <p:sp>
              <p:nvSpPr>
                <p:cNvPr id="38221" name="Oval 81"/>
                <p:cNvSpPr>
                  <a:spLocks noChangeArrowheads="1"/>
                </p:cNvSpPr>
                <p:nvPr/>
              </p:nvSpPr>
              <p:spPr bwMode="auto">
                <a:xfrm>
                  <a:off x="4344" y="3688"/>
                  <a:ext cx="15" cy="5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22" name="Oval 82"/>
                <p:cNvSpPr>
                  <a:spLocks noChangeArrowheads="1"/>
                </p:cNvSpPr>
                <p:nvPr/>
              </p:nvSpPr>
              <p:spPr bwMode="auto">
                <a:xfrm>
                  <a:off x="4348" y="3686"/>
                  <a:ext cx="14" cy="5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23" name="Freeform 83"/>
                <p:cNvSpPr>
                  <a:spLocks/>
                </p:cNvSpPr>
                <p:nvPr/>
              </p:nvSpPr>
              <p:spPr bwMode="auto">
                <a:xfrm>
                  <a:off x="4391" y="3512"/>
                  <a:ext cx="132" cy="146"/>
                </a:xfrm>
                <a:custGeom>
                  <a:avLst/>
                  <a:gdLst>
                    <a:gd name="T0" fmla="*/ 6 w 132"/>
                    <a:gd name="T1" fmla="*/ 144 h 146"/>
                    <a:gd name="T2" fmla="*/ 3 w 132"/>
                    <a:gd name="T3" fmla="*/ 142 h 146"/>
                    <a:gd name="T4" fmla="*/ 1 w 132"/>
                    <a:gd name="T5" fmla="*/ 140 h 146"/>
                    <a:gd name="T6" fmla="*/ 0 w 132"/>
                    <a:gd name="T7" fmla="*/ 137 h 146"/>
                    <a:gd name="T8" fmla="*/ 0 w 132"/>
                    <a:gd name="T9" fmla="*/ 133 h 146"/>
                    <a:gd name="T10" fmla="*/ 6 w 132"/>
                    <a:gd name="T11" fmla="*/ 124 h 146"/>
                    <a:gd name="T12" fmla="*/ 15 w 132"/>
                    <a:gd name="T13" fmla="*/ 110 h 146"/>
                    <a:gd name="T14" fmla="*/ 26 w 132"/>
                    <a:gd name="T15" fmla="*/ 94 h 146"/>
                    <a:gd name="T16" fmla="*/ 46 w 132"/>
                    <a:gd name="T17" fmla="*/ 68 h 146"/>
                    <a:gd name="T18" fmla="*/ 68 w 132"/>
                    <a:gd name="T19" fmla="*/ 43 h 146"/>
                    <a:gd name="T20" fmla="*/ 84 w 132"/>
                    <a:gd name="T21" fmla="*/ 27 h 146"/>
                    <a:gd name="T22" fmla="*/ 93 w 132"/>
                    <a:gd name="T23" fmla="*/ 19 h 146"/>
                    <a:gd name="T24" fmla="*/ 104 w 132"/>
                    <a:gd name="T25" fmla="*/ 11 h 146"/>
                    <a:gd name="T26" fmla="*/ 108 w 132"/>
                    <a:gd name="T27" fmla="*/ 7 h 146"/>
                    <a:gd name="T28" fmla="*/ 113 w 132"/>
                    <a:gd name="T29" fmla="*/ 4 h 146"/>
                    <a:gd name="T30" fmla="*/ 118 w 132"/>
                    <a:gd name="T31" fmla="*/ 2 h 146"/>
                    <a:gd name="T32" fmla="*/ 123 w 132"/>
                    <a:gd name="T33" fmla="*/ 0 h 146"/>
                    <a:gd name="T34" fmla="*/ 126 w 132"/>
                    <a:gd name="T35" fmla="*/ 0 h 146"/>
                    <a:gd name="T36" fmla="*/ 130 w 132"/>
                    <a:gd name="T37" fmla="*/ 1 h 146"/>
                    <a:gd name="T38" fmla="*/ 131 w 132"/>
                    <a:gd name="T39" fmla="*/ 3 h 146"/>
                    <a:gd name="T40" fmla="*/ 132 w 132"/>
                    <a:gd name="T41" fmla="*/ 5 h 146"/>
                    <a:gd name="T42" fmla="*/ 132 w 132"/>
                    <a:gd name="T43" fmla="*/ 9 h 146"/>
                    <a:gd name="T44" fmla="*/ 130 w 132"/>
                    <a:gd name="T45" fmla="*/ 15 h 146"/>
                    <a:gd name="T46" fmla="*/ 125 w 132"/>
                    <a:gd name="T47" fmla="*/ 26 h 146"/>
                    <a:gd name="T48" fmla="*/ 118 w 132"/>
                    <a:gd name="T49" fmla="*/ 37 h 146"/>
                    <a:gd name="T50" fmla="*/ 104 w 132"/>
                    <a:gd name="T51" fmla="*/ 55 h 146"/>
                    <a:gd name="T52" fmla="*/ 83 w 132"/>
                    <a:gd name="T53" fmla="*/ 79 h 146"/>
                    <a:gd name="T54" fmla="*/ 62 w 132"/>
                    <a:gd name="T55" fmla="*/ 103 h 146"/>
                    <a:gd name="T56" fmla="*/ 49 w 132"/>
                    <a:gd name="T57" fmla="*/ 118 h 146"/>
                    <a:gd name="T58" fmla="*/ 37 w 132"/>
                    <a:gd name="T59" fmla="*/ 132 h 146"/>
                    <a:gd name="T60" fmla="*/ 25 w 132"/>
                    <a:gd name="T61" fmla="*/ 141 h 146"/>
                    <a:gd name="T62" fmla="*/ 18 w 132"/>
                    <a:gd name="T63" fmla="*/ 144 h 146"/>
                    <a:gd name="T64" fmla="*/ 15 w 132"/>
                    <a:gd name="T65" fmla="*/ 146 h 146"/>
                    <a:gd name="T66" fmla="*/ 8 w 132"/>
                    <a:gd name="T67" fmla="*/ 144 h 146"/>
                    <a:gd name="T68" fmla="*/ 6 w 132"/>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2" h="146">
                      <a:moveTo>
                        <a:pt x="6" y="144"/>
                      </a:moveTo>
                      <a:lnTo>
                        <a:pt x="3" y="142"/>
                      </a:lnTo>
                      <a:lnTo>
                        <a:pt x="1" y="140"/>
                      </a:lnTo>
                      <a:lnTo>
                        <a:pt x="0" y="137"/>
                      </a:lnTo>
                      <a:lnTo>
                        <a:pt x="0" y="133"/>
                      </a:lnTo>
                      <a:lnTo>
                        <a:pt x="6" y="124"/>
                      </a:lnTo>
                      <a:lnTo>
                        <a:pt x="15" y="110"/>
                      </a:lnTo>
                      <a:lnTo>
                        <a:pt x="26" y="94"/>
                      </a:lnTo>
                      <a:lnTo>
                        <a:pt x="46" y="68"/>
                      </a:lnTo>
                      <a:lnTo>
                        <a:pt x="68" y="43"/>
                      </a:lnTo>
                      <a:lnTo>
                        <a:pt x="84" y="27"/>
                      </a:lnTo>
                      <a:lnTo>
                        <a:pt x="93" y="19"/>
                      </a:lnTo>
                      <a:lnTo>
                        <a:pt x="104" y="11"/>
                      </a:lnTo>
                      <a:lnTo>
                        <a:pt x="108" y="7"/>
                      </a:lnTo>
                      <a:lnTo>
                        <a:pt x="113" y="4"/>
                      </a:lnTo>
                      <a:lnTo>
                        <a:pt x="118" y="2"/>
                      </a:lnTo>
                      <a:lnTo>
                        <a:pt x="123" y="0"/>
                      </a:lnTo>
                      <a:lnTo>
                        <a:pt x="126" y="0"/>
                      </a:lnTo>
                      <a:lnTo>
                        <a:pt x="130" y="1"/>
                      </a:lnTo>
                      <a:lnTo>
                        <a:pt x="131" y="3"/>
                      </a:lnTo>
                      <a:lnTo>
                        <a:pt x="132" y="5"/>
                      </a:lnTo>
                      <a:lnTo>
                        <a:pt x="132" y="9"/>
                      </a:lnTo>
                      <a:lnTo>
                        <a:pt x="130" y="15"/>
                      </a:lnTo>
                      <a:lnTo>
                        <a:pt x="125" y="26"/>
                      </a:lnTo>
                      <a:lnTo>
                        <a:pt x="118" y="37"/>
                      </a:lnTo>
                      <a:lnTo>
                        <a:pt x="104" y="55"/>
                      </a:lnTo>
                      <a:lnTo>
                        <a:pt x="83" y="79"/>
                      </a:lnTo>
                      <a:lnTo>
                        <a:pt x="62" y="103"/>
                      </a:lnTo>
                      <a:lnTo>
                        <a:pt x="49" y="118"/>
                      </a:lnTo>
                      <a:lnTo>
                        <a:pt x="37" y="132"/>
                      </a:lnTo>
                      <a:lnTo>
                        <a:pt x="25" y="141"/>
                      </a:lnTo>
                      <a:lnTo>
                        <a:pt x="18" y="144"/>
                      </a:lnTo>
                      <a:lnTo>
                        <a:pt x="15" y="146"/>
                      </a:lnTo>
                      <a:lnTo>
                        <a:pt x="8" y="144"/>
                      </a:lnTo>
                      <a:lnTo>
                        <a:pt x="6" y="144"/>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4" name="Freeform 84"/>
                <p:cNvSpPr>
                  <a:spLocks/>
                </p:cNvSpPr>
                <p:nvPr/>
              </p:nvSpPr>
              <p:spPr bwMode="auto">
                <a:xfrm>
                  <a:off x="4384" y="3512"/>
                  <a:ext cx="131" cy="146"/>
                </a:xfrm>
                <a:custGeom>
                  <a:avLst/>
                  <a:gdLst>
                    <a:gd name="T0" fmla="*/ 6 w 131"/>
                    <a:gd name="T1" fmla="*/ 144 h 146"/>
                    <a:gd name="T2" fmla="*/ 2 w 131"/>
                    <a:gd name="T3" fmla="*/ 142 h 146"/>
                    <a:gd name="T4" fmla="*/ 0 w 131"/>
                    <a:gd name="T5" fmla="*/ 140 h 146"/>
                    <a:gd name="T6" fmla="*/ 0 w 131"/>
                    <a:gd name="T7" fmla="*/ 137 h 146"/>
                    <a:gd name="T8" fmla="*/ 0 w 131"/>
                    <a:gd name="T9" fmla="*/ 133 h 146"/>
                    <a:gd name="T10" fmla="*/ 5 w 131"/>
                    <a:gd name="T11" fmla="*/ 124 h 146"/>
                    <a:gd name="T12" fmla="*/ 13 w 131"/>
                    <a:gd name="T13" fmla="*/ 110 h 146"/>
                    <a:gd name="T14" fmla="*/ 25 w 131"/>
                    <a:gd name="T15" fmla="*/ 94 h 146"/>
                    <a:gd name="T16" fmla="*/ 46 w 131"/>
                    <a:gd name="T17" fmla="*/ 68 h 146"/>
                    <a:gd name="T18" fmla="*/ 68 w 131"/>
                    <a:gd name="T19" fmla="*/ 43 h 146"/>
                    <a:gd name="T20" fmla="*/ 84 w 131"/>
                    <a:gd name="T21" fmla="*/ 27 h 146"/>
                    <a:gd name="T22" fmla="*/ 93 w 131"/>
                    <a:gd name="T23" fmla="*/ 19 h 146"/>
                    <a:gd name="T24" fmla="*/ 103 w 131"/>
                    <a:gd name="T25" fmla="*/ 11 h 146"/>
                    <a:gd name="T26" fmla="*/ 107 w 131"/>
                    <a:gd name="T27" fmla="*/ 7 h 146"/>
                    <a:gd name="T28" fmla="*/ 112 w 131"/>
                    <a:gd name="T29" fmla="*/ 4 h 146"/>
                    <a:gd name="T30" fmla="*/ 118 w 131"/>
                    <a:gd name="T31" fmla="*/ 2 h 146"/>
                    <a:gd name="T32" fmla="*/ 123 w 131"/>
                    <a:gd name="T33" fmla="*/ 0 h 146"/>
                    <a:gd name="T34" fmla="*/ 125 w 131"/>
                    <a:gd name="T35" fmla="*/ 0 h 146"/>
                    <a:gd name="T36" fmla="*/ 129 w 131"/>
                    <a:gd name="T37" fmla="*/ 1 h 146"/>
                    <a:gd name="T38" fmla="*/ 130 w 131"/>
                    <a:gd name="T39" fmla="*/ 3 h 146"/>
                    <a:gd name="T40" fmla="*/ 131 w 131"/>
                    <a:gd name="T41" fmla="*/ 5 h 146"/>
                    <a:gd name="T42" fmla="*/ 131 w 131"/>
                    <a:gd name="T43" fmla="*/ 9 h 146"/>
                    <a:gd name="T44" fmla="*/ 129 w 131"/>
                    <a:gd name="T45" fmla="*/ 15 h 146"/>
                    <a:gd name="T46" fmla="*/ 124 w 131"/>
                    <a:gd name="T47" fmla="*/ 26 h 146"/>
                    <a:gd name="T48" fmla="*/ 117 w 131"/>
                    <a:gd name="T49" fmla="*/ 37 h 146"/>
                    <a:gd name="T50" fmla="*/ 103 w 131"/>
                    <a:gd name="T51" fmla="*/ 55 h 146"/>
                    <a:gd name="T52" fmla="*/ 83 w 131"/>
                    <a:gd name="T53" fmla="*/ 79 h 146"/>
                    <a:gd name="T54" fmla="*/ 62 w 131"/>
                    <a:gd name="T55" fmla="*/ 103 h 146"/>
                    <a:gd name="T56" fmla="*/ 48 w 131"/>
                    <a:gd name="T57" fmla="*/ 118 h 146"/>
                    <a:gd name="T58" fmla="*/ 35 w 131"/>
                    <a:gd name="T59" fmla="*/ 132 h 146"/>
                    <a:gd name="T60" fmla="*/ 25 w 131"/>
                    <a:gd name="T61" fmla="*/ 141 h 146"/>
                    <a:gd name="T62" fmla="*/ 18 w 131"/>
                    <a:gd name="T63" fmla="*/ 144 h 146"/>
                    <a:gd name="T64" fmla="*/ 13 w 131"/>
                    <a:gd name="T65" fmla="*/ 146 h 146"/>
                    <a:gd name="T66" fmla="*/ 7 w 131"/>
                    <a:gd name="T67" fmla="*/ 144 h 146"/>
                    <a:gd name="T68" fmla="*/ 6 w 131"/>
                    <a:gd name="T69" fmla="*/ 144 h 1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1" h="146">
                      <a:moveTo>
                        <a:pt x="6" y="144"/>
                      </a:moveTo>
                      <a:lnTo>
                        <a:pt x="2" y="142"/>
                      </a:lnTo>
                      <a:lnTo>
                        <a:pt x="0" y="140"/>
                      </a:lnTo>
                      <a:lnTo>
                        <a:pt x="0" y="137"/>
                      </a:lnTo>
                      <a:lnTo>
                        <a:pt x="0" y="133"/>
                      </a:lnTo>
                      <a:lnTo>
                        <a:pt x="5" y="124"/>
                      </a:lnTo>
                      <a:lnTo>
                        <a:pt x="13" y="110"/>
                      </a:lnTo>
                      <a:lnTo>
                        <a:pt x="25" y="94"/>
                      </a:lnTo>
                      <a:lnTo>
                        <a:pt x="46" y="68"/>
                      </a:lnTo>
                      <a:lnTo>
                        <a:pt x="68" y="43"/>
                      </a:lnTo>
                      <a:lnTo>
                        <a:pt x="84" y="27"/>
                      </a:lnTo>
                      <a:lnTo>
                        <a:pt x="93" y="19"/>
                      </a:lnTo>
                      <a:lnTo>
                        <a:pt x="103" y="11"/>
                      </a:lnTo>
                      <a:lnTo>
                        <a:pt x="107" y="7"/>
                      </a:lnTo>
                      <a:lnTo>
                        <a:pt x="112" y="4"/>
                      </a:lnTo>
                      <a:lnTo>
                        <a:pt x="118" y="2"/>
                      </a:lnTo>
                      <a:lnTo>
                        <a:pt x="123" y="0"/>
                      </a:lnTo>
                      <a:lnTo>
                        <a:pt x="125" y="0"/>
                      </a:lnTo>
                      <a:lnTo>
                        <a:pt x="129" y="1"/>
                      </a:lnTo>
                      <a:lnTo>
                        <a:pt x="130" y="3"/>
                      </a:lnTo>
                      <a:lnTo>
                        <a:pt x="131" y="5"/>
                      </a:lnTo>
                      <a:lnTo>
                        <a:pt x="131" y="9"/>
                      </a:lnTo>
                      <a:lnTo>
                        <a:pt x="129" y="15"/>
                      </a:lnTo>
                      <a:lnTo>
                        <a:pt x="124" y="26"/>
                      </a:lnTo>
                      <a:lnTo>
                        <a:pt x="117" y="37"/>
                      </a:lnTo>
                      <a:lnTo>
                        <a:pt x="103" y="55"/>
                      </a:lnTo>
                      <a:lnTo>
                        <a:pt x="83" y="79"/>
                      </a:lnTo>
                      <a:lnTo>
                        <a:pt x="62" y="103"/>
                      </a:lnTo>
                      <a:lnTo>
                        <a:pt x="48" y="118"/>
                      </a:lnTo>
                      <a:lnTo>
                        <a:pt x="35" y="132"/>
                      </a:lnTo>
                      <a:lnTo>
                        <a:pt x="25" y="141"/>
                      </a:lnTo>
                      <a:lnTo>
                        <a:pt x="18" y="144"/>
                      </a:lnTo>
                      <a:lnTo>
                        <a:pt x="13" y="146"/>
                      </a:lnTo>
                      <a:lnTo>
                        <a:pt x="7" y="144"/>
                      </a:lnTo>
                      <a:lnTo>
                        <a:pt x="6" y="144"/>
                      </a:lnTo>
                      <a:close/>
                    </a:path>
                  </a:pathLst>
                </a:custGeom>
                <a:solidFill>
                  <a:srgbClr val="FFFFFF"/>
                </a:solidFill>
                <a:ln w="0">
                  <a:solidFill>
                    <a:srgbClr val="606060"/>
                  </a:solidFill>
                  <a:prstDash val="solid"/>
                  <a:round/>
                  <a:headEnd/>
                  <a:tailEnd/>
                </a:ln>
              </p:spPr>
              <p:txBody>
                <a:bodyPr/>
                <a:lstStyle/>
                <a:p>
                  <a:endParaRPr lang="en-US"/>
                </a:p>
              </p:txBody>
            </p:sp>
            <p:sp>
              <p:nvSpPr>
                <p:cNvPr id="38225" name="Freeform 85"/>
                <p:cNvSpPr>
                  <a:spLocks/>
                </p:cNvSpPr>
                <p:nvPr/>
              </p:nvSpPr>
              <p:spPr bwMode="auto">
                <a:xfrm>
                  <a:off x="4370" y="3492"/>
                  <a:ext cx="55" cy="148"/>
                </a:xfrm>
                <a:custGeom>
                  <a:avLst/>
                  <a:gdLst>
                    <a:gd name="T0" fmla="*/ 39 w 55"/>
                    <a:gd name="T1" fmla="*/ 1 h 148"/>
                    <a:gd name="T2" fmla="*/ 35 w 55"/>
                    <a:gd name="T3" fmla="*/ 5 h 148"/>
                    <a:gd name="T4" fmla="*/ 33 w 55"/>
                    <a:gd name="T5" fmla="*/ 8 h 148"/>
                    <a:gd name="T6" fmla="*/ 27 w 55"/>
                    <a:gd name="T7" fmla="*/ 18 h 148"/>
                    <a:gd name="T8" fmla="*/ 22 w 55"/>
                    <a:gd name="T9" fmla="*/ 34 h 148"/>
                    <a:gd name="T10" fmla="*/ 18 w 55"/>
                    <a:gd name="T11" fmla="*/ 47 h 148"/>
                    <a:gd name="T12" fmla="*/ 14 w 55"/>
                    <a:gd name="T13" fmla="*/ 62 h 148"/>
                    <a:gd name="T14" fmla="*/ 9 w 55"/>
                    <a:gd name="T15" fmla="*/ 82 h 148"/>
                    <a:gd name="T16" fmla="*/ 7 w 55"/>
                    <a:gd name="T17" fmla="*/ 96 h 148"/>
                    <a:gd name="T18" fmla="*/ 3 w 55"/>
                    <a:gd name="T19" fmla="*/ 112 h 148"/>
                    <a:gd name="T20" fmla="*/ 2 w 55"/>
                    <a:gd name="T21" fmla="*/ 127 h 148"/>
                    <a:gd name="T22" fmla="*/ 0 w 55"/>
                    <a:gd name="T23" fmla="*/ 136 h 148"/>
                    <a:gd name="T24" fmla="*/ 1 w 55"/>
                    <a:gd name="T25" fmla="*/ 143 h 148"/>
                    <a:gd name="T26" fmla="*/ 6 w 55"/>
                    <a:gd name="T27" fmla="*/ 148 h 148"/>
                    <a:gd name="T28" fmla="*/ 14 w 55"/>
                    <a:gd name="T29" fmla="*/ 148 h 148"/>
                    <a:gd name="T30" fmla="*/ 20 w 55"/>
                    <a:gd name="T31" fmla="*/ 146 h 148"/>
                    <a:gd name="T32" fmla="*/ 26 w 55"/>
                    <a:gd name="T33" fmla="*/ 140 h 148"/>
                    <a:gd name="T34" fmla="*/ 30 w 55"/>
                    <a:gd name="T35" fmla="*/ 131 h 148"/>
                    <a:gd name="T36" fmla="*/ 36 w 55"/>
                    <a:gd name="T37" fmla="*/ 115 h 148"/>
                    <a:gd name="T38" fmla="*/ 39 w 55"/>
                    <a:gd name="T39" fmla="*/ 100 h 148"/>
                    <a:gd name="T40" fmla="*/ 42 w 55"/>
                    <a:gd name="T41" fmla="*/ 84 h 148"/>
                    <a:gd name="T42" fmla="*/ 48 w 55"/>
                    <a:gd name="T43" fmla="*/ 64 h 148"/>
                    <a:gd name="T44" fmla="*/ 51 w 55"/>
                    <a:gd name="T45" fmla="*/ 49 h 148"/>
                    <a:gd name="T46" fmla="*/ 53 w 55"/>
                    <a:gd name="T47" fmla="*/ 35 h 148"/>
                    <a:gd name="T48" fmla="*/ 54 w 55"/>
                    <a:gd name="T49" fmla="*/ 20 h 148"/>
                    <a:gd name="T50" fmla="*/ 55 w 55"/>
                    <a:gd name="T51" fmla="*/ 9 h 148"/>
                    <a:gd name="T52" fmla="*/ 54 w 55"/>
                    <a:gd name="T53" fmla="*/ 7 h 148"/>
                    <a:gd name="T54" fmla="*/ 53 w 55"/>
                    <a:gd name="T55" fmla="*/ 3 h 148"/>
                    <a:gd name="T56" fmla="*/ 50 w 55"/>
                    <a:gd name="T57" fmla="*/ 0 h 148"/>
                    <a:gd name="T58" fmla="*/ 46 w 55"/>
                    <a:gd name="T59" fmla="*/ 0 h 148"/>
                    <a:gd name="T60" fmla="*/ 42 w 55"/>
                    <a:gd name="T61" fmla="*/ 0 h 148"/>
                    <a:gd name="T62" fmla="*/ 39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9" y="1"/>
                      </a:moveTo>
                      <a:lnTo>
                        <a:pt x="35" y="5"/>
                      </a:lnTo>
                      <a:lnTo>
                        <a:pt x="33" y="8"/>
                      </a:lnTo>
                      <a:lnTo>
                        <a:pt x="27" y="18"/>
                      </a:lnTo>
                      <a:lnTo>
                        <a:pt x="22" y="34"/>
                      </a:lnTo>
                      <a:lnTo>
                        <a:pt x="18" y="47"/>
                      </a:lnTo>
                      <a:lnTo>
                        <a:pt x="14" y="62"/>
                      </a:lnTo>
                      <a:lnTo>
                        <a:pt x="9" y="82"/>
                      </a:lnTo>
                      <a:lnTo>
                        <a:pt x="7" y="96"/>
                      </a:lnTo>
                      <a:lnTo>
                        <a:pt x="3" y="112"/>
                      </a:lnTo>
                      <a:lnTo>
                        <a:pt x="2" y="127"/>
                      </a:lnTo>
                      <a:lnTo>
                        <a:pt x="0" y="136"/>
                      </a:lnTo>
                      <a:lnTo>
                        <a:pt x="1" y="143"/>
                      </a:lnTo>
                      <a:lnTo>
                        <a:pt x="6" y="148"/>
                      </a:lnTo>
                      <a:lnTo>
                        <a:pt x="14" y="148"/>
                      </a:lnTo>
                      <a:lnTo>
                        <a:pt x="20" y="146"/>
                      </a:lnTo>
                      <a:lnTo>
                        <a:pt x="26" y="140"/>
                      </a:lnTo>
                      <a:lnTo>
                        <a:pt x="30" y="131"/>
                      </a:lnTo>
                      <a:lnTo>
                        <a:pt x="36" y="115"/>
                      </a:lnTo>
                      <a:lnTo>
                        <a:pt x="39" y="100"/>
                      </a:lnTo>
                      <a:lnTo>
                        <a:pt x="42" y="84"/>
                      </a:lnTo>
                      <a:lnTo>
                        <a:pt x="48" y="64"/>
                      </a:lnTo>
                      <a:lnTo>
                        <a:pt x="51" y="49"/>
                      </a:lnTo>
                      <a:lnTo>
                        <a:pt x="53" y="35"/>
                      </a:lnTo>
                      <a:lnTo>
                        <a:pt x="54" y="20"/>
                      </a:lnTo>
                      <a:lnTo>
                        <a:pt x="55" y="9"/>
                      </a:lnTo>
                      <a:lnTo>
                        <a:pt x="54" y="7"/>
                      </a:lnTo>
                      <a:lnTo>
                        <a:pt x="53" y="3"/>
                      </a:lnTo>
                      <a:lnTo>
                        <a:pt x="50" y="0"/>
                      </a:lnTo>
                      <a:lnTo>
                        <a:pt x="46" y="0"/>
                      </a:lnTo>
                      <a:lnTo>
                        <a:pt x="42" y="0"/>
                      </a:lnTo>
                      <a:lnTo>
                        <a:pt x="39"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6" name="Freeform 86"/>
                <p:cNvSpPr>
                  <a:spLocks/>
                </p:cNvSpPr>
                <p:nvPr/>
              </p:nvSpPr>
              <p:spPr bwMode="auto">
                <a:xfrm>
                  <a:off x="4363" y="3492"/>
                  <a:ext cx="55" cy="148"/>
                </a:xfrm>
                <a:custGeom>
                  <a:avLst/>
                  <a:gdLst>
                    <a:gd name="T0" fmla="*/ 38 w 55"/>
                    <a:gd name="T1" fmla="*/ 1 h 148"/>
                    <a:gd name="T2" fmla="*/ 34 w 55"/>
                    <a:gd name="T3" fmla="*/ 5 h 148"/>
                    <a:gd name="T4" fmla="*/ 32 w 55"/>
                    <a:gd name="T5" fmla="*/ 8 h 148"/>
                    <a:gd name="T6" fmla="*/ 27 w 55"/>
                    <a:gd name="T7" fmla="*/ 18 h 148"/>
                    <a:gd name="T8" fmla="*/ 21 w 55"/>
                    <a:gd name="T9" fmla="*/ 34 h 148"/>
                    <a:gd name="T10" fmla="*/ 18 w 55"/>
                    <a:gd name="T11" fmla="*/ 47 h 148"/>
                    <a:gd name="T12" fmla="*/ 14 w 55"/>
                    <a:gd name="T13" fmla="*/ 62 h 148"/>
                    <a:gd name="T14" fmla="*/ 9 w 55"/>
                    <a:gd name="T15" fmla="*/ 82 h 148"/>
                    <a:gd name="T16" fmla="*/ 6 w 55"/>
                    <a:gd name="T17" fmla="*/ 96 h 148"/>
                    <a:gd name="T18" fmla="*/ 2 w 55"/>
                    <a:gd name="T19" fmla="*/ 112 h 148"/>
                    <a:gd name="T20" fmla="*/ 1 w 55"/>
                    <a:gd name="T21" fmla="*/ 127 h 148"/>
                    <a:gd name="T22" fmla="*/ 0 w 55"/>
                    <a:gd name="T23" fmla="*/ 136 h 148"/>
                    <a:gd name="T24" fmla="*/ 0 w 55"/>
                    <a:gd name="T25" fmla="*/ 143 h 148"/>
                    <a:gd name="T26" fmla="*/ 6 w 55"/>
                    <a:gd name="T27" fmla="*/ 148 h 148"/>
                    <a:gd name="T28" fmla="*/ 13 w 55"/>
                    <a:gd name="T29" fmla="*/ 148 h 148"/>
                    <a:gd name="T30" fmla="*/ 20 w 55"/>
                    <a:gd name="T31" fmla="*/ 146 h 148"/>
                    <a:gd name="T32" fmla="*/ 25 w 55"/>
                    <a:gd name="T33" fmla="*/ 140 h 148"/>
                    <a:gd name="T34" fmla="*/ 29 w 55"/>
                    <a:gd name="T35" fmla="*/ 131 h 148"/>
                    <a:gd name="T36" fmla="*/ 34 w 55"/>
                    <a:gd name="T37" fmla="*/ 115 h 148"/>
                    <a:gd name="T38" fmla="*/ 38 w 55"/>
                    <a:gd name="T39" fmla="*/ 100 h 148"/>
                    <a:gd name="T40" fmla="*/ 42 w 55"/>
                    <a:gd name="T41" fmla="*/ 84 h 148"/>
                    <a:gd name="T42" fmla="*/ 47 w 55"/>
                    <a:gd name="T43" fmla="*/ 64 h 148"/>
                    <a:gd name="T44" fmla="*/ 50 w 55"/>
                    <a:gd name="T45" fmla="*/ 49 h 148"/>
                    <a:gd name="T46" fmla="*/ 52 w 55"/>
                    <a:gd name="T47" fmla="*/ 35 h 148"/>
                    <a:gd name="T48" fmla="*/ 54 w 55"/>
                    <a:gd name="T49" fmla="*/ 20 h 148"/>
                    <a:gd name="T50" fmla="*/ 55 w 55"/>
                    <a:gd name="T51" fmla="*/ 9 h 148"/>
                    <a:gd name="T52" fmla="*/ 54 w 55"/>
                    <a:gd name="T53" fmla="*/ 7 h 148"/>
                    <a:gd name="T54" fmla="*/ 52 w 55"/>
                    <a:gd name="T55" fmla="*/ 3 h 148"/>
                    <a:gd name="T56" fmla="*/ 49 w 55"/>
                    <a:gd name="T57" fmla="*/ 0 h 148"/>
                    <a:gd name="T58" fmla="*/ 46 w 55"/>
                    <a:gd name="T59" fmla="*/ 0 h 148"/>
                    <a:gd name="T60" fmla="*/ 42 w 55"/>
                    <a:gd name="T61" fmla="*/ 0 h 148"/>
                    <a:gd name="T62" fmla="*/ 38 w 55"/>
                    <a:gd name="T63" fmla="*/ 1 h 1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 h="148">
                      <a:moveTo>
                        <a:pt x="38" y="1"/>
                      </a:moveTo>
                      <a:lnTo>
                        <a:pt x="34" y="5"/>
                      </a:lnTo>
                      <a:lnTo>
                        <a:pt x="32" y="8"/>
                      </a:lnTo>
                      <a:lnTo>
                        <a:pt x="27" y="18"/>
                      </a:lnTo>
                      <a:lnTo>
                        <a:pt x="21" y="34"/>
                      </a:lnTo>
                      <a:lnTo>
                        <a:pt x="18" y="47"/>
                      </a:lnTo>
                      <a:lnTo>
                        <a:pt x="14" y="62"/>
                      </a:lnTo>
                      <a:lnTo>
                        <a:pt x="9" y="82"/>
                      </a:lnTo>
                      <a:lnTo>
                        <a:pt x="6" y="96"/>
                      </a:lnTo>
                      <a:lnTo>
                        <a:pt x="2" y="112"/>
                      </a:lnTo>
                      <a:lnTo>
                        <a:pt x="1" y="127"/>
                      </a:lnTo>
                      <a:lnTo>
                        <a:pt x="0" y="136"/>
                      </a:lnTo>
                      <a:lnTo>
                        <a:pt x="0" y="143"/>
                      </a:lnTo>
                      <a:lnTo>
                        <a:pt x="6" y="148"/>
                      </a:lnTo>
                      <a:lnTo>
                        <a:pt x="13" y="148"/>
                      </a:lnTo>
                      <a:lnTo>
                        <a:pt x="20" y="146"/>
                      </a:lnTo>
                      <a:lnTo>
                        <a:pt x="25" y="140"/>
                      </a:lnTo>
                      <a:lnTo>
                        <a:pt x="29" y="131"/>
                      </a:lnTo>
                      <a:lnTo>
                        <a:pt x="34" y="115"/>
                      </a:lnTo>
                      <a:lnTo>
                        <a:pt x="38" y="100"/>
                      </a:lnTo>
                      <a:lnTo>
                        <a:pt x="42" y="84"/>
                      </a:lnTo>
                      <a:lnTo>
                        <a:pt x="47" y="64"/>
                      </a:lnTo>
                      <a:lnTo>
                        <a:pt x="50" y="49"/>
                      </a:lnTo>
                      <a:lnTo>
                        <a:pt x="52" y="35"/>
                      </a:lnTo>
                      <a:lnTo>
                        <a:pt x="54" y="20"/>
                      </a:lnTo>
                      <a:lnTo>
                        <a:pt x="55" y="9"/>
                      </a:lnTo>
                      <a:lnTo>
                        <a:pt x="54" y="7"/>
                      </a:lnTo>
                      <a:lnTo>
                        <a:pt x="52" y="3"/>
                      </a:lnTo>
                      <a:lnTo>
                        <a:pt x="49" y="0"/>
                      </a:lnTo>
                      <a:lnTo>
                        <a:pt x="46" y="0"/>
                      </a:lnTo>
                      <a:lnTo>
                        <a:pt x="42" y="0"/>
                      </a:lnTo>
                      <a:lnTo>
                        <a:pt x="38" y="1"/>
                      </a:lnTo>
                      <a:close/>
                    </a:path>
                  </a:pathLst>
                </a:custGeom>
                <a:solidFill>
                  <a:srgbClr val="FFFFFF"/>
                </a:solidFill>
                <a:ln w="0">
                  <a:solidFill>
                    <a:srgbClr val="606060"/>
                  </a:solidFill>
                  <a:prstDash val="solid"/>
                  <a:round/>
                  <a:headEnd/>
                  <a:tailEnd/>
                </a:ln>
              </p:spPr>
              <p:txBody>
                <a:bodyPr/>
                <a:lstStyle/>
                <a:p>
                  <a:endParaRPr lang="en-US"/>
                </a:p>
              </p:txBody>
            </p:sp>
            <p:sp>
              <p:nvSpPr>
                <p:cNvPr id="38227" name="Freeform 87"/>
                <p:cNvSpPr>
                  <a:spLocks/>
                </p:cNvSpPr>
                <p:nvPr/>
              </p:nvSpPr>
              <p:spPr bwMode="auto">
                <a:xfrm>
                  <a:off x="4394" y="3561"/>
                  <a:ext cx="210" cy="87"/>
                </a:xfrm>
                <a:custGeom>
                  <a:avLst/>
                  <a:gdLst>
                    <a:gd name="T0" fmla="*/ 3 w 210"/>
                    <a:gd name="T1" fmla="*/ 77 h 87"/>
                    <a:gd name="T2" fmla="*/ 12 w 210"/>
                    <a:gd name="T3" fmla="*/ 73 h 87"/>
                    <a:gd name="T4" fmla="*/ 29 w 210"/>
                    <a:gd name="T5" fmla="*/ 64 h 87"/>
                    <a:gd name="T6" fmla="*/ 56 w 210"/>
                    <a:gd name="T7" fmla="*/ 51 h 87"/>
                    <a:gd name="T8" fmla="*/ 91 w 210"/>
                    <a:gd name="T9" fmla="*/ 36 h 87"/>
                    <a:gd name="T10" fmla="*/ 125 w 210"/>
                    <a:gd name="T11" fmla="*/ 23 h 87"/>
                    <a:gd name="T12" fmla="*/ 165 w 210"/>
                    <a:gd name="T13" fmla="*/ 9 h 87"/>
                    <a:gd name="T14" fmla="*/ 182 w 210"/>
                    <a:gd name="T15" fmla="*/ 4 h 87"/>
                    <a:gd name="T16" fmla="*/ 192 w 210"/>
                    <a:gd name="T17" fmla="*/ 2 h 87"/>
                    <a:gd name="T18" fmla="*/ 198 w 210"/>
                    <a:gd name="T19" fmla="*/ 1 h 87"/>
                    <a:gd name="T20" fmla="*/ 205 w 210"/>
                    <a:gd name="T21" fmla="*/ 0 h 87"/>
                    <a:gd name="T22" fmla="*/ 210 w 210"/>
                    <a:gd name="T23" fmla="*/ 2 h 87"/>
                    <a:gd name="T24" fmla="*/ 210 w 210"/>
                    <a:gd name="T25" fmla="*/ 5 h 87"/>
                    <a:gd name="T26" fmla="*/ 210 w 210"/>
                    <a:gd name="T27" fmla="*/ 8 h 87"/>
                    <a:gd name="T28" fmla="*/ 207 w 210"/>
                    <a:gd name="T29" fmla="*/ 11 h 87"/>
                    <a:gd name="T30" fmla="*/ 201 w 210"/>
                    <a:gd name="T31" fmla="*/ 16 h 87"/>
                    <a:gd name="T32" fmla="*/ 198 w 210"/>
                    <a:gd name="T33" fmla="*/ 19 h 87"/>
                    <a:gd name="T34" fmla="*/ 180 w 210"/>
                    <a:gd name="T35" fmla="*/ 28 h 87"/>
                    <a:gd name="T36" fmla="*/ 142 w 210"/>
                    <a:gd name="T37" fmla="*/ 45 h 87"/>
                    <a:gd name="T38" fmla="*/ 104 w 210"/>
                    <a:gd name="T39" fmla="*/ 59 h 87"/>
                    <a:gd name="T40" fmla="*/ 72 w 210"/>
                    <a:gd name="T41" fmla="*/ 71 h 87"/>
                    <a:gd name="T42" fmla="*/ 44 w 210"/>
                    <a:gd name="T43" fmla="*/ 80 h 87"/>
                    <a:gd name="T44" fmla="*/ 22 w 210"/>
                    <a:gd name="T45" fmla="*/ 86 h 87"/>
                    <a:gd name="T46" fmla="*/ 9 w 210"/>
                    <a:gd name="T47" fmla="*/ 87 h 87"/>
                    <a:gd name="T48" fmla="*/ 3 w 210"/>
                    <a:gd name="T49" fmla="*/ 87 h 87"/>
                    <a:gd name="T50" fmla="*/ 0 w 210"/>
                    <a:gd name="T51" fmla="*/ 83 h 87"/>
                    <a:gd name="T52" fmla="*/ 3 w 210"/>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0" h="87">
                      <a:moveTo>
                        <a:pt x="3" y="77"/>
                      </a:moveTo>
                      <a:lnTo>
                        <a:pt x="12" y="73"/>
                      </a:lnTo>
                      <a:lnTo>
                        <a:pt x="29" y="64"/>
                      </a:lnTo>
                      <a:lnTo>
                        <a:pt x="56" y="51"/>
                      </a:lnTo>
                      <a:lnTo>
                        <a:pt x="91" y="36"/>
                      </a:lnTo>
                      <a:lnTo>
                        <a:pt x="125" y="23"/>
                      </a:lnTo>
                      <a:lnTo>
                        <a:pt x="165" y="9"/>
                      </a:lnTo>
                      <a:lnTo>
                        <a:pt x="182" y="4"/>
                      </a:lnTo>
                      <a:lnTo>
                        <a:pt x="192" y="2"/>
                      </a:lnTo>
                      <a:lnTo>
                        <a:pt x="198" y="1"/>
                      </a:lnTo>
                      <a:lnTo>
                        <a:pt x="205" y="0"/>
                      </a:lnTo>
                      <a:lnTo>
                        <a:pt x="210" y="2"/>
                      </a:lnTo>
                      <a:lnTo>
                        <a:pt x="210" y="5"/>
                      </a:lnTo>
                      <a:lnTo>
                        <a:pt x="210" y="8"/>
                      </a:lnTo>
                      <a:lnTo>
                        <a:pt x="207" y="11"/>
                      </a:lnTo>
                      <a:lnTo>
                        <a:pt x="201" y="16"/>
                      </a:lnTo>
                      <a:lnTo>
                        <a:pt x="198" y="19"/>
                      </a:lnTo>
                      <a:lnTo>
                        <a:pt x="180" y="28"/>
                      </a:lnTo>
                      <a:lnTo>
                        <a:pt x="142" y="45"/>
                      </a:lnTo>
                      <a:lnTo>
                        <a:pt x="104" y="59"/>
                      </a:lnTo>
                      <a:lnTo>
                        <a:pt x="72" y="71"/>
                      </a:lnTo>
                      <a:lnTo>
                        <a:pt x="44" y="80"/>
                      </a:lnTo>
                      <a:lnTo>
                        <a:pt x="22" y="86"/>
                      </a:lnTo>
                      <a:lnTo>
                        <a:pt x="9" y="87"/>
                      </a:lnTo>
                      <a:lnTo>
                        <a:pt x="3" y="87"/>
                      </a:lnTo>
                      <a:lnTo>
                        <a:pt x="0" y="83"/>
                      </a:lnTo>
                      <a:lnTo>
                        <a:pt x="3" y="7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28" name="Freeform 88"/>
                <p:cNvSpPr>
                  <a:spLocks/>
                </p:cNvSpPr>
                <p:nvPr/>
              </p:nvSpPr>
              <p:spPr bwMode="auto">
                <a:xfrm>
                  <a:off x="4386" y="3561"/>
                  <a:ext cx="211" cy="87"/>
                </a:xfrm>
                <a:custGeom>
                  <a:avLst/>
                  <a:gdLst>
                    <a:gd name="T0" fmla="*/ 4 w 211"/>
                    <a:gd name="T1" fmla="*/ 77 h 87"/>
                    <a:gd name="T2" fmla="*/ 11 w 211"/>
                    <a:gd name="T3" fmla="*/ 73 h 87"/>
                    <a:gd name="T4" fmla="*/ 29 w 211"/>
                    <a:gd name="T5" fmla="*/ 64 h 87"/>
                    <a:gd name="T6" fmla="*/ 56 w 211"/>
                    <a:gd name="T7" fmla="*/ 51 h 87"/>
                    <a:gd name="T8" fmla="*/ 91 w 211"/>
                    <a:gd name="T9" fmla="*/ 36 h 87"/>
                    <a:gd name="T10" fmla="*/ 125 w 211"/>
                    <a:gd name="T11" fmla="*/ 23 h 87"/>
                    <a:gd name="T12" fmla="*/ 165 w 211"/>
                    <a:gd name="T13" fmla="*/ 9 h 87"/>
                    <a:gd name="T14" fmla="*/ 183 w 211"/>
                    <a:gd name="T15" fmla="*/ 4 h 87"/>
                    <a:gd name="T16" fmla="*/ 193 w 211"/>
                    <a:gd name="T17" fmla="*/ 2 h 87"/>
                    <a:gd name="T18" fmla="*/ 199 w 211"/>
                    <a:gd name="T19" fmla="*/ 1 h 87"/>
                    <a:gd name="T20" fmla="*/ 206 w 211"/>
                    <a:gd name="T21" fmla="*/ 0 h 87"/>
                    <a:gd name="T22" fmla="*/ 209 w 211"/>
                    <a:gd name="T23" fmla="*/ 2 h 87"/>
                    <a:gd name="T24" fmla="*/ 211 w 211"/>
                    <a:gd name="T25" fmla="*/ 5 h 87"/>
                    <a:gd name="T26" fmla="*/ 209 w 211"/>
                    <a:gd name="T27" fmla="*/ 8 h 87"/>
                    <a:gd name="T28" fmla="*/ 206 w 211"/>
                    <a:gd name="T29" fmla="*/ 11 h 87"/>
                    <a:gd name="T30" fmla="*/ 202 w 211"/>
                    <a:gd name="T31" fmla="*/ 16 h 87"/>
                    <a:gd name="T32" fmla="*/ 198 w 211"/>
                    <a:gd name="T33" fmla="*/ 19 h 87"/>
                    <a:gd name="T34" fmla="*/ 180 w 211"/>
                    <a:gd name="T35" fmla="*/ 28 h 87"/>
                    <a:gd name="T36" fmla="*/ 143 w 211"/>
                    <a:gd name="T37" fmla="*/ 45 h 87"/>
                    <a:gd name="T38" fmla="*/ 104 w 211"/>
                    <a:gd name="T39" fmla="*/ 59 h 87"/>
                    <a:gd name="T40" fmla="*/ 73 w 211"/>
                    <a:gd name="T41" fmla="*/ 71 h 87"/>
                    <a:gd name="T42" fmla="*/ 44 w 211"/>
                    <a:gd name="T43" fmla="*/ 80 h 87"/>
                    <a:gd name="T44" fmla="*/ 23 w 211"/>
                    <a:gd name="T45" fmla="*/ 86 h 87"/>
                    <a:gd name="T46" fmla="*/ 9 w 211"/>
                    <a:gd name="T47" fmla="*/ 87 h 87"/>
                    <a:gd name="T48" fmla="*/ 4 w 211"/>
                    <a:gd name="T49" fmla="*/ 87 h 87"/>
                    <a:gd name="T50" fmla="*/ 0 w 211"/>
                    <a:gd name="T51" fmla="*/ 83 h 87"/>
                    <a:gd name="T52" fmla="*/ 4 w 211"/>
                    <a:gd name="T53" fmla="*/ 77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1" h="87">
                      <a:moveTo>
                        <a:pt x="4" y="77"/>
                      </a:moveTo>
                      <a:lnTo>
                        <a:pt x="11" y="73"/>
                      </a:lnTo>
                      <a:lnTo>
                        <a:pt x="29" y="64"/>
                      </a:lnTo>
                      <a:lnTo>
                        <a:pt x="56" y="51"/>
                      </a:lnTo>
                      <a:lnTo>
                        <a:pt x="91" y="36"/>
                      </a:lnTo>
                      <a:lnTo>
                        <a:pt x="125" y="23"/>
                      </a:lnTo>
                      <a:lnTo>
                        <a:pt x="165" y="9"/>
                      </a:lnTo>
                      <a:lnTo>
                        <a:pt x="183" y="4"/>
                      </a:lnTo>
                      <a:lnTo>
                        <a:pt x="193" y="2"/>
                      </a:lnTo>
                      <a:lnTo>
                        <a:pt x="199" y="1"/>
                      </a:lnTo>
                      <a:lnTo>
                        <a:pt x="206" y="0"/>
                      </a:lnTo>
                      <a:lnTo>
                        <a:pt x="209" y="2"/>
                      </a:lnTo>
                      <a:lnTo>
                        <a:pt x="211" y="5"/>
                      </a:lnTo>
                      <a:lnTo>
                        <a:pt x="209" y="8"/>
                      </a:lnTo>
                      <a:lnTo>
                        <a:pt x="206" y="11"/>
                      </a:lnTo>
                      <a:lnTo>
                        <a:pt x="202" y="16"/>
                      </a:lnTo>
                      <a:lnTo>
                        <a:pt x="198" y="19"/>
                      </a:lnTo>
                      <a:lnTo>
                        <a:pt x="180" y="28"/>
                      </a:lnTo>
                      <a:lnTo>
                        <a:pt x="143" y="45"/>
                      </a:lnTo>
                      <a:lnTo>
                        <a:pt x="104" y="59"/>
                      </a:lnTo>
                      <a:lnTo>
                        <a:pt x="73" y="71"/>
                      </a:lnTo>
                      <a:lnTo>
                        <a:pt x="44" y="80"/>
                      </a:lnTo>
                      <a:lnTo>
                        <a:pt x="23" y="86"/>
                      </a:lnTo>
                      <a:lnTo>
                        <a:pt x="9" y="87"/>
                      </a:lnTo>
                      <a:lnTo>
                        <a:pt x="4" y="87"/>
                      </a:lnTo>
                      <a:lnTo>
                        <a:pt x="0" y="83"/>
                      </a:lnTo>
                      <a:lnTo>
                        <a:pt x="4" y="77"/>
                      </a:lnTo>
                      <a:close/>
                    </a:path>
                  </a:pathLst>
                </a:custGeom>
                <a:solidFill>
                  <a:srgbClr val="FFFFFF"/>
                </a:solidFill>
                <a:ln w="0">
                  <a:solidFill>
                    <a:srgbClr val="606060"/>
                  </a:solidFill>
                  <a:prstDash val="solid"/>
                  <a:round/>
                  <a:headEnd/>
                  <a:tailEnd/>
                </a:ln>
              </p:spPr>
              <p:txBody>
                <a:bodyPr/>
                <a:lstStyle/>
                <a:p>
                  <a:endParaRPr lang="en-US"/>
                </a:p>
              </p:txBody>
            </p:sp>
            <p:sp>
              <p:nvSpPr>
                <p:cNvPr id="38229" name="Freeform 89"/>
                <p:cNvSpPr>
                  <a:spLocks/>
                </p:cNvSpPr>
                <p:nvPr/>
              </p:nvSpPr>
              <p:spPr bwMode="auto">
                <a:xfrm>
                  <a:off x="4393" y="3618"/>
                  <a:ext cx="247" cy="43"/>
                </a:xfrm>
                <a:custGeom>
                  <a:avLst/>
                  <a:gdLst>
                    <a:gd name="T0" fmla="*/ 0 w 247"/>
                    <a:gd name="T1" fmla="*/ 37 h 43"/>
                    <a:gd name="T2" fmla="*/ 9 w 247"/>
                    <a:gd name="T3" fmla="*/ 33 h 43"/>
                    <a:gd name="T4" fmla="*/ 32 w 247"/>
                    <a:gd name="T5" fmla="*/ 27 h 43"/>
                    <a:gd name="T6" fmla="*/ 72 w 247"/>
                    <a:gd name="T7" fmla="*/ 19 h 43"/>
                    <a:gd name="T8" fmla="*/ 104 w 247"/>
                    <a:gd name="T9" fmla="*/ 13 h 43"/>
                    <a:gd name="T10" fmla="*/ 146 w 247"/>
                    <a:gd name="T11" fmla="*/ 7 h 43"/>
                    <a:gd name="T12" fmla="*/ 188 w 247"/>
                    <a:gd name="T13" fmla="*/ 2 h 43"/>
                    <a:gd name="T14" fmla="*/ 214 w 247"/>
                    <a:gd name="T15" fmla="*/ 0 h 43"/>
                    <a:gd name="T16" fmla="*/ 221 w 247"/>
                    <a:gd name="T17" fmla="*/ 0 h 43"/>
                    <a:gd name="T18" fmla="*/ 230 w 247"/>
                    <a:gd name="T19" fmla="*/ 0 h 43"/>
                    <a:gd name="T20" fmla="*/ 238 w 247"/>
                    <a:gd name="T21" fmla="*/ 1 h 43"/>
                    <a:gd name="T22" fmla="*/ 245 w 247"/>
                    <a:gd name="T23" fmla="*/ 2 h 43"/>
                    <a:gd name="T24" fmla="*/ 247 w 247"/>
                    <a:gd name="T25" fmla="*/ 4 h 43"/>
                    <a:gd name="T26" fmla="*/ 246 w 247"/>
                    <a:gd name="T27" fmla="*/ 7 h 43"/>
                    <a:gd name="T28" fmla="*/ 243 w 247"/>
                    <a:gd name="T29" fmla="*/ 10 h 43"/>
                    <a:gd name="T30" fmla="*/ 239 w 247"/>
                    <a:gd name="T31" fmla="*/ 12 h 43"/>
                    <a:gd name="T32" fmla="*/ 230 w 247"/>
                    <a:gd name="T33" fmla="*/ 16 h 43"/>
                    <a:gd name="T34" fmla="*/ 218 w 247"/>
                    <a:gd name="T35" fmla="*/ 19 h 43"/>
                    <a:gd name="T36" fmla="*/ 202 w 247"/>
                    <a:gd name="T37" fmla="*/ 23 h 43"/>
                    <a:gd name="T38" fmla="*/ 159 w 247"/>
                    <a:gd name="T39" fmla="*/ 30 h 43"/>
                    <a:gd name="T40" fmla="*/ 116 w 247"/>
                    <a:gd name="T41" fmla="*/ 35 h 43"/>
                    <a:gd name="T42" fmla="*/ 82 w 247"/>
                    <a:gd name="T43" fmla="*/ 39 h 43"/>
                    <a:gd name="T44" fmla="*/ 44 w 247"/>
                    <a:gd name="T45" fmla="*/ 42 h 43"/>
                    <a:gd name="T46" fmla="*/ 26 w 247"/>
                    <a:gd name="T47" fmla="*/ 42 h 43"/>
                    <a:gd name="T48" fmla="*/ 13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2" y="27"/>
                      </a:lnTo>
                      <a:lnTo>
                        <a:pt x="72" y="19"/>
                      </a:lnTo>
                      <a:lnTo>
                        <a:pt x="104" y="13"/>
                      </a:lnTo>
                      <a:lnTo>
                        <a:pt x="146" y="7"/>
                      </a:lnTo>
                      <a:lnTo>
                        <a:pt x="188" y="2"/>
                      </a:lnTo>
                      <a:lnTo>
                        <a:pt x="214" y="0"/>
                      </a:lnTo>
                      <a:lnTo>
                        <a:pt x="221" y="0"/>
                      </a:lnTo>
                      <a:lnTo>
                        <a:pt x="230" y="0"/>
                      </a:lnTo>
                      <a:lnTo>
                        <a:pt x="238" y="1"/>
                      </a:lnTo>
                      <a:lnTo>
                        <a:pt x="245" y="2"/>
                      </a:lnTo>
                      <a:lnTo>
                        <a:pt x="247" y="4"/>
                      </a:lnTo>
                      <a:lnTo>
                        <a:pt x="246" y="7"/>
                      </a:lnTo>
                      <a:lnTo>
                        <a:pt x="243" y="10"/>
                      </a:lnTo>
                      <a:lnTo>
                        <a:pt x="239" y="12"/>
                      </a:lnTo>
                      <a:lnTo>
                        <a:pt x="230" y="16"/>
                      </a:lnTo>
                      <a:lnTo>
                        <a:pt x="218" y="19"/>
                      </a:lnTo>
                      <a:lnTo>
                        <a:pt x="202" y="23"/>
                      </a:lnTo>
                      <a:lnTo>
                        <a:pt x="159" y="30"/>
                      </a:lnTo>
                      <a:lnTo>
                        <a:pt x="116" y="35"/>
                      </a:lnTo>
                      <a:lnTo>
                        <a:pt x="82" y="39"/>
                      </a:lnTo>
                      <a:lnTo>
                        <a:pt x="44" y="42"/>
                      </a:lnTo>
                      <a:lnTo>
                        <a:pt x="26" y="42"/>
                      </a:lnTo>
                      <a:lnTo>
                        <a:pt x="13" y="43"/>
                      </a:lnTo>
                      <a:lnTo>
                        <a:pt x="4" y="42"/>
                      </a:lnTo>
                      <a:lnTo>
                        <a:pt x="0" y="40"/>
                      </a:lnTo>
                      <a:lnTo>
                        <a:pt x="0" y="3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0" name="Freeform 90"/>
                <p:cNvSpPr>
                  <a:spLocks/>
                </p:cNvSpPr>
                <p:nvPr/>
              </p:nvSpPr>
              <p:spPr bwMode="auto">
                <a:xfrm>
                  <a:off x="4385" y="3617"/>
                  <a:ext cx="247" cy="43"/>
                </a:xfrm>
                <a:custGeom>
                  <a:avLst/>
                  <a:gdLst>
                    <a:gd name="T0" fmla="*/ 0 w 247"/>
                    <a:gd name="T1" fmla="*/ 37 h 43"/>
                    <a:gd name="T2" fmla="*/ 9 w 247"/>
                    <a:gd name="T3" fmla="*/ 33 h 43"/>
                    <a:gd name="T4" fmla="*/ 33 w 247"/>
                    <a:gd name="T5" fmla="*/ 27 h 43"/>
                    <a:gd name="T6" fmla="*/ 72 w 247"/>
                    <a:gd name="T7" fmla="*/ 19 h 43"/>
                    <a:gd name="T8" fmla="*/ 105 w 247"/>
                    <a:gd name="T9" fmla="*/ 13 h 43"/>
                    <a:gd name="T10" fmla="*/ 145 w 247"/>
                    <a:gd name="T11" fmla="*/ 7 h 43"/>
                    <a:gd name="T12" fmla="*/ 188 w 247"/>
                    <a:gd name="T13" fmla="*/ 2 h 43"/>
                    <a:gd name="T14" fmla="*/ 213 w 247"/>
                    <a:gd name="T15" fmla="*/ 1 h 43"/>
                    <a:gd name="T16" fmla="*/ 222 w 247"/>
                    <a:gd name="T17" fmla="*/ 0 h 43"/>
                    <a:gd name="T18" fmla="*/ 230 w 247"/>
                    <a:gd name="T19" fmla="*/ 1 h 43"/>
                    <a:gd name="T20" fmla="*/ 238 w 247"/>
                    <a:gd name="T21" fmla="*/ 1 h 43"/>
                    <a:gd name="T22" fmla="*/ 245 w 247"/>
                    <a:gd name="T23" fmla="*/ 3 h 43"/>
                    <a:gd name="T24" fmla="*/ 247 w 247"/>
                    <a:gd name="T25" fmla="*/ 4 h 43"/>
                    <a:gd name="T26" fmla="*/ 247 w 247"/>
                    <a:gd name="T27" fmla="*/ 7 h 43"/>
                    <a:gd name="T28" fmla="*/ 244 w 247"/>
                    <a:gd name="T29" fmla="*/ 11 h 43"/>
                    <a:gd name="T30" fmla="*/ 240 w 247"/>
                    <a:gd name="T31" fmla="*/ 13 h 43"/>
                    <a:gd name="T32" fmla="*/ 229 w 247"/>
                    <a:gd name="T33" fmla="*/ 17 h 43"/>
                    <a:gd name="T34" fmla="*/ 219 w 247"/>
                    <a:gd name="T35" fmla="*/ 19 h 43"/>
                    <a:gd name="T36" fmla="*/ 202 w 247"/>
                    <a:gd name="T37" fmla="*/ 23 h 43"/>
                    <a:gd name="T38" fmla="*/ 160 w 247"/>
                    <a:gd name="T39" fmla="*/ 30 h 43"/>
                    <a:gd name="T40" fmla="*/ 116 w 247"/>
                    <a:gd name="T41" fmla="*/ 35 h 43"/>
                    <a:gd name="T42" fmla="*/ 83 w 247"/>
                    <a:gd name="T43" fmla="*/ 39 h 43"/>
                    <a:gd name="T44" fmla="*/ 44 w 247"/>
                    <a:gd name="T45" fmla="*/ 42 h 43"/>
                    <a:gd name="T46" fmla="*/ 27 w 247"/>
                    <a:gd name="T47" fmla="*/ 42 h 43"/>
                    <a:gd name="T48" fmla="*/ 14 w 247"/>
                    <a:gd name="T49" fmla="*/ 43 h 43"/>
                    <a:gd name="T50" fmla="*/ 4 w 247"/>
                    <a:gd name="T51" fmla="*/ 42 h 43"/>
                    <a:gd name="T52" fmla="*/ 0 w 247"/>
                    <a:gd name="T53" fmla="*/ 40 h 43"/>
                    <a:gd name="T54" fmla="*/ 0 w 247"/>
                    <a:gd name="T55" fmla="*/ 3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7" h="43">
                      <a:moveTo>
                        <a:pt x="0" y="37"/>
                      </a:moveTo>
                      <a:lnTo>
                        <a:pt x="9" y="33"/>
                      </a:lnTo>
                      <a:lnTo>
                        <a:pt x="33" y="27"/>
                      </a:lnTo>
                      <a:lnTo>
                        <a:pt x="72" y="19"/>
                      </a:lnTo>
                      <a:lnTo>
                        <a:pt x="105" y="13"/>
                      </a:lnTo>
                      <a:lnTo>
                        <a:pt x="145" y="7"/>
                      </a:lnTo>
                      <a:lnTo>
                        <a:pt x="188" y="2"/>
                      </a:lnTo>
                      <a:lnTo>
                        <a:pt x="213" y="1"/>
                      </a:lnTo>
                      <a:lnTo>
                        <a:pt x="222" y="0"/>
                      </a:lnTo>
                      <a:lnTo>
                        <a:pt x="230" y="1"/>
                      </a:lnTo>
                      <a:lnTo>
                        <a:pt x="238" y="1"/>
                      </a:lnTo>
                      <a:lnTo>
                        <a:pt x="245" y="3"/>
                      </a:lnTo>
                      <a:lnTo>
                        <a:pt x="247" y="4"/>
                      </a:lnTo>
                      <a:lnTo>
                        <a:pt x="247" y="7"/>
                      </a:lnTo>
                      <a:lnTo>
                        <a:pt x="244" y="11"/>
                      </a:lnTo>
                      <a:lnTo>
                        <a:pt x="240" y="13"/>
                      </a:lnTo>
                      <a:lnTo>
                        <a:pt x="229" y="17"/>
                      </a:lnTo>
                      <a:lnTo>
                        <a:pt x="219" y="19"/>
                      </a:lnTo>
                      <a:lnTo>
                        <a:pt x="202" y="23"/>
                      </a:lnTo>
                      <a:lnTo>
                        <a:pt x="160" y="30"/>
                      </a:lnTo>
                      <a:lnTo>
                        <a:pt x="116" y="35"/>
                      </a:lnTo>
                      <a:lnTo>
                        <a:pt x="83" y="39"/>
                      </a:lnTo>
                      <a:lnTo>
                        <a:pt x="44" y="42"/>
                      </a:lnTo>
                      <a:lnTo>
                        <a:pt x="27" y="42"/>
                      </a:lnTo>
                      <a:lnTo>
                        <a:pt x="14" y="43"/>
                      </a:lnTo>
                      <a:lnTo>
                        <a:pt x="4" y="42"/>
                      </a:lnTo>
                      <a:lnTo>
                        <a:pt x="0" y="40"/>
                      </a:lnTo>
                      <a:lnTo>
                        <a:pt x="0" y="37"/>
                      </a:lnTo>
                      <a:close/>
                    </a:path>
                  </a:pathLst>
                </a:custGeom>
                <a:solidFill>
                  <a:srgbClr val="FFFFFF"/>
                </a:solidFill>
                <a:ln w="0">
                  <a:solidFill>
                    <a:srgbClr val="606060"/>
                  </a:solidFill>
                  <a:prstDash val="solid"/>
                  <a:round/>
                  <a:headEnd/>
                  <a:tailEnd/>
                </a:ln>
              </p:spPr>
              <p:txBody>
                <a:bodyPr/>
                <a:lstStyle/>
                <a:p>
                  <a:endParaRPr lang="en-US"/>
                </a:p>
              </p:txBody>
            </p:sp>
            <p:sp>
              <p:nvSpPr>
                <p:cNvPr id="38231" name="Oval 91"/>
                <p:cNvSpPr>
                  <a:spLocks noChangeArrowheads="1"/>
                </p:cNvSpPr>
                <p:nvPr/>
              </p:nvSpPr>
              <p:spPr bwMode="auto">
                <a:xfrm>
                  <a:off x="4341" y="3491"/>
                  <a:ext cx="40" cy="14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32" name="Oval 92"/>
                <p:cNvSpPr>
                  <a:spLocks noChangeArrowheads="1"/>
                </p:cNvSpPr>
                <p:nvPr/>
              </p:nvSpPr>
              <p:spPr bwMode="auto">
                <a:xfrm>
                  <a:off x="4332" y="3491"/>
                  <a:ext cx="41" cy="14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33" name="Oval 93"/>
                <p:cNvSpPr>
                  <a:spLocks noChangeArrowheads="1"/>
                </p:cNvSpPr>
                <p:nvPr/>
              </p:nvSpPr>
              <p:spPr bwMode="auto">
                <a:xfrm>
                  <a:off x="4394" y="3647"/>
                  <a:ext cx="235" cy="26"/>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34" name="Oval 94"/>
                <p:cNvSpPr>
                  <a:spLocks noChangeArrowheads="1"/>
                </p:cNvSpPr>
                <p:nvPr/>
              </p:nvSpPr>
              <p:spPr bwMode="auto">
                <a:xfrm>
                  <a:off x="4386" y="3647"/>
                  <a:ext cx="236" cy="26"/>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35" name="Freeform 95"/>
                <p:cNvSpPr>
                  <a:spLocks/>
                </p:cNvSpPr>
                <p:nvPr/>
              </p:nvSpPr>
              <p:spPr bwMode="auto">
                <a:xfrm>
                  <a:off x="4384" y="3536"/>
                  <a:ext cx="192" cy="113"/>
                </a:xfrm>
                <a:custGeom>
                  <a:avLst/>
                  <a:gdLst>
                    <a:gd name="T0" fmla="*/ 4 w 192"/>
                    <a:gd name="T1" fmla="*/ 104 h 113"/>
                    <a:gd name="T2" fmla="*/ 8 w 192"/>
                    <a:gd name="T3" fmla="*/ 98 h 113"/>
                    <a:gd name="T4" fmla="*/ 19 w 192"/>
                    <a:gd name="T5" fmla="*/ 88 h 113"/>
                    <a:gd name="T6" fmla="*/ 41 w 192"/>
                    <a:gd name="T7" fmla="*/ 74 h 113"/>
                    <a:gd name="T8" fmla="*/ 74 w 192"/>
                    <a:gd name="T9" fmla="*/ 52 h 113"/>
                    <a:gd name="T10" fmla="*/ 107 w 192"/>
                    <a:gd name="T11" fmla="*/ 34 h 113"/>
                    <a:gd name="T12" fmla="*/ 133 w 192"/>
                    <a:gd name="T13" fmla="*/ 21 h 113"/>
                    <a:gd name="T14" fmla="*/ 158 w 192"/>
                    <a:gd name="T15" fmla="*/ 7 h 113"/>
                    <a:gd name="T16" fmla="*/ 167 w 192"/>
                    <a:gd name="T17" fmla="*/ 3 h 113"/>
                    <a:gd name="T18" fmla="*/ 175 w 192"/>
                    <a:gd name="T19" fmla="*/ 1 h 113"/>
                    <a:gd name="T20" fmla="*/ 181 w 192"/>
                    <a:gd name="T21" fmla="*/ 0 h 113"/>
                    <a:gd name="T22" fmla="*/ 187 w 192"/>
                    <a:gd name="T23" fmla="*/ 0 h 113"/>
                    <a:gd name="T24" fmla="*/ 192 w 192"/>
                    <a:gd name="T25" fmla="*/ 2 h 113"/>
                    <a:gd name="T26" fmla="*/ 192 w 192"/>
                    <a:gd name="T27" fmla="*/ 6 h 113"/>
                    <a:gd name="T28" fmla="*/ 191 w 192"/>
                    <a:gd name="T29" fmla="*/ 10 h 113"/>
                    <a:gd name="T30" fmla="*/ 188 w 192"/>
                    <a:gd name="T31" fmla="*/ 14 h 113"/>
                    <a:gd name="T32" fmla="*/ 184 w 192"/>
                    <a:gd name="T33" fmla="*/ 17 h 113"/>
                    <a:gd name="T34" fmla="*/ 177 w 192"/>
                    <a:gd name="T35" fmla="*/ 23 h 113"/>
                    <a:gd name="T36" fmla="*/ 155 w 192"/>
                    <a:gd name="T37" fmla="*/ 40 h 113"/>
                    <a:gd name="T38" fmla="*/ 132 w 192"/>
                    <a:gd name="T39" fmla="*/ 55 h 113"/>
                    <a:gd name="T40" fmla="*/ 98 w 192"/>
                    <a:gd name="T41" fmla="*/ 74 h 113"/>
                    <a:gd name="T42" fmla="*/ 65 w 192"/>
                    <a:gd name="T43" fmla="*/ 92 h 113"/>
                    <a:gd name="T44" fmla="*/ 36 w 192"/>
                    <a:gd name="T45" fmla="*/ 106 h 113"/>
                    <a:gd name="T46" fmla="*/ 21 w 192"/>
                    <a:gd name="T47" fmla="*/ 110 h 113"/>
                    <a:gd name="T48" fmla="*/ 10 w 192"/>
                    <a:gd name="T49" fmla="*/ 113 h 113"/>
                    <a:gd name="T50" fmla="*/ 3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8" y="98"/>
                      </a:lnTo>
                      <a:lnTo>
                        <a:pt x="19" y="88"/>
                      </a:lnTo>
                      <a:lnTo>
                        <a:pt x="41" y="74"/>
                      </a:lnTo>
                      <a:lnTo>
                        <a:pt x="74" y="52"/>
                      </a:lnTo>
                      <a:lnTo>
                        <a:pt x="107" y="34"/>
                      </a:lnTo>
                      <a:lnTo>
                        <a:pt x="133" y="21"/>
                      </a:lnTo>
                      <a:lnTo>
                        <a:pt x="158" y="7"/>
                      </a:lnTo>
                      <a:lnTo>
                        <a:pt x="167" y="3"/>
                      </a:lnTo>
                      <a:lnTo>
                        <a:pt x="175" y="1"/>
                      </a:lnTo>
                      <a:lnTo>
                        <a:pt x="181" y="0"/>
                      </a:lnTo>
                      <a:lnTo>
                        <a:pt x="187" y="0"/>
                      </a:lnTo>
                      <a:lnTo>
                        <a:pt x="192" y="2"/>
                      </a:lnTo>
                      <a:lnTo>
                        <a:pt x="192" y="6"/>
                      </a:lnTo>
                      <a:lnTo>
                        <a:pt x="191" y="10"/>
                      </a:lnTo>
                      <a:lnTo>
                        <a:pt x="188" y="14"/>
                      </a:lnTo>
                      <a:lnTo>
                        <a:pt x="184" y="17"/>
                      </a:lnTo>
                      <a:lnTo>
                        <a:pt x="177" y="23"/>
                      </a:lnTo>
                      <a:lnTo>
                        <a:pt x="155" y="40"/>
                      </a:lnTo>
                      <a:lnTo>
                        <a:pt x="132" y="55"/>
                      </a:lnTo>
                      <a:lnTo>
                        <a:pt x="98" y="74"/>
                      </a:lnTo>
                      <a:lnTo>
                        <a:pt x="65" y="92"/>
                      </a:lnTo>
                      <a:lnTo>
                        <a:pt x="36" y="106"/>
                      </a:lnTo>
                      <a:lnTo>
                        <a:pt x="21" y="110"/>
                      </a:lnTo>
                      <a:lnTo>
                        <a:pt x="10" y="113"/>
                      </a:lnTo>
                      <a:lnTo>
                        <a:pt x="3" y="112"/>
                      </a:lnTo>
                      <a:lnTo>
                        <a:pt x="0" y="109"/>
                      </a:lnTo>
                      <a:lnTo>
                        <a:pt x="4" y="10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6" name="Freeform 96"/>
                <p:cNvSpPr>
                  <a:spLocks/>
                </p:cNvSpPr>
                <p:nvPr/>
              </p:nvSpPr>
              <p:spPr bwMode="auto">
                <a:xfrm>
                  <a:off x="4377" y="3536"/>
                  <a:ext cx="192" cy="113"/>
                </a:xfrm>
                <a:custGeom>
                  <a:avLst/>
                  <a:gdLst>
                    <a:gd name="T0" fmla="*/ 4 w 192"/>
                    <a:gd name="T1" fmla="*/ 104 h 113"/>
                    <a:gd name="T2" fmla="*/ 7 w 192"/>
                    <a:gd name="T3" fmla="*/ 98 h 113"/>
                    <a:gd name="T4" fmla="*/ 19 w 192"/>
                    <a:gd name="T5" fmla="*/ 88 h 113"/>
                    <a:gd name="T6" fmla="*/ 41 w 192"/>
                    <a:gd name="T7" fmla="*/ 74 h 113"/>
                    <a:gd name="T8" fmla="*/ 73 w 192"/>
                    <a:gd name="T9" fmla="*/ 52 h 113"/>
                    <a:gd name="T10" fmla="*/ 106 w 192"/>
                    <a:gd name="T11" fmla="*/ 34 h 113"/>
                    <a:gd name="T12" fmla="*/ 132 w 192"/>
                    <a:gd name="T13" fmla="*/ 21 h 113"/>
                    <a:gd name="T14" fmla="*/ 157 w 192"/>
                    <a:gd name="T15" fmla="*/ 7 h 113"/>
                    <a:gd name="T16" fmla="*/ 167 w 192"/>
                    <a:gd name="T17" fmla="*/ 3 h 113"/>
                    <a:gd name="T18" fmla="*/ 174 w 192"/>
                    <a:gd name="T19" fmla="*/ 1 h 113"/>
                    <a:gd name="T20" fmla="*/ 181 w 192"/>
                    <a:gd name="T21" fmla="*/ 0 h 113"/>
                    <a:gd name="T22" fmla="*/ 186 w 192"/>
                    <a:gd name="T23" fmla="*/ 0 h 113"/>
                    <a:gd name="T24" fmla="*/ 191 w 192"/>
                    <a:gd name="T25" fmla="*/ 2 h 113"/>
                    <a:gd name="T26" fmla="*/ 192 w 192"/>
                    <a:gd name="T27" fmla="*/ 6 h 113"/>
                    <a:gd name="T28" fmla="*/ 190 w 192"/>
                    <a:gd name="T29" fmla="*/ 10 h 113"/>
                    <a:gd name="T30" fmla="*/ 187 w 192"/>
                    <a:gd name="T31" fmla="*/ 14 h 113"/>
                    <a:gd name="T32" fmla="*/ 184 w 192"/>
                    <a:gd name="T33" fmla="*/ 17 h 113"/>
                    <a:gd name="T34" fmla="*/ 177 w 192"/>
                    <a:gd name="T35" fmla="*/ 23 h 113"/>
                    <a:gd name="T36" fmla="*/ 153 w 192"/>
                    <a:gd name="T37" fmla="*/ 40 h 113"/>
                    <a:gd name="T38" fmla="*/ 131 w 192"/>
                    <a:gd name="T39" fmla="*/ 55 h 113"/>
                    <a:gd name="T40" fmla="*/ 97 w 192"/>
                    <a:gd name="T41" fmla="*/ 74 h 113"/>
                    <a:gd name="T42" fmla="*/ 64 w 192"/>
                    <a:gd name="T43" fmla="*/ 92 h 113"/>
                    <a:gd name="T44" fmla="*/ 35 w 192"/>
                    <a:gd name="T45" fmla="*/ 106 h 113"/>
                    <a:gd name="T46" fmla="*/ 20 w 192"/>
                    <a:gd name="T47" fmla="*/ 110 h 113"/>
                    <a:gd name="T48" fmla="*/ 10 w 192"/>
                    <a:gd name="T49" fmla="*/ 113 h 113"/>
                    <a:gd name="T50" fmla="*/ 2 w 192"/>
                    <a:gd name="T51" fmla="*/ 112 h 113"/>
                    <a:gd name="T52" fmla="*/ 0 w 192"/>
                    <a:gd name="T53" fmla="*/ 109 h 113"/>
                    <a:gd name="T54" fmla="*/ 4 w 192"/>
                    <a:gd name="T55" fmla="*/ 104 h 1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13">
                      <a:moveTo>
                        <a:pt x="4" y="104"/>
                      </a:moveTo>
                      <a:lnTo>
                        <a:pt x="7" y="98"/>
                      </a:lnTo>
                      <a:lnTo>
                        <a:pt x="19" y="88"/>
                      </a:lnTo>
                      <a:lnTo>
                        <a:pt x="41" y="74"/>
                      </a:lnTo>
                      <a:lnTo>
                        <a:pt x="73" y="52"/>
                      </a:lnTo>
                      <a:lnTo>
                        <a:pt x="106" y="34"/>
                      </a:lnTo>
                      <a:lnTo>
                        <a:pt x="132" y="21"/>
                      </a:lnTo>
                      <a:lnTo>
                        <a:pt x="157" y="7"/>
                      </a:lnTo>
                      <a:lnTo>
                        <a:pt x="167" y="3"/>
                      </a:lnTo>
                      <a:lnTo>
                        <a:pt x="174" y="1"/>
                      </a:lnTo>
                      <a:lnTo>
                        <a:pt x="181" y="0"/>
                      </a:lnTo>
                      <a:lnTo>
                        <a:pt x="186" y="0"/>
                      </a:lnTo>
                      <a:lnTo>
                        <a:pt x="191" y="2"/>
                      </a:lnTo>
                      <a:lnTo>
                        <a:pt x="192" y="6"/>
                      </a:lnTo>
                      <a:lnTo>
                        <a:pt x="190" y="10"/>
                      </a:lnTo>
                      <a:lnTo>
                        <a:pt x="187" y="14"/>
                      </a:lnTo>
                      <a:lnTo>
                        <a:pt x="184" y="17"/>
                      </a:lnTo>
                      <a:lnTo>
                        <a:pt x="177" y="23"/>
                      </a:lnTo>
                      <a:lnTo>
                        <a:pt x="153" y="40"/>
                      </a:lnTo>
                      <a:lnTo>
                        <a:pt x="131" y="55"/>
                      </a:lnTo>
                      <a:lnTo>
                        <a:pt x="97" y="74"/>
                      </a:lnTo>
                      <a:lnTo>
                        <a:pt x="64" y="92"/>
                      </a:lnTo>
                      <a:lnTo>
                        <a:pt x="35" y="106"/>
                      </a:lnTo>
                      <a:lnTo>
                        <a:pt x="20" y="110"/>
                      </a:lnTo>
                      <a:lnTo>
                        <a:pt x="10" y="113"/>
                      </a:lnTo>
                      <a:lnTo>
                        <a:pt x="2" y="112"/>
                      </a:lnTo>
                      <a:lnTo>
                        <a:pt x="0" y="109"/>
                      </a:lnTo>
                      <a:lnTo>
                        <a:pt x="4" y="104"/>
                      </a:lnTo>
                      <a:close/>
                    </a:path>
                  </a:pathLst>
                </a:custGeom>
                <a:solidFill>
                  <a:srgbClr val="FFFFFF"/>
                </a:solidFill>
                <a:ln w="0">
                  <a:solidFill>
                    <a:srgbClr val="606060"/>
                  </a:solidFill>
                  <a:prstDash val="solid"/>
                  <a:round/>
                  <a:headEnd/>
                  <a:tailEnd/>
                </a:ln>
              </p:spPr>
              <p:txBody>
                <a:bodyPr/>
                <a:lstStyle/>
                <a:p>
                  <a:endParaRPr lang="en-US"/>
                </a:p>
              </p:txBody>
            </p:sp>
            <p:sp>
              <p:nvSpPr>
                <p:cNvPr id="38237" name="Freeform 97"/>
                <p:cNvSpPr>
                  <a:spLocks/>
                </p:cNvSpPr>
                <p:nvPr/>
              </p:nvSpPr>
              <p:spPr bwMode="auto">
                <a:xfrm>
                  <a:off x="4369" y="3501"/>
                  <a:ext cx="110" cy="144"/>
                </a:xfrm>
                <a:custGeom>
                  <a:avLst/>
                  <a:gdLst>
                    <a:gd name="T0" fmla="*/ 8 w 110"/>
                    <a:gd name="T1" fmla="*/ 144 h 144"/>
                    <a:gd name="T2" fmla="*/ 4 w 110"/>
                    <a:gd name="T3" fmla="*/ 141 h 144"/>
                    <a:gd name="T4" fmla="*/ 1 w 110"/>
                    <a:gd name="T5" fmla="*/ 139 h 144"/>
                    <a:gd name="T6" fmla="*/ 0 w 110"/>
                    <a:gd name="T7" fmla="*/ 136 h 144"/>
                    <a:gd name="T8" fmla="*/ 1 w 110"/>
                    <a:gd name="T9" fmla="*/ 131 h 144"/>
                    <a:gd name="T10" fmla="*/ 7 w 110"/>
                    <a:gd name="T11" fmla="*/ 119 h 144"/>
                    <a:gd name="T12" fmla="*/ 18 w 110"/>
                    <a:gd name="T13" fmla="*/ 100 h 144"/>
                    <a:gd name="T14" fmla="*/ 31 w 110"/>
                    <a:gd name="T15" fmla="*/ 79 h 144"/>
                    <a:gd name="T16" fmla="*/ 43 w 110"/>
                    <a:gd name="T17" fmla="*/ 61 h 144"/>
                    <a:gd name="T18" fmla="*/ 56 w 110"/>
                    <a:gd name="T19" fmla="*/ 42 h 144"/>
                    <a:gd name="T20" fmla="*/ 70 w 110"/>
                    <a:gd name="T21" fmla="*/ 25 h 144"/>
                    <a:gd name="T22" fmla="*/ 80 w 110"/>
                    <a:gd name="T23" fmla="*/ 14 h 144"/>
                    <a:gd name="T24" fmla="*/ 85 w 110"/>
                    <a:gd name="T25" fmla="*/ 8 h 144"/>
                    <a:gd name="T26" fmla="*/ 89 w 110"/>
                    <a:gd name="T27" fmla="*/ 5 h 144"/>
                    <a:gd name="T28" fmla="*/ 93 w 110"/>
                    <a:gd name="T29" fmla="*/ 2 h 144"/>
                    <a:gd name="T30" fmla="*/ 97 w 110"/>
                    <a:gd name="T31" fmla="*/ 0 h 144"/>
                    <a:gd name="T32" fmla="*/ 102 w 110"/>
                    <a:gd name="T33" fmla="*/ 0 h 144"/>
                    <a:gd name="T34" fmla="*/ 106 w 110"/>
                    <a:gd name="T35" fmla="*/ 0 h 144"/>
                    <a:gd name="T36" fmla="*/ 108 w 110"/>
                    <a:gd name="T37" fmla="*/ 2 h 144"/>
                    <a:gd name="T38" fmla="*/ 109 w 110"/>
                    <a:gd name="T39" fmla="*/ 4 h 144"/>
                    <a:gd name="T40" fmla="*/ 110 w 110"/>
                    <a:gd name="T41" fmla="*/ 7 h 144"/>
                    <a:gd name="T42" fmla="*/ 109 w 110"/>
                    <a:gd name="T43" fmla="*/ 10 h 144"/>
                    <a:gd name="T44" fmla="*/ 106 w 110"/>
                    <a:gd name="T45" fmla="*/ 17 h 144"/>
                    <a:gd name="T46" fmla="*/ 105 w 110"/>
                    <a:gd name="T47" fmla="*/ 22 h 144"/>
                    <a:gd name="T48" fmla="*/ 99 w 110"/>
                    <a:gd name="T49" fmla="*/ 34 h 144"/>
                    <a:gd name="T50" fmla="*/ 91 w 110"/>
                    <a:gd name="T51" fmla="*/ 49 h 144"/>
                    <a:gd name="T52" fmla="*/ 80 w 110"/>
                    <a:gd name="T53" fmla="*/ 68 h 144"/>
                    <a:gd name="T54" fmla="*/ 67 w 110"/>
                    <a:gd name="T55" fmla="*/ 87 h 144"/>
                    <a:gd name="T56" fmla="*/ 54 w 110"/>
                    <a:gd name="T57" fmla="*/ 105 h 144"/>
                    <a:gd name="T58" fmla="*/ 44 w 110"/>
                    <a:gd name="T59" fmla="*/ 117 h 144"/>
                    <a:gd name="T60" fmla="*/ 36 w 110"/>
                    <a:gd name="T61" fmla="*/ 127 h 144"/>
                    <a:gd name="T62" fmla="*/ 24 w 110"/>
                    <a:gd name="T63" fmla="*/ 138 h 144"/>
                    <a:gd name="T64" fmla="*/ 20 w 110"/>
                    <a:gd name="T65" fmla="*/ 143 h 144"/>
                    <a:gd name="T66" fmla="*/ 16 w 110"/>
                    <a:gd name="T67" fmla="*/ 144 h 144"/>
                    <a:gd name="T68" fmla="*/ 12 w 110"/>
                    <a:gd name="T69" fmla="*/ 144 h 144"/>
                    <a:gd name="T70" fmla="*/ 8 w 110"/>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10" h="144">
                      <a:moveTo>
                        <a:pt x="8" y="144"/>
                      </a:moveTo>
                      <a:lnTo>
                        <a:pt x="4" y="141"/>
                      </a:lnTo>
                      <a:lnTo>
                        <a:pt x="1" y="139"/>
                      </a:lnTo>
                      <a:lnTo>
                        <a:pt x="0" y="136"/>
                      </a:lnTo>
                      <a:lnTo>
                        <a:pt x="1" y="131"/>
                      </a:lnTo>
                      <a:lnTo>
                        <a:pt x="7" y="119"/>
                      </a:lnTo>
                      <a:lnTo>
                        <a:pt x="18" y="100"/>
                      </a:lnTo>
                      <a:lnTo>
                        <a:pt x="31" y="79"/>
                      </a:lnTo>
                      <a:lnTo>
                        <a:pt x="43" y="61"/>
                      </a:lnTo>
                      <a:lnTo>
                        <a:pt x="56" y="42"/>
                      </a:lnTo>
                      <a:lnTo>
                        <a:pt x="70" y="25"/>
                      </a:lnTo>
                      <a:lnTo>
                        <a:pt x="80" y="14"/>
                      </a:lnTo>
                      <a:lnTo>
                        <a:pt x="85" y="8"/>
                      </a:lnTo>
                      <a:lnTo>
                        <a:pt x="89" y="5"/>
                      </a:lnTo>
                      <a:lnTo>
                        <a:pt x="93" y="2"/>
                      </a:lnTo>
                      <a:lnTo>
                        <a:pt x="97" y="0"/>
                      </a:lnTo>
                      <a:lnTo>
                        <a:pt x="102" y="0"/>
                      </a:lnTo>
                      <a:lnTo>
                        <a:pt x="106" y="0"/>
                      </a:lnTo>
                      <a:lnTo>
                        <a:pt x="108" y="2"/>
                      </a:lnTo>
                      <a:lnTo>
                        <a:pt x="109" y="4"/>
                      </a:lnTo>
                      <a:lnTo>
                        <a:pt x="110" y="7"/>
                      </a:lnTo>
                      <a:lnTo>
                        <a:pt x="109" y="10"/>
                      </a:lnTo>
                      <a:lnTo>
                        <a:pt x="106" y="17"/>
                      </a:lnTo>
                      <a:lnTo>
                        <a:pt x="105" y="22"/>
                      </a:lnTo>
                      <a:lnTo>
                        <a:pt x="99" y="34"/>
                      </a:lnTo>
                      <a:lnTo>
                        <a:pt x="91" y="49"/>
                      </a:lnTo>
                      <a:lnTo>
                        <a:pt x="80" y="68"/>
                      </a:lnTo>
                      <a:lnTo>
                        <a:pt x="67" y="87"/>
                      </a:lnTo>
                      <a:lnTo>
                        <a:pt x="54" y="105"/>
                      </a:lnTo>
                      <a:lnTo>
                        <a:pt x="44" y="117"/>
                      </a:lnTo>
                      <a:lnTo>
                        <a:pt x="36" y="127"/>
                      </a:lnTo>
                      <a:lnTo>
                        <a:pt x="24" y="138"/>
                      </a:lnTo>
                      <a:lnTo>
                        <a:pt x="20" y="143"/>
                      </a:lnTo>
                      <a:lnTo>
                        <a:pt x="16" y="144"/>
                      </a:lnTo>
                      <a:lnTo>
                        <a:pt x="12" y="144"/>
                      </a:lnTo>
                      <a:lnTo>
                        <a:pt x="8" y="14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38" name="Freeform 98"/>
                <p:cNvSpPr>
                  <a:spLocks/>
                </p:cNvSpPr>
                <p:nvPr/>
              </p:nvSpPr>
              <p:spPr bwMode="auto">
                <a:xfrm>
                  <a:off x="4362" y="3501"/>
                  <a:ext cx="109" cy="144"/>
                </a:xfrm>
                <a:custGeom>
                  <a:avLst/>
                  <a:gdLst>
                    <a:gd name="T0" fmla="*/ 7 w 109"/>
                    <a:gd name="T1" fmla="*/ 144 h 144"/>
                    <a:gd name="T2" fmla="*/ 4 w 109"/>
                    <a:gd name="T3" fmla="*/ 141 h 144"/>
                    <a:gd name="T4" fmla="*/ 1 w 109"/>
                    <a:gd name="T5" fmla="*/ 139 h 144"/>
                    <a:gd name="T6" fmla="*/ 0 w 109"/>
                    <a:gd name="T7" fmla="*/ 136 h 144"/>
                    <a:gd name="T8" fmla="*/ 1 w 109"/>
                    <a:gd name="T9" fmla="*/ 131 h 144"/>
                    <a:gd name="T10" fmla="*/ 7 w 109"/>
                    <a:gd name="T11" fmla="*/ 119 h 144"/>
                    <a:gd name="T12" fmla="*/ 17 w 109"/>
                    <a:gd name="T13" fmla="*/ 100 h 144"/>
                    <a:gd name="T14" fmla="*/ 30 w 109"/>
                    <a:gd name="T15" fmla="*/ 79 h 144"/>
                    <a:gd name="T16" fmla="*/ 41 w 109"/>
                    <a:gd name="T17" fmla="*/ 61 h 144"/>
                    <a:gd name="T18" fmla="*/ 56 w 109"/>
                    <a:gd name="T19" fmla="*/ 42 h 144"/>
                    <a:gd name="T20" fmla="*/ 69 w 109"/>
                    <a:gd name="T21" fmla="*/ 25 h 144"/>
                    <a:gd name="T22" fmla="*/ 79 w 109"/>
                    <a:gd name="T23" fmla="*/ 14 h 144"/>
                    <a:gd name="T24" fmla="*/ 84 w 109"/>
                    <a:gd name="T25" fmla="*/ 8 h 144"/>
                    <a:gd name="T26" fmla="*/ 88 w 109"/>
                    <a:gd name="T27" fmla="*/ 5 h 144"/>
                    <a:gd name="T28" fmla="*/ 92 w 109"/>
                    <a:gd name="T29" fmla="*/ 2 h 144"/>
                    <a:gd name="T30" fmla="*/ 97 w 109"/>
                    <a:gd name="T31" fmla="*/ 0 h 144"/>
                    <a:gd name="T32" fmla="*/ 100 w 109"/>
                    <a:gd name="T33" fmla="*/ 0 h 144"/>
                    <a:gd name="T34" fmla="*/ 106 w 109"/>
                    <a:gd name="T35" fmla="*/ 0 h 144"/>
                    <a:gd name="T36" fmla="*/ 108 w 109"/>
                    <a:gd name="T37" fmla="*/ 2 h 144"/>
                    <a:gd name="T38" fmla="*/ 109 w 109"/>
                    <a:gd name="T39" fmla="*/ 4 h 144"/>
                    <a:gd name="T40" fmla="*/ 109 w 109"/>
                    <a:gd name="T41" fmla="*/ 7 h 144"/>
                    <a:gd name="T42" fmla="*/ 109 w 109"/>
                    <a:gd name="T43" fmla="*/ 10 h 144"/>
                    <a:gd name="T44" fmla="*/ 106 w 109"/>
                    <a:gd name="T45" fmla="*/ 17 h 144"/>
                    <a:gd name="T46" fmla="*/ 103 w 109"/>
                    <a:gd name="T47" fmla="*/ 22 h 144"/>
                    <a:gd name="T48" fmla="*/ 99 w 109"/>
                    <a:gd name="T49" fmla="*/ 34 h 144"/>
                    <a:gd name="T50" fmla="*/ 90 w 109"/>
                    <a:gd name="T51" fmla="*/ 49 h 144"/>
                    <a:gd name="T52" fmla="*/ 79 w 109"/>
                    <a:gd name="T53" fmla="*/ 68 h 144"/>
                    <a:gd name="T54" fmla="*/ 66 w 109"/>
                    <a:gd name="T55" fmla="*/ 87 h 144"/>
                    <a:gd name="T56" fmla="*/ 53 w 109"/>
                    <a:gd name="T57" fmla="*/ 105 h 144"/>
                    <a:gd name="T58" fmla="*/ 44 w 109"/>
                    <a:gd name="T59" fmla="*/ 117 h 144"/>
                    <a:gd name="T60" fmla="*/ 35 w 109"/>
                    <a:gd name="T61" fmla="*/ 127 h 144"/>
                    <a:gd name="T62" fmla="*/ 23 w 109"/>
                    <a:gd name="T63" fmla="*/ 138 h 144"/>
                    <a:gd name="T64" fmla="*/ 19 w 109"/>
                    <a:gd name="T65" fmla="*/ 143 h 144"/>
                    <a:gd name="T66" fmla="*/ 15 w 109"/>
                    <a:gd name="T67" fmla="*/ 144 h 144"/>
                    <a:gd name="T68" fmla="*/ 12 w 109"/>
                    <a:gd name="T69" fmla="*/ 144 h 144"/>
                    <a:gd name="T70" fmla="*/ 7 w 109"/>
                    <a:gd name="T71" fmla="*/ 144 h 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9" h="144">
                      <a:moveTo>
                        <a:pt x="7" y="144"/>
                      </a:moveTo>
                      <a:lnTo>
                        <a:pt x="4" y="141"/>
                      </a:lnTo>
                      <a:lnTo>
                        <a:pt x="1" y="139"/>
                      </a:lnTo>
                      <a:lnTo>
                        <a:pt x="0" y="136"/>
                      </a:lnTo>
                      <a:lnTo>
                        <a:pt x="1" y="131"/>
                      </a:lnTo>
                      <a:lnTo>
                        <a:pt x="7" y="119"/>
                      </a:lnTo>
                      <a:lnTo>
                        <a:pt x="17" y="100"/>
                      </a:lnTo>
                      <a:lnTo>
                        <a:pt x="30" y="79"/>
                      </a:lnTo>
                      <a:lnTo>
                        <a:pt x="41" y="61"/>
                      </a:lnTo>
                      <a:lnTo>
                        <a:pt x="56" y="42"/>
                      </a:lnTo>
                      <a:lnTo>
                        <a:pt x="69" y="25"/>
                      </a:lnTo>
                      <a:lnTo>
                        <a:pt x="79" y="14"/>
                      </a:lnTo>
                      <a:lnTo>
                        <a:pt x="84" y="8"/>
                      </a:lnTo>
                      <a:lnTo>
                        <a:pt x="88" y="5"/>
                      </a:lnTo>
                      <a:lnTo>
                        <a:pt x="92" y="2"/>
                      </a:lnTo>
                      <a:lnTo>
                        <a:pt x="97" y="0"/>
                      </a:lnTo>
                      <a:lnTo>
                        <a:pt x="100" y="0"/>
                      </a:lnTo>
                      <a:lnTo>
                        <a:pt x="106" y="0"/>
                      </a:lnTo>
                      <a:lnTo>
                        <a:pt x="108" y="2"/>
                      </a:lnTo>
                      <a:lnTo>
                        <a:pt x="109" y="4"/>
                      </a:lnTo>
                      <a:lnTo>
                        <a:pt x="109" y="7"/>
                      </a:lnTo>
                      <a:lnTo>
                        <a:pt x="109" y="10"/>
                      </a:lnTo>
                      <a:lnTo>
                        <a:pt x="106" y="17"/>
                      </a:lnTo>
                      <a:lnTo>
                        <a:pt x="103" y="22"/>
                      </a:lnTo>
                      <a:lnTo>
                        <a:pt x="99" y="34"/>
                      </a:lnTo>
                      <a:lnTo>
                        <a:pt x="90" y="49"/>
                      </a:lnTo>
                      <a:lnTo>
                        <a:pt x="79" y="68"/>
                      </a:lnTo>
                      <a:lnTo>
                        <a:pt x="66" y="87"/>
                      </a:lnTo>
                      <a:lnTo>
                        <a:pt x="53" y="105"/>
                      </a:lnTo>
                      <a:lnTo>
                        <a:pt x="44" y="117"/>
                      </a:lnTo>
                      <a:lnTo>
                        <a:pt x="35" y="127"/>
                      </a:lnTo>
                      <a:lnTo>
                        <a:pt x="23" y="138"/>
                      </a:lnTo>
                      <a:lnTo>
                        <a:pt x="19" y="143"/>
                      </a:lnTo>
                      <a:lnTo>
                        <a:pt x="15" y="144"/>
                      </a:lnTo>
                      <a:lnTo>
                        <a:pt x="12" y="144"/>
                      </a:lnTo>
                      <a:lnTo>
                        <a:pt x="7" y="144"/>
                      </a:lnTo>
                      <a:close/>
                    </a:path>
                  </a:pathLst>
                </a:custGeom>
                <a:solidFill>
                  <a:srgbClr val="FFFFFF"/>
                </a:solidFill>
                <a:ln w="0">
                  <a:solidFill>
                    <a:srgbClr val="606060"/>
                  </a:solidFill>
                  <a:prstDash val="solid"/>
                  <a:round/>
                  <a:headEnd/>
                  <a:tailEnd/>
                </a:ln>
              </p:spPr>
              <p:txBody>
                <a:bodyPr/>
                <a:lstStyle/>
                <a:p>
                  <a:endParaRPr lang="en-US"/>
                </a:p>
              </p:txBody>
            </p:sp>
            <p:sp>
              <p:nvSpPr>
                <p:cNvPr id="38239" name="Freeform 99"/>
                <p:cNvSpPr>
                  <a:spLocks/>
                </p:cNvSpPr>
                <p:nvPr/>
              </p:nvSpPr>
              <p:spPr bwMode="auto">
                <a:xfrm>
                  <a:off x="4385" y="3590"/>
                  <a:ext cx="245" cy="64"/>
                </a:xfrm>
                <a:custGeom>
                  <a:avLst/>
                  <a:gdLst>
                    <a:gd name="T0" fmla="*/ 0 w 245"/>
                    <a:gd name="T1" fmla="*/ 56 h 64"/>
                    <a:gd name="T2" fmla="*/ 9 w 245"/>
                    <a:gd name="T3" fmla="*/ 50 h 64"/>
                    <a:gd name="T4" fmla="*/ 33 w 245"/>
                    <a:gd name="T5" fmla="*/ 42 h 64"/>
                    <a:gd name="T6" fmla="*/ 63 w 245"/>
                    <a:gd name="T7" fmla="*/ 33 h 64"/>
                    <a:gd name="T8" fmla="*/ 103 w 245"/>
                    <a:gd name="T9" fmla="*/ 23 h 64"/>
                    <a:gd name="T10" fmla="*/ 145 w 245"/>
                    <a:gd name="T11" fmla="*/ 13 h 64"/>
                    <a:gd name="T12" fmla="*/ 187 w 245"/>
                    <a:gd name="T13" fmla="*/ 5 h 64"/>
                    <a:gd name="T14" fmla="*/ 212 w 245"/>
                    <a:gd name="T15" fmla="*/ 2 h 64"/>
                    <a:gd name="T16" fmla="*/ 220 w 245"/>
                    <a:gd name="T17" fmla="*/ 1 h 64"/>
                    <a:gd name="T18" fmla="*/ 228 w 245"/>
                    <a:gd name="T19" fmla="*/ 0 h 64"/>
                    <a:gd name="T20" fmla="*/ 238 w 245"/>
                    <a:gd name="T21" fmla="*/ 2 h 64"/>
                    <a:gd name="T22" fmla="*/ 243 w 245"/>
                    <a:gd name="T23" fmla="*/ 4 h 64"/>
                    <a:gd name="T24" fmla="*/ 245 w 245"/>
                    <a:gd name="T25" fmla="*/ 6 h 64"/>
                    <a:gd name="T26" fmla="*/ 244 w 245"/>
                    <a:gd name="T27" fmla="*/ 10 h 64"/>
                    <a:gd name="T28" fmla="*/ 241 w 245"/>
                    <a:gd name="T29" fmla="*/ 13 h 64"/>
                    <a:gd name="T30" fmla="*/ 238 w 245"/>
                    <a:gd name="T31" fmla="*/ 14 h 64"/>
                    <a:gd name="T32" fmla="*/ 230 w 245"/>
                    <a:gd name="T33" fmla="*/ 17 h 64"/>
                    <a:gd name="T34" fmla="*/ 207 w 245"/>
                    <a:gd name="T35" fmla="*/ 24 h 64"/>
                    <a:gd name="T36" fmla="*/ 164 w 245"/>
                    <a:gd name="T37" fmla="*/ 35 h 64"/>
                    <a:gd name="T38" fmla="*/ 126 w 245"/>
                    <a:gd name="T39" fmla="*/ 44 h 64"/>
                    <a:gd name="T40" fmla="*/ 84 w 245"/>
                    <a:gd name="T41" fmla="*/ 53 h 64"/>
                    <a:gd name="T42" fmla="*/ 51 w 245"/>
                    <a:gd name="T43" fmla="*/ 60 h 64"/>
                    <a:gd name="T44" fmla="*/ 27 w 245"/>
                    <a:gd name="T45" fmla="*/ 64 h 64"/>
                    <a:gd name="T46" fmla="*/ 14 w 245"/>
                    <a:gd name="T47" fmla="*/ 64 h 64"/>
                    <a:gd name="T48" fmla="*/ 5 w 245"/>
                    <a:gd name="T49" fmla="*/ 63 h 64"/>
                    <a:gd name="T50" fmla="*/ 0 w 245"/>
                    <a:gd name="T51" fmla="*/ 60 h 64"/>
                    <a:gd name="T52" fmla="*/ 0 w 245"/>
                    <a:gd name="T53" fmla="*/ 5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4">
                      <a:moveTo>
                        <a:pt x="0" y="56"/>
                      </a:moveTo>
                      <a:lnTo>
                        <a:pt x="9" y="50"/>
                      </a:lnTo>
                      <a:lnTo>
                        <a:pt x="33" y="42"/>
                      </a:lnTo>
                      <a:lnTo>
                        <a:pt x="63" y="33"/>
                      </a:lnTo>
                      <a:lnTo>
                        <a:pt x="103" y="23"/>
                      </a:lnTo>
                      <a:lnTo>
                        <a:pt x="145" y="13"/>
                      </a:lnTo>
                      <a:lnTo>
                        <a:pt x="187" y="5"/>
                      </a:lnTo>
                      <a:lnTo>
                        <a:pt x="212" y="2"/>
                      </a:lnTo>
                      <a:lnTo>
                        <a:pt x="220" y="1"/>
                      </a:lnTo>
                      <a:lnTo>
                        <a:pt x="228" y="0"/>
                      </a:lnTo>
                      <a:lnTo>
                        <a:pt x="238" y="2"/>
                      </a:lnTo>
                      <a:lnTo>
                        <a:pt x="243" y="4"/>
                      </a:lnTo>
                      <a:lnTo>
                        <a:pt x="245" y="6"/>
                      </a:lnTo>
                      <a:lnTo>
                        <a:pt x="244" y="10"/>
                      </a:lnTo>
                      <a:lnTo>
                        <a:pt x="241" y="13"/>
                      </a:lnTo>
                      <a:lnTo>
                        <a:pt x="238" y="14"/>
                      </a:lnTo>
                      <a:lnTo>
                        <a:pt x="230" y="17"/>
                      </a:lnTo>
                      <a:lnTo>
                        <a:pt x="207" y="24"/>
                      </a:lnTo>
                      <a:lnTo>
                        <a:pt x="164" y="35"/>
                      </a:lnTo>
                      <a:lnTo>
                        <a:pt x="126" y="44"/>
                      </a:lnTo>
                      <a:lnTo>
                        <a:pt x="84" y="53"/>
                      </a:lnTo>
                      <a:lnTo>
                        <a:pt x="51" y="60"/>
                      </a:lnTo>
                      <a:lnTo>
                        <a:pt x="27" y="64"/>
                      </a:lnTo>
                      <a:lnTo>
                        <a:pt x="14" y="64"/>
                      </a:lnTo>
                      <a:lnTo>
                        <a:pt x="5" y="63"/>
                      </a:lnTo>
                      <a:lnTo>
                        <a:pt x="0" y="60"/>
                      </a:lnTo>
                      <a:lnTo>
                        <a:pt x="0" y="5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0" name="Freeform 100"/>
                <p:cNvSpPr>
                  <a:spLocks/>
                </p:cNvSpPr>
                <p:nvPr/>
              </p:nvSpPr>
              <p:spPr bwMode="auto">
                <a:xfrm>
                  <a:off x="4378" y="3589"/>
                  <a:ext cx="245" cy="65"/>
                </a:xfrm>
                <a:custGeom>
                  <a:avLst/>
                  <a:gdLst>
                    <a:gd name="T0" fmla="*/ 0 w 245"/>
                    <a:gd name="T1" fmla="*/ 56 h 65"/>
                    <a:gd name="T2" fmla="*/ 9 w 245"/>
                    <a:gd name="T3" fmla="*/ 50 h 65"/>
                    <a:gd name="T4" fmla="*/ 32 w 245"/>
                    <a:gd name="T5" fmla="*/ 42 h 65"/>
                    <a:gd name="T6" fmla="*/ 62 w 245"/>
                    <a:gd name="T7" fmla="*/ 33 h 65"/>
                    <a:gd name="T8" fmla="*/ 102 w 245"/>
                    <a:gd name="T9" fmla="*/ 23 h 65"/>
                    <a:gd name="T10" fmla="*/ 144 w 245"/>
                    <a:gd name="T11" fmla="*/ 14 h 65"/>
                    <a:gd name="T12" fmla="*/ 186 w 245"/>
                    <a:gd name="T13" fmla="*/ 5 h 65"/>
                    <a:gd name="T14" fmla="*/ 211 w 245"/>
                    <a:gd name="T15" fmla="*/ 2 h 65"/>
                    <a:gd name="T16" fmla="*/ 220 w 245"/>
                    <a:gd name="T17" fmla="*/ 1 h 65"/>
                    <a:gd name="T18" fmla="*/ 228 w 245"/>
                    <a:gd name="T19" fmla="*/ 0 h 65"/>
                    <a:gd name="T20" fmla="*/ 237 w 245"/>
                    <a:gd name="T21" fmla="*/ 2 h 65"/>
                    <a:gd name="T22" fmla="*/ 242 w 245"/>
                    <a:gd name="T23" fmla="*/ 4 h 65"/>
                    <a:gd name="T24" fmla="*/ 245 w 245"/>
                    <a:gd name="T25" fmla="*/ 6 h 65"/>
                    <a:gd name="T26" fmla="*/ 243 w 245"/>
                    <a:gd name="T27" fmla="*/ 10 h 65"/>
                    <a:gd name="T28" fmla="*/ 240 w 245"/>
                    <a:gd name="T29" fmla="*/ 13 h 65"/>
                    <a:gd name="T30" fmla="*/ 237 w 245"/>
                    <a:gd name="T31" fmla="*/ 14 h 65"/>
                    <a:gd name="T32" fmla="*/ 229 w 245"/>
                    <a:gd name="T33" fmla="*/ 17 h 65"/>
                    <a:gd name="T34" fmla="*/ 206 w 245"/>
                    <a:gd name="T35" fmla="*/ 24 h 65"/>
                    <a:gd name="T36" fmla="*/ 164 w 245"/>
                    <a:gd name="T37" fmla="*/ 35 h 65"/>
                    <a:gd name="T38" fmla="*/ 126 w 245"/>
                    <a:gd name="T39" fmla="*/ 45 h 65"/>
                    <a:gd name="T40" fmla="*/ 84 w 245"/>
                    <a:gd name="T41" fmla="*/ 53 h 65"/>
                    <a:gd name="T42" fmla="*/ 50 w 245"/>
                    <a:gd name="T43" fmla="*/ 60 h 65"/>
                    <a:gd name="T44" fmla="*/ 27 w 245"/>
                    <a:gd name="T45" fmla="*/ 64 h 65"/>
                    <a:gd name="T46" fmla="*/ 13 w 245"/>
                    <a:gd name="T47" fmla="*/ 65 h 65"/>
                    <a:gd name="T48" fmla="*/ 4 w 245"/>
                    <a:gd name="T49" fmla="*/ 63 h 65"/>
                    <a:gd name="T50" fmla="*/ 0 w 245"/>
                    <a:gd name="T51" fmla="*/ 60 h 65"/>
                    <a:gd name="T52" fmla="*/ 0 w 245"/>
                    <a:gd name="T53" fmla="*/ 56 h 6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45" h="65">
                      <a:moveTo>
                        <a:pt x="0" y="56"/>
                      </a:moveTo>
                      <a:lnTo>
                        <a:pt x="9" y="50"/>
                      </a:lnTo>
                      <a:lnTo>
                        <a:pt x="32" y="42"/>
                      </a:lnTo>
                      <a:lnTo>
                        <a:pt x="62" y="33"/>
                      </a:lnTo>
                      <a:lnTo>
                        <a:pt x="102" y="23"/>
                      </a:lnTo>
                      <a:lnTo>
                        <a:pt x="144" y="14"/>
                      </a:lnTo>
                      <a:lnTo>
                        <a:pt x="186" y="5"/>
                      </a:lnTo>
                      <a:lnTo>
                        <a:pt x="211" y="2"/>
                      </a:lnTo>
                      <a:lnTo>
                        <a:pt x="220" y="1"/>
                      </a:lnTo>
                      <a:lnTo>
                        <a:pt x="228" y="0"/>
                      </a:lnTo>
                      <a:lnTo>
                        <a:pt x="237" y="2"/>
                      </a:lnTo>
                      <a:lnTo>
                        <a:pt x="242" y="4"/>
                      </a:lnTo>
                      <a:lnTo>
                        <a:pt x="245" y="6"/>
                      </a:lnTo>
                      <a:lnTo>
                        <a:pt x="243" y="10"/>
                      </a:lnTo>
                      <a:lnTo>
                        <a:pt x="240" y="13"/>
                      </a:lnTo>
                      <a:lnTo>
                        <a:pt x="237" y="14"/>
                      </a:lnTo>
                      <a:lnTo>
                        <a:pt x="229" y="17"/>
                      </a:lnTo>
                      <a:lnTo>
                        <a:pt x="206" y="24"/>
                      </a:lnTo>
                      <a:lnTo>
                        <a:pt x="164" y="35"/>
                      </a:lnTo>
                      <a:lnTo>
                        <a:pt x="126" y="45"/>
                      </a:lnTo>
                      <a:lnTo>
                        <a:pt x="84" y="53"/>
                      </a:lnTo>
                      <a:lnTo>
                        <a:pt x="50" y="60"/>
                      </a:lnTo>
                      <a:lnTo>
                        <a:pt x="27" y="64"/>
                      </a:lnTo>
                      <a:lnTo>
                        <a:pt x="13" y="65"/>
                      </a:lnTo>
                      <a:lnTo>
                        <a:pt x="4" y="63"/>
                      </a:lnTo>
                      <a:lnTo>
                        <a:pt x="0" y="60"/>
                      </a:lnTo>
                      <a:lnTo>
                        <a:pt x="0" y="56"/>
                      </a:lnTo>
                      <a:close/>
                    </a:path>
                  </a:pathLst>
                </a:custGeom>
                <a:solidFill>
                  <a:srgbClr val="FFFFFF"/>
                </a:solidFill>
                <a:ln w="0">
                  <a:solidFill>
                    <a:srgbClr val="606060"/>
                  </a:solidFill>
                  <a:prstDash val="solid"/>
                  <a:round/>
                  <a:headEnd/>
                  <a:tailEnd/>
                </a:ln>
              </p:spPr>
              <p:txBody>
                <a:bodyPr/>
                <a:lstStyle/>
                <a:p>
                  <a:endParaRPr lang="en-US"/>
                </a:p>
              </p:txBody>
            </p:sp>
            <p:sp>
              <p:nvSpPr>
                <p:cNvPr id="38241" name="Oval 101"/>
                <p:cNvSpPr>
                  <a:spLocks noChangeArrowheads="1"/>
                </p:cNvSpPr>
                <p:nvPr/>
              </p:nvSpPr>
              <p:spPr bwMode="auto">
                <a:xfrm>
                  <a:off x="4346" y="3565"/>
                  <a:ext cx="20" cy="73"/>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42" name="Oval 102"/>
                <p:cNvSpPr>
                  <a:spLocks noChangeArrowheads="1"/>
                </p:cNvSpPr>
                <p:nvPr/>
              </p:nvSpPr>
              <p:spPr bwMode="auto">
                <a:xfrm>
                  <a:off x="4342" y="3565"/>
                  <a:ext cx="20" cy="73"/>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43" name="Freeform 103"/>
                <p:cNvSpPr>
                  <a:spLocks/>
                </p:cNvSpPr>
                <p:nvPr/>
              </p:nvSpPr>
              <p:spPr bwMode="auto">
                <a:xfrm>
                  <a:off x="4374" y="3586"/>
                  <a:ext cx="39" cy="54"/>
                </a:xfrm>
                <a:custGeom>
                  <a:avLst/>
                  <a:gdLst>
                    <a:gd name="T0" fmla="*/ 2 w 39"/>
                    <a:gd name="T1" fmla="*/ 54 h 54"/>
                    <a:gd name="T2" fmla="*/ 1 w 39"/>
                    <a:gd name="T3" fmla="*/ 53 h 54"/>
                    <a:gd name="T4" fmla="*/ 0 w 39"/>
                    <a:gd name="T5" fmla="*/ 52 h 54"/>
                    <a:gd name="T6" fmla="*/ 0 w 39"/>
                    <a:gd name="T7" fmla="*/ 51 h 54"/>
                    <a:gd name="T8" fmla="*/ 0 w 39"/>
                    <a:gd name="T9" fmla="*/ 49 h 54"/>
                    <a:gd name="T10" fmla="*/ 2 w 39"/>
                    <a:gd name="T11" fmla="*/ 45 h 54"/>
                    <a:gd name="T12" fmla="*/ 6 w 39"/>
                    <a:gd name="T13" fmla="*/ 38 h 54"/>
                    <a:gd name="T14" fmla="*/ 10 w 39"/>
                    <a:gd name="T15" fmla="*/ 30 h 54"/>
                    <a:gd name="T16" fmla="*/ 15 w 39"/>
                    <a:gd name="T17" fmla="*/ 23 h 54"/>
                    <a:gd name="T18" fmla="*/ 20 w 39"/>
                    <a:gd name="T19" fmla="*/ 16 h 54"/>
                    <a:gd name="T20" fmla="*/ 25 w 39"/>
                    <a:gd name="T21" fmla="*/ 10 h 54"/>
                    <a:gd name="T22" fmla="*/ 29 w 39"/>
                    <a:gd name="T23" fmla="*/ 6 h 54"/>
                    <a:gd name="T24" fmla="*/ 30 w 39"/>
                    <a:gd name="T25" fmla="*/ 4 h 54"/>
                    <a:gd name="T26" fmla="*/ 32 w 39"/>
                    <a:gd name="T27" fmla="*/ 2 h 54"/>
                    <a:gd name="T28" fmla="*/ 33 w 39"/>
                    <a:gd name="T29" fmla="*/ 1 h 54"/>
                    <a:gd name="T30" fmla="*/ 35 w 39"/>
                    <a:gd name="T31" fmla="*/ 1 h 54"/>
                    <a:gd name="T32" fmla="*/ 36 w 39"/>
                    <a:gd name="T33" fmla="*/ 0 h 54"/>
                    <a:gd name="T34" fmla="*/ 38 w 39"/>
                    <a:gd name="T35" fmla="*/ 1 h 54"/>
                    <a:gd name="T36" fmla="*/ 39 w 39"/>
                    <a:gd name="T37" fmla="*/ 1 h 54"/>
                    <a:gd name="T38" fmla="*/ 39 w 39"/>
                    <a:gd name="T39" fmla="*/ 2 h 54"/>
                    <a:gd name="T40" fmla="*/ 39 w 39"/>
                    <a:gd name="T41" fmla="*/ 3 h 54"/>
                    <a:gd name="T42" fmla="*/ 39 w 39"/>
                    <a:gd name="T43" fmla="*/ 5 h 54"/>
                    <a:gd name="T44" fmla="*/ 38 w 39"/>
                    <a:gd name="T45" fmla="*/ 7 h 54"/>
                    <a:gd name="T46" fmla="*/ 38 w 39"/>
                    <a:gd name="T47" fmla="*/ 9 h 54"/>
                    <a:gd name="T48" fmla="*/ 35 w 39"/>
                    <a:gd name="T49" fmla="*/ 13 h 54"/>
                    <a:gd name="T50" fmla="*/ 32 w 39"/>
                    <a:gd name="T51" fmla="*/ 19 h 54"/>
                    <a:gd name="T52" fmla="*/ 29 w 39"/>
                    <a:gd name="T53" fmla="*/ 25 h 54"/>
                    <a:gd name="T54" fmla="*/ 23 w 39"/>
                    <a:gd name="T55" fmla="*/ 33 h 54"/>
                    <a:gd name="T56" fmla="*/ 19 w 39"/>
                    <a:gd name="T57" fmla="*/ 40 h 54"/>
                    <a:gd name="T58" fmla="*/ 16 w 39"/>
                    <a:gd name="T59" fmla="*/ 44 h 54"/>
                    <a:gd name="T60" fmla="*/ 13 w 39"/>
                    <a:gd name="T61" fmla="*/ 48 h 54"/>
                    <a:gd name="T62" fmla="*/ 8 w 39"/>
                    <a:gd name="T63" fmla="*/ 52 h 54"/>
                    <a:gd name="T64" fmla="*/ 7 w 39"/>
                    <a:gd name="T65" fmla="*/ 53 h 54"/>
                    <a:gd name="T66" fmla="*/ 5 w 39"/>
                    <a:gd name="T67" fmla="*/ 54 h 54"/>
                    <a:gd name="T68" fmla="*/ 4 w 39"/>
                    <a:gd name="T69" fmla="*/ 54 h 54"/>
                    <a:gd name="T70" fmla="*/ 2 w 39"/>
                    <a:gd name="T71" fmla="*/ 54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9" h="54">
                      <a:moveTo>
                        <a:pt x="2" y="54"/>
                      </a:moveTo>
                      <a:lnTo>
                        <a:pt x="1" y="53"/>
                      </a:lnTo>
                      <a:lnTo>
                        <a:pt x="0" y="52"/>
                      </a:lnTo>
                      <a:lnTo>
                        <a:pt x="0" y="51"/>
                      </a:lnTo>
                      <a:lnTo>
                        <a:pt x="0" y="49"/>
                      </a:lnTo>
                      <a:lnTo>
                        <a:pt x="2" y="45"/>
                      </a:lnTo>
                      <a:lnTo>
                        <a:pt x="6" y="38"/>
                      </a:lnTo>
                      <a:lnTo>
                        <a:pt x="10" y="30"/>
                      </a:lnTo>
                      <a:lnTo>
                        <a:pt x="15" y="23"/>
                      </a:lnTo>
                      <a:lnTo>
                        <a:pt x="20" y="16"/>
                      </a:lnTo>
                      <a:lnTo>
                        <a:pt x="25" y="10"/>
                      </a:lnTo>
                      <a:lnTo>
                        <a:pt x="29" y="6"/>
                      </a:lnTo>
                      <a:lnTo>
                        <a:pt x="30" y="4"/>
                      </a:lnTo>
                      <a:lnTo>
                        <a:pt x="32" y="2"/>
                      </a:lnTo>
                      <a:lnTo>
                        <a:pt x="33" y="1"/>
                      </a:lnTo>
                      <a:lnTo>
                        <a:pt x="35" y="1"/>
                      </a:lnTo>
                      <a:lnTo>
                        <a:pt x="36" y="0"/>
                      </a:lnTo>
                      <a:lnTo>
                        <a:pt x="38" y="1"/>
                      </a:lnTo>
                      <a:lnTo>
                        <a:pt x="39" y="1"/>
                      </a:lnTo>
                      <a:lnTo>
                        <a:pt x="39" y="2"/>
                      </a:lnTo>
                      <a:lnTo>
                        <a:pt x="39" y="3"/>
                      </a:lnTo>
                      <a:lnTo>
                        <a:pt x="39" y="5"/>
                      </a:lnTo>
                      <a:lnTo>
                        <a:pt x="38" y="7"/>
                      </a:lnTo>
                      <a:lnTo>
                        <a:pt x="38" y="9"/>
                      </a:lnTo>
                      <a:lnTo>
                        <a:pt x="35" y="13"/>
                      </a:lnTo>
                      <a:lnTo>
                        <a:pt x="32" y="19"/>
                      </a:lnTo>
                      <a:lnTo>
                        <a:pt x="29" y="25"/>
                      </a:lnTo>
                      <a:lnTo>
                        <a:pt x="23" y="33"/>
                      </a:lnTo>
                      <a:lnTo>
                        <a:pt x="19" y="40"/>
                      </a:lnTo>
                      <a:lnTo>
                        <a:pt x="16" y="44"/>
                      </a:lnTo>
                      <a:lnTo>
                        <a:pt x="13" y="48"/>
                      </a:lnTo>
                      <a:lnTo>
                        <a:pt x="8" y="52"/>
                      </a:lnTo>
                      <a:lnTo>
                        <a:pt x="7" y="53"/>
                      </a:lnTo>
                      <a:lnTo>
                        <a:pt x="5" y="54"/>
                      </a:lnTo>
                      <a:lnTo>
                        <a:pt x="4" y="54"/>
                      </a:lnTo>
                      <a:lnTo>
                        <a:pt x="2" y="54"/>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4" name="Freeform 104"/>
                <p:cNvSpPr>
                  <a:spLocks/>
                </p:cNvSpPr>
                <p:nvPr/>
              </p:nvSpPr>
              <p:spPr bwMode="auto">
                <a:xfrm>
                  <a:off x="4370" y="3586"/>
                  <a:ext cx="40" cy="53"/>
                </a:xfrm>
                <a:custGeom>
                  <a:avLst/>
                  <a:gdLst>
                    <a:gd name="T0" fmla="*/ 3 w 40"/>
                    <a:gd name="T1" fmla="*/ 53 h 53"/>
                    <a:gd name="T2" fmla="*/ 2 w 40"/>
                    <a:gd name="T3" fmla="*/ 52 h 53"/>
                    <a:gd name="T4" fmla="*/ 1 w 40"/>
                    <a:gd name="T5" fmla="*/ 51 h 53"/>
                    <a:gd name="T6" fmla="*/ 0 w 40"/>
                    <a:gd name="T7" fmla="*/ 50 h 53"/>
                    <a:gd name="T8" fmla="*/ 1 w 40"/>
                    <a:gd name="T9" fmla="*/ 49 h 53"/>
                    <a:gd name="T10" fmla="*/ 3 w 40"/>
                    <a:gd name="T11" fmla="*/ 44 h 53"/>
                    <a:gd name="T12" fmla="*/ 7 w 40"/>
                    <a:gd name="T13" fmla="*/ 37 h 53"/>
                    <a:gd name="T14" fmla="*/ 11 w 40"/>
                    <a:gd name="T15" fmla="*/ 29 h 53"/>
                    <a:gd name="T16" fmla="*/ 15 w 40"/>
                    <a:gd name="T17" fmla="*/ 23 h 53"/>
                    <a:gd name="T18" fmla="*/ 20 w 40"/>
                    <a:gd name="T19" fmla="*/ 16 h 53"/>
                    <a:gd name="T20" fmla="*/ 26 w 40"/>
                    <a:gd name="T21" fmla="*/ 9 h 53"/>
                    <a:gd name="T22" fmla="*/ 29 w 40"/>
                    <a:gd name="T23" fmla="*/ 5 h 53"/>
                    <a:gd name="T24" fmla="*/ 31 w 40"/>
                    <a:gd name="T25" fmla="*/ 3 h 53"/>
                    <a:gd name="T26" fmla="*/ 33 w 40"/>
                    <a:gd name="T27" fmla="*/ 2 h 53"/>
                    <a:gd name="T28" fmla="*/ 34 w 40"/>
                    <a:gd name="T29" fmla="*/ 0 h 53"/>
                    <a:gd name="T30" fmla="*/ 36 w 40"/>
                    <a:gd name="T31" fmla="*/ 0 h 53"/>
                    <a:gd name="T32" fmla="*/ 37 w 40"/>
                    <a:gd name="T33" fmla="*/ 0 h 53"/>
                    <a:gd name="T34" fmla="*/ 39 w 40"/>
                    <a:gd name="T35" fmla="*/ 0 h 53"/>
                    <a:gd name="T36" fmla="*/ 39 w 40"/>
                    <a:gd name="T37" fmla="*/ 0 h 53"/>
                    <a:gd name="T38" fmla="*/ 40 w 40"/>
                    <a:gd name="T39" fmla="*/ 1 h 53"/>
                    <a:gd name="T40" fmla="*/ 40 w 40"/>
                    <a:gd name="T41" fmla="*/ 3 h 53"/>
                    <a:gd name="T42" fmla="*/ 40 w 40"/>
                    <a:gd name="T43" fmla="*/ 4 h 53"/>
                    <a:gd name="T44" fmla="*/ 39 w 40"/>
                    <a:gd name="T45" fmla="*/ 6 h 53"/>
                    <a:gd name="T46" fmla="*/ 38 w 40"/>
                    <a:gd name="T47" fmla="*/ 8 h 53"/>
                    <a:gd name="T48" fmla="*/ 36 w 40"/>
                    <a:gd name="T49" fmla="*/ 12 h 53"/>
                    <a:gd name="T50" fmla="*/ 33 w 40"/>
                    <a:gd name="T51" fmla="*/ 18 h 53"/>
                    <a:gd name="T52" fmla="*/ 29 w 40"/>
                    <a:gd name="T53" fmla="*/ 25 h 53"/>
                    <a:gd name="T54" fmla="*/ 24 w 40"/>
                    <a:gd name="T55" fmla="*/ 32 h 53"/>
                    <a:gd name="T56" fmla="*/ 20 w 40"/>
                    <a:gd name="T57" fmla="*/ 39 h 53"/>
                    <a:gd name="T58" fmla="*/ 16 w 40"/>
                    <a:gd name="T59" fmla="*/ 43 h 53"/>
                    <a:gd name="T60" fmla="*/ 13 w 40"/>
                    <a:gd name="T61" fmla="*/ 47 h 53"/>
                    <a:gd name="T62" fmla="*/ 9 w 40"/>
                    <a:gd name="T63" fmla="*/ 51 h 53"/>
                    <a:gd name="T64" fmla="*/ 8 w 40"/>
                    <a:gd name="T65" fmla="*/ 53 h 53"/>
                    <a:gd name="T66" fmla="*/ 6 w 40"/>
                    <a:gd name="T67" fmla="*/ 53 h 53"/>
                    <a:gd name="T68" fmla="*/ 5 w 40"/>
                    <a:gd name="T69" fmla="*/ 53 h 53"/>
                    <a:gd name="T70" fmla="*/ 3 w 40"/>
                    <a:gd name="T71" fmla="*/ 53 h 5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 h="53">
                      <a:moveTo>
                        <a:pt x="3" y="53"/>
                      </a:moveTo>
                      <a:lnTo>
                        <a:pt x="2" y="52"/>
                      </a:lnTo>
                      <a:lnTo>
                        <a:pt x="1" y="51"/>
                      </a:lnTo>
                      <a:lnTo>
                        <a:pt x="0" y="50"/>
                      </a:lnTo>
                      <a:lnTo>
                        <a:pt x="1" y="49"/>
                      </a:lnTo>
                      <a:lnTo>
                        <a:pt x="3" y="44"/>
                      </a:lnTo>
                      <a:lnTo>
                        <a:pt x="7" y="37"/>
                      </a:lnTo>
                      <a:lnTo>
                        <a:pt x="11" y="29"/>
                      </a:lnTo>
                      <a:lnTo>
                        <a:pt x="15" y="23"/>
                      </a:lnTo>
                      <a:lnTo>
                        <a:pt x="20" y="16"/>
                      </a:lnTo>
                      <a:lnTo>
                        <a:pt x="26" y="9"/>
                      </a:lnTo>
                      <a:lnTo>
                        <a:pt x="29" y="5"/>
                      </a:lnTo>
                      <a:lnTo>
                        <a:pt x="31" y="3"/>
                      </a:lnTo>
                      <a:lnTo>
                        <a:pt x="33" y="2"/>
                      </a:lnTo>
                      <a:lnTo>
                        <a:pt x="34" y="0"/>
                      </a:lnTo>
                      <a:lnTo>
                        <a:pt x="36" y="0"/>
                      </a:lnTo>
                      <a:lnTo>
                        <a:pt x="37" y="0"/>
                      </a:lnTo>
                      <a:lnTo>
                        <a:pt x="39" y="0"/>
                      </a:lnTo>
                      <a:lnTo>
                        <a:pt x="40" y="1"/>
                      </a:lnTo>
                      <a:lnTo>
                        <a:pt x="40" y="3"/>
                      </a:lnTo>
                      <a:lnTo>
                        <a:pt x="40" y="4"/>
                      </a:lnTo>
                      <a:lnTo>
                        <a:pt x="39" y="6"/>
                      </a:lnTo>
                      <a:lnTo>
                        <a:pt x="38" y="8"/>
                      </a:lnTo>
                      <a:lnTo>
                        <a:pt x="36" y="12"/>
                      </a:lnTo>
                      <a:lnTo>
                        <a:pt x="33" y="18"/>
                      </a:lnTo>
                      <a:lnTo>
                        <a:pt x="29" y="25"/>
                      </a:lnTo>
                      <a:lnTo>
                        <a:pt x="24" y="32"/>
                      </a:lnTo>
                      <a:lnTo>
                        <a:pt x="20" y="39"/>
                      </a:lnTo>
                      <a:lnTo>
                        <a:pt x="16" y="43"/>
                      </a:lnTo>
                      <a:lnTo>
                        <a:pt x="13" y="47"/>
                      </a:lnTo>
                      <a:lnTo>
                        <a:pt x="9" y="51"/>
                      </a:lnTo>
                      <a:lnTo>
                        <a:pt x="8" y="53"/>
                      </a:lnTo>
                      <a:lnTo>
                        <a:pt x="6" y="53"/>
                      </a:lnTo>
                      <a:lnTo>
                        <a:pt x="5" y="53"/>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8245" name="Freeform 105"/>
                <p:cNvSpPr>
                  <a:spLocks/>
                </p:cNvSpPr>
                <p:nvPr/>
              </p:nvSpPr>
              <p:spPr bwMode="auto">
                <a:xfrm>
                  <a:off x="4381" y="3601"/>
                  <a:ext cx="78" cy="45"/>
                </a:xfrm>
                <a:custGeom>
                  <a:avLst/>
                  <a:gdLst>
                    <a:gd name="T0" fmla="*/ 2 w 78"/>
                    <a:gd name="T1" fmla="*/ 42 h 45"/>
                    <a:gd name="T2" fmla="*/ 3 w 78"/>
                    <a:gd name="T3" fmla="*/ 39 h 45"/>
                    <a:gd name="T4" fmla="*/ 8 w 78"/>
                    <a:gd name="T5" fmla="*/ 35 h 45"/>
                    <a:gd name="T6" fmla="*/ 16 w 78"/>
                    <a:gd name="T7" fmla="*/ 29 h 45"/>
                    <a:gd name="T8" fmla="*/ 29 w 78"/>
                    <a:gd name="T9" fmla="*/ 21 h 45"/>
                    <a:gd name="T10" fmla="*/ 43 w 78"/>
                    <a:gd name="T11" fmla="*/ 13 h 45"/>
                    <a:gd name="T12" fmla="*/ 53 w 78"/>
                    <a:gd name="T13" fmla="*/ 8 h 45"/>
                    <a:gd name="T14" fmla="*/ 63 w 78"/>
                    <a:gd name="T15" fmla="*/ 2 h 45"/>
                    <a:gd name="T16" fmla="*/ 68 w 78"/>
                    <a:gd name="T17" fmla="*/ 1 h 45"/>
                    <a:gd name="T18" fmla="*/ 70 w 78"/>
                    <a:gd name="T19" fmla="*/ 0 h 45"/>
                    <a:gd name="T20" fmla="*/ 73 w 78"/>
                    <a:gd name="T21" fmla="*/ 0 h 45"/>
                    <a:gd name="T22" fmla="*/ 75 w 78"/>
                    <a:gd name="T23" fmla="*/ 0 h 45"/>
                    <a:gd name="T24" fmla="*/ 77 w 78"/>
                    <a:gd name="T25" fmla="*/ 1 h 45"/>
                    <a:gd name="T26" fmla="*/ 78 w 78"/>
                    <a:gd name="T27" fmla="*/ 2 h 45"/>
                    <a:gd name="T28" fmla="*/ 77 w 78"/>
                    <a:gd name="T29" fmla="*/ 3 h 45"/>
                    <a:gd name="T30" fmla="*/ 75 w 78"/>
                    <a:gd name="T31" fmla="*/ 5 h 45"/>
                    <a:gd name="T32" fmla="*/ 74 w 78"/>
                    <a:gd name="T33" fmla="*/ 7 h 45"/>
                    <a:gd name="T34" fmla="*/ 71 w 78"/>
                    <a:gd name="T35" fmla="*/ 9 h 45"/>
                    <a:gd name="T36" fmla="*/ 62 w 78"/>
                    <a:gd name="T37" fmla="*/ 16 h 45"/>
                    <a:gd name="T38" fmla="*/ 53 w 78"/>
                    <a:gd name="T39" fmla="*/ 22 h 45"/>
                    <a:gd name="T40" fmla="*/ 39 w 78"/>
                    <a:gd name="T41" fmla="*/ 30 h 45"/>
                    <a:gd name="T42" fmla="*/ 26 w 78"/>
                    <a:gd name="T43" fmla="*/ 37 h 45"/>
                    <a:gd name="T44" fmla="*/ 15 w 78"/>
                    <a:gd name="T45" fmla="*/ 43 h 45"/>
                    <a:gd name="T46" fmla="*/ 8 w 78"/>
                    <a:gd name="T47" fmla="*/ 44 h 45"/>
                    <a:gd name="T48" fmla="*/ 4 w 78"/>
                    <a:gd name="T49" fmla="*/ 45 h 45"/>
                    <a:gd name="T50" fmla="*/ 1 w 78"/>
                    <a:gd name="T51" fmla="*/ 45 h 45"/>
                    <a:gd name="T52" fmla="*/ 0 w 78"/>
                    <a:gd name="T53" fmla="*/ 44 h 45"/>
                    <a:gd name="T54" fmla="*/ 2 w 78"/>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8" h="45">
                      <a:moveTo>
                        <a:pt x="2" y="42"/>
                      </a:moveTo>
                      <a:lnTo>
                        <a:pt x="3" y="39"/>
                      </a:lnTo>
                      <a:lnTo>
                        <a:pt x="8" y="35"/>
                      </a:lnTo>
                      <a:lnTo>
                        <a:pt x="16" y="29"/>
                      </a:lnTo>
                      <a:lnTo>
                        <a:pt x="29" y="21"/>
                      </a:lnTo>
                      <a:lnTo>
                        <a:pt x="43" y="13"/>
                      </a:lnTo>
                      <a:lnTo>
                        <a:pt x="53" y="8"/>
                      </a:lnTo>
                      <a:lnTo>
                        <a:pt x="63" y="2"/>
                      </a:lnTo>
                      <a:lnTo>
                        <a:pt x="68" y="1"/>
                      </a:lnTo>
                      <a:lnTo>
                        <a:pt x="70" y="0"/>
                      </a:lnTo>
                      <a:lnTo>
                        <a:pt x="73" y="0"/>
                      </a:lnTo>
                      <a:lnTo>
                        <a:pt x="75" y="0"/>
                      </a:lnTo>
                      <a:lnTo>
                        <a:pt x="77" y="1"/>
                      </a:lnTo>
                      <a:lnTo>
                        <a:pt x="78" y="2"/>
                      </a:lnTo>
                      <a:lnTo>
                        <a:pt x="77" y="3"/>
                      </a:lnTo>
                      <a:lnTo>
                        <a:pt x="75" y="5"/>
                      </a:lnTo>
                      <a:lnTo>
                        <a:pt x="74" y="7"/>
                      </a:lnTo>
                      <a:lnTo>
                        <a:pt x="71" y="9"/>
                      </a:lnTo>
                      <a:lnTo>
                        <a:pt x="62" y="16"/>
                      </a:lnTo>
                      <a:lnTo>
                        <a:pt x="53" y="22"/>
                      </a:lnTo>
                      <a:lnTo>
                        <a:pt x="39" y="30"/>
                      </a:lnTo>
                      <a:lnTo>
                        <a:pt x="26" y="37"/>
                      </a:lnTo>
                      <a:lnTo>
                        <a:pt x="15" y="43"/>
                      </a:lnTo>
                      <a:lnTo>
                        <a:pt x="8" y="44"/>
                      </a:lnTo>
                      <a:lnTo>
                        <a:pt x="4" y="45"/>
                      </a:lnTo>
                      <a:lnTo>
                        <a:pt x="1" y="45"/>
                      </a:lnTo>
                      <a:lnTo>
                        <a:pt x="0" y="44"/>
                      </a:lnTo>
                      <a:lnTo>
                        <a:pt x="2" y="4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6" name="Freeform 106"/>
                <p:cNvSpPr>
                  <a:spLocks/>
                </p:cNvSpPr>
                <p:nvPr/>
              </p:nvSpPr>
              <p:spPr bwMode="auto">
                <a:xfrm>
                  <a:off x="4378" y="3600"/>
                  <a:ext cx="77" cy="45"/>
                </a:xfrm>
                <a:custGeom>
                  <a:avLst/>
                  <a:gdLst>
                    <a:gd name="T0" fmla="*/ 1 w 77"/>
                    <a:gd name="T1" fmla="*/ 42 h 45"/>
                    <a:gd name="T2" fmla="*/ 3 w 77"/>
                    <a:gd name="T3" fmla="*/ 39 h 45"/>
                    <a:gd name="T4" fmla="*/ 8 w 77"/>
                    <a:gd name="T5" fmla="*/ 36 h 45"/>
                    <a:gd name="T6" fmla="*/ 16 w 77"/>
                    <a:gd name="T7" fmla="*/ 29 h 45"/>
                    <a:gd name="T8" fmla="*/ 29 w 77"/>
                    <a:gd name="T9" fmla="*/ 21 h 45"/>
                    <a:gd name="T10" fmla="*/ 43 w 77"/>
                    <a:gd name="T11" fmla="*/ 13 h 45"/>
                    <a:gd name="T12" fmla="*/ 53 w 77"/>
                    <a:gd name="T13" fmla="*/ 8 h 45"/>
                    <a:gd name="T14" fmla="*/ 63 w 77"/>
                    <a:gd name="T15" fmla="*/ 3 h 45"/>
                    <a:gd name="T16" fmla="*/ 67 w 77"/>
                    <a:gd name="T17" fmla="*/ 1 h 45"/>
                    <a:gd name="T18" fmla="*/ 70 w 77"/>
                    <a:gd name="T19" fmla="*/ 0 h 45"/>
                    <a:gd name="T20" fmla="*/ 73 w 77"/>
                    <a:gd name="T21" fmla="*/ 0 h 45"/>
                    <a:gd name="T22" fmla="*/ 74 w 77"/>
                    <a:gd name="T23" fmla="*/ 0 h 45"/>
                    <a:gd name="T24" fmla="*/ 77 w 77"/>
                    <a:gd name="T25" fmla="*/ 1 h 45"/>
                    <a:gd name="T26" fmla="*/ 77 w 77"/>
                    <a:gd name="T27" fmla="*/ 2 h 45"/>
                    <a:gd name="T28" fmla="*/ 76 w 77"/>
                    <a:gd name="T29" fmla="*/ 3 h 45"/>
                    <a:gd name="T30" fmla="*/ 75 w 77"/>
                    <a:gd name="T31" fmla="*/ 5 h 45"/>
                    <a:gd name="T32" fmla="*/ 74 w 77"/>
                    <a:gd name="T33" fmla="*/ 7 h 45"/>
                    <a:gd name="T34" fmla="*/ 71 w 77"/>
                    <a:gd name="T35" fmla="*/ 9 h 45"/>
                    <a:gd name="T36" fmla="*/ 62 w 77"/>
                    <a:gd name="T37" fmla="*/ 16 h 45"/>
                    <a:gd name="T38" fmla="*/ 53 w 77"/>
                    <a:gd name="T39" fmla="*/ 22 h 45"/>
                    <a:gd name="T40" fmla="*/ 39 w 77"/>
                    <a:gd name="T41" fmla="*/ 30 h 45"/>
                    <a:gd name="T42" fmla="*/ 25 w 77"/>
                    <a:gd name="T43" fmla="*/ 37 h 45"/>
                    <a:gd name="T44" fmla="*/ 14 w 77"/>
                    <a:gd name="T45" fmla="*/ 42 h 45"/>
                    <a:gd name="T46" fmla="*/ 8 w 77"/>
                    <a:gd name="T47" fmla="*/ 45 h 45"/>
                    <a:gd name="T48" fmla="*/ 4 w 77"/>
                    <a:gd name="T49" fmla="*/ 45 h 45"/>
                    <a:gd name="T50" fmla="*/ 1 w 77"/>
                    <a:gd name="T51" fmla="*/ 45 h 45"/>
                    <a:gd name="T52" fmla="*/ 0 w 77"/>
                    <a:gd name="T53" fmla="*/ 44 h 45"/>
                    <a:gd name="T54" fmla="*/ 1 w 77"/>
                    <a:gd name="T55" fmla="*/ 42 h 4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77" h="45">
                      <a:moveTo>
                        <a:pt x="1" y="42"/>
                      </a:moveTo>
                      <a:lnTo>
                        <a:pt x="3" y="39"/>
                      </a:lnTo>
                      <a:lnTo>
                        <a:pt x="8" y="36"/>
                      </a:lnTo>
                      <a:lnTo>
                        <a:pt x="16" y="29"/>
                      </a:lnTo>
                      <a:lnTo>
                        <a:pt x="29" y="21"/>
                      </a:lnTo>
                      <a:lnTo>
                        <a:pt x="43" y="13"/>
                      </a:lnTo>
                      <a:lnTo>
                        <a:pt x="53" y="8"/>
                      </a:lnTo>
                      <a:lnTo>
                        <a:pt x="63" y="3"/>
                      </a:lnTo>
                      <a:lnTo>
                        <a:pt x="67" y="1"/>
                      </a:lnTo>
                      <a:lnTo>
                        <a:pt x="70" y="0"/>
                      </a:lnTo>
                      <a:lnTo>
                        <a:pt x="73" y="0"/>
                      </a:lnTo>
                      <a:lnTo>
                        <a:pt x="74" y="0"/>
                      </a:lnTo>
                      <a:lnTo>
                        <a:pt x="77" y="1"/>
                      </a:lnTo>
                      <a:lnTo>
                        <a:pt x="77" y="2"/>
                      </a:lnTo>
                      <a:lnTo>
                        <a:pt x="76" y="3"/>
                      </a:lnTo>
                      <a:lnTo>
                        <a:pt x="75" y="5"/>
                      </a:lnTo>
                      <a:lnTo>
                        <a:pt x="74" y="7"/>
                      </a:lnTo>
                      <a:lnTo>
                        <a:pt x="71" y="9"/>
                      </a:lnTo>
                      <a:lnTo>
                        <a:pt x="62" y="16"/>
                      </a:lnTo>
                      <a:lnTo>
                        <a:pt x="53" y="22"/>
                      </a:lnTo>
                      <a:lnTo>
                        <a:pt x="39" y="30"/>
                      </a:lnTo>
                      <a:lnTo>
                        <a:pt x="25" y="37"/>
                      </a:lnTo>
                      <a:lnTo>
                        <a:pt x="14" y="42"/>
                      </a:lnTo>
                      <a:lnTo>
                        <a:pt x="8" y="45"/>
                      </a:lnTo>
                      <a:lnTo>
                        <a:pt x="4" y="45"/>
                      </a:lnTo>
                      <a:lnTo>
                        <a:pt x="1" y="45"/>
                      </a:lnTo>
                      <a:lnTo>
                        <a:pt x="0" y="44"/>
                      </a:lnTo>
                      <a:lnTo>
                        <a:pt x="1" y="42"/>
                      </a:lnTo>
                      <a:close/>
                    </a:path>
                  </a:pathLst>
                </a:custGeom>
                <a:solidFill>
                  <a:srgbClr val="FFFFFF"/>
                </a:solidFill>
                <a:ln w="0">
                  <a:solidFill>
                    <a:srgbClr val="606060"/>
                  </a:solidFill>
                  <a:prstDash val="solid"/>
                  <a:round/>
                  <a:headEnd/>
                  <a:tailEnd/>
                </a:ln>
              </p:spPr>
              <p:txBody>
                <a:bodyPr/>
                <a:lstStyle/>
                <a:p>
                  <a:endParaRPr lang="en-US"/>
                </a:p>
              </p:txBody>
            </p:sp>
            <p:sp>
              <p:nvSpPr>
                <p:cNvPr id="38247" name="Freeform 107"/>
                <p:cNvSpPr>
                  <a:spLocks/>
                </p:cNvSpPr>
                <p:nvPr/>
              </p:nvSpPr>
              <p:spPr bwMode="auto">
                <a:xfrm>
                  <a:off x="4393" y="3628"/>
                  <a:ext cx="70" cy="25"/>
                </a:xfrm>
                <a:custGeom>
                  <a:avLst/>
                  <a:gdLst>
                    <a:gd name="T0" fmla="*/ 0 w 70"/>
                    <a:gd name="T1" fmla="*/ 22 h 25"/>
                    <a:gd name="T2" fmla="*/ 2 w 70"/>
                    <a:gd name="T3" fmla="*/ 19 h 25"/>
                    <a:gd name="T4" fmla="*/ 9 w 70"/>
                    <a:gd name="T5" fmla="*/ 17 h 25"/>
                    <a:gd name="T6" fmla="*/ 18 w 70"/>
                    <a:gd name="T7" fmla="*/ 13 h 25"/>
                    <a:gd name="T8" fmla="*/ 29 w 70"/>
                    <a:gd name="T9" fmla="*/ 9 h 25"/>
                    <a:gd name="T10" fmla="*/ 41 w 70"/>
                    <a:gd name="T11" fmla="*/ 5 h 25"/>
                    <a:gd name="T12" fmla="*/ 53 w 70"/>
                    <a:gd name="T13" fmla="*/ 2 h 25"/>
                    <a:gd name="T14" fmla="*/ 60 w 70"/>
                    <a:gd name="T15" fmla="*/ 1 h 25"/>
                    <a:gd name="T16" fmla="*/ 63 w 70"/>
                    <a:gd name="T17" fmla="*/ 0 h 25"/>
                    <a:gd name="T18" fmla="*/ 66 w 70"/>
                    <a:gd name="T19" fmla="*/ 0 h 25"/>
                    <a:gd name="T20" fmla="*/ 68 w 70"/>
                    <a:gd name="T21" fmla="*/ 0 h 25"/>
                    <a:gd name="T22" fmla="*/ 69 w 70"/>
                    <a:gd name="T23" fmla="*/ 1 h 25"/>
                    <a:gd name="T24" fmla="*/ 70 w 70"/>
                    <a:gd name="T25" fmla="*/ 2 h 25"/>
                    <a:gd name="T26" fmla="*/ 69 w 70"/>
                    <a:gd name="T27" fmla="*/ 4 h 25"/>
                    <a:gd name="T28" fmla="*/ 69 w 70"/>
                    <a:gd name="T29" fmla="*/ 5 h 25"/>
                    <a:gd name="T30" fmla="*/ 68 w 70"/>
                    <a:gd name="T31" fmla="*/ 6 h 25"/>
                    <a:gd name="T32" fmla="*/ 66 w 70"/>
                    <a:gd name="T33" fmla="*/ 7 h 25"/>
                    <a:gd name="T34" fmla="*/ 59 w 70"/>
                    <a:gd name="T35" fmla="*/ 9 h 25"/>
                    <a:gd name="T36" fmla="*/ 47 w 70"/>
                    <a:gd name="T37" fmla="*/ 14 h 25"/>
                    <a:gd name="T38" fmla="*/ 36 w 70"/>
                    <a:gd name="T39" fmla="*/ 17 h 25"/>
                    <a:gd name="T40" fmla="*/ 24 w 70"/>
                    <a:gd name="T41" fmla="*/ 21 h 25"/>
                    <a:gd name="T42" fmla="*/ 14 w 70"/>
                    <a:gd name="T43" fmla="*/ 23 h 25"/>
                    <a:gd name="T44" fmla="*/ 7 w 70"/>
                    <a:gd name="T45" fmla="*/ 25 h 25"/>
                    <a:gd name="T46" fmla="*/ 4 w 70"/>
                    <a:gd name="T47" fmla="*/ 25 h 25"/>
                    <a:gd name="T48" fmla="*/ 1 w 70"/>
                    <a:gd name="T49" fmla="*/ 25 h 25"/>
                    <a:gd name="T50" fmla="*/ 0 w 70"/>
                    <a:gd name="T51" fmla="*/ 23 h 25"/>
                    <a:gd name="T52" fmla="*/ 0 w 70"/>
                    <a:gd name="T53" fmla="*/ 22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25">
                      <a:moveTo>
                        <a:pt x="0" y="22"/>
                      </a:moveTo>
                      <a:lnTo>
                        <a:pt x="2" y="19"/>
                      </a:lnTo>
                      <a:lnTo>
                        <a:pt x="9" y="17"/>
                      </a:lnTo>
                      <a:lnTo>
                        <a:pt x="18" y="13"/>
                      </a:lnTo>
                      <a:lnTo>
                        <a:pt x="29" y="9"/>
                      </a:lnTo>
                      <a:lnTo>
                        <a:pt x="41" y="5"/>
                      </a:lnTo>
                      <a:lnTo>
                        <a:pt x="53" y="2"/>
                      </a:lnTo>
                      <a:lnTo>
                        <a:pt x="60" y="1"/>
                      </a:lnTo>
                      <a:lnTo>
                        <a:pt x="63" y="0"/>
                      </a:lnTo>
                      <a:lnTo>
                        <a:pt x="66" y="0"/>
                      </a:lnTo>
                      <a:lnTo>
                        <a:pt x="68" y="0"/>
                      </a:lnTo>
                      <a:lnTo>
                        <a:pt x="69" y="1"/>
                      </a:lnTo>
                      <a:lnTo>
                        <a:pt x="70" y="2"/>
                      </a:lnTo>
                      <a:lnTo>
                        <a:pt x="69" y="4"/>
                      </a:lnTo>
                      <a:lnTo>
                        <a:pt x="69" y="5"/>
                      </a:lnTo>
                      <a:lnTo>
                        <a:pt x="68" y="6"/>
                      </a:lnTo>
                      <a:lnTo>
                        <a:pt x="66" y="7"/>
                      </a:lnTo>
                      <a:lnTo>
                        <a:pt x="59" y="9"/>
                      </a:lnTo>
                      <a:lnTo>
                        <a:pt x="47" y="14"/>
                      </a:lnTo>
                      <a:lnTo>
                        <a:pt x="36" y="17"/>
                      </a:lnTo>
                      <a:lnTo>
                        <a:pt x="24" y="21"/>
                      </a:lnTo>
                      <a:lnTo>
                        <a:pt x="14" y="23"/>
                      </a:lnTo>
                      <a:lnTo>
                        <a:pt x="7" y="25"/>
                      </a:lnTo>
                      <a:lnTo>
                        <a:pt x="4" y="25"/>
                      </a:lnTo>
                      <a:lnTo>
                        <a:pt x="1" y="25"/>
                      </a:lnTo>
                      <a:lnTo>
                        <a:pt x="0" y="23"/>
                      </a:lnTo>
                      <a:lnTo>
                        <a:pt x="0" y="2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48" name="Freeform 108"/>
                <p:cNvSpPr>
                  <a:spLocks/>
                </p:cNvSpPr>
                <p:nvPr/>
              </p:nvSpPr>
              <p:spPr bwMode="auto">
                <a:xfrm>
                  <a:off x="4390" y="3627"/>
                  <a:ext cx="71" cy="25"/>
                </a:xfrm>
                <a:custGeom>
                  <a:avLst/>
                  <a:gdLst>
                    <a:gd name="T0" fmla="*/ 0 w 71"/>
                    <a:gd name="T1" fmla="*/ 21 h 25"/>
                    <a:gd name="T2" fmla="*/ 3 w 71"/>
                    <a:gd name="T3" fmla="*/ 19 h 25"/>
                    <a:gd name="T4" fmla="*/ 10 w 71"/>
                    <a:gd name="T5" fmla="*/ 16 h 25"/>
                    <a:gd name="T6" fmla="*/ 19 w 71"/>
                    <a:gd name="T7" fmla="*/ 13 h 25"/>
                    <a:gd name="T8" fmla="*/ 30 w 71"/>
                    <a:gd name="T9" fmla="*/ 9 h 25"/>
                    <a:gd name="T10" fmla="*/ 42 w 71"/>
                    <a:gd name="T11" fmla="*/ 5 h 25"/>
                    <a:gd name="T12" fmla="*/ 54 w 71"/>
                    <a:gd name="T13" fmla="*/ 2 h 25"/>
                    <a:gd name="T14" fmla="*/ 61 w 71"/>
                    <a:gd name="T15" fmla="*/ 1 h 25"/>
                    <a:gd name="T16" fmla="*/ 64 w 71"/>
                    <a:gd name="T17" fmla="*/ 0 h 25"/>
                    <a:gd name="T18" fmla="*/ 66 w 71"/>
                    <a:gd name="T19" fmla="*/ 0 h 25"/>
                    <a:gd name="T20" fmla="*/ 69 w 71"/>
                    <a:gd name="T21" fmla="*/ 1 h 25"/>
                    <a:gd name="T22" fmla="*/ 70 w 71"/>
                    <a:gd name="T23" fmla="*/ 1 h 25"/>
                    <a:gd name="T24" fmla="*/ 71 w 71"/>
                    <a:gd name="T25" fmla="*/ 2 h 25"/>
                    <a:gd name="T26" fmla="*/ 70 w 71"/>
                    <a:gd name="T27" fmla="*/ 3 h 25"/>
                    <a:gd name="T28" fmla="*/ 69 w 71"/>
                    <a:gd name="T29" fmla="*/ 5 h 25"/>
                    <a:gd name="T30" fmla="*/ 69 w 71"/>
                    <a:gd name="T31" fmla="*/ 5 h 25"/>
                    <a:gd name="T32" fmla="*/ 66 w 71"/>
                    <a:gd name="T33" fmla="*/ 6 h 25"/>
                    <a:gd name="T34" fmla="*/ 59 w 71"/>
                    <a:gd name="T35" fmla="*/ 9 h 25"/>
                    <a:gd name="T36" fmla="*/ 47 w 71"/>
                    <a:gd name="T37" fmla="*/ 13 h 25"/>
                    <a:gd name="T38" fmla="*/ 37 w 71"/>
                    <a:gd name="T39" fmla="*/ 17 h 25"/>
                    <a:gd name="T40" fmla="*/ 25 w 71"/>
                    <a:gd name="T41" fmla="*/ 20 h 25"/>
                    <a:gd name="T42" fmla="*/ 15 w 71"/>
                    <a:gd name="T43" fmla="*/ 23 h 25"/>
                    <a:gd name="T44" fmla="*/ 8 w 71"/>
                    <a:gd name="T45" fmla="*/ 24 h 25"/>
                    <a:gd name="T46" fmla="*/ 4 w 71"/>
                    <a:gd name="T47" fmla="*/ 25 h 25"/>
                    <a:gd name="T48" fmla="*/ 1 w 71"/>
                    <a:gd name="T49" fmla="*/ 24 h 25"/>
                    <a:gd name="T50" fmla="*/ 0 w 71"/>
                    <a:gd name="T51" fmla="*/ 23 h 25"/>
                    <a:gd name="T52" fmla="*/ 0 w 71"/>
                    <a:gd name="T53" fmla="*/ 21 h 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25">
                      <a:moveTo>
                        <a:pt x="0" y="21"/>
                      </a:moveTo>
                      <a:lnTo>
                        <a:pt x="3" y="19"/>
                      </a:lnTo>
                      <a:lnTo>
                        <a:pt x="10" y="16"/>
                      </a:lnTo>
                      <a:lnTo>
                        <a:pt x="19" y="13"/>
                      </a:lnTo>
                      <a:lnTo>
                        <a:pt x="30" y="9"/>
                      </a:lnTo>
                      <a:lnTo>
                        <a:pt x="42" y="5"/>
                      </a:lnTo>
                      <a:lnTo>
                        <a:pt x="54" y="2"/>
                      </a:lnTo>
                      <a:lnTo>
                        <a:pt x="61" y="1"/>
                      </a:lnTo>
                      <a:lnTo>
                        <a:pt x="64" y="0"/>
                      </a:lnTo>
                      <a:lnTo>
                        <a:pt x="66" y="0"/>
                      </a:lnTo>
                      <a:lnTo>
                        <a:pt x="69" y="1"/>
                      </a:lnTo>
                      <a:lnTo>
                        <a:pt x="70" y="1"/>
                      </a:lnTo>
                      <a:lnTo>
                        <a:pt x="71" y="2"/>
                      </a:lnTo>
                      <a:lnTo>
                        <a:pt x="70" y="3"/>
                      </a:lnTo>
                      <a:lnTo>
                        <a:pt x="69" y="5"/>
                      </a:lnTo>
                      <a:lnTo>
                        <a:pt x="66" y="6"/>
                      </a:lnTo>
                      <a:lnTo>
                        <a:pt x="59" y="9"/>
                      </a:lnTo>
                      <a:lnTo>
                        <a:pt x="47" y="13"/>
                      </a:lnTo>
                      <a:lnTo>
                        <a:pt x="37" y="17"/>
                      </a:lnTo>
                      <a:lnTo>
                        <a:pt x="25" y="20"/>
                      </a:lnTo>
                      <a:lnTo>
                        <a:pt x="15" y="23"/>
                      </a:lnTo>
                      <a:lnTo>
                        <a:pt x="8" y="24"/>
                      </a:lnTo>
                      <a:lnTo>
                        <a:pt x="4" y="25"/>
                      </a:lnTo>
                      <a:lnTo>
                        <a:pt x="1" y="24"/>
                      </a:lnTo>
                      <a:lnTo>
                        <a:pt x="0" y="23"/>
                      </a:lnTo>
                      <a:lnTo>
                        <a:pt x="0" y="21"/>
                      </a:lnTo>
                      <a:close/>
                    </a:path>
                  </a:pathLst>
                </a:custGeom>
                <a:solidFill>
                  <a:srgbClr val="FFFFFF"/>
                </a:solidFill>
                <a:ln w="0">
                  <a:solidFill>
                    <a:srgbClr val="606060"/>
                  </a:solidFill>
                  <a:prstDash val="solid"/>
                  <a:round/>
                  <a:headEnd/>
                  <a:tailEnd/>
                </a:ln>
              </p:spPr>
              <p:txBody>
                <a:bodyPr/>
                <a:lstStyle/>
                <a:p>
                  <a:endParaRPr lang="en-US"/>
                </a:p>
              </p:txBody>
            </p:sp>
            <p:sp>
              <p:nvSpPr>
                <p:cNvPr id="38249" name="Oval 109"/>
                <p:cNvSpPr>
                  <a:spLocks noChangeArrowheads="1"/>
                </p:cNvSpPr>
                <p:nvPr/>
              </p:nvSpPr>
              <p:spPr bwMode="auto">
                <a:xfrm>
                  <a:off x="4396" y="3657"/>
                  <a:ext cx="93" cy="9"/>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0" name="Oval 110"/>
                <p:cNvSpPr>
                  <a:spLocks noChangeArrowheads="1"/>
                </p:cNvSpPr>
                <p:nvPr/>
              </p:nvSpPr>
              <p:spPr bwMode="auto">
                <a:xfrm>
                  <a:off x="4394" y="3655"/>
                  <a:ext cx="92" cy="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251" name="Oval 111"/>
                <p:cNvSpPr>
                  <a:spLocks noChangeArrowheads="1"/>
                </p:cNvSpPr>
                <p:nvPr/>
              </p:nvSpPr>
              <p:spPr bwMode="auto">
                <a:xfrm>
                  <a:off x="4298" y="3628"/>
                  <a:ext cx="109" cy="65"/>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8252" name="Oval 112"/>
                <p:cNvSpPr>
                  <a:spLocks noChangeArrowheads="1"/>
                </p:cNvSpPr>
                <p:nvPr/>
              </p:nvSpPr>
              <p:spPr bwMode="auto">
                <a:xfrm>
                  <a:off x="4310" y="3634"/>
                  <a:ext cx="87" cy="54"/>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3" name="Oval 113"/>
                <p:cNvSpPr>
                  <a:spLocks noChangeArrowheads="1"/>
                </p:cNvSpPr>
                <p:nvPr/>
              </p:nvSpPr>
              <p:spPr bwMode="auto">
                <a:xfrm>
                  <a:off x="4344" y="3684"/>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4" name="Oval 114"/>
                <p:cNvSpPr>
                  <a:spLocks noChangeArrowheads="1"/>
                </p:cNvSpPr>
                <p:nvPr/>
              </p:nvSpPr>
              <p:spPr bwMode="auto">
                <a:xfrm>
                  <a:off x="4350" y="3685"/>
                  <a:ext cx="8"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5" name="Oval 115"/>
                <p:cNvSpPr>
                  <a:spLocks noChangeArrowheads="1"/>
                </p:cNvSpPr>
                <p:nvPr/>
              </p:nvSpPr>
              <p:spPr bwMode="auto">
                <a:xfrm>
                  <a:off x="4353" y="368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6" name="Oval 116"/>
                <p:cNvSpPr>
                  <a:spLocks noChangeArrowheads="1"/>
                </p:cNvSpPr>
                <p:nvPr/>
              </p:nvSpPr>
              <p:spPr bwMode="auto">
                <a:xfrm>
                  <a:off x="4361" y="3683"/>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7" name="Oval 117"/>
                <p:cNvSpPr>
                  <a:spLocks noChangeArrowheads="1"/>
                </p:cNvSpPr>
                <p:nvPr/>
              </p:nvSpPr>
              <p:spPr bwMode="auto">
                <a:xfrm>
                  <a:off x="4361" y="3679"/>
                  <a:ext cx="5"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8" name="Oval 118"/>
                <p:cNvSpPr>
                  <a:spLocks noChangeArrowheads="1"/>
                </p:cNvSpPr>
                <p:nvPr/>
              </p:nvSpPr>
              <p:spPr bwMode="auto">
                <a:xfrm>
                  <a:off x="4369" y="3680"/>
                  <a:ext cx="7"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59" name="Oval 119"/>
                <p:cNvSpPr>
                  <a:spLocks noChangeArrowheads="1"/>
                </p:cNvSpPr>
                <p:nvPr/>
              </p:nvSpPr>
              <p:spPr bwMode="auto">
                <a:xfrm>
                  <a:off x="4378" y="3676"/>
                  <a:ext cx="6" cy="4"/>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0" name="Oval 120"/>
                <p:cNvSpPr>
                  <a:spLocks noChangeArrowheads="1"/>
                </p:cNvSpPr>
                <p:nvPr/>
              </p:nvSpPr>
              <p:spPr bwMode="auto">
                <a:xfrm>
                  <a:off x="4372"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1" name="Oval 121"/>
                <p:cNvSpPr>
                  <a:spLocks noChangeArrowheads="1"/>
                </p:cNvSpPr>
                <p:nvPr/>
              </p:nvSpPr>
              <p:spPr bwMode="auto">
                <a:xfrm>
                  <a:off x="4384" y="3672"/>
                  <a:ext cx="6"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2" name="Oval 122"/>
                <p:cNvSpPr>
                  <a:spLocks noChangeArrowheads="1"/>
                </p:cNvSpPr>
                <p:nvPr/>
              </p:nvSpPr>
              <p:spPr bwMode="auto">
                <a:xfrm>
                  <a:off x="4376" y="3671"/>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3" name="Oval 123"/>
                <p:cNvSpPr>
                  <a:spLocks noChangeArrowheads="1"/>
                </p:cNvSpPr>
                <p:nvPr/>
              </p:nvSpPr>
              <p:spPr bwMode="auto">
                <a:xfrm>
                  <a:off x="4390" y="3666"/>
                  <a:ext cx="7" cy="4"/>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4" name="Oval 124"/>
                <p:cNvSpPr>
                  <a:spLocks noChangeArrowheads="1"/>
                </p:cNvSpPr>
                <p:nvPr/>
              </p:nvSpPr>
              <p:spPr bwMode="auto">
                <a:xfrm>
                  <a:off x="4381" y="36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5" name="Oval 125"/>
                <p:cNvSpPr>
                  <a:spLocks noChangeArrowheads="1"/>
                </p:cNvSpPr>
                <p:nvPr/>
              </p:nvSpPr>
              <p:spPr bwMode="auto">
                <a:xfrm>
                  <a:off x="4366" y="3676"/>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6" name="Oval 126"/>
                <p:cNvSpPr>
                  <a:spLocks noChangeArrowheads="1"/>
                </p:cNvSpPr>
                <p:nvPr/>
              </p:nvSpPr>
              <p:spPr bwMode="auto">
                <a:xfrm>
                  <a:off x="4389" y="3662"/>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7" name="Oval 127"/>
                <p:cNvSpPr>
                  <a:spLocks noChangeArrowheads="1"/>
                </p:cNvSpPr>
                <p:nvPr/>
              </p:nvSpPr>
              <p:spPr bwMode="auto">
                <a:xfrm>
                  <a:off x="4390" y="3657"/>
                  <a:ext cx="5" cy="3"/>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8" name="Oval 128"/>
                <p:cNvSpPr>
                  <a:spLocks noChangeArrowheads="1"/>
                </p:cNvSpPr>
                <p:nvPr/>
              </p:nvSpPr>
              <p:spPr bwMode="auto">
                <a:xfrm>
                  <a:off x="4384" y="3665"/>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69" name="Oval 129"/>
                <p:cNvSpPr>
                  <a:spLocks noChangeArrowheads="1"/>
                </p:cNvSpPr>
                <p:nvPr/>
              </p:nvSpPr>
              <p:spPr bwMode="auto">
                <a:xfrm>
                  <a:off x="4386" y="36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70" name="Oval 130"/>
                <p:cNvSpPr>
                  <a:spLocks noChangeArrowheads="1"/>
                </p:cNvSpPr>
                <p:nvPr/>
              </p:nvSpPr>
              <p:spPr bwMode="auto">
                <a:xfrm>
                  <a:off x="4387" y="3653"/>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271" name="Freeform 131"/>
                <p:cNvSpPr>
                  <a:spLocks/>
                </p:cNvSpPr>
                <p:nvPr/>
              </p:nvSpPr>
              <p:spPr bwMode="auto">
                <a:xfrm>
                  <a:off x="4304" y="3969"/>
                  <a:ext cx="214" cy="101"/>
                </a:xfrm>
                <a:custGeom>
                  <a:avLst/>
                  <a:gdLst>
                    <a:gd name="T0" fmla="*/ 0 w 214"/>
                    <a:gd name="T1" fmla="*/ 101 h 101"/>
                    <a:gd name="T2" fmla="*/ 46 w 214"/>
                    <a:gd name="T3" fmla="*/ 93 h 101"/>
                    <a:gd name="T4" fmla="*/ 84 w 214"/>
                    <a:gd name="T5" fmla="*/ 79 h 101"/>
                    <a:gd name="T6" fmla="*/ 54 w 214"/>
                    <a:gd name="T7" fmla="*/ 81 h 101"/>
                    <a:gd name="T8" fmla="*/ 90 w 214"/>
                    <a:gd name="T9" fmla="*/ 71 h 101"/>
                    <a:gd name="T10" fmla="*/ 127 w 214"/>
                    <a:gd name="T11" fmla="*/ 62 h 101"/>
                    <a:gd name="T12" fmla="*/ 81 w 214"/>
                    <a:gd name="T13" fmla="*/ 62 h 101"/>
                    <a:gd name="T14" fmla="*/ 168 w 214"/>
                    <a:gd name="T15" fmla="*/ 49 h 101"/>
                    <a:gd name="T16" fmla="*/ 190 w 214"/>
                    <a:gd name="T17" fmla="*/ 38 h 101"/>
                    <a:gd name="T18" fmla="*/ 149 w 214"/>
                    <a:gd name="T19" fmla="*/ 42 h 101"/>
                    <a:gd name="T20" fmla="*/ 195 w 214"/>
                    <a:gd name="T21" fmla="*/ 28 h 101"/>
                    <a:gd name="T22" fmla="*/ 212 w 214"/>
                    <a:gd name="T23" fmla="*/ 15 h 101"/>
                    <a:gd name="T24" fmla="*/ 214 w 214"/>
                    <a:gd name="T25" fmla="*/ 0 h 101"/>
                    <a:gd name="T26" fmla="*/ 185 w 214"/>
                    <a:gd name="T27" fmla="*/ 9 h 101"/>
                    <a:gd name="T28" fmla="*/ 163 w 214"/>
                    <a:gd name="T29" fmla="*/ 16 h 101"/>
                    <a:gd name="T30" fmla="*/ 185 w 214"/>
                    <a:gd name="T31" fmla="*/ 0 h 101"/>
                    <a:gd name="T32" fmla="*/ 136 w 214"/>
                    <a:gd name="T33" fmla="*/ 16 h 101"/>
                    <a:gd name="T34" fmla="*/ 111 w 214"/>
                    <a:gd name="T35" fmla="*/ 30 h 101"/>
                    <a:gd name="T36" fmla="*/ 114 w 214"/>
                    <a:gd name="T37" fmla="*/ 15 h 101"/>
                    <a:gd name="T38" fmla="*/ 87 w 214"/>
                    <a:gd name="T39" fmla="*/ 32 h 101"/>
                    <a:gd name="T40" fmla="*/ 71 w 214"/>
                    <a:gd name="T41" fmla="*/ 45 h 101"/>
                    <a:gd name="T42" fmla="*/ 76 w 214"/>
                    <a:gd name="T43" fmla="*/ 28 h 101"/>
                    <a:gd name="T44" fmla="*/ 46 w 214"/>
                    <a:gd name="T45" fmla="*/ 49 h 101"/>
                    <a:gd name="T46" fmla="*/ 35 w 214"/>
                    <a:gd name="T47" fmla="*/ 60 h 101"/>
                    <a:gd name="T48" fmla="*/ 38 w 214"/>
                    <a:gd name="T49" fmla="*/ 33 h 101"/>
                    <a:gd name="T50" fmla="*/ 3 w 214"/>
                    <a:gd name="T51" fmla="*/ 76 h 101"/>
                    <a:gd name="T52" fmla="*/ 0 w 214"/>
                    <a:gd name="T53" fmla="*/ 101 h 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4" h="101">
                      <a:moveTo>
                        <a:pt x="0" y="101"/>
                      </a:moveTo>
                      <a:lnTo>
                        <a:pt x="46" y="93"/>
                      </a:lnTo>
                      <a:lnTo>
                        <a:pt x="84" y="79"/>
                      </a:lnTo>
                      <a:lnTo>
                        <a:pt x="54" y="81"/>
                      </a:lnTo>
                      <a:lnTo>
                        <a:pt x="90" y="71"/>
                      </a:lnTo>
                      <a:lnTo>
                        <a:pt x="127" y="62"/>
                      </a:lnTo>
                      <a:lnTo>
                        <a:pt x="81" y="62"/>
                      </a:lnTo>
                      <a:lnTo>
                        <a:pt x="168" y="49"/>
                      </a:lnTo>
                      <a:lnTo>
                        <a:pt x="190" y="38"/>
                      </a:lnTo>
                      <a:lnTo>
                        <a:pt x="149" y="42"/>
                      </a:lnTo>
                      <a:lnTo>
                        <a:pt x="195" y="28"/>
                      </a:lnTo>
                      <a:lnTo>
                        <a:pt x="212" y="15"/>
                      </a:lnTo>
                      <a:lnTo>
                        <a:pt x="214" y="0"/>
                      </a:lnTo>
                      <a:lnTo>
                        <a:pt x="185" y="9"/>
                      </a:lnTo>
                      <a:lnTo>
                        <a:pt x="163" y="16"/>
                      </a:lnTo>
                      <a:lnTo>
                        <a:pt x="185" y="0"/>
                      </a:lnTo>
                      <a:lnTo>
                        <a:pt x="136" y="16"/>
                      </a:lnTo>
                      <a:lnTo>
                        <a:pt x="111" y="30"/>
                      </a:lnTo>
                      <a:lnTo>
                        <a:pt x="114" y="15"/>
                      </a:lnTo>
                      <a:lnTo>
                        <a:pt x="87" y="32"/>
                      </a:lnTo>
                      <a:lnTo>
                        <a:pt x="71" y="45"/>
                      </a:lnTo>
                      <a:lnTo>
                        <a:pt x="76" y="28"/>
                      </a:lnTo>
                      <a:lnTo>
                        <a:pt x="46" y="49"/>
                      </a:lnTo>
                      <a:lnTo>
                        <a:pt x="35" y="60"/>
                      </a:lnTo>
                      <a:lnTo>
                        <a:pt x="38" y="33"/>
                      </a:lnTo>
                      <a:lnTo>
                        <a:pt x="3" y="76"/>
                      </a:lnTo>
                      <a:lnTo>
                        <a:pt x="0" y="101"/>
                      </a:lnTo>
                      <a:close/>
                    </a:path>
                  </a:pathLst>
                </a:custGeom>
                <a:solidFill>
                  <a:srgbClr val="006000"/>
                </a:solidFill>
                <a:ln w="0">
                  <a:solidFill>
                    <a:srgbClr val="006000"/>
                  </a:solidFill>
                  <a:prstDash val="solid"/>
                  <a:round/>
                  <a:headEnd/>
                  <a:tailEnd/>
                </a:ln>
              </p:spPr>
              <p:txBody>
                <a:bodyPr/>
                <a:lstStyle/>
                <a:p>
                  <a:endParaRPr lang="en-US"/>
                </a:p>
              </p:txBody>
            </p:sp>
            <p:sp>
              <p:nvSpPr>
                <p:cNvPr id="38272" name="Freeform 132"/>
                <p:cNvSpPr>
                  <a:spLocks/>
                </p:cNvSpPr>
                <p:nvPr/>
              </p:nvSpPr>
              <p:spPr bwMode="auto">
                <a:xfrm>
                  <a:off x="4141" y="4065"/>
                  <a:ext cx="143" cy="204"/>
                </a:xfrm>
                <a:custGeom>
                  <a:avLst/>
                  <a:gdLst>
                    <a:gd name="T0" fmla="*/ 143 w 143"/>
                    <a:gd name="T1" fmla="*/ 204 h 204"/>
                    <a:gd name="T2" fmla="*/ 66 w 143"/>
                    <a:gd name="T3" fmla="*/ 156 h 204"/>
                    <a:gd name="T4" fmla="*/ 0 w 143"/>
                    <a:gd name="T5" fmla="*/ 55 h 204"/>
                    <a:gd name="T6" fmla="*/ 14 w 143"/>
                    <a:gd name="T7" fmla="*/ 24 h 204"/>
                    <a:gd name="T8" fmla="*/ 23 w 143"/>
                    <a:gd name="T9" fmla="*/ 34 h 204"/>
                    <a:gd name="T10" fmla="*/ 34 w 143"/>
                    <a:gd name="T11" fmla="*/ 6 h 204"/>
                    <a:gd name="T12" fmla="*/ 39 w 143"/>
                    <a:gd name="T13" fmla="*/ 0 h 204"/>
                    <a:gd name="T14" fmla="*/ 57 w 143"/>
                    <a:gd name="T15" fmla="*/ 34 h 204"/>
                    <a:gd name="T16" fmla="*/ 64 w 143"/>
                    <a:gd name="T17" fmla="*/ 25 h 204"/>
                    <a:gd name="T18" fmla="*/ 70 w 143"/>
                    <a:gd name="T19" fmla="*/ 62 h 204"/>
                    <a:gd name="T20" fmla="*/ 82 w 143"/>
                    <a:gd name="T21" fmla="*/ 42 h 204"/>
                    <a:gd name="T22" fmla="*/ 91 w 143"/>
                    <a:gd name="T23" fmla="*/ 65 h 204"/>
                    <a:gd name="T24" fmla="*/ 91 w 143"/>
                    <a:gd name="T25" fmla="*/ 82 h 204"/>
                    <a:gd name="T26" fmla="*/ 118 w 143"/>
                    <a:gd name="T27" fmla="*/ 69 h 204"/>
                    <a:gd name="T28" fmla="*/ 122 w 143"/>
                    <a:gd name="T29" fmla="*/ 113 h 204"/>
                    <a:gd name="T30" fmla="*/ 143 w 143"/>
                    <a:gd name="T31" fmla="*/ 204 h 2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43" h="204">
                      <a:moveTo>
                        <a:pt x="143" y="204"/>
                      </a:moveTo>
                      <a:lnTo>
                        <a:pt x="66" y="156"/>
                      </a:lnTo>
                      <a:lnTo>
                        <a:pt x="0" y="55"/>
                      </a:lnTo>
                      <a:lnTo>
                        <a:pt x="14" y="24"/>
                      </a:lnTo>
                      <a:lnTo>
                        <a:pt x="23" y="34"/>
                      </a:lnTo>
                      <a:lnTo>
                        <a:pt x="34" y="6"/>
                      </a:lnTo>
                      <a:lnTo>
                        <a:pt x="39" y="0"/>
                      </a:lnTo>
                      <a:lnTo>
                        <a:pt x="57" y="34"/>
                      </a:lnTo>
                      <a:lnTo>
                        <a:pt x="64" y="25"/>
                      </a:lnTo>
                      <a:lnTo>
                        <a:pt x="70" y="62"/>
                      </a:lnTo>
                      <a:lnTo>
                        <a:pt x="82" y="42"/>
                      </a:lnTo>
                      <a:lnTo>
                        <a:pt x="91" y="65"/>
                      </a:lnTo>
                      <a:lnTo>
                        <a:pt x="91" y="82"/>
                      </a:lnTo>
                      <a:lnTo>
                        <a:pt x="118" y="69"/>
                      </a:lnTo>
                      <a:lnTo>
                        <a:pt x="122" y="113"/>
                      </a:lnTo>
                      <a:lnTo>
                        <a:pt x="143" y="204"/>
                      </a:lnTo>
                      <a:close/>
                    </a:path>
                  </a:pathLst>
                </a:custGeom>
                <a:solidFill>
                  <a:srgbClr val="002000"/>
                </a:solidFill>
                <a:ln w="0">
                  <a:solidFill>
                    <a:srgbClr val="006000"/>
                  </a:solidFill>
                  <a:prstDash val="solid"/>
                  <a:round/>
                  <a:headEnd/>
                  <a:tailEnd/>
                </a:ln>
              </p:spPr>
              <p:txBody>
                <a:bodyPr/>
                <a:lstStyle/>
                <a:p>
                  <a:endParaRPr lang="en-US"/>
                </a:p>
              </p:txBody>
            </p:sp>
            <p:sp>
              <p:nvSpPr>
                <p:cNvPr id="38273" name="Freeform 133"/>
                <p:cNvSpPr>
                  <a:spLocks/>
                </p:cNvSpPr>
                <p:nvPr/>
              </p:nvSpPr>
              <p:spPr bwMode="auto">
                <a:xfrm>
                  <a:off x="4254" y="4044"/>
                  <a:ext cx="177" cy="234"/>
                </a:xfrm>
                <a:custGeom>
                  <a:avLst/>
                  <a:gdLst>
                    <a:gd name="T0" fmla="*/ 9 w 177"/>
                    <a:gd name="T1" fmla="*/ 234 h 234"/>
                    <a:gd name="T2" fmla="*/ 127 w 177"/>
                    <a:gd name="T3" fmla="*/ 172 h 234"/>
                    <a:gd name="T4" fmla="*/ 177 w 177"/>
                    <a:gd name="T5" fmla="*/ 81 h 234"/>
                    <a:gd name="T6" fmla="*/ 143 w 177"/>
                    <a:gd name="T7" fmla="*/ 96 h 234"/>
                    <a:gd name="T8" fmla="*/ 159 w 177"/>
                    <a:gd name="T9" fmla="*/ 79 h 234"/>
                    <a:gd name="T10" fmla="*/ 168 w 177"/>
                    <a:gd name="T11" fmla="*/ 64 h 234"/>
                    <a:gd name="T12" fmla="*/ 170 w 177"/>
                    <a:gd name="T13" fmla="*/ 37 h 234"/>
                    <a:gd name="T14" fmla="*/ 143 w 177"/>
                    <a:gd name="T15" fmla="*/ 61 h 234"/>
                    <a:gd name="T16" fmla="*/ 152 w 177"/>
                    <a:gd name="T17" fmla="*/ 33 h 234"/>
                    <a:gd name="T18" fmla="*/ 155 w 177"/>
                    <a:gd name="T19" fmla="*/ 20 h 234"/>
                    <a:gd name="T20" fmla="*/ 152 w 177"/>
                    <a:gd name="T21" fmla="*/ 0 h 234"/>
                    <a:gd name="T22" fmla="*/ 127 w 177"/>
                    <a:gd name="T23" fmla="*/ 20 h 234"/>
                    <a:gd name="T24" fmla="*/ 109 w 177"/>
                    <a:gd name="T25" fmla="*/ 38 h 234"/>
                    <a:gd name="T26" fmla="*/ 105 w 177"/>
                    <a:gd name="T27" fmla="*/ 21 h 234"/>
                    <a:gd name="T28" fmla="*/ 89 w 177"/>
                    <a:gd name="T29" fmla="*/ 38 h 234"/>
                    <a:gd name="T30" fmla="*/ 80 w 177"/>
                    <a:gd name="T31" fmla="*/ 64 h 234"/>
                    <a:gd name="T32" fmla="*/ 68 w 177"/>
                    <a:gd name="T33" fmla="*/ 48 h 234"/>
                    <a:gd name="T34" fmla="*/ 62 w 177"/>
                    <a:gd name="T35" fmla="*/ 71 h 234"/>
                    <a:gd name="T36" fmla="*/ 50 w 177"/>
                    <a:gd name="T37" fmla="*/ 108 h 234"/>
                    <a:gd name="T38" fmla="*/ 46 w 177"/>
                    <a:gd name="T39" fmla="*/ 82 h 234"/>
                    <a:gd name="T40" fmla="*/ 28 w 177"/>
                    <a:gd name="T41" fmla="*/ 122 h 234"/>
                    <a:gd name="T42" fmla="*/ 23 w 177"/>
                    <a:gd name="T43" fmla="*/ 152 h 234"/>
                    <a:gd name="T44" fmla="*/ 14 w 177"/>
                    <a:gd name="T45" fmla="*/ 133 h 234"/>
                    <a:gd name="T46" fmla="*/ 0 w 177"/>
                    <a:gd name="T47" fmla="*/ 181 h 234"/>
                    <a:gd name="T48" fmla="*/ 9 w 177"/>
                    <a:gd name="T49" fmla="*/ 234 h 2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77" h="234">
                      <a:moveTo>
                        <a:pt x="9" y="234"/>
                      </a:moveTo>
                      <a:lnTo>
                        <a:pt x="127" y="172"/>
                      </a:lnTo>
                      <a:lnTo>
                        <a:pt x="177" y="81"/>
                      </a:lnTo>
                      <a:lnTo>
                        <a:pt x="143" y="96"/>
                      </a:lnTo>
                      <a:lnTo>
                        <a:pt x="159" y="79"/>
                      </a:lnTo>
                      <a:lnTo>
                        <a:pt x="168" y="64"/>
                      </a:lnTo>
                      <a:lnTo>
                        <a:pt x="170" y="37"/>
                      </a:lnTo>
                      <a:lnTo>
                        <a:pt x="143" y="61"/>
                      </a:lnTo>
                      <a:lnTo>
                        <a:pt x="152" y="33"/>
                      </a:lnTo>
                      <a:lnTo>
                        <a:pt x="155" y="20"/>
                      </a:lnTo>
                      <a:lnTo>
                        <a:pt x="152" y="0"/>
                      </a:lnTo>
                      <a:lnTo>
                        <a:pt x="127" y="20"/>
                      </a:lnTo>
                      <a:lnTo>
                        <a:pt x="109" y="38"/>
                      </a:lnTo>
                      <a:lnTo>
                        <a:pt x="105" y="21"/>
                      </a:lnTo>
                      <a:lnTo>
                        <a:pt x="89" y="38"/>
                      </a:lnTo>
                      <a:lnTo>
                        <a:pt x="80" y="64"/>
                      </a:lnTo>
                      <a:lnTo>
                        <a:pt x="68" y="48"/>
                      </a:lnTo>
                      <a:lnTo>
                        <a:pt x="62" y="71"/>
                      </a:lnTo>
                      <a:lnTo>
                        <a:pt x="50" y="108"/>
                      </a:lnTo>
                      <a:lnTo>
                        <a:pt x="46" y="82"/>
                      </a:lnTo>
                      <a:lnTo>
                        <a:pt x="28" y="122"/>
                      </a:lnTo>
                      <a:lnTo>
                        <a:pt x="23" y="152"/>
                      </a:lnTo>
                      <a:lnTo>
                        <a:pt x="14" y="133"/>
                      </a:lnTo>
                      <a:lnTo>
                        <a:pt x="0" y="181"/>
                      </a:lnTo>
                      <a:lnTo>
                        <a:pt x="9" y="234"/>
                      </a:lnTo>
                      <a:close/>
                    </a:path>
                  </a:pathLst>
                </a:custGeom>
                <a:solidFill>
                  <a:srgbClr val="002000"/>
                </a:solidFill>
                <a:ln w="0">
                  <a:solidFill>
                    <a:srgbClr val="006000"/>
                  </a:solidFill>
                  <a:prstDash val="solid"/>
                  <a:round/>
                  <a:headEnd/>
                  <a:tailEnd/>
                </a:ln>
              </p:spPr>
              <p:txBody>
                <a:bodyPr/>
                <a:lstStyle/>
                <a:p>
                  <a:endParaRPr lang="en-US"/>
                </a:p>
              </p:txBody>
            </p:sp>
            <p:sp>
              <p:nvSpPr>
                <p:cNvPr id="38274" name="Freeform 134"/>
                <p:cNvSpPr>
                  <a:spLocks/>
                </p:cNvSpPr>
                <p:nvPr/>
              </p:nvSpPr>
              <p:spPr bwMode="auto">
                <a:xfrm>
                  <a:off x="4252" y="4053"/>
                  <a:ext cx="390" cy="231"/>
                </a:xfrm>
                <a:custGeom>
                  <a:avLst/>
                  <a:gdLst>
                    <a:gd name="T0" fmla="*/ 0 w 390"/>
                    <a:gd name="T1" fmla="*/ 231 h 231"/>
                    <a:gd name="T2" fmla="*/ 138 w 390"/>
                    <a:gd name="T3" fmla="*/ 214 h 231"/>
                    <a:gd name="T4" fmla="*/ 172 w 390"/>
                    <a:gd name="T5" fmla="*/ 211 h 231"/>
                    <a:gd name="T6" fmla="*/ 154 w 390"/>
                    <a:gd name="T7" fmla="*/ 205 h 231"/>
                    <a:gd name="T8" fmla="*/ 134 w 390"/>
                    <a:gd name="T9" fmla="*/ 204 h 231"/>
                    <a:gd name="T10" fmla="*/ 175 w 390"/>
                    <a:gd name="T11" fmla="*/ 192 h 231"/>
                    <a:gd name="T12" fmla="*/ 202 w 390"/>
                    <a:gd name="T13" fmla="*/ 189 h 231"/>
                    <a:gd name="T14" fmla="*/ 234 w 390"/>
                    <a:gd name="T15" fmla="*/ 181 h 231"/>
                    <a:gd name="T16" fmla="*/ 202 w 390"/>
                    <a:gd name="T17" fmla="*/ 181 h 231"/>
                    <a:gd name="T18" fmla="*/ 179 w 390"/>
                    <a:gd name="T19" fmla="*/ 181 h 231"/>
                    <a:gd name="T20" fmla="*/ 238 w 390"/>
                    <a:gd name="T21" fmla="*/ 168 h 231"/>
                    <a:gd name="T22" fmla="*/ 252 w 390"/>
                    <a:gd name="T23" fmla="*/ 160 h 231"/>
                    <a:gd name="T24" fmla="*/ 270 w 390"/>
                    <a:gd name="T25" fmla="*/ 148 h 231"/>
                    <a:gd name="T26" fmla="*/ 225 w 390"/>
                    <a:gd name="T27" fmla="*/ 158 h 231"/>
                    <a:gd name="T28" fmla="*/ 268 w 390"/>
                    <a:gd name="T29" fmla="*/ 133 h 231"/>
                    <a:gd name="T30" fmla="*/ 304 w 390"/>
                    <a:gd name="T31" fmla="*/ 110 h 231"/>
                    <a:gd name="T32" fmla="*/ 281 w 390"/>
                    <a:gd name="T33" fmla="*/ 113 h 231"/>
                    <a:gd name="T34" fmla="*/ 268 w 390"/>
                    <a:gd name="T35" fmla="*/ 117 h 231"/>
                    <a:gd name="T36" fmla="*/ 313 w 390"/>
                    <a:gd name="T37" fmla="*/ 86 h 231"/>
                    <a:gd name="T38" fmla="*/ 338 w 390"/>
                    <a:gd name="T39" fmla="*/ 63 h 231"/>
                    <a:gd name="T40" fmla="*/ 313 w 390"/>
                    <a:gd name="T41" fmla="*/ 72 h 231"/>
                    <a:gd name="T42" fmla="*/ 299 w 390"/>
                    <a:gd name="T43" fmla="*/ 76 h 231"/>
                    <a:gd name="T44" fmla="*/ 345 w 390"/>
                    <a:gd name="T45" fmla="*/ 41 h 231"/>
                    <a:gd name="T46" fmla="*/ 377 w 390"/>
                    <a:gd name="T47" fmla="*/ 19 h 231"/>
                    <a:gd name="T48" fmla="*/ 390 w 390"/>
                    <a:gd name="T49" fmla="*/ 0 h 231"/>
                    <a:gd name="T50" fmla="*/ 361 w 390"/>
                    <a:gd name="T51" fmla="*/ 14 h 231"/>
                    <a:gd name="T52" fmla="*/ 320 w 390"/>
                    <a:gd name="T53" fmla="*/ 28 h 231"/>
                    <a:gd name="T54" fmla="*/ 299 w 390"/>
                    <a:gd name="T55" fmla="*/ 38 h 231"/>
                    <a:gd name="T56" fmla="*/ 324 w 390"/>
                    <a:gd name="T57" fmla="*/ 17 h 231"/>
                    <a:gd name="T58" fmla="*/ 290 w 390"/>
                    <a:gd name="T59" fmla="*/ 28 h 231"/>
                    <a:gd name="T60" fmla="*/ 265 w 390"/>
                    <a:gd name="T61" fmla="*/ 51 h 231"/>
                    <a:gd name="T62" fmla="*/ 261 w 390"/>
                    <a:gd name="T63" fmla="*/ 62 h 231"/>
                    <a:gd name="T64" fmla="*/ 261 w 390"/>
                    <a:gd name="T65" fmla="*/ 36 h 231"/>
                    <a:gd name="T66" fmla="*/ 236 w 390"/>
                    <a:gd name="T67" fmla="*/ 61 h 231"/>
                    <a:gd name="T68" fmla="*/ 211 w 390"/>
                    <a:gd name="T69" fmla="*/ 80 h 231"/>
                    <a:gd name="T70" fmla="*/ 211 w 390"/>
                    <a:gd name="T71" fmla="*/ 62 h 231"/>
                    <a:gd name="T72" fmla="*/ 179 w 390"/>
                    <a:gd name="T73" fmla="*/ 87 h 231"/>
                    <a:gd name="T74" fmla="*/ 172 w 390"/>
                    <a:gd name="T75" fmla="*/ 113 h 231"/>
                    <a:gd name="T76" fmla="*/ 163 w 390"/>
                    <a:gd name="T77" fmla="*/ 121 h 231"/>
                    <a:gd name="T78" fmla="*/ 168 w 390"/>
                    <a:gd name="T79" fmla="*/ 92 h 231"/>
                    <a:gd name="T80" fmla="*/ 134 w 390"/>
                    <a:gd name="T81" fmla="*/ 116 h 231"/>
                    <a:gd name="T82" fmla="*/ 120 w 390"/>
                    <a:gd name="T83" fmla="*/ 137 h 231"/>
                    <a:gd name="T84" fmla="*/ 102 w 390"/>
                    <a:gd name="T85" fmla="*/ 161 h 231"/>
                    <a:gd name="T86" fmla="*/ 102 w 390"/>
                    <a:gd name="T87" fmla="*/ 131 h 231"/>
                    <a:gd name="T88" fmla="*/ 82 w 390"/>
                    <a:gd name="T89" fmla="*/ 150 h 231"/>
                    <a:gd name="T90" fmla="*/ 77 w 390"/>
                    <a:gd name="T91" fmla="*/ 165 h 231"/>
                    <a:gd name="T92" fmla="*/ 50 w 390"/>
                    <a:gd name="T93" fmla="*/ 185 h 231"/>
                    <a:gd name="T94" fmla="*/ 50 w 390"/>
                    <a:gd name="T95" fmla="*/ 175 h 231"/>
                    <a:gd name="T96" fmla="*/ 25 w 390"/>
                    <a:gd name="T97" fmla="*/ 195 h 231"/>
                    <a:gd name="T98" fmla="*/ 0 w 390"/>
                    <a:gd name="T99" fmla="*/ 231 h 23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90" h="231">
                      <a:moveTo>
                        <a:pt x="0" y="231"/>
                      </a:moveTo>
                      <a:lnTo>
                        <a:pt x="138" y="214"/>
                      </a:lnTo>
                      <a:lnTo>
                        <a:pt x="172" y="211"/>
                      </a:lnTo>
                      <a:lnTo>
                        <a:pt x="154" y="205"/>
                      </a:lnTo>
                      <a:lnTo>
                        <a:pt x="134" y="204"/>
                      </a:lnTo>
                      <a:lnTo>
                        <a:pt x="175" y="192"/>
                      </a:lnTo>
                      <a:lnTo>
                        <a:pt x="202" y="189"/>
                      </a:lnTo>
                      <a:lnTo>
                        <a:pt x="234" y="181"/>
                      </a:lnTo>
                      <a:lnTo>
                        <a:pt x="202" y="181"/>
                      </a:lnTo>
                      <a:lnTo>
                        <a:pt x="179" y="181"/>
                      </a:lnTo>
                      <a:lnTo>
                        <a:pt x="238" y="168"/>
                      </a:lnTo>
                      <a:lnTo>
                        <a:pt x="252" y="160"/>
                      </a:lnTo>
                      <a:lnTo>
                        <a:pt x="270" y="148"/>
                      </a:lnTo>
                      <a:lnTo>
                        <a:pt x="225" y="158"/>
                      </a:lnTo>
                      <a:lnTo>
                        <a:pt x="268" y="133"/>
                      </a:lnTo>
                      <a:lnTo>
                        <a:pt x="304" y="110"/>
                      </a:lnTo>
                      <a:lnTo>
                        <a:pt x="281" y="113"/>
                      </a:lnTo>
                      <a:lnTo>
                        <a:pt x="268" y="117"/>
                      </a:lnTo>
                      <a:lnTo>
                        <a:pt x="313" y="86"/>
                      </a:lnTo>
                      <a:lnTo>
                        <a:pt x="338" y="63"/>
                      </a:lnTo>
                      <a:lnTo>
                        <a:pt x="313" y="72"/>
                      </a:lnTo>
                      <a:lnTo>
                        <a:pt x="299" y="76"/>
                      </a:lnTo>
                      <a:lnTo>
                        <a:pt x="345" y="41"/>
                      </a:lnTo>
                      <a:lnTo>
                        <a:pt x="377" y="19"/>
                      </a:lnTo>
                      <a:lnTo>
                        <a:pt x="390" y="0"/>
                      </a:lnTo>
                      <a:lnTo>
                        <a:pt x="361" y="14"/>
                      </a:lnTo>
                      <a:lnTo>
                        <a:pt x="320" y="28"/>
                      </a:lnTo>
                      <a:lnTo>
                        <a:pt x="299" y="38"/>
                      </a:lnTo>
                      <a:lnTo>
                        <a:pt x="324" y="17"/>
                      </a:lnTo>
                      <a:lnTo>
                        <a:pt x="290" y="28"/>
                      </a:lnTo>
                      <a:lnTo>
                        <a:pt x="265" y="51"/>
                      </a:lnTo>
                      <a:lnTo>
                        <a:pt x="261" y="62"/>
                      </a:lnTo>
                      <a:lnTo>
                        <a:pt x="261" y="36"/>
                      </a:lnTo>
                      <a:lnTo>
                        <a:pt x="236" y="61"/>
                      </a:lnTo>
                      <a:lnTo>
                        <a:pt x="211" y="80"/>
                      </a:lnTo>
                      <a:lnTo>
                        <a:pt x="211" y="62"/>
                      </a:lnTo>
                      <a:lnTo>
                        <a:pt x="179" y="87"/>
                      </a:lnTo>
                      <a:lnTo>
                        <a:pt x="172" y="113"/>
                      </a:lnTo>
                      <a:lnTo>
                        <a:pt x="163" y="121"/>
                      </a:lnTo>
                      <a:lnTo>
                        <a:pt x="168" y="92"/>
                      </a:lnTo>
                      <a:lnTo>
                        <a:pt x="134" y="116"/>
                      </a:lnTo>
                      <a:lnTo>
                        <a:pt x="120" y="137"/>
                      </a:lnTo>
                      <a:lnTo>
                        <a:pt x="102" y="161"/>
                      </a:lnTo>
                      <a:lnTo>
                        <a:pt x="102" y="131"/>
                      </a:lnTo>
                      <a:lnTo>
                        <a:pt x="82" y="150"/>
                      </a:lnTo>
                      <a:lnTo>
                        <a:pt x="77" y="165"/>
                      </a:lnTo>
                      <a:lnTo>
                        <a:pt x="50" y="185"/>
                      </a:lnTo>
                      <a:lnTo>
                        <a:pt x="50" y="175"/>
                      </a:lnTo>
                      <a:lnTo>
                        <a:pt x="25" y="195"/>
                      </a:lnTo>
                      <a:lnTo>
                        <a:pt x="0" y="231"/>
                      </a:lnTo>
                      <a:close/>
                    </a:path>
                  </a:pathLst>
                </a:custGeom>
                <a:solidFill>
                  <a:srgbClr val="006000"/>
                </a:solidFill>
                <a:ln w="0">
                  <a:solidFill>
                    <a:srgbClr val="00A000"/>
                  </a:solidFill>
                  <a:prstDash val="solid"/>
                  <a:round/>
                  <a:headEnd/>
                  <a:tailEnd/>
                </a:ln>
              </p:spPr>
              <p:txBody>
                <a:bodyPr/>
                <a:lstStyle/>
                <a:p>
                  <a:endParaRPr lang="en-US"/>
                </a:p>
              </p:txBody>
            </p:sp>
            <p:sp>
              <p:nvSpPr>
                <p:cNvPr id="38275" name="Freeform 135"/>
                <p:cNvSpPr>
                  <a:spLocks/>
                </p:cNvSpPr>
                <p:nvPr/>
              </p:nvSpPr>
              <p:spPr bwMode="auto">
                <a:xfrm>
                  <a:off x="4000" y="4063"/>
                  <a:ext cx="257" cy="219"/>
                </a:xfrm>
                <a:custGeom>
                  <a:avLst/>
                  <a:gdLst>
                    <a:gd name="T0" fmla="*/ 257 w 257"/>
                    <a:gd name="T1" fmla="*/ 219 h 219"/>
                    <a:gd name="T2" fmla="*/ 218 w 257"/>
                    <a:gd name="T3" fmla="*/ 212 h 219"/>
                    <a:gd name="T4" fmla="*/ 166 w 257"/>
                    <a:gd name="T5" fmla="*/ 196 h 219"/>
                    <a:gd name="T6" fmla="*/ 130 w 257"/>
                    <a:gd name="T7" fmla="*/ 173 h 219"/>
                    <a:gd name="T8" fmla="*/ 180 w 257"/>
                    <a:gd name="T9" fmla="*/ 182 h 219"/>
                    <a:gd name="T10" fmla="*/ 139 w 257"/>
                    <a:gd name="T11" fmla="*/ 165 h 219"/>
                    <a:gd name="T12" fmla="*/ 105 w 257"/>
                    <a:gd name="T13" fmla="*/ 158 h 219"/>
                    <a:gd name="T14" fmla="*/ 78 w 257"/>
                    <a:gd name="T15" fmla="*/ 142 h 219"/>
                    <a:gd name="T16" fmla="*/ 118 w 257"/>
                    <a:gd name="T17" fmla="*/ 149 h 219"/>
                    <a:gd name="T18" fmla="*/ 66 w 257"/>
                    <a:gd name="T19" fmla="*/ 127 h 219"/>
                    <a:gd name="T20" fmla="*/ 32 w 257"/>
                    <a:gd name="T21" fmla="*/ 98 h 219"/>
                    <a:gd name="T22" fmla="*/ 66 w 257"/>
                    <a:gd name="T23" fmla="*/ 110 h 219"/>
                    <a:gd name="T24" fmla="*/ 19 w 257"/>
                    <a:gd name="T25" fmla="*/ 81 h 219"/>
                    <a:gd name="T26" fmla="*/ 7 w 257"/>
                    <a:gd name="T27" fmla="*/ 56 h 219"/>
                    <a:gd name="T28" fmla="*/ 32 w 257"/>
                    <a:gd name="T29" fmla="*/ 73 h 219"/>
                    <a:gd name="T30" fmla="*/ 0 w 257"/>
                    <a:gd name="T31" fmla="*/ 0 h 219"/>
                    <a:gd name="T32" fmla="*/ 73 w 257"/>
                    <a:gd name="T33" fmla="*/ 27 h 219"/>
                    <a:gd name="T34" fmla="*/ 64 w 257"/>
                    <a:gd name="T35" fmla="*/ 10 h 219"/>
                    <a:gd name="T36" fmla="*/ 116 w 257"/>
                    <a:gd name="T37" fmla="*/ 40 h 219"/>
                    <a:gd name="T38" fmla="*/ 134 w 257"/>
                    <a:gd name="T39" fmla="*/ 60 h 219"/>
                    <a:gd name="T40" fmla="*/ 134 w 257"/>
                    <a:gd name="T41" fmla="*/ 39 h 219"/>
                    <a:gd name="T42" fmla="*/ 161 w 257"/>
                    <a:gd name="T43" fmla="*/ 68 h 219"/>
                    <a:gd name="T44" fmla="*/ 177 w 257"/>
                    <a:gd name="T45" fmla="*/ 102 h 219"/>
                    <a:gd name="T46" fmla="*/ 180 w 257"/>
                    <a:gd name="T47" fmla="*/ 84 h 219"/>
                    <a:gd name="T48" fmla="*/ 200 w 257"/>
                    <a:gd name="T49" fmla="*/ 114 h 219"/>
                    <a:gd name="T50" fmla="*/ 211 w 257"/>
                    <a:gd name="T51" fmla="*/ 152 h 219"/>
                    <a:gd name="T52" fmla="*/ 218 w 257"/>
                    <a:gd name="T53" fmla="*/ 124 h 219"/>
                    <a:gd name="T54" fmla="*/ 241 w 257"/>
                    <a:gd name="T55" fmla="*/ 152 h 219"/>
                    <a:gd name="T56" fmla="*/ 248 w 257"/>
                    <a:gd name="T57" fmla="*/ 173 h 219"/>
                    <a:gd name="T58" fmla="*/ 257 w 257"/>
                    <a:gd name="T59" fmla="*/ 219 h 2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57" h="219">
                      <a:moveTo>
                        <a:pt x="257" y="219"/>
                      </a:moveTo>
                      <a:lnTo>
                        <a:pt x="218" y="212"/>
                      </a:lnTo>
                      <a:lnTo>
                        <a:pt x="166" y="196"/>
                      </a:lnTo>
                      <a:lnTo>
                        <a:pt x="130" y="173"/>
                      </a:lnTo>
                      <a:lnTo>
                        <a:pt x="180" y="182"/>
                      </a:lnTo>
                      <a:lnTo>
                        <a:pt x="139" y="165"/>
                      </a:lnTo>
                      <a:lnTo>
                        <a:pt x="105" y="158"/>
                      </a:lnTo>
                      <a:lnTo>
                        <a:pt x="78" y="142"/>
                      </a:lnTo>
                      <a:lnTo>
                        <a:pt x="118" y="149"/>
                      </a:lnTo>
                      <a:lnTo>
                        <a:pt x="66" y="127"/>
                      </a:lnTo>
                      <a:lnTo>
                        <a:pt x="32" y="98"/>
                      </a:lnTo>
                      <a:lnTo>
                        <a:pt x="66" y="110"/>
                      </a:lnTo>
                      <a:lnTo>
                        <a:pt x="19" y="81"/>
                      </a:lnTo>
                      <a:lnTo>
                        <a:pt x="7" y="56"/>
                      </a:lnTo>
                      <a:lnTo>
                        <a:pt x="32" y="73"/>
                      </a:lnTo>
                      <a:lnTo>
                        <a:pt x="0" y="0"/>
                      </a:lnTo>
                      <a:lnTo>
                        <a:pt x="73" y="27"/>
                      </a:lnTo>
                      <a:lnTo>
                        <a:pt x="64" y="10"/>
                      </a:lnTo>
                      <a:lnTo>
                        <a:pt x="116" y="40"/>
                      </a:lnTo>
                      <a:lnTo>
                        <a:pt x="134" y="60"/>
                      </a:lnTo>
                      <a:lnTo>
                        <a:pt x="134" y="39"/>
                      </a:lnTo>
                      <a:lnTo>
                        <a:pt x="161" y="68"/>
                      </a:lnTo>
                      <a:lnTo>
                        <a:pt x="177" y="102"/>
                      </a:lnTo>
                      <a:lnTo>
                        <a:pt x="180" y="84"/>
                      </a:lnTo>
                      <a:lnTo>
                        <a:pt x="200" y="114"/>
                      </a:lnTo>
                      <a:lnTo>
                        <a:pt x="211" y="152"/>
                      </a:lnTo>
                      <a:lnTo>
                        <a:pt x="218" y="124"/>
                      </a:lnTo>
                      <a:lnTo>
                        <a:pt x="241" y="152"/>
                      </a:lnTo>
                      <a:lnTo>
                        <a:pt x="248" y="173"/>
                      </a:lnTo>
                      <a:lnTo>
                        <a:pt x="257" y="219"/>
                      </a:lnTo>
                      <a:close/>
                    </a:path>
                  </a:pathLst>
                </a:custGeom>
                <a:solidFill>
                  <a:srgbClr val="004000"/>
                </a:solidFill>
                <a:ln w="0">
                  <a:solidFill>
                    <a:srgbClr val="006000"/>
                  </a:solidFill>
                  <a:prstDash val="solid"/>
                  <a:round/>
                  <a:headEnd/>
                  <a:tailEnd/>
                </a:ln>
              </p:spPr>
              <p:txBody>
                <a:bodyPr/>
                <a:lstStyle/>
                <a:p>
                  <a:endParaRPr lang="en-US"/>
                </a:p>
              </p:txBody>
            </p:sp>
            <p:sp>
              <p:nvSpPr>
                <p:cNvPr id="38276" name="Freeform 136"/>
                <p:cNvSpPr>
                  <a:spLocks/>
                </p:cNvSpPr>
                <p:nvPr/>
              </p:nvSpPr>
              <p:spPr bwMode="auto">
                <a:xfrm>
                  <a:off x="4090" y="3917"/>
                  <a:ext cx="226" cy="110"/>
                </a:xfrm>
                <a:custGeom>
                  <a:avLst/>
                  <a:gdLst>
                    <a:gd name="T0" fmla="*/ 226 w 226"/>
                    <a:gd name="T1" fmla="*/ 110 h 110"/>
                    <a:gd name="T2" fmla="*/ 222 w 226"/>
                    <a:gd name="T3" fmla="*/ 73 h 110"/>
                    <a:gd name="T4" fmla="*/ 206 w 226"/>
                    <a:gd name="T5" fmla="*/ 32 h 110"/>
                    <a:gd name="T6" fmla="*/ 198 w 226"/>
                    <a:gd name="T7" fmla="*/ 63 h 110"/>
                    <a:gd name="T8" fmla="*/ 182 w 226"/>
                    <a:gd name="T9" fmla="*/ 27 h 110"/>
                    <a:gd name="T10" fmla="*/ 162 w 226"/>
                    <a:gd name="T11" fmla="*/ 7 h 110"/>
                    <a:gd name="T12" fmla="*/ 174 w 226"/>
                    <a:gd name="T13" fmla="*/ 41 h 110"/>
                    <a:gd name="T14" fmla="*/ 127 w 226"/>
                    <a:gd name="T15" fmla="*/ 10 h 110"/>
                    <a:gd name="T16" fmla="*/ 75 w 226"/>
                    <a:gd name="T17" fmla="*/ 0 h 110"/>
                    <a:gd name="T18" fmla="*/ 99 w 226"/>
                    <a:gd name="T19" fmla="*/ 14 h 110"/>
                    <a:gd name="T20" fmla="*/ 0 w 226"/>
                    <a:gd name="T21" fmla="*/ 2 h 110"/>
                    <a:gd name="T22" fmla="*/ 67 w 226"/>
                    <a:gd name="T23" fmla="*/ 29 h 110"/>
                    <a:gd name="T24" fmla="*/ 28 w 226"/>
                    <a:gd name="T25" fmla="*/ 32 h 110"/>
                    <a:gd name="T26" fmla="*/ 111 w 226"/>
                    <a:gd name="T27" fmla="*/ 41 h 110"/>
                    <a:gd name="T28" fmla="*/ 52 w 226"/>
                    <a:gd name="T29" fmla="*/ 63 h 110"/>
                    <a:gd name="T30" fmla="*/ 118 w 226"/>
                    <a:gd name="T31" fmla="*/ 56 h 110"/>
                    <a:gd name="T32" fmla="*/ 139 w 226"/>
                    <a:gd name="T33" fmla="*/ 58 h 110"/>
                    <a:gd name="T34" fmla="*/ 103 w 226"/>
                    <a:gd name="T35" fmla="*/ 70 h 110"/>
                    <a:gd name="T36" fmla="*/ 162 w 226"/>
                    <a:gd name="T37" fmla="*/ 68 h 110"/>
                    <a:gd name="T38" fmla="*/ 146 w 226"/>
                    <a:gd name="T39" fmla="*/ 90 h 110"/>
                    <a:gd name="T40" fmla="*/ 182 w 226"/>
                    <a:gd name="T41" fmla="*/ 78 h 110"/>
                    <a:gd name="T42" fmla="*/ 206 w 226"/>
                    <a:gd name="T43" fmla="*/ 78 h 110"/>
                    <a:gd name="T44" fmla="*/ 226 w 226"/>
                    <a:gd name="T45" fmla="*/ 110 h 11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6" h="110">
                      <a:moveTo>
                        <a:pt x="226" y="110"/>
                      </a:moveTo>
                      <a:lnTo>
                        <a:pt x="222" y="73"/>
                      </a:lnTo>
                      <a:lnTo>
                        <a:pt x="206" y="32"/>
                      </a:lnTo>
                      <a:lnTo>
                        <a:pt x="198" y="63"/>
                      </a:lnTo>
                      <a:lnTo>
                        <a:pt x="182" y="27"/>
                      </a:lnTo>
                      <a:lnTo>
                        <a:pt x="162" y="7"/>
                      </a:lnTo>
                      <a:lnTo>
                        <a:pt x="174" y="41"/>
                      </a:lnTo>
                      <a:lnTo>
                        <a:pt x="127" y="10"/>
                      </a:lnTo>
                      <a:lnTo>
                        <a:pt x="75" y="0"/>
                      </a:lnTo>
                      <a:lnTo>
                        <a:pt x="99" y="14"/>
                      </a:lnTo>
                      <a:lnTo>
                        <a:pt x="0" y="2"/>
                      </a:lnTo>
                      <a:lnTo>
                        <a:pt x="67" y="29"/>
                      </a:lnTo>
                      <a:lnTo>
                        <a:pt x="28" y="32"/>
                      </a:lnTo>
                      <a:lnTo>
                        <a:pt x="111" y="41"/>
                      </a:lnTo>
                      <a:lnTo>
                        <a:pt x="52" y="63"/>
                      </a:lnTo>
                      <a:lnTo>
                        <a:pt x="118" y="56"/>
                      </a:lnTo>
                      <a:lnTo>
                        <a:pt x="139" y="58"/>
                      </a:lnTo>
                      <a:lnTo>
                        <a:pt x="103" y="70"/>
                      </a:lnTo>
                      <a:lnTo>
                        <a:pt x="162" y="68"/>
                      </a:lnTo>
                      <a:lnTo>
                        <a:pt x="146" y="90"/>
                      </a:lnTo>
                      <a:lnTo>
                        <a:pt x="182" y="78"/>
                      </a:lnTo>
                      <a:lnTo>
                        <a:pt x="206" y="78"/>
                      </a:lnTo>
                      <a:lnTo>
                        <a:pt x="226" y="110"/>
                      </a:lnTo>
                      <a:close/>
                    </a:path>
                  </a:pathLst>
                </a:custGeom>
                <a:solidFill>
                  <a:srgbClr val="006000"/>
                </a:solidFill>
                <a:ln w="0">
                  <a:solidFill>
                    <a:srgbClr val="006000"/>
                  </a:solidFill>
                  <a:prstDash val="solid"/>
                  <a:round/>
                  <a:headEnd/>
                  <a:tailEnd/>
                </a:ln>
              </p:spPr>
              <p:txBody>
                <a:bodyPr/>
                <a:lstStyle/>
                <a:p>
                  <a:endParaRPr lang="en-US"/>
                </a:p>
              </p:txBody>
            </p:sp>
            <p:sp>
              <p:nvSpPr>
                <p:cNvPr id="38277" name="Freeform 137"/>
                <p:cNvSpPr>
                  <a:spLocks/>
                </p:cNvSpPr>
                <p:nvPr/>
              </p:nvSpPr>
              <p:spPr bwMode="auto">
                <a:xfrm>
                  <a:off x="4328" y="3891"/>
                  <a:ext cx="183" cy="80"/>
                </a:xfrm>
                <a:custGeom>
                  <a:avLst/>
                  <a:gdLst>
                    <a:gd name="T0" fmla="*/ 0 w 183"/>
                    <a:gd name="T1" fmla="*/ 80 h 80"/>
                    <a:gd name="T2" fmla="*/ 4 w 183"/>
                    <a:gd name="T3" fmla="*/ 53 h 80"/>
                    <a:gd name="T4" fmla="*/ 16 w 183"/>
                    <a:gd name="T5" fmla="*/ 23 h 80"/>
                    <a:gd name="T6" fmla="*/ 22 w 183"/>
                    <a:gd name="T7" fmla="*/ 46 h 80"/>
                    <a:gd name="T8" fmla="*/ 35 w 183"/>
                    <a:gd name="T9" fmla="*/ 19 h 80"/>
                    <a:gd name="T10" fmla="*/ 52 w 183"/>
                    <a:gd name="T11" fmla="*/ 5 h 80"/>
                    <a:gd name="T12" fmla="*/ 42 w 183"/>
                    <a:gd name="T13" fmla="*/ 30 h 80"/>
                    <a:gd name="T14" fmla="*/ 81 w 183"/>
                    <a:gd name="T15" fmla="*/ 7 h 80"/>
                    <a:gd name="T16" fmla="*/ 122 w 183"/>
                    <a:gd name="T17" fmla="*/ 0 h 80"/>
                    <a:gd name="T18" fmla="*/ 103 w 183"/>
                    <a:gd name="T19" fmla="*/ 10 h 80"/>
                    <a:gd name="T20" fmla="*/ 183 w 183"/>
                    <a:gd name="T21" fmla="*/ 1 h 80"/>
                    <a:gd name="T22" fmla="*/ 129 w 183"/>
                    <a:gd name="T23" fmla="*/ 21 h 80"/>
                    <a:gd name="T24" fmla="*/ 161 w 183"/>
                    <a:gd name="T25" fmla="*/ 23 h 80"/>
                    <a:gd name="T26" fmla="*/ 93 w 183"/>
                    <a:gd name="T27" fmla="*/ 30 h 80"/>
                    <a:gd name="T28" fmla="*/ 142 w 183"/>
                    <a:gd name="T29" fmla="*/ 46 h 80"/>
                    <a:gd name="T30" fmla="*/ 87 w 183"/>
                    <a:gd name="T31" fmla="*/ 41 h 80"/>
                    <a:gd name="T32" fmla="*/ 71 w 183"/>
                    <a:gd name="T33" fmla="*/ 43 h 80"/>
                    <a:gd name="T34" fmla="*/ 100 w 183"/>
                    <a:gd name="T35" fmla="*/ 52 h 80"/>
                    <a:gd name="T36" fmla="*/ 52 w 183"/>
                    <a:gd name="T37" fmla="*/ 50 h 80"/>
                    <a:gd name="T38" fmla="*/ 65 w 183"/>
                    <a:gd name="T39" fmla="*/ 66 h 80"/>
                    <a:gd name="T40" fmla="*/ 35 w 183"/>
                    <a:gd name="T41" fmla="*/ 57 h 80"/>
                    <a:gd name="T42" fmla="*/ 16 w 183"/>
                    <a:gd name="T43" fmla="*/ 57 h 80"/>
                    <a:gd name="T44" fmla="*/ 0 w 183"/>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83" h="80">
                      <a:moveTo>
                        <a:pt x="0" y="80"/>
                      </a:moveTo>
                      <a:lnTo>
                        <a:pt x="4" y="53"/>
                      </a:lnTo>
                      <a:lnTo>
                        <a:pt x="16" y="23"/>
                      </a:lnTo>
                      <a:lnTo>
                        <a:pt x="22" y="46"/>
                      </a:lnTo>
                      <a:lnTo>
                        <a:pt x="35" y="19"/>
                      </a:lnTo>
                      <a:lnTo>
                        <a:pt x="52" y="5"/>
                      </a:lnTo>
                      <a:lnTo>
                        <a:pt x="42" y="30"/>
                      </a:lnTo>
                      <a:lnTo>
                        <a:pt x="81" y="7"/>
                      </a:lnTo>
                      <a:lnTo>
                        <a:pt x="122" y="0"/>
                      </a:lnTo>
                      <a:lnTo>
                        <a:pt x="103" y="10"/>
                      </a:lnTo>
                      <a:lnTo>
                        <a:pt x="183" y="1"/>
                      </a:lnTo>
                      <a:lnTo>
                        <a:pt x="129" y="21"/>
                      </a:lnTo>
                      <a:lnTo>
                        <a:pt x="161" y="23"/>
                      </a:lnTo>
                      <a:lnTo>
                        <a:pt x="93" y="30"/>
                      </a:lnTo>
                      <a:lnTo>
                        <a:pt x="142" y="46"/>
                      </a:lnTo>
                      <a:lnTo>
                        <a:pt x="87" y="41"/>
                      </a:lnTo>
                      <a:lnTo>
                        <a:pt x="71" y="43"/>
                      </a:lnTo>
                      <a:lnTo>
                        <a:pt x="100" y="52"/>
                      </a:lnTo>
                      <a:lnTo>
                        <a:pt x="52" y="50"/>
                      </a:lnTo>
                      <a:lnTo>
                        <a:pt x="65" y="66"/>
                      </a:lnTo>
                      <a:lnTo>
                        <a:pt x="35" y="57"/>
                      </a:lnTo>
                      <a:lnTo>
                        <a:pt x="16" y="57"/>
                      </a:lnTo>
                      <a:lnTo>
                        <a:pt x="0" y="80"/>
                      </a:lnTo>
                      <a:close/>
                    </a:path>
                  </a:pathLst>
                </a:custGeom>
                <a:solidFill>
                  <a:srgbClr val="00A000"/>
                </a:solidFill>
                <a:ln w="0">
                  <a:solidFill>
                    <a:srgbClr val="008000"/>
                  </a:solidFill>
                  <a:prstDash val="solid"/>
                  <a:round/>
                  <a:headEnd/>
                  <a:tailEnd/>
                </a:ln>
              </p:spPr>
              <p:txBody>
                <a:bodyPr/>
                <a:lstStyle/>
                <a:p>
                  <a:endParaRPr lang="en-US"/>
                </a:p>
              </p:txBody>
            </p:sp>
            <p:sp>
              <p:nvSpPr>
                <p:cNvPr id="38278" name="Freeform 138"/>
                <p:cNvSpPr>
                  <a:spLocks/>
                </p:cNvSpPr>
                <p:nvPr/>
              </p:nvSpPr>
              <p:spPr bwMode="auto">
                <a:xfrm>
                  <a:off x="4182" y="3861"/>
                  <a:ext cx="147" cy="68"/>
                </a:xfrm>
                <a:custGeom>
                  <a:avLst/>
                  <a:gdLst>
                    <a:gd name="T0" fmla="*/ 147 w 147"/>
                    <a:gd name="T1" fmla="*/ 68 h 68"/>
                    <a:gd name="T2" fmla="*/ 144 w 147"/>
                    <a:gd name="T3" fmla="*/ 45 h 68"/>
                    <a:gd name="T4" fmla="*/ 134 w 147"/>
                    <a:gd name="T5" fmla="*/ 20 h 68"/>
                    <a:gd name="T6" fmla="*/ 129 w 147"/>
                    <a:gd name="T7" fmla="*/ 39 h 68"/>
                    <a:gd name="T8" fmla="*/ 119 w 147"/>
                    <a:gd name="T9" fmla="*/ 16 h 68"/>
                    <a:gd name="T10" fmla="*/ 106 w 147"/>
                    <a:gd name="T11" fmla="*/ 5 h 68"/>
                    <a:gd name="T12" fmla="*/ 113 w 147"/>
                    <a:gd name="T13" fmla="*/ 26 h 68"/>
                    <a:gd name="T14" fmla="*/ 82 w 147"/>
                    <a:gd name="T15" fmla="*/ 6 h 68"/>
                    <a:gd name="T16" fmla="*/ 49 w 147"/>
                    <a:gd name="T17" fmla="*/ 0 h 68"/>
                    <a:gd name="T18" fmla="*/ 64 w 147"/>
                    <a:gd name="T19" fmla="*/ 9 h 68"/>
                    <a:gd name="T20" fmla="*/ 0 w 147"/>
                    <a:gd name="T21" fmla="*/ 2 h 68"/>
                    <a:gd name="T22" fmla="*/ 44 w 147"/>
                    <a:gd name="T23" fmla="*/ 18 h 68"/>
                    <a:gd name="T24" fmla="*/ 17 w 147"/>
                    <a:gd name="T25" fmla="*/ 20 h 68"/>
                    <a:gd name="T26" fmla="*/ 72 w 147"/>
                    <a:gd name="T27" fmla="*/ 26 h 68"/>
                    <a:gd name="T28" fmla="*/ 33 w 147"/>
                    <a:gd name="T29" fmla="*/ 39 h 68"/>
                    <a:gd name="T30" fmla="*/ 77 w 147"/>
                    <a:gd name="T31" fmla="*/ 35 h 68"/>
                    <a:gd name="T32" fmla="*/ 90 w 147"/>
                    <a:gd name="T33" fmla="*/ 36 h 68"/>
                    <a:gd name="T34" fmla="*/ 67 w 147"/>
                    <a:gd name="T35" fmla="*/ 44 h 68"/>
                    <a:gd name="T36" fmla="*/ 106 w 147"/>
                    <a:gd name="T37" fmla="*/ 42 h 68"/>
                    <a:gd name="T38" fmla="*/ 95 w 147"/>
                    <a:gd name="T39" fmla="*/ 56 h 68"/>
                    <a:gd name="T40" fmla="*/ 119 w 147"/>
                    <a:gd name="T41" fmla="*/ 48 h 68"/>
                    <a:gd name="T42" fmla="*/ 134 w 147"/>
                    <a:gd name="T43" fmla="*/ 48 h 68"/>
                    <a:gd name="T44" fmla="*/ 147 w 147"/>
                    <a:gd name="T45" fmla="*/ 68 h 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7" h="68">
                      <a:moveTo>
                        <a:pt x="147" y="68"/>
                      </a:moveTo>
                      <a:lnTo>
                        <a:pt x="144" y="45"/>
                      </a:lnTo>
                      <a:lnTo>
                        <a:pt x="134" y="20"/>
                      </a:lnTo>
                      <a:lnTo>
                        <a:pt x="129" y="39"/>
                      </a:lnTo>
                      <a:lnTo>
                        <a:pt x="119" y="16"/>
                      </a:lnTo>
                      <a:lnTo>
                        <a:pt x="106" y="5"/>
                      </a:lnTo>
                      <a:lnTo>
                        <a:pt x="113" y="26"/>
                      </a:lnTo>
                      <a:lnTo>
                        <a:pt x="82" y="6"/>
                      </a:lnTo>
                      <a:lnTo>
                        <a:pt x="49" y="0"/>
                      </a:lnTo>
                      <a:lnTo>
                        <a:pt x="64" y="9"/>
                      </a:lnTo>
                      <a:lnTo>
                        <a:pt x="0" y="2"/>
                      </a:lnTo>
                      <a:lnTo>
                        <a:pt x="44" y="18"/>
                      </a:lnTo>
                      <a:lnTo>
                        <a:pt x="17" y="20"/>
                      </a:lnTo>
                      <a:lnTo>
                        <a:pt x="72" y="26"/>
                      </a:lnTo>
                      <a:lnTo>
                        <a:pt x="33" y="39"/>
                      </a:lnTo>
                      <a:lnTo>
                        <a:pt x="77" y="35"/>
                      </a:lnTo>
                      <a:lnTo>
                        <a:pt x="90" y="36"/>
                      </a:lnTo>
                      <a:lnTo>
                        <a:pt x="67" y="44"/>
                      </a:lnTo>
                      <a:lnTo>
                        <a:pt x="106" y="42"/>
                      </a:lnTo>
                      <a:lnTo>
                        <a:pt x="95" y="56"/>
                      </a:lnTo>
                      <a:lnTo>
                        <a:pt x="119" y="48"/>
                      </a:lnTo>
                      <a:lnTo>
                        <a:pt x="134" y="48"/>
                      </a:lnTo>
                      <a:lnTo>
                        <a:pt x="147" y="68"/>
                      </a:lnTo>
                      <a:close/>
                    </a:path>
                  </a:pathLst>
                </a:custGeom>
                <a:solidFill>
                  <a:srgbClr val="00A000"/>
                </a:solidFill>
                <a:ln w="0">
                  <a:solidFill>
                    <a:srgbClr val="008000"/>
                  </a:solidFill>
                  <a:prstDash val="solid"/>
                  <a:round/>
                  <a:headEnd/>
                  <a:tailEnd/>
                </a:ln>
              </p:spPr>
              <p:txBody>
                <a:bodyPr/>
                <a:lstStyle/>
                <a:p>
                  <a:endParaRPr lang="en-US"/>
                </a:p>
              </p:txBody>
            </p:sp>
            <p:sp>
              <p:nvSpPr>
                <p:cNvPr id="38279" name="Freeform 139"/>
                <p:cNvSpPr>
                  <a:spLocks/>
                </p:cNvSpPr>
                <p:nvPr/>
              </p:nvSpPr>
              <p:spPr bwMode="auto">
                <a:xfrm>
                  <a:off x="4050" y="3991"/>
                  <a:ext cx="233" cy="113"/>
                </a:xfrm>
                <a:custGeom>
                  <a:avLst/>
                  <a:gdLst>
                    <a:gd name="T0" fmla="*/ 233 w 233"/>
                    <a:gd name="T1" fmla="*/ 113 h 113"/>
                    <a:gd name="T2" fmla="*/ 229 w 233"/>
                    <a:gd name="T3" fmla="*/ 75 h 113"/>
                    <a:gd name="T4" fmla="*/ 213 w 233"/>
                    <a:gd name="T5" fmla="*/ 33 h 113"/>
                    <a:gd name="T6" fmla="*/ 205 w 233"/>
                    <a:gd name="T7" fmla="*/ 65 h 113"/>
                    <a:gd name="T8" fmla="*/ 188 w 233"/>
                    <a:gd name="T9" fmla="*/ 27 h 113"/>
                    <a:gd name="T10" fmla="*/ 167 w 233"/>
                    <a:gd name="T11" fmla="*/ 7 h 113"/>
                    <a:gd name="T12" fmla="*/ 180 w 233"/>
                    <a:gd name="T13" fmla="*/ 43 h 113"/>
                    <a:gd name="T14" fmla="*/ 131 w 233"/>
                    <a:gd name="T15" fmla="*/ 10 h 113"/>
                    <a:gd name="T16" fmla="*/ 77 w 233"/>
                    <a:gd name="T17" fmla="*/ 0 h 113"/>
                    <a:gd name="T18" fmla="*/ 102 w 233"/>
                    <a:gd name="T19" fmla="*/ 15 h 113"/>
                    <a:gd name="T20" fmla="*/ 0 w 233"/>
                    <a:gd name="T21" fmla="*/ 2 h 113"/>
                    <a:gd name="T22" fmla="*/ 69 w 233"/>
                    <a:gd name="T23" fmla="*/ 30 h 113"/>
                    <a:gd name="T24" fmla="*/ 28 w 233"/>
                    <a:gd name="T25" fmla="*/ 33 h 113"/>
                    <a:gd name="T26" fmla="*/ 114 w 233"/>
                    <a:gd name="T27" fmla="*/ 43 h 113"/>
                    <a:gd name="T28" fmla="*/ 52 w 233"/>
                    <a:gd name="T29" fmla="*/ 65 h 113"/>
                    <a:gd name="T30" fmla="*/ 123 w 233"/>
                    <a:gd name="T31" fmla="*/ 58 h 113"/>
                    <a:gd name="T32" fmla="*/ 143 w 233"/>
                    <a:gd name="T33" fmla="*/ 60 h 113"/>
                    <a:gd name="T34" fmla="*/ 106 w 233"/>
                    <a:gd name="T35" fmla="*/ 73 h 113"/>
                    <a:gd name="T36" fmla="*/ 167 w 233"/>
                    <a:gd name="T37" fmla="*/ 71 h 113"/>
                    <a:gd name="T38" fmla="*/ 151 w 233"/>
                    <a:gd name="T39" fmla="*/ 93 h 113"/>
                    <a:gd name="T40" fmla="*/ 188 w 233"/>
                    <a:gd name="T41" fmla="*/ 80 h 113"/>
                    <a:gd name="T42" fmla="*/ 213 w 233"/>
                    <a:gd name="T43" fmla="*/ 80 h 113"/>
                    <a:gd name="T44" fmla="*/ 233 w 233"/>
                    <a:gd name="T45" fmla="*/ 113 h 1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3" h="113">
                      <a:moveTo>
                        <a:pt x="233" y="113"/>
                      </a:moveTo>
                      <a:lnTo>
                        <a:pt x="229" y="75"/>
                      </a:lnTo>
                      <a:lnTo>
                        <a:pt x="213" y="33"/>
                      </a:lnTo>
                      <a:lnTo>
                        <a:pt x="205" y="65"/>
                      </a:lnTo>
                      <a:lnTo>
                        <a:pt x="188" y="27"/>
                      </a:lnTo>
                      <a:lnTo>
                        <a:pt x="167" y="7"/>
                      </a:lnTo>
                      <a:lnTo>
                        <a:pt x="180" y="43"/>
                      </a:lnTo>
                      <a:lnTo>
                        <a:pt x="131" y="10"/>
                      </a:lnTo>
                      <a:lnTo>
                        <a:pt x="77" y="0"/>
                      </a:lnTo>
                      <a:lnTo>
                        <a:pt x="102" y="15"/>
                      </a:lnTo>
                      <a:lnTo>
                        <a:pt x="0" y="2"/>
                      </a:lnTo>
                      <a:lnTo>
                        <a:pt x="69" y="30"/>
                      </a:lnTo>
                      <a:lnTo>
                        <a:pt x="28" y="33"/>
                      </a:lnTo>
                      <a:lnTo>
                        <a:pt x="114" y="43"/>
                      </a:lnTo>
                      <a:lnTo>
                        <a:pt x="52" y="65"/>
                      </a:lnTo>
                      <a:lnTo>
                        <a:pt x="123" y="58"/>
                      </a:lnTo>
                      <a:lnTo>
                        <a:pt x="143" y="60"/>
                      </a:lnTo>
                      <a:lnTo>
                        <a:pt x="106" y="73"/>
                      </a:lnTo>
                      <a:lnTo>
                        <a:pt x="167" y="71"/>
                      </a:lnTo>
                      <a:lnTo>
                        <a:pt x="151" y="93"/>
                      </a:lnTo>
                      <a:lnTo>
                        <a:pt x="188" y="80"/>
                      </a:lnTo>
                      <a:lnTo>
                        <a:pt x="213" y="80"/>
                      </a:lnTo>
                      <a:lnTo>
                        <a:pt x="233" y="113"/>
                      </a:lnTo>
                      <a:close/>
                    </a:path>
                  </a:pathLst>
                </a:custGeom>
                <a:solidFill>
                  <a:srgbClr val="006000"/>
                </a:solidFill>
                <a:ln w="0">
                  <a:solidFill>
                    <a:srgbClr val="006000"/>
                  </a:solidFill>
                  <a:prstDash val="solid"/>
                  <a:round/>
                  <a:headEnd/>
                  <a:tailEnd/>
                </a:ln>
              </p:spPr>
              <p:txBody>
                <a:bodyPr/>
                <a:lstStyle/>
                <a:p>
                  <a:endParaRPr lang="en-US"/>
                </a:p>
              </p:txBody>
            </p:sp>
            <p:sp>
              <p:nvSpPr>
                <p:cNvPr id="38280" name="Freeform 140"/>
                <p:cNvSpPr>
                  <a:spLocks/>
                </p:cNvSpPr>
                <p:nvPr/>
              </p:nvSpPr>
              <p:spPr bwMode="auto">
                <a:xfrm>
                  <a:off x="4032" y="4165"/>
                  <a:ext cx="151" cy="102"/>
                </a:xfrm>
                <a:custGeom>
                  <a:avLst/>
                  <a:gdLst>
                    <a:gd name="T0" fmla="*/ 0 w 151"/>
                    <a:gd name="T1" fmla="*/ 102 h 102"/>
                    <a:gd name="T2" fmla="*/ 22 w 151"/>
                    <a:gd name="T3" fmla="*/ 98 h 102"/>
                    <a:gd name="T4" fmla="*/ 54 w 151"/>
                    <a:gd name="T5" fmla="*/ 91 h 102"/>
                    <a:gd name="T6" fmla="*/ 75 w 151"/>
                    <a:gd name="T7" fmla="*/ 80 h 102"/>
                    <a:gd name="T8" fmla="*/ 46 w 151"/>
                    <a:gd name="T9" fmla="*/ 84 h 102"/>
                    <a:gd name="T10" fmla="*/ 70 w 151"/>
                    <a:gd name="T11" fmla="*/ 77 h 102"/>
                    <a:gd name="T12" fmla="*/ 89 w 151"/>
                    <a:gd name="T13" fmla="*/ 73 h 102"/>
                    <a:gd name="T14" fmla="*/ 105 w 151"/>
                    <a:gd name="T15" fmla="*/ 66 h 102"/>
                    <a:gd name="T16" fmla="*/ 82 w 151"/>
                    <a:gd name="T17" fmla="*/ 69 h 102"/>
                    <a:gd name="T18" fmla="*/ 113 w 151"/>
                    <a:gd name="T19" fmla="*/ 59 h 102"/>
                    <a:gd name="T20" fmla="*/ 132 w 151"/>
                    <a:gd name="T21" fmla="*/ 45 h 102"/>
                    <a:gd name="T22" fmla="*/ 113 w 151"/>
                    <a:gd name="T23" fmla="*/ 51 h 102"/>
                    <a:gd name="T24" fmla="*/ 141 w 151"/>
                    <a:gd name="T25" fmla="*/ 37 h 102"/>
                    <a:gd name="T26" fmla="*/ 148 w 151"/>
                    <a:gd name="T27" fmla="*/ 26 h 102"/>
                    <a:gd name="T28" fmla="*/ 132 w 151"/>
                    <a:gd name="T29" fmla="*/ 34 h 102"/>
                    <a:gd name="T30" fmla="*/ 151 w 151"/>
                    <a:gd name="T31" fmla="*/ 0 h 102"/>
                    <a:gd name="T32" fmla="*/ 109 w 151"/>
                    <a:gd name="T33" fmla="*/ 12 h 102"/>
                    <a:gd name="T34" fmla="*/ 114 w 151"/>
                    <a:gd name="T35" fmla="*/ 5 h 102"/>
                    <a:gd name="T36" fmla="*/ 83 w 151"/>
                    <a:gd name="T37" fmla="*/ 18 h 102"/>
                    <a:gd name="T38" fmla="*/ 72 w 151"/>
                    <a:gd name="T39" fmla="*/ 27 h 102"/>
                    <a:gd name="T40" fmla="*/ 72 w 151"/>
                    <a:gd name="T41" fmla="*/ 17 h 102"/>
                    <a:gd name="T42" fmla="*/ 56 w 151"/>
                    <a:gd name="T43" fmla="*/ 32 h 102"/>
                    <a:gd name="T44" fmla="*/ 46 w 151"/>
                    <a:gd name="T45" fmla="*/ 47 h 102"/>
                    <a:gd name="T46" fmla="*/ 46 w 151"/>
                    <a:gd name="T47" fmla="*/ 39 h 102"/>
                    <a:gd name="T48" fmla="*/ 33 w 151"/>
                    <a:gd name="T49" fmla="*/ 52 h 102"/>
                    <a:gd name="T50" fmla="*/ 27 w 151"/>
                    <a:gd name="T51" fmla="*/ 70 h 102"/>
                    <a:gd name="T52" fmla="*/ 22 w 151"/>
                    <a:gd name="T53" fmla="*/ 57 h 102"/>
                    <a:gd name="T54" fmla="*/ 8 w 151"/>
                    <a:gd name="T55" fmla="*/ 70 h 102"/>
                    <a:gd name="T56" fmla="*/ 5 w 151"/>
                    <a:gd name="T57" fmla="*/ 80 h 102"/>
                    <a:gd name="T58" fmla="*/ 0 w 151"/>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1" h="102">
                      <a:moveTo>
                        <a:pt x="0" y="102"/>
                      </a:moveTo>
                      <a:lnTo>
                        <a:pt x="22" y="98"/>
                      </a:lnTo>
                      <a:lnTo>
                        <a:pt x="54" y="91"/>
                      </a:lnTo>
                      <a:lnTo>
                        <a:pt x="75" y="80"/>
                      </a:lnTo>
                      <a:lnTo>
                        <a:pt x="46" y="84"/>
                      </a:lnTo>
                      <a:lnTo>
                        <a:pt x="70" y="77"/>
                      </a:lnTo>
                      <a:lnTo>
                        <a:pt x="89" y="73"/>
                      </a:lnTo>
                      <a:lnTo>
                        <a:pt x="105" y="66"/>
                      </a:lnTo>
                      <a:lnTo>
                        <a:pt x="82" y="69"/>
                      </a:lnTo>
                      <a:lnTo>
                        <a:pt x="113" y="59"/>
                      </a:lnTo>
                      <a:lnTo>
                        <a:pt x="132" y="45"/>
                      </a:lnTo>
                      <a:lnTo>
                        <a:pt x="113" y="51"/>
                      </a:lnTo>
                      <a:lnTo>
                        <a:pt x="141" y="37"/>
                      </a:lnTo>
                      <a:lnTo>
                        <a:pt x="148" y="26"/>
                      </a:lnTo>
                      <a:lnTo>
                        <a:pt x="132" y="34"/>
                      </a:lnTo>
                      <a:lnTo>
                        <a:pt x="151" y="0"/>
                      </a:lnTo>
                      <a:lnTo>
                        <a:pt x="109" y="12"/>
                      </a:lnTo>
                      <a:lnTo>
                        <a:pt x="114" y="5"/>
                      </a:lnTo>
                      <a:lnTo>
                        <a:pt x="83" y="18"/>
                      </a:lnTo>
                      <a:lnTo>
                        <a:pt x="72" y="27"/>
                      </a:lnTo>
                      <a:lnTo>
                        <a:pt x="72" y="17"/>
                      </a:lnTo>
                      <a:lnTo>
                        <a:pt x="56" y="32"/>
                      </a:lnTo>
                      <a:lnTo>
                        <a:pt x="46" y="47"/>
                      </a:lnTo>
                      <a:lnTo>
                        <a:pt x="46" y="39"/>
                      </a:lnTo>
                      <a:lnTo>
                        <a:pt x="33" y="52"/>
                      </a:lnTo>
                      <a:lnTo>
                        <a:pt x="27" y="70"/>
                      </a:lnTo>
                      <a:lnTo>
                        <a:pt x="22" y="57"/>
                      </a:lnTo>
                      <a:lnTo>
                        <a:pt x="8" y="70"/>
                      </a:lnTo>
                      <a:lnTo>
                        <a:pt x="5" y="80"/>
                      </a:lnTo>
                      <a:lnTo>
                        <a:pt x="0" y="102"/>
                      </a:lnTo>
                      <a:close/>
                    </a:path>
                  </a:pathLst>
                </a:custGeom>
                <a:solidFill>
                  <a:srgbClr val="002000"/>
                </a:solidFill>
                <a:ln w="0">
                  <a:solidFill>
                    <a:srgbClr val="006000"/>
                  </a:solidFill>
                  <a:prstDash val="solid"/>
                  <a:round/>
                  <a:headEnd/>
                  <a:tailEnd/>
                </a:ln>
              </p:spPr>
              <p:txBody>
                <a:bodyPr/>
                <a:lstStyle/>
                <a:p>
                  <a:endParaRPr lang="en-US"/>
                </a:p>
              </p:txBody>
            </p:sp>
            <p:sp>
              <p:nvSpPr>
                <p:cNvPr id="38281" name="Freeform 141"/>
                <p:cNvSpPr>
                  <a:spLocks/>
                </p:cNvSpPr>
                <p:nvPr/>
              </p:nvSpPr>
              <p:spPr bwMode="auto">
                <a:xfrm>
                  <a:off x="3886" y="4172"/>
                  <a:ext cx="179" cy="102"/>
                </a:xfrm>
                <a:custGeom>
                  <a:avLst/>
                  <a:gdLst>
                    <a:gd name="T0" fmla="*/ 179 w 179"/>
                    <a:gd name="T1" fmla="*/ 102 h 102"/>
                    <a:gd name="T2" fmla="*/ 153 w 179"/>
                    <a:gd name="T3" fmla="*/ 98 h 102"/>
                    <a:gd name="T4" fmla="*/ 116 w 179"/>
                    <a:gd name="T5" fmla="*/ 91 h 102"/>
                    <a:gd name="T6" fmla="*/ 91 w 179"/>
                    <a:gd name="T7" fmla="*/ 80 h 102"/>
                    <a:gd name="T8" fmla="*/ 126 w 179"/>
                    <a:gd name="T9" fmla="*/ 84 h 102"/>
                    <a:gd name="T10" fmla="*/ 97 w 179"/>
                    <a:gd name="T11" fmla="*/ 77 h 102"/>
                    <a:gd name="T12" fmla="*/ 74 w 179"/>
                    <a:gd name="T13" fmla="*/ 73 h 102"/>
                    <a:gd name="T14" fmla="*/ 55 w 179"/>
                    <a:gd name="T15" fmla="*/ 66 h 102"/>
                    <a:gd name="T16" fmla="*/ 83 w 179"/>
                    <a:gd name="T17" fmla="*/ 69 h 102"/>
                    <a:gd name="T18" fmla="*/ 46 w 179"/>
                    <a:gd name="T19" fmla="*/ 59 h 102"/>
                    <a:gd name="T20" fmla="*/ 23 w 179"/>
                    <a:gd name="T21" fmla="*/ 45 h 102"/>
                    <a:gd name="T22" fmla="*/ 46 w 179"/>
                    <a:gd name="T23" fmla="*/ 51 h 102"/>
                    <a:gd name="T24" fmla="*/ 13 w 179"/>
                    <a:gd name="T25" fmla="*/ 37 h 102"/>
                    <a:gd name="T26" fmla="*/ 6 w 179"/>
                    <a:gd name="T27" fmla="*/ 26 h 102"/>
                    <a:gd name="T28" fmla="*/ 23 w 179"/>
                    <a:gd name="T29" fmla="*/ 34 h 102"/>
                    <a:gd name="T30" fmla="*/ 0 w 179"/>
                    <a:gd name="T31" fmla="*/ 0 h 102"/>
                    <a:gd name="T32" fmla="*/ 51 w 179"/>
                    <a:gd name="T33" fmla="*/ 12 h 102"/>
                    <a:gd name="T34" fmla="*/ 45 w 179"/>
                    <a:gd name="T35" fmla="*/ 5 h 102"/>
                    <a:gd name="T36" fmla="*/ 81 w 179"/>
                    <a:gd name="T37" fmla="*/ 19 h 102"/>
                    <a:gd name="T38" fmla="*/ 94 w 179"/>
                    <a:gd name="T39" fmla="*/ 27 h 102"/>
                    <a:gd name="T40" fmla="*/ 94 w 179"/>
                    <a:gd name="T41" fmla="*/ 18 h 102"/>
                    <a:gd name="T42" fmla="*/ 113 w 179"/>
                    <a:gd name="T43" fmla="*/ 32 h 102"/>
                    <a:gd name="T44" fmla="*/ 124 w 179"/>
                    <a:gd name="T45" fmla="*/ 47 h 102"/>
                    <a:gd name="T46" fmla="*/ 126 w 179"/>
                    <a:gd name="T47" fmla="*/ 39 h 102"/>
                    <a:gd name="T48" fmla="*/ 140 w 179"/>
                    <a:gd name="T49" fmla="*/ 53 h 102"/>
                    <a:gd name="T50" fmla="*/ 148 w 179"/>
                    <a:gd name="T51" fmla="*/ 70 h 102"/>
                    <a:gd name="T52" fmla="*/ 153 w 179"/>
                    <a:gd name="T53" fmla="*/ 57 h 102"/>
                    <a:gd name="T54" fmla="*/ 169 w 179"/>
                    <a:gd name="T55" fmla="*/ 70 h 102"/>
                    <a:gd name="T56" fmla="*/ 173 w 179"/>
                    <a:gd name="T57" fmla="*/ 80 h 102"/>
                    <a:gd name="T58" fmla="*/ 179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179" y="102"/>
                      </a:moveTo>
                      <a:lnTo>
                        <a:pt x="153" y="98"/>
                      </a:lnTo>
                      <a:lnTo>
                        <a:pt x="116" y="91"/>
                      </a:lnTo>
                      <a:lnTo>
                        <a:pt x="91" y="80"/>
                      </a:lnTo>
                      <a:lnTo>
                        <a:pt x="126" y="84"/>
                      </a:lnTo>
                      <a:lnTo>
                        <a:pt x="97" y="77"/>
                      </a:lnTo>
                      <a:lnTo>
                        <a:pt x="74" y="73"/>
                      </a:lnTo>
                      <a:lnTo>
                        <a:pt x="55" y="66"/>
                      </a:lnTo>
                      <a:lnTo>
                        <a:pt x="83" y="69"/>
                      </a:lnTo>
                      <a:lnTo>
                        <a:pt x="46" y="59"/>
                      </a:lnTo>
                      <a:lnTo>
                        <a:pt x="23" y="45"/>
                      </a:lnTo>
                      <a:lnTo>
                        <a:pt x="46" y="51"/>
                      </a:lnTo>
                      <a:lnTo>
                        <a:pt x="13" y="37"/>
                      </a:lnTo>
                      <a:lnTo>
                        <a:pt x="6" y="26"/>
                      </a:lnTo>
                      <a:lnTo>
                        <a:pt x="23" y="34"/>
                      </a:lnTo>
                      <a:lnTo>
                        <a:pt x="0" y="0"/>
                      </a:lnTo>
                      <a:lnTo>
                        <a:pt x="51" y="12"/>
                      </a:lnTo>
                      <a:lnTo>
                        <a:pt x="45" y="5"/>
                      </a:lnTo>
                      <a:lnTo>
                        <a:pt x="81" y="19"/>
                      </a:lnTo>
                      <a:lnTo>
                        <a:pt x="94" y="27"/>
                      </a:lnTo>
                      <a:lnTo>
                        <a:pt x="94" y="18"/>
                      </a:lnTo>
                      <a:lnTo>
                        <a:pt x="113" y="32"/>
                      </a:lnTo>
                      <a:lnTo>
                        <a:pt x="124" y="47"/>
                      </a:lnTo>
                      <a:lnTo>
                        <a:pt x="126" y="39"/>
                      </a:lnTo>
                      <a:lnTo>
                        <a:pt x="140" y="53"/>
                      </a:lnTo>
                      <a:lnTo>
                        <a:pt x="148" y="70"/>
                      </a:lnTo>
                      <a:lnTo>
                        <a:pt x="153" y="57"/>
                      </a:lnTo>
                      <a:lnTo>
                        <a:pt x="169" y="70"/>
                      </a:lnTo>
                      <a:lnTo>
                        <a:pt x="173" y="80"/>
                      </a:lnTo>
                      <a:lnTo>
                        <a:pt x="179" y="102"/>
                      </a:lnTo>
                      <a:close/>
                    </a:path>
                  </a:pathLst>
                </a:custGeom>
                <a:solidFill>
                  <a:srgbClr val="002000"/>
                </a:solidFill>
                <a:ln w="0">
                  <a:solidFill>
                    <a:srgbClr val="006000"/>
                  </a:solidFill>
                  <a:prstDash val="solid"/>
                  <a:round/>
                  <a:headEnd/>
                  <a:tailEnd/>
                </a:ln>
              </p:spPr>
              <p:txBody>
                <a:bodyPr/>
                <a:lstStyle/>
                <a:p>
                  <a:endParaRPr lang="en-US"/>
                </a:p>
              </p:txBody>
            </p:sp>
            <p:sp>
              <p:nvSpPr>
                <p:cNvPr id="38282" name="Freeform 142"/>
                <p:cNvSpPr>
                  <a:spLocks/>
                </p:cNvSpPr>
                <p:nvPr/>
              </p:nvSpPr>
              <p:spPr bwMode="auto">
                <a:xfrm>
                  <a:off x="3875" y="4086"/>
                  <a:ext cx="161" cy="79"/>
                </a:xfrm>
                <a:custGeom>
                  <a:avLst/>
                  <a:gdLst>
                    <a:gd name="T0" fmla="*/ 161 w 161"/>
                    <a:gd name="T1" fmla="*/ 79 h 79"/>
                    <a:gd name="T2" fmla="*/ 159 w 161"/>
                    <a:gd name="T3" fmla="*/ 52 h 79"/>
                    <a:gd name="T4" fmla="*/ 147 w 161"/>
                    <a:gd name="T5" fmla="*/ 23 h 79"/>
                    <a:gd name="T6" fmla="*/ 142 w 161"/>
                    <a:gd name="T7" fmla="*/ 45 h 79"/>
                    <a:gd name="T8" fmla="*/ 130 w 161"/>
                    <a:gd name="T9" fmla="*/ 19 h 79"/>
                    <a:gd name="T10" fmla="*/ 116 w 161"/>
                    <a:gd name="T11" fmla="*/ 5 h 79"/>
                    <a:gd name="T12" fmla="*/ 125 w 161"/>
                    <a:gd name="T13" fmla="*/ 29 h 79"/>
                    <a:gd name="T14" fmla="*/ 91 w 161"/>
                    <a:gd name="T15" fmla="*/ 7 h 79"/>
                    <a:gd name="T16" fmla="*/ 54 w 161"/>
                    <a:gd name="T17" fmla="*/ 0 h 79"/>
                    <a:gd name="T18" fmla="*/ 71 w 161"/>
                    <a:gd name="T19" fmla="*/ 10 h 79"/>
                    <a:gd name="T20" fmla="*/ 0 w 161"/>
                    <a:gd name="T21" fmla="*/ 2 h 79"/>
                    <a:gd name="T22" fmla="*/ 48 w 161"/>
                    <a:gd name="T23" fmla="*/ 21 h 79"/>
                    <a:gd name="T24" fmla="*/ 20 w 161"/>
                    <a:gd name="T25" fmla="*/ 23 h 79"/>
                    <a:gd name="T26" fmla="*/ 79 w 161"/>
                    <a:gd name="T27" fmla="*/ 29 h 79"/>
                    <a:gd name="T28" fmla="*/ 36 w 161"/>
                    <a:gd name="T29" fmla="*/ 45 h 79"/>
                    <a:gd name="T30" fmla="*/ 85 w 161"/>
                    <a:gd name="T31" fmla="*/ 40 h 79"/>
                    <a:gd name="T32" fmla="*/ 99 w 161"/>
                    <a:gd name="T33" fmla="*/ 42 h 79"/>
                    <a:gd name="T34" fmla="*/ 73 w 161"/>
                    <a:gd name="T35" fmla="*/ 51 h 79"/>
                    <a:gd name="T36" fmla="*/ 116 w 161"/>
                    <a:gd name="T37" fmla="*/ 49 h 79"/>
                    <a:gd name="T38" fmla="*/ 105 w 161"/>
                    <a:gd name="T39" fmla="*/ 64 h 79"/>
                    <a:gd name="T40" fmla="*/ 130 w 161"/>
                    <a:gd name="T41" fmla="*/ 56 h 79"/>
                    <a:gd name="T42" fmla="*/ 147 w 161"/>
                    <a:gd name="T43" fmla="*/ 56 h 79"/>
                    <a:gd name="T44" fmla="*/ 161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161" y="79"/>
                      </a:moveTo>
                      <a:lnTo>
                        <a:pt x="159" y="52"/>
                      </a:lnTo>
                      <a:lnTo>
                        <a:pt x="147" y="23"/>
                      </a:lnTo>
                      <a:lnTo>
                        <a:pt x="142" y="45"/>
                      </a:lnTo>
                      <a:lnTo>
                        <a:pt x="130" y="19"/>
                      </a:lnTo>
                      <a:lnTo>
                        <a:pt x="116" y="5"/>
                      </a:lnTo>
                      <a:lnTo>
                        <a:pt x="125" y="29"/>
                      </a:lnTo>
                      <a:lnTo>
                        <a:pt x="91" y="7"/>
                      </a:lnTo>
                      <a:lnTo>
                        <a:pt x="54" y="0"/>
                      </a:lnTo>
                      <a:lnTo>
                        <a:pt x="71" y="10"/>
                      </a:lnTo>
                      <a:lnTo>
                        <a:pt x="0" y="2"/>
                      </a:lnTo>
                      <a:lnTo>
                        <a:pt x="48" y="21"/>
                      </a:lnTo>
                      <a:lnTo>
                        <a:pt x="20" y="23"/>
                      </a:lnTo>
                      <a:lnTo>
                        <a:pt x="79" y="29"/>
                      </a:lnTo>
                      <a:lnTo>
                        <a:pt x="36" y="45"/>
                      </a:lnTo>
                      <a:lnTo>
                        <a:pt x="85" y="40"/>
                      </a:lnTo>
                      <a:lnTo>
                        <a:pt x="99" y="42"/>
                      </a:lnTo>
                      <a:lnTo>
                        <a:pt x="73" y="51"/>
                      </a:lnTo>
                      <a:lnTo>
                        <a:pt x="116" y="49"/>
                      </a:lnTo>
                      <a:lnTo>
                        <a:pt x="105" y="64"/>
                      </a:lnTo>
                      <a:lnTo>
                        <a:pt x="130" y="56"/>
                      </a:lnTo>
                      <a:lnTo>
                        <a:pt x="147" y="56"/>
                      </a:lnTo>
                      <a:lnTo>
                        <a:pt x="161" y="79"/>
                      </a:lnTo>
                      <a:close/>
                    </a:path>
                  </a:pathLst>
                </a:custGeom>
                <a:solidFill>
                  <a:srgbClr val="00A000"/>
                </a:solidFill>
                <a:ln w="0">
                  <a:solidFill>
                    <a:srgbClr val="00A000"/>
                  </a:solidFill>
                  <a:prstDash val="solid"/>
                  <a:round/>
                  <a:headEnd/>
                  <a:tailEnd/>
                </a:ln>
              </p:spPr>
              <p:txBody>
                <a:bodyPr/>
                <a:lstStyle/>
                <a:p>
                  <a:endParaRPr lang="en-US"/>
                </a:p>
              </p:txBody>
            </p:sp>
            <p:sp>
              <p:nvSpPr>
                <p:cNvPr id="38283" name="Freeform 143"/>
                <p:cNvSpPr>
                  <a:spLocks/>
                </p:cNvSpPr>
                <p:nvPr/>
              </p:nvSpPr>
              <p:spPr bwMode="auto">
                <a:xfrm>
                  <a:off x="4030" y="4025"/>
                  <a:ext cx="135" cy="66"/>
                </a:xfrm>
                <a:custGeom>
                  <a:avLst/>
                  <a:gdLst>
                    <a:gd name="T0" fmla="*/ 0 w 135"/>
                    <a:gd name="T1" fmla="*/ 66 h 66"/>
                    <a:gd name="T2" fmla="*/ 2 w 135"/>
                    <a:gd name="T3" fmla="*/ 44 h 66"/>
                    <a:gd name="T4" fmla="*/ 11 w 135"/>
                    <a:gd name="T5" fmla="*/ 19 h 66"/>
                    <a:gd name="T6" fmla="*/ 17 w 135"/>
                    <a:gd name="T7" fmla="*/ 38 h 66"/>
                    <a:gd name="T8" fmla="*/ 26 w 135"/>
                    <a:gd name="T9" fmla="*/ 16 h 66"/>
                    <a:gd name="T10" fmla="*/ 38 w 135"/>
                    <a:gd name="T11" fmla="*/ 4 h 66"/>
                    <a:gd name="T12" fmla="*/ 31 w 135"/>
                    <a:gd name="T13" fmla="*/ 24 h 66"/>
                    <a:gd name="T14" fmla="*/ 60 w 135"/>
                    <a:gd name="T15" fmla="*/ 5 h 66"/>
                    <a:gd name="T16" fmla="*/ 90 w 135"/>
                    <a:gd name="T17" fmla="*/ 0 h 66"/>
                    <a:gd name="T18" fmla="*/ 76 w 135"/>
                    <a:gd name="T19" fmla="*/ 8 h 66"/>
                    <a:gd name="T20" fmla="*/ 135 w 135"/>
                    <a:gd name="T21" fmla="*/ 1 h 66"/>
                    <a:gd name="T22" fmla="*/ 95 w 135"/>
                    <a:gd name="T23" fmla="*/ 17 h 66"/>
                    <a:gd name="T24" fmla="*/ 119 w 135"/>
                    <a:gd name="T25" fmla="*/ 19 h 66"/>
                    <a:gd name="T26" fmla="*/ 69 w 135"/>
                    <a:gd name="T27" fmla="*/ 24 h 66"/>
                    <a:gd name="T28" fmla="*/ 104 w 135"/>
                    <a:gd name="T29" fmla="*/ 38 h 66"/>
                    <a:gd name="T30" fmla="*/ 64 w 135"/>
                    <a:gd name="T31" fmla="*/ 33 h 66"/>
                    <a:gd name="T32" fmla="*/ 52 w 135"/>
                    <a:gd name="T33" fmla="*/ 35 h 66"/>
                    <a:gd name="T34" fmla="*/ 73 w 135"/>
                    <a:gd name="T35" fmla="*/ 42 h 66"/>
                    <a:gd name="T36" fmla="*/ 38 w 135"/>
                    <a:gd name="T37" fmla="*/ 41 h 66"/>
                    <a:gd name="T38" fmla="*/ 48 w 135"/>
                    <a:gd name="T39" fmla="*/ 54 h 66"/>
                    <a:gd name="T40" fmla="*/ 26 w 135"/>
                    <a:gd name="T41" fmla="*/ 46 h 66"/>
                    <a:gd name="T42" fmla="*/ 11 w 135"/>
                    <a:gd name="T43" fmla="*/ 46 h 66"/>
                    <a:gd name="T44" fmla="*/ 0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0" y="66"/>
                      </a:moveTo>
                      <a:lnTo>
                        <a:pt x="2" y="44"/>
                      </a:lnTo>
                      <a:lnTo>
                        <a:pt x="11" y="19"/>
                      </a:lnTo>
                      <a:lnTo>
                        <a:pt x="17" y="38"/>
                      </a:lnTo>
                      <a:lnTo>
                        <a:pt x="26" y="16"/>
                      </a:lnTo>
                      <a:lnTo>
                        <a:pt x="38" y="4"/>
                      </a:lnTo>
                      <a:lnTo>
                        <a:pt x="31" y="24"/>
                      </a:lnTo>
                      <a:lnTo>
                        <a:pt x="60" y="5"/>
                      </a:lnTo>
                      <a:lnTo>
                        <a:pt x="90" y="0"/>
                      </a:lnTo>
                      <a:lnTo>
                        <a:pt x="76" y="8"/>
                      </a:lnTo>
                      <a:lnTo>
                        <a:pt x="135" y="1"/>
                      </a:lnTo>
                      <a:lnTo>
                        <a:pt x="95" y="17"/>
                      </a:lnTo>
                      <a:lnTo>
                        <a:pt x="119" y="19"/>
                      </a:lnTo>
                      <a:lnTo>
                        <a:pt x="69" y="24"/>
                      </a:lnTo>
                      <a:lnTo>
                        <a:pt x="104" y="38"/>
                      </a:lnTo>
                      <a:lnTo>
                        <a:pt x="64" y="33"/>
                      </a:lnTo>
                      <a:lnTo>
                        <a:pt x="52" y="35"/>
                      </a:lnTo>
                      <a:lnTo>
                        <a:pt x="73" y="42"/>
                      </a:lnTo>
                      <a:lnTo>
                        <a:pt x="38" y="41"/>
                      </a:lnTo>
                      <a:lnTo>
                        <a:pt x="48" y="54"/>
                      </a:lnTo>
                      <a:lnTo>
                        <a:pt x="26" y="46"/>
                      </a:lnTo>
                      <a:lnTo>
                        <a:pt x="11" y="46"/>
                      </a:lnTo>
                      <a:lnTo>
                        <a:pt x="0" y="66"/>
                      </a:lnTo>
                      <a:close/>
                    </a:path>
                  </a:pathLst>
                </a:custGeom>
                <a:solidFill>
                  <a:srgbClr val="00A000"/>
                </a:solidFill>
                <a:ln w="0">
                  <a:solidFill>
                    <a:srgbClr val="008000"/>
                  </a:solidFill>
                  <a:prstDash val="solid"/>
                  <a:round/>
                  <a:headEnd/>
                  <a:tailEnd/>
                </a:ln>
              </p:spPr>
              <p:txBody>
                <a:bodyPr/>
                <a:lstStyle/>
                <a:p>
                  <a:endParaRPr lang="en-US"/>
                </a:p>
              </p:txBody>
            </p:sp>
            <p:sp>
              <p:nvSpPr>
                <p:cNvPr id="38284" name="Freeform 144"/>
                <p:cNvSpPr>
                  <a:spLocks/>
                </p:cNvSpPr>
                <p:nvPr/>
              </p:nvSpPr>
              <p:spPr bwMode="auto">
                <a:xfrm>
                  <a:off x="4022" y="3980"/>
                  <a:ext cx="102" cy="47"/>
                </a:xfrm>
                <a:custGeom>
                  <a:avLst/>
                  <a:gdLst>
                    <a:gd name="T0" fmla="*/ 0 w 102"/>
                    <a:gd name="T1" fmla="*/ 47 h 47"/>
                    <a:gd name="T2" fmla="*/ 3 w 102"/>
                    <a:gd name="T3" fmla="*/ 32 h 47"/>
                    <a:gd name="T4" fmla="*/ 9 w 102"/>
                    <a:gd name="T5" fmla="*/ 14 h 47"/>
                    <a:gd name="T6" fmla="*/ 13 w 102"/>
                    <a:gd name="T7" fmla="*/ 27 h 47"/>
                    <a:gd name="T8" fmla="*/ 21 w 102"/>
                    <a:gd name="T9" fmla="*/ 12 h 47"/>
                    <a:gd name="T10" fmla="*/ 29 w 102"/>
                    <a:gd name="T11" fmla="*/ 3 h 47"/>
                    <a:gd name="T12" fmla="*/ 24 w 102"/>
                    <a:gd name="T13" fmla="*/ 18 h 47"/>
                    <a:gd name="T14" fmla="*/ 46 w 102"/>
                    <a:gd name="T15" fmla="*/ 4 h 47"/>
                    <a:gd name="T16" fmla="*/ 68 w 102"/>
                    <a:gd name="T17" fmla="*/ 0 h 47"/>
                    <a:gd name="T18" fmla="*/ 58 w 102"/>
                    <a:gd name="T19" fmla="*/ 6 h 47"/>
                    <a:gd name="T20" fmla="*/ 102 w 102"/>
                    <a:gd name="T21" fmla="*/ 1 h 47"/>
                    <a:gd name="T22" fmla="*/ 72 w 102"/>
                    <a:gd name="T23" fmla="*/ 13 h 47"/>
                    <a:gd name="T24" fmla="*/ 90 w 102"/>
                    <a:gd name="T25" fmla="*/ 14 h 47"/>
                    <a:gd name="T26" fmla="*/ 53 w 102"/>
                    <a:gd name="T27" fmla="*/ 18 h 47"/>
                    <a:gd name="T28" fmla="*/ 80 w 102"/>
                    <a:gd name="T29" fmla="*/ 27 h 47"/>
                    <a:gd name="T30" fmla="*/ 49 w 102"/>
                    <a:gd name="T31" fmla="*/ 24 h 47"/>
                    <a:gd name="T32" fmla="*/ 40 w 102"/>
                    <a:gd name="T33" fmla="*/ 25 h 47"/>
                    <a:gd name="T34" fmla="*/ 56 w 102"/>
                    <a:gd name="T35" fmla="*/ 31 h 47"/>
                    <a:gd name="T36" fmla="*/ 29 w 102"/>
                    <a:gd name="T37" fmla="*/ 30 h 47"/>
                    <a:gd name="T38" fmla="*/ 37 w 102"/>
                    <a:gd name="T39" fmla="*/ 39 h 47"/>
                    <a:gd name="T40" fmla="*/ 21 w 102"/>
                    <a:gd name="T41" fmla="*/ 33 h 47"/>
                    <a:gd name="T42" fmla="*/ 9 w 102"/>
                    <a:gd name="T43" fmla="*/ 33 h 47"/>
                    <a:gd name="T44" fmla="*/ 0 w 102"/>
                    <a:gd name="T45" fmla="*/ 47 h 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2" h="47">
                      <a:moveTo>
                        <a:pt x="0" y="47"/>
                      </a:moveTo>
                      <a:lnTo>
                        <a:pt x="3" y="32"/>
                      </a:lnTo>
                      <a:lnTo>
                        <a:pt x="9" y="14"/>
                      </a:lnTo>
                      <a:lnTo>
                        <a:pt x="13" y="27"/>
                      </a:lnTo>
                      <a:lnTo>
                        <a:pt x="21" y="12"/>
                      </a:lnTo>
                      <a:lnTo>
                        <a:pt x="29" y="3"/>
                      </a:lnTo>
                      <a:lnTo>
                        <a:pt x="24" y="18"/>
                      </a:lnTo>
                      <a:lnTo>
                        <a:pt x="46" y="4"/>
                      </a:lnTo>
                      <a:lnTo>
                        <a:pt x="68" y="0"/>
                      </a:lnTo>
                      <a:lnTo>
                        <a:pt x="58" y="6"/>
                      </a:lnTo>
                      <a:lnTo>
                        <a:pt x="102" y="1"/>
                      </a:lnTo>
                      <a:lnTo>
                        <a:pt x="72" y="13"/>
                      </a:lnTo>
                      <a:lnTo>
                        <a:pt x="90" y="14"/>
                      </a:lnTo>
                      <a:lnTo>
                        <a:pt x="53" y="18"/>
                      </a:lnTo>
                      <a:lnTo>
                        <a:pt x="80" y="27"/>
                      </a:lnTo>
                      <a:lnTo>
                        <a:pt x="49" y="24"/>
                      </a:lnTo>
                      <a:lnTo>
                        <a:pt x="40" y="25"/>
                      </a:lnTo>
                      <a:lnTo>
                        <a:pt x="56" y="31"/>
                      </a:lnTo>
                      <a:lnTo>
                        <a:pt x="29" y="30"/>
                      </a:lnTo>
                      <a:lnTo>
                        <a:pt x="37" y="39"/>
                      </a:lnTo>
                      <a:lnTo>
                        <a:pt x="21" y="33"/>
                      </a:lnTo>
                      <a:lnTo>
                        <a:pt x="9" y="33"/>
                      </a:lnTo>
                      <a:lnTo>
                        <a:pt x="0" y="47"/>
                      </a:lnTo>
                      <a:close/>
                    </a:path>
                  </a:pathLst>
                </a:custGeom>
                <a:solidFill>
                  <a:srgbClr val="00A000"/>
                </a:solidFill>
                <a:ln w="0">
                  <a:solidFill>
                    <a:srgbClr val="008000"/>
                  </a:solidFill>
                  <a:prstDash val="solid"/>
                  <a:round/>
                  <a:headEnd/>
                  <a:tailEnd/>
                </a:ln>
              </p:spPr>
              <p:txBody>
                <a:bodyPr/>
                <a:lstStyle/>
                <a:p>
                  <a:endParaRPr lang="en-US"/>
                </a:p>
              </p:txBody>
            </p:sp>
            <p:sp>
              <p:nvSpPr>
                <p:cNvPr id="38285" name="Freeform 145"/>
                <p:cNvSpPr>
                  <a:spLocks/>
                </p:cNvSpPr>
                <p:nvPr/>
              </p:nvSpPr>
              <p:spPr bwMode="auto">
                <a:xfrm>
                  <a:off x="3962" y="3872"/>
                  <a:ext cx="91" cy="406"/>
                </a:xfrm>
                <a:custGeom>
                  <a:avLst/>
                  <a:gdLst>
                    <a:gd name="T0" fmla="*/ 0 w 91"/>
                    <a:gd name="T1" fmla="*/ 0 h 406"/>
                    <a:gd name="T2" fmla="*/ 34 w 91"/>
                    <a:gd name="T3" fmla="*/ 82 h 406"/>
                    <a:gd name="T4" fmla="*/ 54 w 91"/>
                    <a:gd name="T5" fmla="*/ 136 h 406"/>
                    <a:gd name="T6" fmla="*/ 63 w 91"/>
                    <a:gd name="T7" fmla="*/ 175 h 406"/>
                    <a:gd name="T8" fmla="*/ 70 w 91"/>
                    <a:gd name="T9" fmla="*/ 226 h 406"/>
                    <a:gd name="T10" fmla="*/ 75 w 91"/>
                    <a:gd name="T11" fmla="*/ 285 h 406"/>
                    <a:gd name="T12" fmla="*/ 79 w 91"/>
                    <a:gd name="T13" fmla="*/ 353 h 406"/>
                    <a:gd name="T14" fmla="*/ 88 w 91"/>
                    <a:gd name="T15" fmla="*/ 405 h 406"/>
                    <a:gd name="T16" fmla="*/ 91 w 91"/>
                    <a:gd name="T17" fmla="*/ 406 h 4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406">
                      <a:moveTo>
                        <a:pt x="0" y="0"/>
                      </a:moveTo>
                      <a:lnTo>
                        <a:pt x="34" y="82"/>
                      </a:lnTo>
                      <a:lnTo>
                        <a:pt x="54" y="136"/>
                      </a:lnTo>
                      <a:lnTo>
                        <a:pt x="63" y="175"/>
                      </a:lnTo>
                      <a:lnTo>
                        <a:pt x="70" y="226"/>
                      </a:lnTo>
                      <a:lnTo>
                        <a:pt x="75" y="285"/>
                      </a:lnTo>
                      <a:lnTo>
                        <a:pt x="79" y="353"/>
                      </a:lnTo>
                      <a:lnTo>
                        <a:pt x="88" y="405"/>
                      </a:lnTo>
                      <a:lnTo>
                        <a:pt x="91" y="406"/>
                      </a:lnTo>
                    </a:path>
                  </a:pathLst>
                </a:custGeom>
                <a:noFill/>
                <a:ln w="19050">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286" name="Freeform 146"/>
                <p:cNvSpPr>
                  <a:spLocks/>
                </p:cNvSpPr>
                <p:nvPr/>
              </p:nvSpPr>
              <p:spPr bwMode="auto">
                <a:xfrm>
                  <a:off x="3986" y="3875"/>
                  <a:ext cx="161" cy="57"/>
                </a:xfrm>
                <a:custGeom>
                  <a:avLst/>
                  <a:gdLst>
                    <a:gd name="T0" fmla="*/ 2 w 161"/>
                    <a:gd name="T1" fmla="*/ 3 h 57"/>
                    <a:gd name="T2" fmla="*/ 4 w 161"/>
                    <a:gd name="T3" fmla="*/ 1 h 57"/>
                    <a:gd name="T4" fmla="*/ 7 w 161"/>
                    <a:gd name="T5" fmla="*/ 0 h 57"/>
                    <a:gd name="T6" fmla="*/ 10 w 161"/>
                    <a:gd name="T7" fmla="*/ 0 h 57"/>
                    <a:gd name="T8" fmla="*/ 15 w 161"/>
                    <a:gd name="T9" fmla="*/ 0 h 57"/>
                    <a:gd name="T10" fmla="*/ 24 w 161"/>
                    <a:gd name="T11" fmla="*/ 2 h 57"/>
                    <a:gd name="T12" fmla="*/ 39 w 161"/>
                    <a:gd name="T13" fmla="*/ 6 h 57"/>
                    <a:gd name="T14" fmla="*/ 57 w 161"/>
                    <a:gd name="T15" fmla="*/ 11 h 57"/>
                    <a:gd name="T16" fmla="*/ 86 w 161"/>
                    <a:gd name="T17" fmla="*/ 20 h 57"/>
                    <a:gd name="T18" fmla="*/ 113 w 161"/>
                    <a:gd name="T19" fmla="*/ 29 h 57"/>
                    <a:gd name="T20" fmla="*/ 132 w 161"/>
                    <a:gd name="T21" fmla="*/ 36 h 57"/>
                    <a:gd name="T22" fmla="*/ 141 w 161"/>
                    <a:gd name="T23" fmla="*/ 40 h 57"/>
                    <a:gd name="T24" fmla="*/ 150 w 161"/>
                    <a:gd name="T25" fmla="*/ 45 h 57"/>
                    <a:gd name="T26" fmla="*/ 153 w 161"/>
                    <a:gd name="T27" fmla="*/ 47 h 57"/>
                    <a:gd name="T28" fmla="*/ 157 w 161"/>
                    <a:gd name="T29" fmla="*/ 49 h 57"/>
                    <a:gd name="T30" fmla="*/ 160 w 161"/>
                    <a:gd name="T31" fmla="*/ 51 h 57"/>
                    <a:gd name="T32" fmla="*/ 161 w 161"/>
                    <a:gd name="T33" fmla="*/ 53 h 57"/>
                    <a:gd name="T34" fmla="*/ 161 w 161"/>
                    <a:gd name="T35" fmla="*/ 54 h 57"/>
                    <a:gd name="T36" fmla="*/ 160 w 161"/>
                    <a:gd name="T37" fmla="*/ 56 h 57"/>
                    <a:gd name="T38" fmla="*/ 158 w 161"/>
                    <a:gd name="T39" fmla="*/ 57 h 57"/>
                    <a:gd name="T40" fmla="*/ 156 w 161"/>
                    <a:gd name="T41" fmla="*/ 57 h 57"/>
                    <a:gd name="T42" fmla="*/ 151 w 161"/>
                    <a:gd name="T43" fmla="*/ 57 h 57"/>
                    <a:gd name="T44" fmla="*/ 144 w 161"/>
                    <a:gd name="T45" fmla="*/ 56 h 57"/>
                    <a:gd name="T46" fmla="*/ 132 w 161"/>
                    <a:gd name="T47" fmla="*/ 54 h 57"/>
                    <a:gd name="T48" fmla="*/ 120 w 161"/>
                    <a:gd name="T49" fmla="*/ 51 h 57"/>
                    <a:gd name="T50" fmla="*/ 101 w 161"/>
                    <a:gd name="T51" fmla="*/ 45 h 57"/>
                    <a:gd name="T52" fmla="*/ 74 w 161"/>
                    <a:gd name="T53" fmla="*/ 36 h 57"/>
                    <a:gd name="T54" fmla="*/ 48 w 161"/>
                    <a:gd name="T55" fmla="*/ 26 h 57"/>
                    <a:gd name="T56" fmla="*/ 30 w 161"/>
                    <a:gd name="T57" fmla="*/ 21 h 57"/>
                    <a:gd name="T58" fmla="*/ 16 w 161"/>
                    <a:gd name="T59" fmla="*/ 16 h 57"/>
                    <a:gd name="T60" fmla="*/ 5 w 161"/>
                    <a:gd name="T61" fmla="*/ 10 h 57"/>
                    <a:gd name="T62" fmla="*/ 2 w 161"/>
                    <a:gd name="T63" fmla="*/ 8 h 57"/>
                    <a:gd name="T64" fmla="*/ 0 w 161"/>
                    <a:gd name="T65" fmla="*/ 6 h 57"/>
                    <a:gd name="T66" fmla="*/ 2 w 161"/>
                    <a:gd name="T67" fmla="*/ 3 h 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61" h="57">
                      <a:moveTo>
                        <a:pt x="2" y="3"/>
                      </a:moveTo>
                      <a:lnTo>
                        <a:pt x="4" y="1"/>
                      </a:lnTo>
                      <a:lnTo>
                        <a:pt x="7" y="0"/>
                      </a:lnTo>
                      <a:lnTo>
                        <a:pt x="10" y="0"/>
                      </a:lnTo>
                      <a:lnTo>
                        <a:pt x="15" y="0"/>
                      </a:lnTo>
                      <a:lnTo>
                        <a:pt x="24" y="2"/>
                      </a:lnTo>
                      <a:lnTo>
                        <a:pt x="39" y="6"/>
                      </a:lnTo>
                      <a:lnTo>
                        <a:pt x="57" y="11"/>
                      </a:lnTo>
                      <a:lnTo>
                        <a:pt x="86" y="20"/>
                      </a:lnTo>
                      <a:lnTo>
                        <a:pt x="113" y="29"/>
                      </a:lnTo>
                      <a:lnTo>
                        <a:pt x="132" y="36"/>
                      </a:lnTo>
                      <a:lnTo>
                        <a:pt x="141" y="40"/>
                      </a:lnTo>
                      <a:lnTo>
                        <a:pt x="150" y="45"/>
                      </a:lnTo>
                      <a:lnTo>
                        <a:pt x="153" y="47"/>
                      </a:lnTo>
                      <a:lnTo>
                        <a:pt x="157" y="49"/>
                      </a:lnTo>
                      <a:lnTo>
                        <a:pt x="160" y="51"/>
                      </a:lnTo>
                      <a:lnTo>
                        <a:pt x="161" y="53"/>
                      </a:lnTo>
                      <a:lnTo>
                        <a:pt x="161" y="54"/>
                      </a:lnTo>
                      <a:lnTo>
                        <a:pt x="160" y="56"/>
                      </a:lnTo>
                      <a:lnTo>
                        <a:pt x="158" y="57"/>
                      </a:lnTo>
                      <a:lnTo>
                        <a:pt x="156" y="57"/>
                      </a:lnTo>
                      <a:lnTo>
                        <a:pt x="151" y="57"/>
                      </a:lnTo>
                      <a:lnTo>
                        <a:pt x="144" y="56"/>
                      </a:lnTo>
                      <a:lnTo>
                        <a:pt x="132" y="54"/>
                      </a:lnTo>
                      <a:lnTo>
                        <a:pt x="120" y="51"/>
                      </a:lnTo>
                      <a:lnTo>
                        <a:pt x="101" y="45"/>
                      </a:lnTo>
                      <a:lnTo>
                        <a:pt x="74" y="36"/>
                      </a:lnTo>
                      <a:lnTo>
                        <a:pt x="48" y="26"/>
                      </a:lnTo>
                      <a:lnTo>
                        <a:pt x="30" y="21"/>
                      </a:lnTo>
                      <a:lnTo>
                        <a:pt x="16" y="16"/>
                      </a:lnTo>
                      <a:lnTo>
                        <a:pt x="5" y="10"/>
                      </a:lnTo>
                      <a:lnTo>
                        <a:pt x="2" y="8"/>
                      </a:lnTo>
                      <a:lnTo>
                        <a:pt x="0" y="6"/>
                      </a:lnTo>
                      <a:lnTo>
                        <a:pt x="2" y="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87" name="Freeform 147"/>
                <p:cNvSpPr>
                  <a:spLocks/>
                </p:cNvSpPr>
                <p:nvPr/>
              </p:nvSpPr>
              <p:spPr bwMode="auto">
                <a:xfrm>
                  <a:off x="3986" y="3871"/>
                  <a:ext cx="161" cy="57"/>
                </a:xfrm>
                <a:custGeom>
                  <a:avLst/>
                  <a:gdLst>
                    <a:gd name="T0" fmla="*/ 2 w 161"/>
                    <a:gd name="T1" fmla="*/ 3 h 57"/>
                    <a:gd name="T2" fmla="*/ 4 w 161"/>
                    <a:gd name="T3" fmla="*/ 2 h 57"/>
                    <a:gd name="T4" fmla="*/ 7 w 161"/>
                    <a:gd name="T5" fmla="*/ 0 h 57"/>
                    <a:gd name="T6" fmla="*/ 10 w 161"/>
                    <a:gd name="T7" fmla="*/ 0 h 57"/>
                    <a:gd name="T8" fmla="*/ 15 w 161"/>
                    <a:gd name="T9" fmla="*/ 0 h 57"/>
                    <a:gd name="T10" fmla="*/ 24 w 161"/>
                    <a:gd name="T11" fmla="*/ 3 h 57"/>
                    <a:gd name="T12" fmla="*/ 39 w 161"/>
                    <a:gd name="T13" fmla="*/ 7 h 57"/>
                    <a:gd name="T14" fmla="*/ 57 w 161"/>
                    <a:gd name="T15" fmla="*/ 12 h 57"/>
                    <a:gd name="T16" fmla="*/ 86 w 161"/>
                    <a:gd name="T17" fmla="*/ 21 h 57"/>
                    <a:gd name="T18" fmla="*/ 113 w 161"/>
                    <a:gd name="T19" fmla="*/ 30 h 57"/>
                    <a:gd name="T20" fmla="*/ 132 w 161"/>
                    <a:gd name="T21" fmla="*/ 37 h 57"/>
                    <a:gd name="T22" fmla="*/ 141 w 161"/>
                    <a:gd name="T23" fmla="*/ 41 h 57"/>
                    <a:gd name="T24" fmla="*/ 150 w 161"/>
                    <a:gd name="T25" fmla="*/ 46 h 57"/>
                    <a:gd name="T26" fmla="*/ 153 w 161"/>
                    <a:gd name="T27" fmla="*/ 47 h 57"/>
                    <a:gd name="T28" fmla="*/ 157 w 161"/>
                    <a:gd name="T29" fmla="*/ 50 h 57"/>
                    <a:gd name="T30" fmla="*/ 160 w 161"/>
                    <a:gd name="T31" fmla="*/ 52 h 57"/>
                    <a:gd name="T32" fmla="*/ 161 w 161"/>
                    <a:gd name="T33" fmla="*/ 54 h 57"/>
                    <a:gd name="T34" fmla="*/ 161 w 161"/>
                    <a:gd name="T35" fmla="*/ 55 h 57"/>
                    <a:gd name="T36" fmla="*/ 160 w 161"/>
                    <a:gd name="T37" fmla="*/ 56 h 57"/>
                    <a:gd name="T38" fmla="*/ 158 w 161"/>
                    <a:gd name="T39" fmla="*/ 57 h 57"/>
                    <a:gd name="T40" fmla="*/ 156 w 161"/>
                    <a:gd name="T41" fmla="*/ 57 h 57"/>
                    <a:gd name="T42" fmla="*/ 151 w 161"/>
                    <a:gd name="T43" fmla="*/ 57 h 57"/>
                    <a:gd name="T44" fmla="*/ 144 w 161"/>
                    <a:gd name="T45" fmla="*/ 57 h 57"/>
                    <a:gd name="T46" fmla="*/ 132 w 161"/>
                    <a:gd name="T47" fmla="*/ 55 h 57"/>
                    <a:gd name="T48" fmla="*/ 120 w 161"/>
                    <a:gd name="T49" fmla="*/ 52 h 57"/>
                    <a:gd name="T50" fmla="*/ 101 w 161"/>
                    <a:gd name="T51" fmla="*/ 46 h 57"/>
                    <a:gd name="T52" fmla="*/ 74 w 161"/>
                    <a:gd name="T53" fmla="*/ 37 h 57"/>
                    <a:gd name="T54" fmla="*/ 48 w 161"/>
                    <a:gd name="T55" fmla="*/ 27 h 57"/>
                    <a:gd name="T56" fmla="*/ 30 w 161"/>
                    <a:gd name="T57" fmla="*/ 22 h 57"/>
                    <a:gd name="T58" fmla="*/ 16 w 161"/>
                    <a:gd name="T59" fmla="*/ 16 h 57"/>
                    <a:gd name="T60" fmla="*/ 5 w 161"/>
                    <a:gd name="T61" fmla="*/ 11 h 57"/>
                    <a:gd name="T62" fmla="*/ 2 w 161"/>
                    <a:gd name="T63" fmla="*/ 8 h 57"/>
                    <a:gd name="T64" fmla="*/ 0 w 161"/>
                    <a:gd name="T65" fmla="*/ 7 h 57"/>
                    <a:gd name="T66" fmla="*/ 2 w 161"/>
                    <a:gd name="T67" fmla="*/ 4 h 57"/>
                    <a:gd name="T68" fmla="*/ 2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2" y="3"/>
                      </a:moveTo>
                      <a:lnTo>
                        <a:pt x="4" y="2"/>
                      </a:lnTo>
                      <a:lnTo>
                        <a:pt x="7" y="0"/>
                      </a:lnTo>
                      <a:lnTo>
                        <a:pt x="10" y="0"/>
                      </a:lnTo>
                      <a:lnTo>
                        <a:pt x="15" y="0"/>
                      </a:lnTo>
                      <a:lnTo>
                        <a:pt x="24" y="3"/>
                      </a:lnTo>
                      <a:lnTo>
                        <a:pt x="39" y="7"/>
                      </a:lnTo>
                      <a:lnTo>
                        <a:pt x="57" y="12"/>
                      </a:lnTo>
                      <a:lnTo>
                        <a:pt x="86" y="21"/>
                      </a:lnTo>
                      <a:lnTo>
                        <a:pt x="113" y="30"/>
                      </a:lnTo>
                      <a:lnTo>
                        <a:pt x="132" y="37"/>
                      </a:lnTo>
                      <a:lnTo>
                        <a:pt x="141" y="41"/>
                      </a:lnTo>
                      <a:lnTo>
                        <a:pt x="150" y="46"/>
                      </a:lnTo>
                      <a:lnTo>
                        <a:pt x="153" y="47"/>
                      </a:lnTo>
                      <a:lnTo>
                        <a:pt x="157" y="50"/>
                      </a:lnTo>
                      <a:lnTo>
                        <a:pt x="160" y="52"/>
                      </a:lnTo>
                      <a:lnTo>
                        <a:pt x="161" y="54"/>
                      </a:lnTo>
                      <a:lnTo>
                        <a:pt x="161" y="55"/>
                      </a:lnTo>
                      <a:lnTo>
                        <a:pt x="160" y="56"/>
                      </a:lnTo>
                      <a:lnTo>
                        <a:pt x="158" y="57"/>
                      </a:lnTo>
                      <a:lnTo>
                        <a:pt x="156" y="57"/>
                      </a:lnTo>
                      <a:lnTo>
                        <a:pt x="151" y="57"/>
                      </a:lnTo>
                      <a:lnTo>
                        <a:pt x="144" y="57"/>
                      </a:lnTo>
                      <a:lnTo>
                        <a:pt x="132" y="55"/>
                      </a:lnTo>
                      <a:lnTo>
                        <a:pt x="120" y="52"/>
                      </a:lnTo>
                      <a:lnTo>
                        <a:pt x="101" y="46"/>
                      </a:lnTo>
                      <a:lnTo>
                        <a:pt x="74" y="37"/>
                      </a:lnTo>
                      <a:lnTo>
                        <a:pt x="48" y="27"/>
                      </a:lnTo>
                      <a:lnTo>
                        <a:pt x="30" y="22"/>
                      </a:lnTo>
                      <a:lnTo>
                        <a:pt x="16" y="16"/>
                      </a:lnTo>
                      <a:lnTo>
                        <a:pt x="5" y="11"/>
                      </a:lnTo>
                      <a:lnTo>
                        <a:pt x="2" y="8"/>
                      </a:lnTo>
                      <a:lnTo>
                        <a:pt x="0" y="7"/>
                      </a:lnTo>
                      <a:lnTo>
                        <a:pt x="2" y="4"/>
                      </a:lnTo>
                      <a:lnTo>
                        <a:pt x="2" y="3"/>
                      </a:lnTo>
                      <a:close/>
                    </a:path>
                  </a:pathLst>
                </a:custGeom>
                <a:solidFill>
                  <a:srgbClr val="FFFFFF"/>
                </a:solidFill>
                <a:ln w="0">
                  <a:solidFill>
                    <a:srgbClr val="606060"/>
                  </a:solidFill>
                  <a:prstDash val="solid"/>
                  <a:round/>
                  <a:headEnd/>
                  <a:tailEnd/>
                </a:ln>
              </p:spPr>
              <p:txBody>
                <a:bodyPr/>
                <a:lstStyle/>
                <a:p>
                  <a:endParaRPr lang="en-US"/>
                </a:p>
              </p:txBody>
            </p:sp>
            <p:sp>
              <p:nvSpPr>
                <p:cNvPr id="38288" name="Freeform 148"/>
                <p:cNvSpPr>
                  <a:spLocks/>
                </p:cNvSpPr>
                <p:nvPr/>
              </p:nvSpPr>
              <p:spPr bwMode="auto">
                <a:xfrm>
                  <a:off x="4005" y="3866"/>
                  <a:ext cx="165" cy="24"/>
                </a:xfrm>
                <a:custGeom>
                  <a:avLst/>
                  <a:gdLst>
                    <a:gd name="T0" fmla="*/ 162 w 165"/>
                    <a:gd name="T1" fmla="*/ 16 h 24"/>
                    <a:gd name="T2" fmla="*/ 159 w 165"/>
                    <a:gd name="T3" fmla="*/ 15 h 24"/>
                    <a:gd name="T4" fmla="*/ 156 w 165"/>
                    <a:gd name="T5" fmla="*/ 14 h 24"/>
                    <a:gd name="T6" fmla="*/ 144 w 165"/>
                    <a:gd name="T7" fmla="*/ 11 h 24"/>
                    <a:gd name="T8" fmla="*/ 126 w 165"/>
                    <a:gd name="T9" fmla="*/ 9 h 24"/>
                    <a:gd name="T10" fmla="*/ 113 w 165"/>
                    <a:gd name="T11" fmla="*/ 8 h 24"/>
                    <a:gd name="T12" fmla="*/ 96 w 165"/>
                    <a:gd name="T13" fmla="*/ 6 h 24"/>
                    <a:gd name="T14" fmla="*/ 74 w 165"/>
                    <a:gd name="T15" fmla="*/ 3 h 24"/>
                    <a:gd name="T16" fmla="*/ 58 w 165"/>
                    <a:gd name="T17" fmla="*/ 2 h 24"/>
                    <a:gd name="T18" fmla="*/ 41 w 165"/>
                    <a:gd name="T19" fmla="*/ 1 h 24"/>
                    <a:gd name="T20" fmla="*/ 24 w 165"/>
                    <a:gd name="T21" fmla="*/ 0 h 24"/>
                    <a:gd name="T22" fmla="*/ 14 w 165"/>
                    <a:gd name="T23" fmla="*/ 0 h 24"/>
                    <a:gd name="T24" fmla="*/ 7 w 165"/>
                    <a:gd name="T25" fmla="*/ 0 h 24"/>
                    <a:gd name="T26" fmla="*/ 1 w 165"/>
                    <a:gd name="T27" fmla="*/ 2 h 24"/>
                    <a:gd name="T28" fmla="*/ 0 w 165"/>
                    <a:gd name="T29" fmla="*/ 5 h 24"/>
                    <a:gd name="T30" fmla="*/ 3 w 165"/>
                    <a:gd name="T31" fmla="*/ 9 h 24"/>
                    <a:gd name="T32" fmla="*/ 10 w 165"/>
                    <a:gd name="T33" fmla="*/ 11 h 24"/>
                    <a:gd name="T34" fmla="*/ 20 w 165"/>
                    <a:gd name="T35" fmla="*/ 12 h 24"/>
                    <a:gd name="T36" fmla="*/ 37 w 165"/>
                    <a:gd name="T37" fmla="*/ 15 h 24"/>
                    <a:gd name="T38" fmla="*/ 54 w 165"/>
                    <a:gd name="T39" fmla="*/ 16 h 24"/>
                    <a:gd name="T40" fmla="*/ 72 w 165"/>
                    <a:gd name="T41" fmla="*/ 18 h 24"/>
                    <a:gd name="T42" fmla="*/ 93 w 165"/>
                    <a:gd name="T43" fmla="*/ 20 h 24"/>
                    <a:gd name="T44" fmla="*/ 110 w 165"/>
                    <a:gd name="T45" fmla="*/ 21 h 24"/>
                    <a:gd name="T46" fmla="*/ 125 w 165"/>
                    <a:gd name="T47" fmla="*/ 23 h 24"/>
                    <a:gd name="T48" fmla="*/ 143 w 165"/>
                    <a:gd name="T49" fmla="*/ 23 h 24"/>
                    <a:gd name="T50" fmla="*/ 153 w 165"/>
                    <a:gd name="T51" fmla="*/ 24 h 24"/>
                    <a:gd name="T52" fmla="*/ 157 w 165"/>
                    <a:gd name="T53" fmla="*/ 23 h 24"/>
                    <a:gd name="T54" fmla="*/ 161 w 165"/>
                    <a:gd name="T55" fmla="*/ 23 h 24"/>
                    <a:gd name="T56" fmla="*/ 164 w 165"/>
                    <a:gd name="T57" fmla="*/ 21 h 24"/>
                    <a:gd name="T58" fmla="*/ 165 w 165"/>
                    <a:gd name="T59" fmla="*/ 20 h 24"/>
                    <a:gd name="T60" fmla="*/ 165 w 165"/>
                    <a:gd name="T61" fmla="*/ 18 h 24"/>
                    <a:gd name="T62" fmla="*/ 162 w 165"/>
                    <a:gd name="T63" fmla="*/ 16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6"/>
                      </a:moveTo>
                      <a:lnTo>
                        <a:pt x="159" y="15"/>
                      </a:lnTo>
                      <a:lnTo>
                        <a:pt x="156" y="14"/>
                      </a:lnTo>
                      <a:lnTo>
                        <a:pt x="144" y="11"/>
                      </a:lnTo>
                      <a:lnTo>
                        <a:pt x="126" y="9"/>
                      </a:lnTo>
                      <a:lnTo>
                        <a:pt x="113" y="8"/>
                      </a:lnTo>
                      <a:lnTo>
                        <a:pt x="96" y="6"/>
                      </a:lnTo>
                      <a:lnTo>
                        <a:pt x="74" y="3"/>
                      </a:lnTo>
                      <a:lnTo>
                        <a:pt x="58" y="2"/>
                      </a:lnTo>
                      <a:lnTo>
                        <a:pt x="41" y="1"/>
                      </a:lnTo>
                      <a:lnTo>
                        <a:pt x="24" y="0"/>
                      </a:lnTo>
                      <a:lnTo>
                        <a:pt x="14" y="0"/>
                      </a:lnTo>
                      <a:lnTo>
                        <a:pt x="7" y="0"/>
                      </a:lnTo>
                      <a:lnTo>
                        <a:pt x="1" y="2"/>
                      </a:lnTo>
                      <a:lnTo>
                        <a:pt x="0" y="5"/>
                      </a:lnTo>
                      <a:lnTo>
                        <a:pt x="3" y="9"/>
                      </a:lnTo>
                      <a:lnTo>
                        <a:pt x="10" y="11"/>
                      </a:lnTo>
                      <a:lnTo>
                        <a:pt x="20" y="12"/>
                      </a:lnTo>
                      <a:lnTo>
                        <a:pt x="37" y="15"/>
                      </a:lnTo>
                      <a:lnTo>
                        <a:pt x="54" y="16"/>
                      </a:lnTo>
                      <a:lnTo>
                        <a:pt x="72" y="18"/>
                      </a:lnTo>
                      <a:lnTo>
                        <a:pt x="93" y="20"/>
                      </a:lnTo>
                      <a:lnTo>
                        <a:pt x="110" y="21"/>
                      </a:lnTo>
                      <a:lnTo>
                        <a:pt x="125" y="23"/>
                      </a:lnTo>
                      <a:lnTo>
                        <a:pt x="143" y="23"/>
                      </a:lnTo>
                      <a:lnTo>
                        <a:pt x="153" y="24"/>
                      </a:lnTo>
                      <a:lnTo>
                        <a:pt x="157" y="23"/>
                      </a:lnTo>
                      <a:lnTo>
                        <a:pt x="161" y="23"/>
                      </a:lnTo>
                      <a:lnTo>
                        <a:pt x="164" y="21"/>
                      </a:lnTo>
                      <a:lnTo>
                        <a:pt x="165" y="20"/>
                      </a:lnTo>
                      <a:lnTo>
                        <a:pt x="165" y="18"/>
                      </a:lnTo>
                      <a:lnTo>
                        <a:pt x="162" y="1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89" name="Freeform 149"/>
                <p:cNvSpPr>
                  <a:spLocks/>
                </p:cNvSpPr>
                <p:nvPr/>
              </p:nvSpPr>
              <p:spPr bwMode="auto">
                <a:xfrm>
                  <a:off x="4005" y="3862"/>
                  <a:ext cx="165" cy="24"/>
                </a:xfrm>
                <a:custGeom>
                  <a:avLst/>
                  <a:gdLst>
                    <a:gd name="T0" fmla="*/ 162 w 165"/>
                    <a:gd name="T1" fmla="*/ 17 h 24"/>
                    <a:gd name="T2" fmla="*/ 159 w 165"/>
                    <a:gd name="T3" fmla="*/ 15 h 24"/>
                    <a:gd name="T4" fmla="*/ 156 w 165"/>
                    <a:gd name="T5" fmla="*/ 14 h 24"/>
                    <a:gd name="T6" fmla="*/ 144 w 165"/>
                    <a:gd name="T7" fmla="*/ 12 h 24"/>
                    <a:gd name="T8" fmla="*/ 126 w 165"/>
                    <a:gd name="T9" fmla="*/ 10 h 24"/>
                    <a:gd name="T10" fmla="*/ 113 w 165"/>
                    <a:gd name="T11" fmla="*/ 8 h 24"/>
                    <a:gd name="T12" fmla="*/ 96 w 165"/>
                    <a:gd name="T13" fmla="*/ 6 h 24"/>
                    <a:gd name="T14" fmla="*/ 74 w 165"/>
                    <a:gd name="T15" fmla="*/ 4 h 24"/>
                    <a:gd name="T16" fmla="*/ 58 w 165"/>
                    <a:gd name="T17" fmla="*/ 3 h 24"/>
                    <a:gd name="T18" fmla="*/ 41 w 165"/>
                    <a:gd name="T19" fmla="*/ 1 h 24"/>
                    <a:gd name="T20" fmla="*/ 24 w 165"/>
                    <a:gd name="T21" fmla="*/ 1 h 24"/>
                    <a:gd name="T22" fmla="*/ 14 w 165"/>
                    <a:gd name="T23" fmla="*/ 0 h 24"/>
                    <a:gd name="T24" fmla="*/ 7 w 165"/>
                    <a:gd name="T25" fmla="*/ 1 h 24"/>
                    <a:gd name="T26" fmla="*/ 1 w 165"/>
                    <a:gd name="T27" fmla="*/ 3 h 24"/>
                    <a:gd name="T28" fmla="*/ 0 w 165"/>
                    <a:gd name="T29" fmla="*/ 6 h 24"/>
                    <a:gd name="T30" fmla="*/ 3 w 165"/>
                    <a:gd name="T31" fmla="*/ 9 h 24"/>
                    <a:gd name="T32" fmla="*/ 10 w 165"/>
                    <a:gd name="T33" fmla="*/ 12 h 24"/>
                    <a:gd name="T34" fmla="*/ 20 w 165"/>
                    <a:gd name="T35" fmla="*/ 13 h 24"/>
                    <a:gd name="T36" fmla="*/ 37 w 165"/>
                    <a:gd name="T37" fmla="*/ 16 h 24"/>
                    <a:gd name="T38" fmla="*/ 54 w 165"/>
                    <a:gd name="T39" fmla="*/ 17 h 24"/>
                    <a:gd name="T40" fmla="*/ 72 w 165"/>
                    <a:gd name="T41" fmla="*/ 19 h 24"/>
                    <a:gd name="T42" fmla="*/ 93 w 165"/>
                    <a:gd name="T43" fmla="*/ 21 h 24"/>
                    <a:gd name="T44" fmla="*/ 110 w 165"/>
                    <a:gd name="T45" fmla="*/ 22 h 24"/>
                    <a:gd name="T46" fmla="*/ 125 w 165"/>
                    <a:gd name="T47" fmla="*/ 23 h 24"/>
                    <a:gd name="T48" fmla="*/ 143 w 165"/>
                    <a:gd name="T49" fmla="*/ 24 h 24"/>
                    <a:gd name="T50" fmla="*/ 153 w 165"/>
                    <a:gd name="T51" fmla="*/ 24 h 24"/>
                    <a:gd name="T52" fmla="*/ 157 w 165"/>
                    <a:gd name="T53" fmla="*/ 24 h 24"/>
                    <a:gd name="T54" fmla="*/ 161 w 165"/>
                    <a:gd name="T55" fmla="*/ 23 h 24"/>
                    <a:gd name="T56" fmla="*/ 164 w 165"/>
                    <a:gd name="T57" fmla="*/ 22 h 24"/>
                    <a:gd name="T58" fmla="*/ 165 w 165"/>
                    <a:gd name="T59" fmla="*/ 20 h 24"/>
                    <a:gd name="T60" fmla="*/ 165 w 165"/>
                    <a:gd name="T61" fmla="*/ 19 h 24"/>
                    <a:gd name="T62" fmla="*/ 162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162" y="17"/>
                      </a:moveTo>
                      <a:lnTo>
                        <a:pt x="159" y="15"/>
                      </a:lnTo>
                      <a:lnTo>
                        <a:pt x="156" y="14"/>
                      </a:lnTo>
                      <a:lnTo>
                        <a:pt x="144" y="12"/>
                      </a:lnTo>
                      <a:lnTo>
                        <a:pt x="126" y="10"/>
                      </a:lnTo>
                      <a:lnTo>
                        <a:pt x="113" y="8"/>
                      </a:lnTo>
                      <a:lnTo>
                        <a:pt x="96" y="6"/>
                      </a:lnTo>
                      <a:lnTo>
                        <a:pt x="74" y="4"/>
                      </a:lnTo>
                      <a:lnTo>
                        <a:pt x="58" y="3"/>
                      </a:lnTo>
                      <a:lnTo>
                        <a:pt x="41" y="1"/>
                      </a:lnTo>
                      <a:lnTo>
                        <a:pt x="24" y="1"/>
                      </a:lnTo>
                      <a:lnTo>
                        <a:pt x="14" y="0"/>
                      </a:lnTo>
                      <a:lnTo>
                        <a:pt x="7" y="1"/>
                      </a:lnTo>
                      <a:lnTo>
                        <a:pt x="1" y="3"/>
                      </a:lnTo>
                      <a:lnTo>
                        <a:pt x="0" y="6"/>
                      </a:lnTo>
                      <a:lnTo>
                        <a:pt x="3" y="9"/>
                      </a:lnTo>
                      <a:lnTo>
                        <a:pt x="10" y="12"/>
                      </a:lnTo>
                      <a:lnTo>
                        <a:pt x="20" y="13"/>
                      </a:lnTo>
                      <a:lnTo>
                        <a:pt x="37" y="16"/>
                      </a:lnTo>
                      <a:lnTo>
                        <a:pt x="54" y="17"/>
                      </a:lnTo>
                      <a:lnTo>
                        <a:pt x="72" y="19"/>
                      </a:lnTo>
                      <a:lnTo>
                        <a:pt x="93" y="21"/>
                      </a:lnTo>
                      <a:lnTo>
                        <a:pt x="110" y="22"/>
                      </a:lnTo>
                      <a:lnTo>
                        <a:pt x="125" y="23"/>
                      </a:lnTo>
                      <a:lnTo>
                        <a:pt x="143" y="24"/>
                      </a:lnTo>
                      <a:lnTo>
                        <a:pt x="153" y="24"/>
                      </a:lnTo>
                      <a:lnTo>
                        <a:pt x="157" y="24"/>
                      </a:lnTo>
                      <a:lnTo>
                        <a:pt x="161" y="23"/>
                      </a:lnTo>
                      <a:lnTo>
                        <a:pt x="164" y="22"/>
                      </a:lnTo>
                      <a:lnTo>
                        <a:pt x="165" y="20"/>
                      </a:lnTo>
                      <a:lnTo>
                        <a:pt x="165" y="19"/>
                      </a:lnTo>
                      <a:lnTo>
                        <a:pt x="162" y="17"/>
                      </a:lnTo>
                      <a:close/>
                    </a:path>
                  </a:pathLst>
                </a:custGeom>
                <a:solidFill>
                  <a:srgbClr val="FFFFFF"/>
                </a:solidFill>
                <a:ln w="0">
                  <a:solidFill>
                    <a:srgbClr val="606060"/>
                  </a:solidFill>
                  <a:prstDash val="solid"/>
                  <a:round/>
                  <a:headEnd/>
                  <a:tailEnd/>
                </a:ln>
              </p:spPr>
              <p:txBody>
                <a:bodyPr/>
                <a:lstStyle/>
                <a:p>
                  <a:endParaRPr lang="en-US"/>
                </a:p>
              </p:txBody>
            </p:sp>
            <p:sp>
              <p:nvSpPr>
                <p:cNvPr id="38290" name="Freeform 150"/>
                <p:cNvSpPr>
                  <a:spLocks/>
                </p:cNvSpPr>
                <p:nvPr/>
              </p:nvSpPr>
              <p:spPr bwMode="auto">
                <a:xfrm>
                  <a:off x="3996" y="3876"/>
                  <a:ext cx="97" cy="92"/>
                </a:xfrm>
                <a:custGeom>
                  <a:avLst/>
                  <a:gdLst>
                    <a:gd name="T0" fmla="*/ 11 w 97"/>
                    <a:gd name="T1" fmla="*/ 1 h 92"/>
                    <a:gd name="T2" fmla="*/ 17 w 97"/>
                    <a:gd name="T3" fmla="*/ 5 h 92"/>
                    <a:gd name="T4" fmla="*/ 26 w 97"/>
                    <a:gd name="T5" fmla="*/ 13 h 92"/>
                    <a:gd name="T6" fmla="*/ 41 w 97"/>
                    <a:gd name="T7" fmla="*/ 25 h 92"/>
                    <a:gd name="T8" fmla="*/ 57 w 97"/>
                    <a:gd name="T9" fmla="*/ 39 h 92"/>
                    <a:gd name="T10" fmla="*/ 72 w 97"/>
                    <a:gd name="T11" fmla="*/ 54 h 92"/>
                    <a:gd name="T12" fmla="*/ 87 w 97"/>
                    <a:gd name="T13" fmla="*/ 72 h 92"/>
                    <a:gd name="T14" fmla="*/ 93 w 97"/>
                    <a:gd name="T15" fmla="*/ 79 h 92"/>
                    <a:gd name="T16" fmla="*/ 95 w 97"/>
                    <a:gd name="T17" fmla="*/ 84 h 92"/>
                    <a:gd name="T18" fmla="*/ 96 w 97"/>
                    <a:gd name="T19" fmla="*/ 86 h 92"/>
                    <a:gd name="T20" fmla="*/ 97 w 97"/>
                    <a:gd name="T21" fmla="*/ 89 h 92"/>
                    <a:gd name="T22" fmla="*/ 94 w 97"/>
                    <a:gd name="T23" fmla="*/ 91 h 92"/>
                    <a:gd name="T24" fmla="*/ 91 w 97"/>
                    <a:gd name="T25" fmla="*/ 92 h 92"/>
                    <a:gd name="T26" fmla="*/ 88 w 97"/>
                    <a:gd name="T27" fmla="*/ 91 h 92"/>
                    <a:gd name="T28" fmla="*/ 85 w 97"/>
                    <a:gd name="T29" fmla="*/ 90 h 92"/>
                    <a:gd name="T30" fmla="*/ 80 w 97"/>
                    <a:gd name="T31" fmla="*/ 87 h 92"/>
                    <a:gd name="T32" fmla="*/ 77 w 97"/>
                    <a:gd name="T33" fmla="*/ 86 h 92"/>
                    <a:gd name="T34" fmla="*/ 66 w 97"/>
                    <a:gd name="T35" fmla="*/ 78 h 92"/>
                    <a:gd name="T36" fmla="*/ 47 w 97"/>
                    <a:gd name="T37" fmla="*/ 62 h 92"/>
                    <a:gd name="T38" fmla="*/ 32 w 97"/>
                    <a:gd name="T39" fmla="*/ 45 h 92"/>
                    <a:gd name="T40" fmla="*/ 19 w 97"/>
                    <a:gd name="T41" fmla="*/ 31 h 92"/>
                    <a:gd name="T42" fmla="*/ 9 w 97"/>
                    <a:gd name="T43" fmla="*/ 19 h 92"/>
                    <a:gd name="T44" fmla="*/ 2 w 97"/>
                    <a:gd name="T45" fmla="*/ 9 h 92"/>
                    <a:gd name="T46" fmla="*/ 0 w 97"/>
                    <a:gd name="T47" fmla="*/ 4 h 92"/>
                    <a:gd name="T48" fmla="*/ 1 w 97"/>
                    <a:gd name="T49" fmla="*/ 1 h 92"/>
                    <a:gd name="T50" fmla="*/ 6 w 97"/>
                    <a:gd name="T51" fmla="*/ 0 h 92"/>
                    <a:gd name="T52" fmla="*/ 11 w 97"/>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2">
                      <a:moveTo>
                        <a:pt x="11" y="1"/>
                      </a:moveTo>
                      <a:lnTo>
                        <a:pt x="17" y="5"/>
                      </a:lnTo>
                      <a:lnTo>
                        <a:pt x="26" y="13"/>
                      </a:lnTo>
                      <a:lnTo>
                        <a:pt x="41" y="25"/>
                      </a:lnTo>
                      <a:lnTo>
                        <a:pt x="57" y="39"/>
                      </a:lnTo>
                      <a:lnTo>
                        <a:pt x="72" y="54"/>
                      </a:lnTo>
                      <a:lnTo>
                        <a:pt x="87" y="72"/>
                      </a:lnTo>
                      <a:lnTo>
                        <a:pt x="93" y="79"/>
                      </a:lnTo>
                      <a:lnTo>
                        <a:pt x="95" y="84"/>
                      </a:lnTo>
                      <a:lnTo>
                        <a:pt x="96" y="86"/>
                      </a:lnTo>
                      <a:lnTo>
                        <a:pt x="97" y="89"/>
                      </a:lnTo>
                      <a:lnTo>
                        <a:pt x="94" y="91"/>
                      </a:lnTo>
                      <a:lnTo>
                        <a:pt x="91" y="92"/>
                      </a:lnTo>
                      <a:lnTo>
                        <a:pt x="88" y="91"/>
                      </a:lnTo>
                      <a:lnTo>
                        <a:pt x="85" y="90"/>
                      </a:lnTo>
                      <a:lnTo>
                        <a:pt x="80" y="87"/>
                      </a:lnTo>
                      <a:lnTo>
                        <a:pt x="77" y="86"/>
                      </a:lnTo>
                      <a:lnTo>
                        <a:pt x="66" y="78"/>
                      </a:lnTo>
                      <a:lnTo>
                        <a:pt x="47" y="62"/>
                      </a:lnTo>
                      <a:lnTo>
                        <a:pt x="32" y="45"/>
                      </a:lnTo>
                      <a:lnTo>
                        <a:pt x="19" y="31"/>
                      </a:lnTo>
                      <a:lnTo>
                        <a:pt x="9" y="19"/>
                      </a:lnTo>
                      <a:lnTo>
                        <a:pt x="2" y="9"/>
                      </a:lnTo>
                      <a:lnTo>
                        <a:pt x="0" y="4"/>
                      </a:lnTo>
                      <a:lnTo>
                        <a:pt x="1" y="1"/>
                      </a:lnTo>
                      <a:lnTo>
                        <a:pt x="6" y="0"/>
                      </a:lnTo>
                      <a:lnTo>
                        <a:pt x="11"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1" name="Freeform 151"/>
                <p:cNvSpPr>
                  <a:spLocks/>
                </p:cNvSpPr>
                <p:nvPr/>
              </p:nvSpPr>
              <p:spPr bwMode="auto">
                <a:xfrm>
                  <a:off x="3996" y="3873"/>
                  <a:ext cx="97" cy="91"/>
                </a:xfrm>
                <a:custGeom>
                  <a:avLst/>
                  <a:gdLst>
                    <a:gd name="T0" fmla="*/ 11 w 97"/>
                    <a:gd name="T1" fmla="*/ 1 h 91"/>
                    <a:gd name="T2" fmla="*/ 17 w 97"/>
                    <a:gd name="T3" fmla="*/ 5 h 91"/>
                    <a:gd name="T4" fmla="*/ 26 w 97"/>
                    <a:gd name="T5" fmla="*/ 12 h 91"/>
                    <a:gd name="T6" fmla="*/ 41 w 97"/>
                    <a:gd name="T7" fmla="*/ 24 h 91"/>
                    <a:gd name="T8" fmla="*/ 57 w 97"/>
                    <a:gd name="T9" fmla="*/ 39 h 91"/>
                    <a:gd name="T10" fmla="*/ 72 w 97"/>
                    <a:gd name="T11" fmla="*/ 54 h 91"/>
                    <a:gd name="T12" fmla="*/ 87 w 97"/>
                    <a:gd name="T13" fmla="*/ 71 h 91"/>
                    <a:gd name="T14" fmla="*/ 93 w 97"/>
                    <a:gd name="T15" fmla="*/ 79 h 91"/>
                    <a:gd name="T16" fmla="*/ 95 w 97"/>
                    <a:gd name="T17" fmla="*/ 83 h 91"/>
                    <a:gd name="T18" fmla="*/ 96 w 97"/>
                    <a:gd name="T19" fmla="*/ 86 h 91"/>
                    <a:gd name="T20" fmla="*/ 97 w 97"/>
                    <a:gd name="T21" fmla="*/ 89 h 91"/>
                    <a:gd name="T22" fmla="*/ 94 w 97"/>
                    <a:gd name="T23" fmla="*/ 90 h 91"/>
                    <a:gd name="T24" fmla="*/ 91 w 97"/>
                    <a:gd name="T25" fmla="*/ 91 h 91"/>
                    <a:gd name="T26" fmla="*/ 88 w 97"/>
                    <a:gd name="T27" fmla="*/ 90 h 91"/>
                    <a:gd name="T28" fmla="*/ 85 w 97"/>
                    <a:gd name="T29" fmla="*/ 89 h 91"/>
                    <a:gd name="T30" fmla="*/ 80 w 97"/>
                    <a:gd name="T31" fmla="*/ 87 h 91"/>
                    <a:gd name="T32" fmla="*/ 77 w 97"/>
                    <a:gd name="T33" fmla="*/ 86 h 91"/>
                    <a:gd name="T34" fmla="*/ 66 w 97"/>
                    <a:gd name="T35" fmla="*/ 78 h 91"/>
                    <a:gd name="T36" fmla="*/ 47 w 97"/>
                    <a:gd name="T37" fmla="*/ 62 h 91"/>
                    <a:gd name="T38" fmla="*/ 32 w 97"/>
                    <a:gd name="T39" fmla="*/ 45 h 91"/>
                    <a:gd name="T40" fmla="*/ 19 w 97"/>
                    <a:gd name="T41" fmla="*/ 31 h 91"/>
                    <a:gd name="T42" fmla="*/ 9 w 97"/>
                    <a:gd name="T43" fmla="*/ 19 h 91"/>
                    <a:gd name="T44" fmla="*/ 2 w 97"/>
                    <a:gd name="T45" fmla="*/ 9 h 91"/>
                    <a:gd name="T46" fmla="*/ 0 w 97"/>
                    <a:gd name="T47" fmla="*/ 3 h 91"/>
                    <a:gd name="T48" fmla="*/ 1 w 97"/>
                    <a:gd name="T49" fmla="*/ 1 h 91"/>
                    <a:gd name="T50" fmla="*/ 6 w 97"/>
                    <a:gd name="T51" fmla="*/ 0 h 91"/>
                    <a:gd name="T52" fmla="*/ 11 w 97"/>
                    <a:gd name="T53" fmla="*/ 1 h 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7" h="91">
                      <a:moveTo>
                        <a:pt x="11" y="1"/>
                      </a:moveTo>
                      <a:lnTo>
                        <a:pt x="17" y="5"/>
                      </a:lnTo>
                      <a:lnTo>
                        <a:pt x="26" y="12"/>
                      </a:lnTo>
                      <a:lnTo>
                        <a:pt x="41" y="24"/>
                      </a:lnTo>
                      <a:lnTo>
                        <a:pt x="57" y="39"/>
                      </a:lnTo>
                      <a:lnTo>
                        <a:pt x="72" y="54"/>
                      </a:lnTo>
                      <a:lnTo>
                        <a:pt x="87" y="71"/>
                      </a:lnTo>
                      <a:lnTo>
                        <a:pt x="93" y="79"/>
                      </a:lnTo>
                      <a:lnTo>
                        <a:pt x="95" y="83"/>
                      </a:lnTo>
                      <a:lnTo>
                        <a:pt x="96" y="86"/>
                      </a:lnTo>
                      <a:lnTo>
                        <a:pt x="97" y="89"/>
                      </a:lnTo>
                      <a:lnTo>
                        <a:pt x="94" y="90"/>
                      </a:lnTo>
                      <a:lnTo>
                        <a:pt x="91" y="91"/>
                      </a:lnTo>
                      <a:lnTo>
                        <a:pt x="88" y="90"/>
                      </a:lnTo>
                      <a:lnTo>
                        <a:pt x="85" y="89"/>
                      </a:lnTo>
                      <a:lnTo>
                        <a:pt x="80" y="87"/>
                      </a:lnTo>
                      <a:lnTo>
                        <a:pt x="77" y="86"/>
                      </a:lnTo>
                      <a:lnTo>
                        <a:pt x="66" y="78"/>
                      </a:lnTo>
                      <a:lnTo>
                        <a:pt x="47" y="62"/>
                      </a:lnTo>
                      <a:lnTo>
                        <a:pt x="32" y="45"/>
                      </a:lnTo>
                      <a:lnTo>
                        <a:pt x="19" y="31"/>
                      </a:lnTo>
                      <a:lnTo>
                        <a:pt x="9" y="19"/>
                      </a:lnTo>
                      <a:lnTo>
                        <a:pt x="2" y="9"/>
                      </a:lnTo>
                      <a:lnTo>
                        <a:pt x="0" y="3"/>
                      </a:lnTo>
                      <a:lnTo>
                        <a:pt x="1" y="1"/>
                      </a:lnTo>
                      <a:lnTo>
                        <a:pt x="6" y="0"/>
                      </a:lnTo>
                      <a:lnTo>
                        <a:pt x="11" y="1"/>
                      </a:lnTo>
                      <a:close/>
                    </a:path>
                  </a:pathLst>
                </a:custGeom>
                <a:solidFill>
                  <a:srgbClr val="FFFFFF"/>
                </a:solidFill>
                <a:ln w="0">
                  <a:solidFill>
                    <a:srgbClr val="606060"/>
                  </a:solidFill>
                  <a:prstDash val="solid"/>
                  <a:round/>
                  <a:headEnd/>
                  <a:tailEnd/>
                </a:ln>
              </p:spPr>
              <p:txBody>
                <a:bodyPr/>
                <a:lstStyle/>
                <a:p>
                  <a:endParaRPr lang="en-US"/>
                </a:p>
              </p:txBody>
            </p:sp>
            <p:sp>
              <p:nvSpPr>
                <p:cNvPr id="38292" name="Freeform 152"/>
                <p:cNvSpPr>
                  <a:spLocks/>
                </p:cNvSpPr>
                <p:nvPr/>
              </p:nvSpPr>
              <p:spPr bwMode="auto">
                <a:xfrm>
                  <a:off x="3983" y="3876"/>
                  <a:ext cx="47" cy="107"/>
                </a:xfrm>
                <a:custGeom>
                  <a:avLst/>
                  <a:gdLst>
                    <a:gd name="T0" fmla="*/ 6 w 47"/>
                    <a:gd name="T1" fmla="*/ 0 h 107"/>
                    <a:gd name="T2" fmla="*/ 11 w 47"/>
                    <a:gd name="T3" fmla="*/ 3 h 107"/>
                    <a:gd name="T4" fmla="*/ 17 w 47"/>
                    <a:gd name="T5" fmla="*/ 14 h 107"/>
                    <a:gd name="T6" fmla="*/ 26 w 47"/>
                    <a:gd name="T7" fmla="*/ 31 h 107"/>
                    <a:gd name="T8" fmla="*/ 32 w 47"/>
                    <a:gd name="T9" fmla="*/ 45 h 107"/>
                    <a:gd name="T10" fmla="*/ 40 w 47"/>
                    <a:gd name="T11" fmla="*/ 63 h 107"/>
                    <a:gd name="T12" fmla="*/ 45 w 47"/>
                    <a:gd name="T13" fmla="*/ 81 h 107"/>
                    <a:gd name="T14" fmla="*/ 47 w 47"/>
                    <a:gd name="T15" fmla="*/ 93 h 107"/>
                    <a:gd name="T16" fmla="*/ 47 w 47"/>
                    <a:gd name="T17" fmla="*/ 96 h 107"/>
                    <a:gd name="T18" fmla="*/ 47 w 47"/>
                    <a:gd name="T19" fmla="*/ 99 h 107"/>
                    <a:gd name="T20" fmla="*/ 47 w 47"/>
                    <a:gd name="T21" fmla="*/ 103 h 107"/>
                    <a:gd name="T22" fmla="*/ 45 w 47"/>
                    <a:gd name="T23" fmla="*/ 106 h 107"/>
                    <a:gd name="T24" fmla="*/ 42 w 47"/>
                    <a:gd name="T25" fmla="*/ 107 h 107"/>
                    <a:gd name="T26" fmla="*/ 39 w 47"/>
                    <a:gd name="T27" fmla="*/ 107 h 107"/>
                    <a:gd name="T28" fmla="*/ 36 w 47"/>
                    <a:gd name="T29" fmla="*/ 105 h 107"/>
                    <a:gd name="T30" fmla="*/ 33 w 47"/>
                    <a:gd name="T31" fmla="*/ 103 h 107"/>
                    <a:gd name="T32" fmla="*/ 29 w 47"/>
                    <a:gd name="T33" fmla="*/ 99 h 107"/>
                    <a:gd name="T34" fmla="*/ 26 w 47"/>
                    <a:gd name="T35" fmla="*/ 94 h 107"/>
                    <a:gd name="T36" fmla="*/ 22 w 47"/>
                    <a:gd name="T37" fmla="*/ 87 h 107"/>
                    <a:gd name="T38" fmla="*/ 14 w 47"/>
                    <a:gd name="T39" fmla="*/ 69 h 107"/>
                    <a:gd name="T40" fmla="*/ 8 w 47"/>
                    <a:gd name="T41" fmla="*/ 50 h 107"/>
                    <a:gd name="T42" fmla="*/ 5 w 47"/>
                    <a:gd name="T43" fmla="*/ 35 h 107"/>
                    <a:gd name="T44" fmla="*/ 2 w 47"/>
                    <a:gd name="T45" fmla="*/ 18 h 107"/>
                    <a:gd name="T46" fmla="*/ 1 w 47"/>
                    <a:gd name="T47" fmla="*/ 11 h 107"/>
                    <a:gd name="T48" fmla="*/ 0 w 47"/>
                    <a:gd name="T49" fmla="*/ 5 h 107"/>
                    <a:gd name="T50" fmla="*/ 2 w 47"/>
                    <a:gd name="T51" fmla="*/ 1 h 107"/>
                    <a:gd name="T52" fmla="*/ 3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1" y="3"/>
                      </a:lnTo>
                      <a:lnTo>
                        <a:pt x="17" y="14"/>
                      </a:lnTo>
                      <a:lnTo>
                        <a:pt x="26" y="31"/>
                      </a:lnTo>
                      <a:lnTo>
                        <a:pt x="32" y="45"/>
                      </a:lnTo>
                      <a:lnTo>
                        <a:pt x="40" y="63"/>
                      </a:lnTo>
                      <a:lnTo>
                        <a:pt x="45" y="81"/>
                      </a:lnTo>
                      <a:lnTo>
                        <a:pt x="47" y="93"/>
                      </a:lnTo>
                      <a:lnTo>
                        <a:pt x="47" y="96"/>
                      </a:lnTo>
                      <a:lnTo>
                        <a:pt x="47" y="99"/>
                      </a:lnTo>
                      <a:lnTo>
                        <a:pt x="47" y="103"/>
                      </a:lnTo>
                      <a:lnTo>
                        <a:pt x="45" y="106"/>
                      </a:lnTo>
                      <a:lnTo>
                        <a:pt x="42" y="107"/>
                      </a:lnTo>
                      <a:lnTo>
                        <a:pt x="39" y="107"/>
                      </a:lnTo>
                      <a:lnTo>
                        <a:pt x="36" y="105"/>
                      </a:lnTo>
                      <a:lnTo>
                        <a:pt x="33" y="103"/>
                      </a:lnTo>
                      <a:lnTo>
                        <a:pt x="29" y="99"/>
                      </a:lnTo>
                      <a:lnTo>
                        <a:pt x="26" y="94"/>
                      </a:lnTo>
                      <a:lnTo>
                        <a:pt x="22" y="87"/>
                      </a:lnTo>
                      <a:lnTo>
                        <a:pt x="14" y="69"/>
                      </a:lnTo>
                      <a:lnTo>
                        <a:pt x="8" y="50"/>
                      </a:lnTo>
                      <a:lnTo>
                        <a:pt x="5" y="35"/>
                      </a:lnTo>
                      <a:lnTo>
                        <a:pt x="2" y="18"/>
                      </a:lnTo>
                      <a:lnTo>
                        <a:pt x="1" y="11"/>
                      </a:lnTo>
                      <a:lnTo>
                        <a:pt x="0" y="5"/>
                      </a:lnTo>
                      <a:lnTo>
                        <a:pt x="2" y="1"/>
                      </a:lnTo>
                      <a:lnTo>
                        <a:pt x="3" y="0"/>
                      </a:lnTo>
                      <a:lnTo>
                        <a:pt x="6"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3" name="Freeform 153"/>
                <p:cNvSpPr>
                  <a:spLocks/>
                </p:cNvSpPr>
                <p:nvPr/>
              </p:nvSpPr>
              <p:spPr bwMode="auto">
                <a:xfrm>
                  <a:off x="3984" y="3872"/>
                  <a:ext cx="47" cy="107"/>
                </a:xfrm>
                <a:custGeom>
                  <a:avLst/>
                  <a:gdLst>
                    <a:gd name="T0" fmla="*/ 6 w 47"/>
                    <a:gd name="T1" fmla="*/ 0 h 107"/>
                    <a:gd name="T2" fmla="*/ 10 w 47"/>
                    <a:gd name="T3" fmla="*/ 4 h 107"/>
                    <a:gd name="T4" fmla="*/ 17 w 47"/>
                    <a:gd name="T5" fmla="*/ 14 h 107"/>
                    <a:gd name="T6" fmla="*/ 25 w 47"/>
                    <a:gd name="T7" fmla="*/ 31 h 107"/>
                    <a:gd name="T8" fmla="*/ 32 w 47"/>
                    <a:gd name="T9" fmla="*/ 46 h 107"/>
                    <a:gd name="T10" fmla="*/ 39 w 47"/>
                    <a:gd name="T11" fmla="*/ 63 h 107"/>
                    <a:gd name="T12" fmla="*/ 45 w 47"/>
                    <a:gd name="T13" fmla="*/ 82 h 107"/>
                    <a:gd name="T14" fmla="*/ 47 w 47"/>
                    <a:gd name="T15" fmla="*/ 93 h 107"/>
                    <a:gd name="T16" fmla="*/ 47 w 47"/>
                    <a:gd name="T17" fmla="*/ 97 h 107"/>
                    <a:gd name="T18" fmla="*/ 47 w 47"/>
                    <a:gd name="T19" fmla="*/ 100 h 107"/>
                    <a:gd name="T20" fmla="*/ 46 w 47"/>
                    <a:gd name="T21" fmla="*/ 104 h 107"/>
                    <a:gd name="T22" fmla="*/ 44 w 47"/>
                    <a:gd name="T23" fmla="*/ 106 h 107"/>
                    <a:gd name="T24" fmla="*/ 42 w 47"/>
                    <a:gd name="T25" fmla="*/ 107 h 107"/>
                    <a:gd name="T26" fmla="*/ 39 w 47"/>
                    <a:gd name="T27" fmla="*/ 107 h 107"/>
                    <a:gd name="T28" fmla="*/ 36 w 47"/>
                    <a:gd name="T29" fmla="*/ 106 h 107"/>
                    <a:gd name="T30" fmla="*/ 33 w 47"/>
                    <a:gd name="T31" fmla="*/ 104 h 107"/>
                    <a:gd name="T32" fmla="*/ 29 w 47"/>
                    <a:gd name="T33" fmla="*/ 100 h 107"/>
                    <a:gd name="T34" fmla="*/ 26 w 47"/>
                    <a:gd name="T35" fmla="*/ 95 h 107"/>
                    <a:gd name="T36" fmla="*/ 22 w 47"/>
                    <a:gd name="T37" fmla="*/ 88 h 107"/>
                    <a:gd name="T38" fmla="*/ 14 w 47"/>
                    <a:gd name="T39" fmla="*/ 70 h 107"/>
                    <a:gd name="T40" fmla="*/ 9 w 47"/>
                    <a:gd name="T41" fmla="*/ 51 h 107"/>
                    <a:gd name="T42" fmla="*/ 4 w 47"/>
                    <a:gd name="T43" fmla="*/ 36 h 107"/>
                    <a:gd name="T44" fmla="*/ 1 w 47"/>
                    <a:gd name="T45" fmla="*/ 19 h 107"/>
                    <a:gd name="T46" fmla="*/ 1 w 47"/>
                    <a:gd name="T47" fmla="*/ 12 h 107"/>
                    <a:gd name="T48" fmla="*/ 0 w 47"/>
                    <a:gd name="T49" fmla="*/ 6 h 107"/>
                    <a:gd name="T50" fmla="*/ 1 w 47"/>
                    <a:gd name="T51" fmla="*/ 2 h 107"/>
                    <a:gd name="T52" fmla="*/ 4 w 47"/>
                    <a:gd name="T53" fmla="*/ 0 h 107"/>
                    <a:gd name="T54" fmla="*/ 6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6" y="0"/>
                      </a:moveTo>
                      <a:lnTo>
                        <a:pt x="10" y="4"/>
                      </a:lnTo>
                      <a:lnTo>
                        <a:pt x="17" y="14"/>
                      </a:lnTo>
                      <a:lnTo>
                        <a:pt x="25" y="31"/>
                      </a:lnTo>
                      <a:lnTo>
                        <a:pt x="32" y="46"/>
                      </a:lnTo>
                      <a:lnTo>
                        <a:pt x="39" y="63"/>
                      </a:lnTo>
                      <a:lnTo>
                        <a:pt x="45" y="82"/>
                      </a:lnTo>
                      <a:lnTo>
                        <a:pt x="47" y="93"/>
                      </a:lnTo>
                      <a:lnTo>
                        <a:pt x="47" y="97"/>
                      </a:lnTo>
                      <a:lnTo>
                        <a:pt x="47" y="100"/>
                      </a:lnTo>
                      <a:lnTo>
                        <a:pt x="46" y="104"/>
                      </a:lnTo>
                      <a:lnTo>
                        <a:pt x="44" y="106"/>
                      </a:lnTo>
                      <a:lnTo>
                        <a:pt x="42" y="107"/>
                      </a:lnTo>
                      <a:lnTo>
                        <a:pt x="39" y="107"/>
                      </a:lnTo>
                      <a:lnTo>
                        <a:pt x="36" y="106"/>
                      </a:lnTo>
                      <a:lnTo>
                        <a:pt x="33" y="104"/>
                      </a:lnTo>
                      <a:lnTo>
                        <a:pt x="29" y="100"/>
                      </a:lnTo>
                      <a:lnTo>
                        <a:pt x="26" y="95"/>
                      </a:lnTo>
                      <a:lnTo>
                        <a:pt x="22" y="88"/>
                      </a:lnTo>
                      <a:lnTo>
                        <a:pt x="14" y="70"/>
                      </a:lnTo>
                      <a:lnTo>
                        <a:pt x="9" y="51"/>
                      </a:lnTo>
                      <a:lnTo>
                        <a:pt x="4" y="36"/>
                      </a:lnTo>
                      <a:lnTo>
                        <a:pt x="1" y="19"/>
                      </a:lnTo>
                      <a:lnTo>
                        <a:pt x="1" y="12"/>
                      </a:lnTo>
                      <a:lnTo>
                        <a:pt x="0" y="6"/>
                      </a:lnTo>
                      <a:lnTo>
                        <a:pt x="1" y="2"/>
                      </a:lnTo>
                      <a:lnTo>
                        <a:pt x="4" y="0"/>
                      </a:lnTo>
                      <a:lnTo>
                        <a:pt x="6" y="0"/>
                      </a:lnTo>
                      <a:close/>
                    </a:path>
                  </a:pathLst>
                </a:custGeom>
                <a:solidFill>
                  <a:srgbClr val="FFFFFF"/>
                </a:solidFill>
                <a:ln w="0">
                  <a:solidFill>
                    <a:srgbClr val="606060"/>
                  </a:solidFill>
                  <a:prstDash val="solid"/>
                  <a:round/>
                  <a:headEnd/>
                  <a:tailEnd/>
                </a:ln>
              </p:spPr>
              <p:txBody>
                <a:bodyPr/>
                <a:lstStyle/>
                <a:p>
                  <a:endParaRPr lang="en-US"/>
                </a:p>
              </p:txBody>
            </p:sp>
            <p:sp>
              <p:nvSpPr>
                <p:cNvPr id="38294" name="Freeform 154"/>
                <p:cNvSpPr>
                  <a:spLocks/>
                </p:cNvSpPr>
                <p:nvPr/>
              </p:nvSpPr>
              <p:spPr bwMode="auto">
                <a:xfrm>
                  <a:off x="3996" y="3872"/>
                  <a:ext cx="125" cy="83"/>
                </a:xfrm>
                <a:custGeom>
                  <a:avLst/>
                  <a:gdLst>
                    <a:gd name="T0" fmla="*/ 10 w 125"/>
                    <a:gd name="T1" fmla="*/ 2 h 83"/>
                    <a:gd name="T2" fmla="*/ 17 w 125"/>
                    <a:gd name="T3" fmla="*/ 3 h 83"/>
                    <a:gd name="T4" fmla="*/ 27 w 125"/>
                    <a:gd name="T5" fmla="*/ 8 h 83"/>
                    <a:gd name="T6" fmla="*/ 44 w 125"/>
                    <a:gd name="T7" fmla="*/ 18 h 83"/>
                    <a:gd name="T8" fmla="*/ 66 w 125"/>
                    <a:gd name="T9" fmla="*/ 31 h 83"/>
                    <a:gd name="T10" fmla="*/ 87 w 125"/>
                    <a:gd name="T11" fmla="*/ 46 h 83"/>
                    <a:gd name="T12" fmla="*/ 101 w 125"/>
                    <a:gd name="T13" fmla="*/ 57 h 83"/>
                    <a:gd name="T14" fmla="*/ 117 w 125"/>
                    <a:gd name="T15" fmla="*/ 68 h 83"/>
                    <a:gd name="T16" fmla="*/ 121 w 125"/>
                    <a:gd name="T17" fmla="*/ 72 h 83"/>
                    <a:gd name="T18" fmla="*/ 124 w 125"/>
                    <a:gd name="T19" fmla="*/ 76 h 83"/>
                    <a:gd name="T20" fmla="*/ 125 w 125"/>
                    <a:gd name="T21" fmla="*/ 79 h 83"/>
                    <a:gd name="T22" fmla="*/ 125 w 125"/>
                    <a:gd name="T23" fmla="*/ 81 h 83"/>
                    <a:gd name="T24" fmla="*/ 122 w 125"/>
                    <a:gd name="T25" fmla="*/ 83 h 83"/>
                    <a:gd name="T26" fmla="*/ 118 w 125"/>
                    <a:gd name="T27" fmla="*/ 83 h 83"/>
                    <a:gd name="T28" fmla="*/ 114 w 125"/>
                    <a:gd name="T29" fmla="*/ 83 h 83"/>
                    <a:gd name="T30" fmla="*/ 109 w 125"/>
                    <a:gd name="T31" fmla="*/ 81 h 83"/>
                    <a:gd name="T32" fmla="*/ 106 w 125"/>
                    <a:gd name="T33" fmla="*/ 80 h 83"/>
                    <a:gd name="T34" fmla="*/ 100 w 125"/>
                    <a:gd name="T35" fmla="*/ 77 h 83"/>
                    <a:gd name="T36" fmla="*/ 81 w 125"/>
                    <a:gd name="T37" fmla="*/ 67 h 83"/>
                    <a:gd name="T38" fmla="*/ 64 w 125"/>
                    <a:gd name="T39" fmla="*/ 57 h 83"/>
                    <a:gd name="T40" fmla="*/ 43 w 125"/>
                    <a:gd name="T41" fmla="*/ 42 h 83"/>
                    <a:gd name="T42" fmla="*/ 23 w 125"/>
                    <a:gd name="T43" fmla="*/ 28 h 83"/>
                    <a:gd name="T44" fmla="*/ 8 w 125"/>
                    <a:gd name="T45" fmla="*/ 15 h 83"/>
                    <a:gd name="T46" fmla="*/ 3 w 125"/>
                    <a:gd name="T47" fmla="*/ 9 h 83"/>
                    <a:gd name="T48" fmla="*/ 0 w 125"/>
                    <a:gd name="T49" fmla="*/ 4 h 83"/>
                    <a:gd name="T50" fmla="*/ 1 w 125"/>
                    <a:gd name="T51" fmla="*/ 1 h 83"/>
                    <a:gd name="T52" fmla="*/ 4 w 125"/>
                    <a:gd name="T53" fmla="*/ 0 h 83"/>
                    <a:gd name="T54" fmla="*/ 10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0" y="2"/>
                      </a:moveTo>
                      <a:lnTo>
                        <a:pt x="17" y="3"/>
                      </a:lnTo>
                      <a:lnTo>
                        <a:pt x="27" y="8"/>
                      </a:lnTo>
                      <a:lnTo>
                        <a:pt x="44" y="18"/>
                      </a:lnTo>
                      <a:lnTo>
                        <a:pt x="66" y="31"/>
                      </a:lnTo>
                      <a:lnTo>
                        <a:pt x="87" y="46"/>
                      </a:lnTo>
                      <a:lnTo>
                        <a:pt x="101" y="57"/>
                      </a:lnTo>
                      <a:lnTo>
                        <a:pt x="117" y="68"/>
                      </a:lnTo>
                      <a:lnTo>
                        <a:pt x="121" y="72"/>
                      </a:lnTo>
                      <a:lnTo>
                        <a:pt x="124" y="76"/>
                      </a:lnTo>
                      <a:lnTo>
                        <a:pt x="125" y="79"/>
                      </a:lnTo>
                      <a:lnTo>
                        <a:pt x="125" y="81"/>
                      </a:lnTo>
                      <a:lnTo>
                        <a:pt x="122" y="83"/>
                      </a:lnTo>
                      <a:lnTo>
                        <a:pt x="118" y="83"/>
                      </a:lnTo>
                      <a:lnTo>
                        <a:pt x="114" y="83"/>
                      </a:lnTo>
                      <a:lnTo>
                        <a:pt x="109" y="81"/>
                      </a:lnTo>
                      <a:lnTo>
                        <a:pt x="106" y="80"/>
                      </a:lnTo>
                      <a:lnTo>
                        <a:pt x="100" y="77"/>
                      </a:lnTo>
                      <a:lnTo>
                        <a:pt x="81" y="67"/>
                      </a:lnTo>
                      <a:lnTo>
                        <a:pt x="64" y="57"/>
                      </a:lnTo>
                      <a:lnTo>
                        <a:pt x="43" y="42"/>
                      </a:lnTo>
                      <a:lnTo>
                        <a:pt x="23" y="28"/>
                      </a:lnTo>
                      <a:lnTo>
                        <a:pt x="8" y="15"/>
                      </a:lnTo>
                      <a:lnTo>
                        <a:pt x="3" y="9"/>
                      </a:lnTo>
                      <a:lnTo>
                        <a:pt x="0" y="4"/>
                      </a:lnTo>
                      <a:lnTo>
                        <a:pt x="1" y="1"/>
                      </a:lnTo>
                      <a:lnTo>
                        <a:pt x="4" y="0"/>
                      </a:lnTo>
                      <a:lnTo>
                        <a:pt x="10"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5" name="Freeform 155"/>
                <p:cNvSpPr>
                  <a:spLocks/>
                </p:cNvSpPr>
                <p:nvPr/>
              </p:nvSpPr>
              <p:spPr bwMode="auto">
                <a:xfrm>
                  <a:off x="3996" y="3868"/>
                  <a:ext cx="125" cy="84"/>
                </a:xfrm>
                <a:custGeom>
                  <a:avLst/>
                  <a:gdLst>
                    <a:gd name="T0" fmla="*/ 10 w 125"/>
                    <a:gd name="T1" fmla="*/ 2 h 84"/>
                    <a:gd name="T2" fmla="*/ 17 w 125"/>
                    <a:gd name="T3" fmla="*/ 4 h 84"/>
                    <a:gd name="T4" fmla="*/ 27 w 125"/>
                    <a:gd name="T5" fmla="*/ 9 h 84"/>
                    <a:gd name="T6" fmla="*/ 44 w 125"/>
                    <a:gd name="T7" fmla="*/ 18 h 84"/>
                    <a:gd name="T8" fmla="*/ 66 w 125"/>
                    <a:gd name="T9" fmla="*/ 33 h 84"/>
                    <a:gd name="T10" fmla="*/ 87 w 125"/>
                    <a:gd name="T11" fmla="*/ 47 h 84"/>
                    <a:gd name="T12" fmla="*/ 101 w 125"/>
                    <a:gd name="T13" fmla="*/ 58 h 84"/>
                    <a:gd name="T14" fmla="*/ 117 w 125"/>
                    <a:gd name="T15" fmla="*/ 69 h 84"/>
                    <a:gd name="T16" fmla="*/ 121 w 125"/>
                    <a:gd name="T17" fmla="*/ 73 h 84"/>
                    <a:gd name="T18" fmla="*/ 124 w 125"/>
                    <a:gd name="T19" fmla="*/ 76 h 84"/>
                    <a:gd name="T20" fmla="*/ 125 w 125"/>
                    <a:gd name="T21" fmla="*/ 79 h 84"/>
                    <a:gd name="T22" fmla="*/ 125 w 125"/>
                    <a:gd name="T23" fmla="*/ 82 h 84"/>
                    <a:gd name="T24" fmla="*/ 122 w 125"/>
                    <a:gd name="T25" fmla="*/ 84 h 84"/>
                    <a:gd name="T26" fmla="*/ 118 w 125"/>
                    <a:gd name="T27" fmla="*/ 84 h 84"/>
                    <a:gd name="T28" fmla="*/ 114 w 125"/>
                    <a:gd name="T29" fmla="*/ 83 h 84"/>
                    <a:gd name="T30" fmla="*/ 109 w 125"/>
                    <a:gd name="T31" fmla="*/ 82 h 84"/>
                    <a:gd name="T32" fmla="*/ 106 w 125"/>
                    <a:gd name="T33" fmla="*/ 81 h 84"/>
                    <a:gd name="T34" fmla="*/ 100 w 125"/>
                    <a:gd name="T35" fmla="*/ 77 h 84"/>
                    <a:gd name="T36" fmla="*/ 81 w 125"/>
                    <a:gd name="T37" fmla="*/ 67 h 84"/>
                    <a:gd name="T38" fmla="*/ 64 w 125"/>
                    <a:gd name="T39" fmla="*/ 58 h 84"/>
                    <a:gd name="T40" fmla="*/ 43 w 125"/>
                    <a:gd name="T41" fmla="*/ 43 h 84"/>
                    <a:gd name="T42" fmla="*/ 23 w 125"/>
                    <a:gd name="T43" fmla="*/ 28 h 84"/>
                    <a:gd name="T44" fmla="*/ 8 w 125"/>
                    <a:gd name="T45" fmla="*/ 16 h 84"/>
                    <a:gd name="T46" fmla="*/ 3 w 125"/>
                    <a:gd name="T47" fmla="*/ 9 h 84"/>
                    <a:gd name="T48" fmla="*/ 0 w 125"/>
                    <a:gd name="T49" fmla="*/ 5 h 84"/>
                    <a:gd name="T50" fmla="*/ 1 w 125"/>
                    <a:gd name="T51" fmla="*/ 1 h 84"/>
                    <a:gd name="T52" fmla="*/ 4 w 125"/>
                    <a:gd name="T53" fmla="*/ 0 h 84"/>
                    <a:gd name="T54" fmla="*/ 10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0" y="2"/>
                      </a:moveTo>
                      <a:lnTo>
                        <a:pt x="17" y="4"/>
                      </a:lnTo>
                      <a:lnTo>
                        <a:pt x="27" y="9"/>
                      </a:lnTo>
                      <a:lnTo>
                        <a:pt x="44" y="18"/>
                      </a:lnTo>
                      <a:lnTo>
                        <a:pt x="66" y="33"/>
                      </a:lnTo>
                      <a:lnTo>
                        <a:pt x="87" y="47"/>
                      </a:lnTo>
                      <a:lnTo>
                        <a:pt x="101" y="58"/>
                      </a:lnTo>
                      <a:lnTo>
                        <a:pt x="117" y="69"/>
                      </a:lnTo>
                      <a:lnTo>
                        <a:pt x="121" y="73"/>
                      </a:lnTo>
                      <a:lnTo>
                        <a:pt x="124" y="76"/>
                      </a:lnTo>
                      <a:lnTo>
                        <a:pt x="125" y="79"/>
                      </a:lnTo>
                      <a:lnTo>
                        <a:pt x="125" y="82"/>
                      </a:lnTo>
                      <a:lnTo>
                        <a:pt x="122" y="84"/>
                      </a:lnTo>
                      <a:lnTo>
                        <a:pt x="118" y="84"/>
                      </a:lnTo>
                      <a:lnTo>
                        <a:pt x="114" y="83"/>
                      </a:lnTo>
                      <a:lnTo>
                        <a:pt x="109" y="82"/>
                      </a:lnTo>
                      <a:lnTo>
                        <a:pt x="106" y="81"/>
                      </a:lnTo>
                      <a:lnTo>
                        <a:pt x="100" y="77"/>
                      </a:lnTo>
                      <a:lnTo>
                        <a:pt x="81" y="67"/>
                      </a:lnTo>
                      <a:lnTo>
                        <a:pt x="64" y="58"/>
                      </a:lnTo>
                      <a:lnTo>
                        <a:pt x="43" y="43"/>
                      </a:lnTo>
                      <a:lnTo>
                        <a:pt x="23" y="28"/>
                      </a:lnTo>
                      <a:lnTo>
                        <a:pt x="8" y="16"/>
                      </a:lnTo>
                      <a:lnTo>
                        <a:pt x="3" y="9"/>
                      </a:lnTo>
                      <a:lnTo>
                        <a:pt x="0" y="5"/>
                      </a:lnTo>
                      <a:lnTo>
                        <a:pt x="1" y="1"/>
                      </a:lnTo>
                      <a:lnTo>
                        <a:pt x="4" y="0"/>
                      </a:lnTo>
                      <a:lnTo>
                        <a:pt x="10" y="2"/>
                      </a:lnTo>
                      <a:close/>
                    </a:path>
                  </a:pathLst>
                </a:custGeom>
                <a:solidFill>
                  <a:srgbClr val="FFFFFF"/>
                </a:solidFill>
                <a:ln w="0">
                  <a:solidFill>
                    <a:srgbClr val="606060"/>
                  </a:solidFill>
                  <a:prstDash val="solid"/>
                  <a:round/>
                  <a:headEnd/>
                  <a:tailEnd/>
                </a:ln>
              </p:spPr>
              <p:txBody>
                <a:bodyPr/>
                <a:lstStyle/>
                <a:p>
                  <a:endParaRPr lang="en-US"/>
                </a:p>
              </p:txBody>
            </p:sp>
            <p:sp>
              <p:nvSpPr>
                <p:cNvPr id="38296" name="Freeform 156"/>
                <p:cNvSpPr>
                  <a:spLocks/>
                </p:cNvSpPr>
                <p:nvPr/>
              </p:nvSpPr>
              <p:spPr bwMode="auto">
                <a:xfrm>
                  <a:off x="4000" y="3865"/>
                  <a:ext cx="160" cy="48"/>
                </a:xfrm>
                <a:custGeom>
                  <a:avLst/>
                  <a:gdLst>
                    <a:gd name="T0" fmla="*/ 1 w 160"/>
                    <a:gd name="T1" fmla="*/ 3 h 48"/>
                    <a:gd name="T2" fmla="*/ 3 w 160"/>
                    <a:gd name="T3" fmla="*/ 2 h 48"/>
                    <a:gd name="T4" fmla="*/ 6 w 160"/>
                    <a:gd name="T5" fmla="*/ 1 h 48"/>
                    <a:gd name="T6" fmla="*/ 9 w 160"/>
                    <a:gd name="T7" fmla="*/ 0 h 48"/>
                    <a:gd name="T8" fmla="*/ 15 w 160"/>
                    <a:gd name="T9" fmla="*/ 1 h 48"/>
                    <a:gd name="T10" fmla="*/ 28 w 160"/>
                    <a:gd name="T11" fmla="*/ 3 h 48"/>
                    <a:gd name="T12" fmla="*/ 50 w 160"/>
                    <a:gd name="T13" fmla="*/ 8 h 48"/>
                    <a:gd name="T14" fmla="*/ 73 w 160"/>
                    <a:gd name="T15" fmla="*/ 13 h 48"/>
                    <a:gd name="T16" fmla="*/ 92 w 160"/>
                    <a:gd name="T17" fmla="*/ 19 h 48"/>
                    <a:gd name="T18" fmla="*/ 114 w 160"/>
                    <a:gd name="T19" fmla="*/ 25 h 48"/>
                    <a:gd name="T20" fmla="*/ 132 w 160"/>
                    <a:gd name="T21" fmla="*/ 30 h 48"/>
                    <a:gd name="T22" fmla="*/ 144 w 160"/>
                    <a:gd name="T23" fmla="*/ 35 h 48"/>
                    <a:gd name="T24" fmla="*/ 151 w 160"/>
                    <a:gd name="T25" fmla="*/ 37 h 48"/>
                    <a:gd name="T26" fmla="*/ 155 w 160"/>
                    <a:gd name="T27" fmla="*/ 38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40 h 48"/>
                    <a:gd name="T52" fmla="*/ 84 w 160"/>
                    <a:gd name="T53" fmla="*/ 35 h 48"/>
                    <a:gd name="T54" fmla="*/ 62 w 160"/>
                    <a:gd name="T55" fmla="*/ 29 h 48"/>
                    <a:gd name="T56" fmla="*/ 43 w 160"/>
                    <a:gd name="T57" fmla="*/ 24 h 48"/>
                    <a:gd name="T58" fmla="*/ 30 w 160"/>
                    <a:gd name="T59" fmla="*/ 19 h 48"/>
                    <a:gd name="T60" fmla="*/ 19 w 160"/>
                    <a:gd name="T61" fmla="*/ 16 h 48"/>
                    <a:gd name="T62" fmla="*/ 6 w 160"/>
                    <a:gd name="T63" fmla="*/ 11 h 48"/>
                    <a:gd name="T64" fmla="*/ 1 w 160"/>
                    <a:gd name="T65" fmla="*/ 9 h 48"/>
                    <a:gd name="T66" fmla="*/ 0 w 160"/>
                    <a:gd name="T67" fmla="*/ 7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1"/>
                      </a:lnTo>
                      <a:lnTo>
                        <a:pt x="9" y="0"/>
                      </a:lnTo>
                      <a:lnTo>
                        <a:pt x="15" y="1"/>
                      </a:lnTo>
                      <a:lnTo>
                        <a:pt x="28" y="3"/>
                      </a:lnTo>
                      <a:lnTo>
                        <a:pt x="50" y="8"/>
                      </a:lnTo>
                      <a:lnTo>
                        <a:pt x="73" y="13"/>
                      </a:lnTo>
                      <a:lnTo>
                        <a:pt x="92" y="19"/>
                      </a:lnTo>
                      <a:lnTo>
                        <a:pt x="114" y="25"/>
                      </a:lnTo>
                      <a:lnTo>
                        <a:pt x="132" y="30"/>
                      </a:lnTo>
                      <a:lnTo>
                        <a:pt x="144" y="35"/>
                      </a:lnTo>
                      <a:lnTo>
                        <a:pt x="151" y="37"/>
                      </a:lnTo>
                      <a:lnTo>
                        <a:pt x="155" y="38"/>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40"/>
                      </a:lnTo>
                      <a:lnTo>
                        <a:pt x="84" y="35"/>
                      </a:lnTo>
                      <a:lnTo>
                        <a:pt x="62" y="29"/>
                      </a:lnTo>
                      <a:lnTo>
                        <a:pt x="43" y="24"/>
                      </a:lnTo>
                      <a:lnTo>
                        <a:pt x="30" y="19"/>
                      </a:lnTo>
                      <a:lnTo>
                        <a:pt x="19" y="16"/>
                      </a:lnTo>
                      <a:lnTo>
                        <a:pt x="6" y="11"/>
                      </a:lnTo>
                      <a:lnTo>
                        <a:pt x="1" y="9"/>
                      </a:lnTo>
                      <a:lnTo>
                        <a:pt x="0" y="7"/>
                      </a:lnTo>
                      <a:lnTo>
                        <a:pt x="0" y="5"/>
                      </a:lnTo>
                      <a:lnTo>
                        <a:pt x="1"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7" name="Freeform 157"/>
                <p:cNvSpPr>
                  <a:spLocks/>
                </p:cNvSpPr>
                <p:nvPr/>
              </p:nvSpPr>
              <p:spPr bwMode="auto">
                <a:xfrm>
                  <a:off x="4000" y="3862"/>
                  <a:ext cx="160" cy="48"/>
                </a:xfrm>
                <a:custGeom>
                  <a:avLst/>
                  <a:gdLst>
                    <a:gd name="T0" fmla="*/ 1 w 160"/>
                    <a:gd name="T1" fmla="*/ 3 h 48"/>
                    <a:gd name="T2" fmla="*/ 3 w 160"/>
                    <a:gd name="T3" fmla="*/ 2 h 48"/>
                    <a:gd name="T4" fmla="*/ 6 w 160"/>
                    <a:gd name="T5" fmla="*/ 0 h 48"/>
                    <a:gd name="T6" fmla="*/ 9 w 160"/>
                    <a:gd name="T7" fmla="*/ 0 h 48"/>
                    <a:gd name="T8" fmla="*/ 15 w 160"/>
                    <a:gd name="T9" fmla="*/ 0 h 48"/>
                    <a:gd name="T10" fmla="*/ 28 w 160"/>
                    <a:gd name="T11" fmla="*/ 3 h 48"/>
                    <a:gd name="T12" fmla="*/ 50 w 160"/>
                    <a:gd name="T13" fmla="*/ 7 h 48"/>
                    <a:gd name="T14" fmla="*/ 73 w 160"/>
                    <a:gd name="T15" fmla="*/ 13 h 48"/>
                    <a:gd name="T16" fmla="*/ 92 w 160"/>
                    <a:gd name="T17" fmla="*/ 18 h 48"/>
                    <a:gd name="T18" fmla="*/ 114 w 160"/>
                    <a:gd name="T19" fmla="*/ 24 h 48"/>
                    <a:gd name="T20" fmla="*/ 132 w 160"/>
                    <a:gd name="T21" fmla="*/ 30 h 48"/>
                    <a:gd name="T22" fmla="*/ 144 w 160"/>
                    <a:gd name="T23" fmla="*/ 34 h 48"/>
                    <a:gd name="T24" fmla="*/ 151 w 160"/>
                    <a:gd name="T25" fmla="*/ 37 h 48"/>
                    <a:gd name="T26" fmla="*/ 155 w 160"/>
                    <a:gd name="T27" fmla="*/ 39 h 48"/>
                    <a:gd name="T28" fmla="*/ 158 w 160"/>
                    <a:gd name="T29" fmla="*/ 40 h 48"/>
                    <a:gd name="T30" fmla="*/ 159 w 160"/>
                    <a:gd name="T31" fmla="*/ 42 h 48"/>
                    <a:gd name="T32" fmla="*/ 160 w 160"/>
                    <a:gd name="T33" fmla="*/ 44 h 48"/>
                    <a:gd name="T34" fmla="*/ 159 w 160"/>
                    <a:gd name="T35" fmla="*/ 46 h 48"/>
                    <a:gd name="T36" fmla="*/ 158 w 160"/>
                    <a:gd name="T37" fmla="*/ 47 h 48"/>
                    <a:gd name="T38" fmla="*/ 155 w 160"/>
                    <a:gd name="T39" fmla="*/ 48 h 48"/>
                    <a:gd name="T40" fmla="*/ 152 w 160"/>
                    <a:gd name="T41" fmla="*/ 48 h 48"/>
                    <a:gd name="T42" fmla="*/ 149 w 160"/>
                    <a:gd name="T43" fmla="*/ 47 h 48"/>
                    <a:gd name="T44" fmla="*/ 141 w 160"/>
                    <a:gd name="T45" fmla="*/ 46 h 48"/>
                    <a:gd name="T46" fmla="*/ 134 w 160"/>
                    <a:gd name="T47" fmla="*/ 45 h 48"/>
                    <a:gd name="T48" fmla="*/ 122 w 160"/>
                    <a:gd name="T49" fmla="*/ 43 h 48"/>
                    <a:gd name="T50" fmla="*/ 105 w 160"/>
                    <a:gd name="T51" fmla="*/ 39 h 48"/>
                    <a:gd name="T52" fmla="*/ 84 w 160"/>
                    <a:gd name="T53" fmla="*/ 34 h 48"/>
                    <a:gd name="T54" fmla="*/ 62 w 160"/>
                    <a:gd name="T55" fmla="*/ 29 h 48"/>
                    <a:gd name="T56" fmla="*/ 43 w 160"/>
                    <a:gd name="T57" fmla="*/ 23 h 48"/>
                    <a:gd name="T58" fmla="*/ 30 w 160"/>
                    <a:gd name="T59" fmla="*/ 19 h 48"/>
                    <a:gd name="T60" fmla="*/ 19 w 160"/>
                    <a:gd name="T61" fmla="*/ 15 h 48"/>
                    <a:gd name="T62" fmla="*/ 6 w 160"/>
                    <a:gd name="T63" fmla="*/ 10 h 48"/>
                    <a:gd name="T64" fmla="*/ 1 w 160"/>
                    <a:gd name="T65" fmla="*/ 8 h 48"/>
                    <a:gd name="T66" fmla="*/ 0 w 160"/>
                    <a:gd name="T67" fmla="*/ 6 h 48"/>
                    <a:gd name="T68" fmla="*/ 0 w 160"/>
                    <a:gd name="T69" fmla="*/ 5 h 48"/>
                    <a:gd name="T70" fmla="*/ 1 w 160"/>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0" h="48">
                      <a:moveTo>
                        <a:pt x="1" y="3"/>
                      </a:moveTo>
                      <a:lnTo>
                        <a:pt x="3" y="2"/>
                      </a:lnTo>
                      <a:lnTo>
                        <a:pt x="6" y="0"/>
                      </a:lnTo>
                      <a:lnTo>
                        <a:pt x="9" y="0"/>
                      </a:lnTo>
                      <a:lnTo>
                        <a:pt x="15" y="0"/>
                      </a:lnTo>
                      <a:lnTo>
                        <a:pt x="28" y="3"/>
                      </a:lnTo>
                      <a:lnTo>
                        <a:pt x="50" y="7"/>
                      </a:lnTo>
                      <a:lnTo>
                        <a:pt x="73" y="13"/>
                      </a:lnTo>
                      <a:lnTo>
                        <a:pt x="92" y="18"/>
                      </a:lnTo>
                      <a:lnTo>
                        <a:pt x="114" y="24"/>
                      </a:lnTo>
                      <a:lnTo>
                        <a:pt x="132" y="30"/>
                      </a:lnTo>
                      <a:lnTo>
                        <a:pt x="144" y="34"/>
                      </a:lnTo>
                      <a:lnTo>
                        <a:pt x="151" y="37"/>
                      </a:lnTo>
                      <a:lnTo>
                        <a:pt x="155" y="39"/>
                      </a:lnTo>
                      <a:lnTo>
                        <a:pt x="158" y="40"/>
                      </a:lnTo>
                      <a:lnTo>
                        <a:pt x="159" y="42"/>
                      </a:lnTo>
                      <a:lnTo>
                        <a:pt x="160" y="44"/>
                      </a:lnTo>
                      <a:lnTo>
                        <a:pt x="159" y="46"/>
                      </a:lnTo>
                      <a:lnTo>
                        <a:pt x="158" y="47"/>
                      </a:lnTo>
                      <a:lnTo>
                        <a:pt x="155" y="48"/>
                      </a:lnTo>
                      <a:lnTo>
                        <a:pt x="152" y="48"/>
                      </a:lnTo>
                      <a:lnTo>
                        <a:pt x="149" y="47"/>
                      </a:lnTo>
                      <a:lnTo>
                        <a:pt x="141" y="46"/>
                      </a:lnTo>
                      <a:lnTo>
                        <a:pt x="134" y="45"/>
                      </a:lnTo>
                      <a:lnTo>
                        <a:pt x="122" y="43"/>
                      </a:lnTo>
                      <a:lnTo>
                        <a:pt x="105" y="39"/>
                      </a:lnTo>
                      <a:lnTo>
                        <a:pt x="84" y="34"/>
                      </a:lnTo>
                      <a:lnTo>
                        <a:pt x="62" y="29"/>
                      </a:lnTo>
                      <a:lnTo>
                        <a:pt x="43" y="23"/>
                      </a:lnTo>
                      <a:lnTo>
                        <a:pt x="30" y="19"/>
                      </a:lnTo>
                      <a:lnTo>
                        <a:pt x="19" y="15"/>
                      </a:lnTo>
                      <a:lnTo>
                        <a:pt x="6" y="10"/>
                      </a:lnTo>
                      <a:lnTo>
                        <a:pt x="1" y="8"/>
                      </a:lnTo>
                      <a:lnTo>
                        <a:pt x="0" y="6"/>
                      </a:lnTo>
                      <a:lnTo>
                        <a:pt x="0" y="5"/>
                      </a:lnTo>
                      <a:lnTo>
                        <a:pt x="1" y="3"/>
                      </a:lnTo>
                      <a:close/>
                    </a:path>
                  </a:pathLst>
                </a:custGeom>
                <a:solidFill>
                  <a:srgbClr val="FFFFFF"/>
                </a:solidFill>
                <a:ln w="0">
                  <a:solidFill>
                    <a:srgbClr val="606060"/>
                  </a:solidFill>
                  <a:prstDash val="solid"/>
                  <a:round/>
                  <a:headEnd/>
                  <a:tailEnd/>
                </a:ln>
              </p:spPr>
              <p:txBody>
                <a:bodyPr/>
                <a:lstStyle/>
                <a:p>
                  <a:endParaRPr lang="en-US"/>
                </a:p>
              </p:txBody>
            </p:sp>
            <p:sp>
              <p:nvSpPr>
                <p:cNvPr id="38298" name="Freeform 158"/>
                <p:cNvSpPr>
                  <a:spLocks/>
                </p:cNvSpPr>
                <p:nvPr/>
              </p:nvSpPr>
              <p:spPr bwMode="auto">
                <a:xfrm>
                  <a:off x="3990" y="3872"/>
                  <a:ext cx="71" cy="106"/>
                </a:xfrm>
                <a:custGeom>
                  <a:avLst/>
                  <a:gdLst>
                    <a:gd name="T0" fmla="*/ 9 w 71"/>
                    <a:gd name="T1" fmla="*/ 0 h 106"/>
                    <a:gd name="T2" fmla="*/ 16 w 71"/>
                    <a:gd name="T3" fmla="*/ 4 h 106"/>
                    <a:gd name="T4" fmla="*/ 25 w 71"/>
                    <a:gd name="T5" fmla="*/ 14 h 106"/>
                    <a:gd name="T6" fmla="*/ 34 w 71"/>
                    <a:gd name="T7" fmla="*/ 27 h 106"/>
                    <a:gd name="T8" fmla="*/ 45 w 71"/>
                    <a:gd name="T9" fmla="*/ 45 h 106"/>
                    <a:gd name="T10" fmla="*/ 56 w 71"/>
                    <a:gd name="T11" fmla="*/ 63 h 106"/>
                    <a:gd name="T12" fmla="*/ 65 w 71"/>
                    <a:gd name="T13" fmla="*/ 81 h 106"/>
                    <a:gd name="T14" fmla="*/ 69 w 71"/>
                    <a:gd name="T15" fmla="*/ 92 h 106"/>
                    <a:gd name="T16" fmla="*/ 70 w 71"/>
                    <a:gd name="T17" fmla="*/ 96 h 106"/>
                    <a:gd name="T18" fmla="*/ 71 w 71"/>
                    <a:gd name="T19" fmla="*/ 99 h 106"/>
                    <a:gd name="T20" fmla="*/ 69 w 71"/>
                    <a:gd name="T21" fmla="*/ 104 h 106"/>
                    <a:gd name="T22" fmla="*/ 67 w 71"/>
                    <a:gd name="T23" fmla="*/ 106 h 106"/>
                    <a:gd name="T24" fmla="*/ 64 w 71"/>
                    <a:gd name="T25" fmla="*/ 106 h 106"/>
                    <a:gd name="T26" fmla="*/ 60 w 71"/>
                    <a:gd name="T27" fmla="*/ 106 h 106"/>
                    <a:gd name="T28" fmla="*/ 57 w 71"/>
                    <a:gd name="T29" fmla="*/ 105 h 106"/>
                    <a:gd name="T30" fmla="*/ 56 w 71"/>
                    <a:gd name="T31" fmla="*/ 103 h 106"/>
                    <a:gd name="T32" fmla="*/ 52 w 71"/>
                    <a:gd name="T33" fmla="*/ 100 h 106"/>
                    <a:gd name="T34" fmla="*/ 45 w 71"/>
                    <a:gd name="T35" fmla="*/ 90 h 106"/>
                    <a:gd name="T36" fmla="*/ 32 w 71"/>
                    <a:gd name="T37" fmla="*/ 72 h 106"/>
                    <a:gd name="T38" fmla="*/ 22 w 71"/>
                    <a:gd name="T39" fmla="*/ 55 h 106"/>
                    <a:gd name="T40" fmla="*/ 13 w 71"/>
                    <a:gd name="T41" fmla="*/ 37 h 106"/>
                    <a:gd name="T42" fmla="*/ 5 w 71"/>
                    <a:gd name="T43" fmla="*/ 22 h 106"/>
                    <a:gd name="T44" fmla="*/ 1 w 71"/>
                    <a:gd name="T45" fmla="*/ 12 h 106"/>
                    <a:gd name="T46" fmla="*/ 0 w 71"/>
                    <a:gd name="T47" fmla="*/ 6 h 106"/>
                    <a:gd name="T48" fmla="*/ 1 w 71"/>
                    <a:gd name="T49" fmla="*/ 2 h 106"/>
                    <a:gd name="T50" fmla="*/ 4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6" y="4"/>
                      </a:lnTo>
                      <a:lnTo>
                        <a:pt x="25" y="14"/>
                      </a:lnTo>
                      <a:lnTo>
                        <a:pt x="34" y="27"/>
                      </a:lnTo>
                      <a:lnTo>
                        <a:pt x="45" y="45"/>
                      </a:lnTo>
                      <a:lnTo>
                        <a:pt x="56" y="63"/>
                      </a:lnTo>
                      <a:lnTo>
                        <a:pt x="65" y="81"/>
                      </a:lnTo>
                      <a:lnTo>
                        <a:pt x="69" y="92"/>
                      </a:lnTo>
                      <a:lnTo>
                        <a:pt x="70" y="96"/>
                      </a:lnTo>
                      <a:lnTo>
                        <a:pt x="71" y="99"/>
                      </a:lnTo>
                      <a:lnTo>
                        <a:pt x="69" y="104"/>
                      </a:lnTo>
                      <a:lnTo>
                        <a:pt x="67" y="106"/>
                      </a:lnTo>
                      <a:lnTo>
                        <a:pt x="64" y="106"/>
                      </a:lnTo>
                      <a:lnTo>
                        <a:pt x="60" y="106"/>
                      </a:lnTo>
                      <a:lnTo>
                        <a:pt x="57" y="105"/>
                      </a:lnTo>
                      <a:lnTo>
                        <a:pt x="56" y="103"/>
                      </a:lnTo>
                      <a:lnTo>
                        <a:pt x="52" y="100"/>
                      </a:lnTo>
                      <a:lnTo>
                        <a:pt x="45" y="90"/>
                      </a:lnTo>
                      <a:lnTo>
                        <a:pt x="32" y="72"/>
                      </a:lnTo>
                      <a:lnTo>
                        <a:pt x="22" y="55"/>
                      </a:lnTo>
                      <a:lnTo>
                        <a:pt x="13" y="37"/>
                      </a:lnTo>
                      <a:lnTo>
                        <a:pt x="5" y="22"/>
                      </a:lnTo>
                      <a:lnTo>
                        <a:pt x="1" y="12"/>
                      </a:lnTo>
                      <a:lnTo>
                        <a:pt x="0" y="6"/>
                      </a:lnTo>
                      <a:lnTo>
                        <a:pt x="1" y="2"/>
                      </a:lnTo>
                      <a:lnTo>
                        <a:pt x="4" y="0"/>
                      </a:lnTo>
                      <a:lnTo>
                        <a:pt x="9"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99" name="Freeform 159"/>
                <p:cNvSpPr>
                  <a:spLocks/>
                </p:cNvSpPr>
                <p:nvPr/>
              </p:nvSpPr>
              <p:spPr bwMode="auto">
                <a:xfrm>
                  <a:off x="3991" y="3869"/>
                  <a:ext cx="71" cy="106"/>
                </a:xfrm>
                <a:custGeom>
                  <a:avLst/>
                  <a:gdLst>
                    <a:gd name="T0" fmla="*/ 9 w 71"/>
                    <a:gd name="T1" fmla="*/ 0 h 106"/>
                    <a:gd name="T2" fmla="*/ 15 w 71"/>
                    <a:gd name="T3" fmla="*/ 4 h 106"/>
                    <a:gd name="T4" fmla="*/ 24 w 71"/>
                    <a:gd name="T5" fmla="*/ 14 h 106"/>
                    <a:gd name="T6" fmla="*/ 34 w 71"/>
                    <a:gd name="T7" fmla="*/ 27 h 106"/>
                    <a:gd name="T8" fmla="*/ 46 w 71"/>
                    <a:gd name="T9" fmla="*/ 45 h 106"/>
                    <a:gd name="T10" fmla="*/ 56 w 71"/>
                    <a:gd name="T11" fmla="*/ 62 h 106"/>
                    <a:gd name="T12" fmla="*/ 65 w 71"/>
                    <a:gd name="T13" fmla="*/ 81 h 106"/>
                    <a:gd name="T14" fmla="*/ 69 w 71"/>
                    <a:gd name="T15" fmla="*/ 92 h 106"/>
                    <a:gd name="T16" fmla="*/ 70 w 71"/>
                    <a:gd name="T17" fmla="*/ 95 h 106"/>
                    <a:gd name="T18" fmla="*/ 71 w 71"/>
                    <a:gd name="T19" fmla="*/ 99 h 106"/>
                    <a:gd name="T20" fmla="*/ 69 w 71"/>
                    <a:gd name="T21" fmla="*/ 103 h 106"/>
                    <a:gd name="T22" fmla="*/ 67 w 71"/>
                    <a:gd name="T23" fmla="*/ 105 h 106"/>
                    <a:gd name="T24" fmla="*/ 65 w 71"/>
                    <a:gd name="T25" fmla="*/ 106 h 106"/>
                    <a:gd name="T26" fmla="*/ 60 w 71"/>
                    <a:gd name="T27" fmla="*/ 106 h 106"/>
                    <a:gd name="T28" fmla="*/ 57 w 71"/>
                    <a:gd name="T29" fmla="*/ 105 h 106"/>
                    <a:gd name="T30" fmla="*/ 55 w 71"/>
                    <a:gd name="T31" fmla="*/ 103 h 106"/>
                    <a:gd name="T32" fmla="*/ 52 w 71"/>
                    <a:gd name="T33" fmla="*/ 100 h 106"/>
                    <a:gd name="T34" fmla="*/ 45 w 71"/>
                    <a:gd name="T35" fmla="*/ 90 h 106"/>
                    <a:gd name="T36" fmla="*/ 32 w 71"/>
                    <a:gd name="T37" fmla="*/ 71 h 106"/>
                    <a:gd name="T38" fmla="*/ 22 w 71"/>
                    <a:gd name="T39" fmla="*/ 55 h 106"/>
                    <a:gd name="T40" fmla="*/ 12 w 71"/>
                    <a:gd name="T41" fmla="*/ 36 h 106"/>
                    <a:gd name="T42" fmla="*/ 5 w 71"/>
                    <a:gd name="T43" fmla="*/ 22 h 106"/>
                    <a:gd name="T44" fmla="*/ 1 w 71"/>
                    <a:gd name="T45" fmla="*/ 12 h 106"/>
                    <a:gd name="T46" fmla="*/ 0 w 71"/>
                    <a:gd name="T47" fmla="*/ 6 h 106"/>
                    <a:gd name="T48" fmla="*/ 2 w 71"/>
                    <a:gd name="T49" fmla="*/ 2 h 106"/>
                    <a:gd name="T50" fmla="*/ 5 w 71"/>
                    <a:gd name="T51" fmla="*/ 0 h 106"/>
                    <a:gd name="T52" fmla="*/ 9 w 71"/>
                    <a:gd name="T53" fmla="*/ 0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6">
                      <a:moveTo>
                        <a:pt x="9" y="0"/>
                      </a:moveTo>
                      <a:lnTo>
                        <a:pt x="15" y="4"/>
                      </a:lnTo>
                      <a:lnTo>
                        <a:pt x="24" y="14"/>
                      </a:lnTo>
                      <a:lnTo>
                        <a:pt x="34" y="27"/>
                      </a:lnTo>
                      <a:lnTo>
                        <a:pt x="46" y="45"/>
                      </a:lnTo>
                      <a:lnTo>
                        <a:pt x="56" y="62"/>
                      </a:lnTo>
                      <a:lnTo>
                        <a:pt x="65" y="81"/>
                      </a:lnTo>
                      <a:lnTo>
                        <a:pt x="69" y="92"/>
                      </a:lnTo>
                      <a:lnTo>
                        <a:pt x="70" y="95"/>
                      </a:lnTo>
                      <a:lnTo>
                        <a:pt x="71" y="99"/>
                      </a:lnTo>
                      <a:lnTo>
                        <a:pt x="69" y="103"/>
                      </a:lnTo>
                      <a:lnTo>
                        <a:pt x="67" y="105"/>
                      </a:lnTo>
                      <a:lnTo>
                        <a:pt x="65" y="106"/>
                      </a:lnTo>
                      <a:lnTo>
                        <a:pt x="60" y="106"/>
                      </a:lnTo>
                      <a:lnTo>
                        <a:pt x="57" y="105"/>
                      </a:lnTo>
                      <a:lnTo>
                        <a:pt x="55" y="103"/>
                      </a:lnTo>
                      <a:lnTo>
                        <a:pt x="52" y="100"/>
                      </a:lnTo>
                      <a:lnTo>
                        <a:pt x="45" y="90"/>
                      </a:lnTo>
                      <a:lnTo>
                        <a:pt x="32" y="71"/>
                      </a:lnTo>
                      <a:lnTo>
                        <a:pt x="22" y="55"/>
                      </a:lnTo>
                      <a:lnTo>
                        <a:pt x="12" y="36"/>
                      </a:lnTo>
                      <a:lnTo>
                        <a:pt x="5" y="22"/>
                      </a:lnTo>
                      <a:lnTo>
                        <a:pt x="1" y="12"/>
                      </a:lnTo>
                      <a:lnTo>
                        <a:pt x="0" y="6"/>
                      </a:lnTo>
                      <a:lnTo>
                        <a:pt x="2" y="2"/>
                      </a:lnTo>
                      <a:lnTo>
                        <a:pt x="5" y="0"/>
                      </a:lnTo>
                      <a:lnTo>
                        <a:pt x="9" y="0"/>
                      </a:lnTo>
                      <a:close/>
                    </a:path>
                  </a:pathLst>
                </a:custGeom>
                <a:solidFill>
                  <a:srgbClr val="FFFFFF"/>
                </a:solidFill>
                <a:ln w="0">
                  <a:solidFill>
                    <a:srgbClr val="606060"/>
                  </a:solidFill>
                  <a:prstDash val="solid"/>
                  <a:round/>
                  <a:headEnd/>
                  <a:tailEnd/>
                </a:ln>
              </p:spPr>
              <p:txBody>
                <a:bodyPr/>
                <a:lstStyle/>
                <a:p>
                  <a:endParaRPr lang="en-US"/>
                </a:p>
              </p:txBody>
            </p:sp>
            <p:sp>
              <p:nvSpPr>
                <p:cNvPr id="38300" name="Freeform 160"/>
                <p:cNvSpPr>
                  <a:spLocks/>
                </p:cNvSpPr>
                <p:nvPr/>
              </p:nvSpPr>
              <p:spPr bwMode="auto">
                <a:xfrm>
                  <a:off x="4006" y="3867"/>
                  <a:ext cx="59" cy="17"/>
                </a:xfrm>
                <a:custGeom>
                  <a:avLst/>
                  <a:gdLst>
                    <a:gd name="T0" fmla="*/ 0 w 59"/>
                    <a:gd name="T1" fmla="*/ 1 h 17"/>
                    <a:gd name="T2" fmla="*/ 1 w 59"/>
                    <a:gd name="T3" fmla="*/ 0 h 17"/>
                    <a:gd name="T4" fmla="*/ 2 w 59"/>
                    <a:gd name="T5" fmla="*/ 0 h 17"/>
                    <a:gd name="T6" fmla="*/ 3 w 59"/>
                    <a:gd name="T7" fmla="*/ 0 h 17"/>
                    <a:gd name="T8" fmla="*/ 6 w 59"/>
                    <a:gd name="T9" fmla="*/ 0 h 17"/>
                    <a:gd name="T10" fmla="*/ 10 w 59"/>
                    <a:gd name="T11" fmla="*/ 1 h 17"/>
                    <a:gd name="T12" fmla="*/ 18 w 59"/>
                    <a:gd name="T13" fmla="*/ 3 h 17"/>
                    <a:gd name="T14" fmla="*/ 26 w 59"/>
                    <a:gd name="T15" fmla="*/ 5 h 17"/>
                    <a:gd name="T16" fmla="*/ 34 w 59"/>
                    <a:gd name="T17" fmla="*/ 7 h 17"/>
                    <a:gd name="T18" fmla="*/ 41 w 59"/>
                    <a:gd name="T19" fmla="*/ 9 h 17"/>
                    <a:gd name="T20" fmla="*/ 49 w 59"/>
                    <a:gd name="T21" fmla="*/ 11 h 17"/>
                    <a:gd name="T22" fmla="*/ 53 w 59"/>
                    <a:gd name="T23" fmla="*/ 12 h 17"/>
                    <a:gd name="T24" fmla="*/ 56 w 59"/>
                    <a:gd name="T25" fmla="*/ 13 h 17"/>
                    <a:gd name="T26" fmla="*/ 56 w 59"/>
                    <a:gd name="T27" fmla="*/ 14 h 17"/>
                    <a:gd name="T28" fmla="*/ 58 w 59"/>
                    <a:gd name="T29" fmla="*/ 14 h 17"/>
                    <a:gd name="T30" fmla="*/ 58 w 59"/>
                    <a:gd name="T31" fmla="*/ 15 h 17"/>
                    <a:gd name="T32" fmla="*/ 59 w 59"/>
                    <a:gd name="T33" fmla="*/ 16 h 17"/>
                    <a:gd name="T34" fmla="*/ 59 w 59"/>
                    <a:gd name="T35" fmla="*/ 17 h 17"/>
                    <a:gd name="T36" fmla="*/ 58 w 59"/>
                    <a:gd name="T37" fmla="*/ 17 h 17"/>
                    <a:gd name="T38" fmla="*/ 57 w 59"/>
                    <a:gd name="T39" fmla="*/ 17 h 17"/>
                    <a:gd name="T40" fmla="*/ 56 w 59"/>
                    <a:gd name="T41" fmla="*/ 17 h 17"/>
                    <a:gd name="T42" fmla="*/ 55 w 59"/>
                    <a:gd name="T43" fmla="*/ 17 h 17"/>
                    <a:gd name="T44" fmla="*/ 52 w 59"/>
                    <a:gd name="T45" fmla="*/ 17 h 17"/>
                    <a:gd name="T46" fmla="*/ 50 w 59"/>
                    <a:gd name="T47" fmla="*/ 16 h 17"/>
                    <a:gd name="T48" fmla="*/ 44 w 59"/>
                    <a:gd name="T49" fmla="*/ 16 h 17"/>
                    <a:gd name="T50" fmla="*/ 38 w 59"/>
                    <a:gd name="T51" fmla="*/ 14 h 17"/>
                    <a:gd name="T52" fmla="*/ 31 w 59"/>
                    <a:gd name="T53" fmla="*/ 12 h 17"/>
                    <a:gd name="T54" fmla="*/ 23 w 59"/>
                    <a:gd name="T55" fmla="*/ 10 h 17"/>
                    <a:gd name="T56" fmla="*/ 16 w 59"/>
                    <a:gd name="T57" fmla="*/ 9 h 17"/>
                    <a:gd name="T58" fmla="*/ 11 w 59"/>
                    <a:gd name="T59" fmla="*/ 7 h 17"/>
                    <a:gd name="T60" fmla="*/ 7 w 59"/>
                    <a:gd name="T61" fmla="*/ 6 h 17"/>
                    <a:gd name="T62" fmla="*/ 2 w 59"/>
                    <a:gd name="T63" fmla="*/ 4 h 17"/>
                    <a:gd name="T64" fmla="*/ 0 w 59"/>
                    <a:gd name="T65" fmla="*/ 3 h 17"/>
                    <a:gd name="T66" fmla="*/ 0 w 59"/>
                    <a:gd name="T67" fmla="*/ 2 h 17"/>
                    <a:gd name="T68" fmla="*/ 0 w 59"/>
                    <a:gd name="T69" fmla="*/ 2 h 17"/>
                    <a:gd name="T70" fmla="*/ 0 w 59"/>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9" h="17">
                      <a:moveTo>
                        <a:pt x="0" y="1"/>
                      </a:moveTo>
                      <a:lnTo>
                        <a:pt x="1" y="0"/>
                      </a:lnTo>
                      <a:lnTo>
                        <a:pt x="2" y="0"/>
                      </a:lnTo>
                      <a:lnTo>
                        <a:pt x="3" y="0"/>
                      </a:lnTo>
                      <a:lnTo>
                        <a:pt x="6" y="0"/>
                      </a:lnTo>
                      <a:lnTo>
                        <a:pt x="10" y="1"/>
                      </a:lnTo>
                      <a:lnTo>
                        <a:pt x="18" y="3"/>
                      </a:lnTo>
                      <a:lnTo>
                        <a:pt x="26" y="5"/>
                      </a:lnTo>
                      <a:lnTo>
                        <a:pt x="34" y="7"/>
                      </a:lnTo>
                      <a:lnTo>
                        <a:pt x="41" y="9"/>
                      </a:lnTo>
                      <a:lnTo>
                        <a:pt x="49" y="11"/>
                      </a:lnTo>
                      <a:lnTo>
                        <a:pt x="53" y="12"/>
                      </a:lnTo>
                      <a:lnTo>
                        <a:pt x="56" y="13"/>
                      </a:lnTo>
                      <a:lnTo>
                        <a:pt x="56" y="14"/>
                      </a:lnTo>
                      <a:lnTo>
                        <a:pt x="58" y="14"/>
                      </a:lnTo>
                      <a:lnTo>
                        <a:pt x="58" y="15"/>
                      </a:lnTo>
                      <a:lnTo>
                        <a:pt x="59" y="16"/>
                      </a:lnTo>
                      <a:lnTo>
                        <a:pt x="59" y="17"/>
                      </a:lnTo>
                      <a:lnTo>
                        <a:pt x="58" y="17"/>
                      </a:lnTo>
                      <a:lnTo>
                        <a:pt x="57" y="17"/>
                      </a:lnTo>
                      <a:lnTo>
                        <a:pt x="56" y="17"/>
                      </a:lnTo>
                      <a:lnTo>
                        <a:pt x="55" y="17"/>
                      </a:lnTo>
                      <a:lnTo>
                        <a:pt x="52" y="17"/>
                      </a:lnTo>
                      <a:lnTo>
                        <a:pt x="50" y="16"/>
                      </a:lnTo>
                      <a:lnTo>
                        <a:pt x="44" y="16"/>
                      </a:lnTo>
                      <a:lnTo>
                        <a:pt x="38" y="14"/>
                      </a:lnTo>
                      <a:lnTo>
                        <a:pt x="31" y="12"/>
                      </a:lnTo>
                      <a:lnTo>
                        <a:pt x="23" y="10"/>
                      </a:lnTo>
                      <a:lnTo>
                        <a:pt x="16" y="9"/>
                      </a:lnTo>
                      <a:lnTo>
                        <a:pt x="11" y="7"/>
                      </a:lnTo>
                      <a:lnTo>
                        <a:pt x="7" y="6"/>
                      </a:lnTo>
                      <a:lnTo>
                        <a:pt x="2" y="4"/>
                      </a:lnTo>
                      <a:lnTo>
                        <a:pt x="0" y="3"/>
                      </a:lnTo>
                      <a:lnTo>
                        <a:pt x="0" y="2"/>
                      </a:lnTo>
                      <a:lnTo>
                        <a:pt x="0"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1" name="Freeform 161"/>
                <p:cNvSpPr>
                  <a:spLocks/>
                </p:cNvSpPr>
                <p:nvPr/>
              </p:nvSpPr>
              <p:spPr bwMode="auto">
                <a:xfrm>
                  <a:off x="4006" y="3866"/>
                  <a:ext cx="60" cy="17"/>
                </a:xfrm>
                <a:custGeom>
                  <a:avLst/>
                  <a:gdLst>
                    <a:gd name="T0" fmla="*/ 1 w 60"/>
                    <a:gd name="T1" fmla="*/ 1 h 17"/>
                    <a:gd name="T2" fmla="*/ 2 w 60"/>
                    <a:gd name="T3" fmla="*/ 0 h 17"/>
                    <a:gd name="T4" fmla="*/ 3 w 60"/>
                    <a:gd name="T5" fmla="*/ 0 h 17"/>
                    <a:gd name="T6" fmla="*/ 4 w 60"/>
                    <a:gd name="T7" fmla="*/ 0 h 17"/>
                    <a:gd name="T8" fmla="*/ 6 w 60"/>
                    <a:gd name="T9" fmla="*/ 0 h 17"/>
                    <a:gd name="T10" fmla="*/ 10 w 60"/>
                    <a:gd name="T11" fmla="*/ 1 h 17"/>
                    <a:gd name="T12" fmla="*/ 19 w 60"/>
                    <a:gd name="T13" fmla="*/ 2 h 17"/>
                    <a:gd name="T14" fmla="*/ 28 w 60"/>
                    <a:gd name="T15" fmla="*/ 4 h 17"/>
                    <a:gd name="T16" fmla="*/ 34 w 60"/>
                    <a:gd name="T17" fmla="*/ 6 h 17"/>
                    <a:gd name="T18" fmla="*/ 43 w 60"/>
                    <a:gd name="T19" fmla="*/ 9 h 17"/>
                    <a:gd name="T20" fmla="*/ 50 w 60"/>
                    <a:gd name="T21" fmla="*/ 10 h 17"/>
                    <a:gd name="T22" fmla="*/ 54 w 60"/>
                    <a:gd name="T23" fmla="*/ 12 h 17"/>
                    <a:gd name="T24" fmla="*/ 56 w 60"/>
                    <a:gd name="T25" fmla="*/ 13 h 17"/>
                    <a:gd name="T26" fmla="*/ 58 w 60"/>
                    <a:gd name="T27" fmla="*/ 13 h 17"/>
                    <a:gd name="T28" fmla="*/ 59 w 60"/>
                    <a:gd name="T29" fmla="*/ 14 h 17"/>
                    <a:gd name="T30" fmla="*/ 59 w 60"/>
                    <a:gd name="T31" fmla="*/ 15 h 17"/>
                    <a:gd name="T32" fmla="*/ 60 w 60"/>
                    <a:gd name="T33" fmla="*/ 15 h 17"/>
                    <a:gd name="T34" fmla="*/ 60 w 60"/>
                    <a:gd name="T35" fmla="*/ 16 h 17"/>
                    <a:gd name="T36" fmla="*/ 59 w 60"/>
                    <a:gd name="T37" fmla="*/ 17 h 17"/>
                    <a:gd name="T38" fmla="*/ 58 w 60"/>
                    <a:gd name="T39" fmla="*/ 17 h 17"/>
                    <a:gd name="T40" fmla="*/ 56 w 60"/>
                    <a:gd name="T41" fmla="*/ 17 h 17"/>
                    <a:gd name="T42" fmla="*/ 56 w 60"/>
                    <a:gd name="T43" fmla="*/ 17 h 17"/>
                    <a:gd name="T44" fmla="*/ 53 w 60"/>
                    <a:gd name="T45" fmla="*/ 16 h 17"/>
                    <a:gd name="T46" fmla="*/ 50 w 60"/>
                    <a:gd name="T47" fmla="*/ 16 h 17"/>
                    <a:gd name="T48" fmla="*/ 46 w 60"/>
                    <a:gd name="T49" fmla="*/ 15 h 17"/>
                    <a:gd name="T50" fmla="*/ 40 w 60"/>
                    <a:gd name="T51" fmla="*/ 14 h 17"/>
                    <a:gd name="T52" fmla="*/ 32 w 60"/>
                    <a:gd name="T53" fmla="*/ 12 h 17"/>
                    <a:gd name="T54" fmla="*/ 24 w 60"/>
                    <a:gd name="T55" fmla="*/ 10 h 17"/>
                    <a:gd name="T56" fmla="*/ 17 w 60"/>
                    <a:gd name="T57" fmla="*/ 8 h 17"/>
                    <a:gd name="T58" fmla="*/ 13 w 60"/>
                    <a:gd name="T59" fmla="*/ 7 h 17"/>
                    <a:gd name="T60" fmla="*/ 8 w 60"/>
                    <a:gd name="T61" fmla="*/ 5 h 17"/>
                    <a:gd name="T62" fmla="*/ 3 w 60"/>
                    <a:gd name="T63" fmla="*/ 3 h 17"/>
                    <a:gd name="T64" fmla="*/ 1 w 60"/>
                    <a:gd name="T65" fmla="*/ 2 h 17"/>
                    <a:gd name="T66" fmla="*/ 0 w 60"/>
                    <a:gd name="T67" fmla="*/ 1 h 17"/>
                    <a:gd name="T68" fmla="*/ 1 w 60"/>
                    <a:gd name="T69" fmla="*/ 1 h 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0" h="17">
                      <a:moveTo>
                        <a:pt x="1" y="1"/>
                      </a:moveTo>
                      <a:lnTo>
                        <a:pt x="2" y="0"/>
                      </a:lnTo>
                      <a:lnTo>
                        <a:pt x="3" y="0"/>
                      </a:lnTo>
                      <a:lnTo>
                        <a:pt x="4" y="0"/>
                      </a:lnTo>
                      <a:lnTo>
                        <a:pt x="6" y="0"/>
                      </a:lnTo>
                      <a:lnTo>
                        <a:pt x="10" y="1"/>
                      </a:lnTo>
                      <a:lnTo>
                        <a:pt x="19" y="2"/>
                      </a:lnTo>
                      <a:lnTo>
                        <a:pt x="28" y="4"/>
                      </a:lnTo>
                      <a:lnTo>
                        <a:pt x="34" y="6"/>
                      </a:lnTo>
                      <a:lnTo>
                        <a:pt x="43" y="9"/>
                      </a:lnTo>
                      <a:lnTo>
                        <a:pt x="50" y="10"/>
                      </a:lnTo>
                      <a:lnTo>
                        <a:pt x="54" y="12"/>
                      </a:lnTo>
                      <a:lnTo>
                        <a:pt x="56" y="13"/>
                      </a:lnTo>
                      <a:lnTo>
                        <a:pt x="58" y="13"/>
                      </a:lnTo>
                      <a:lnTo>
                        <a:pt x="59" y="14"/>
                      </a:lnTo>
                      <a:lnTo>
                        <a:pt x="59" y="15"/>
                      </a:lnTo>
                      <a:lnTo>
                        <a:pt x="60" y="15"/>
                      </a:lnTo>
                      <a:lnTo>
                        <a:pt x="60" y="16"/>
                      </a:lnTo>
                      <a:lnTo>
                        <a:pt x="59" y="17"/>
                      </a:lnTo>
                      <a:lnTo>
                        <a:pt x="58" y="17"/>
                      </a:lnTo>
                      <a:lnTo>
                        <a:pt x="56" y="17"/>
                      </a:lnTo>
                      <a:lnTo>
                        <a:pt x="53" y="16"/>
                      </a:lnTo>
                      <a:lnTo>
                        <a:pt x="50" y="16"/>
                      </a:lnTo>
                      <a:lnTo>
                        <a:pt x="46" y="15"/>
                      </a:lnTo>
                      <a:lnTo>
                        <a:pt x="40" y="14"/>
                      </a:lnTo>
                      <a:lnTo>
                        <a:pt x="32" y="12"/>
                      </a:lnTo>
                      <a:lnTo>
                        <a:pt x="24" y="10"/>
                      </a:lnTo>
                      <a:lnTo>
                        <a:pt x="17" y="8"/>
                      </a:lnTo>
                      <a:lnTo>
                        <a:pt x="13" y="7"/>
                      </a:lnTo>
                      <a:lnTo>
                        <a:pt x="8" y="5"/>
                      </a:lnTo>
                      <a:lnTo>
                        <a:pt x="3" y="3"/>
                      </a:lnTo>
                      <a:lnTo>
                        <a:pt x="1" y="2"/>
                      </a:lnTo>
                      <a:lnTo>
                        <a:pt x="0" y="1"/>
                      </a:lnTo>
                      <a:lnTo>
                        <a:pt x="1" y="1"/>
                      </a:lnTo>
                      <a:close/>
                    </a:path>
                  </a:pathLst>
                </a:custGeom>
                <a:solidFill>
                  <a:srgbClr val="FFFFFF"/>
                </a:solidFill>
                <a:ln w="0">
                  <a:solidFill>
                    <a:srgbClr val="606060"/>
                  </a:solidFill>
                  <a:prstDash val="solid"/>
                  <a:round/>
                  <a:headEnd/>
                  <a:tailEnd/>
                </a:ln>
              </p:spPr>
              <p:txBody>
                <a:bodyPr/>
                <a:lstStyle/>
                <a:p>
                  <a:endParaRPr lang="en-US"/>
                </a:p>
              </p:txBody>
            </p:sp>
            <p:sp>
              <p:nvSpPr>
                <p:cNvPr id="38302" name="Freeform 162"/>
                <p:cNvSpPr>
                  <a:spLocks/>
                </p:cNvSpPr>
                <p:nvPr/>
              </p:nvSpPr>
              <p:spPr bwMode="auto">
                <a:xfrm>
                  <a:off x="3999" y="3870"/>
                  <a:ext cx="51" cy="34"/>
                </a:xfrm>
                <a:custGeom>
                  <a:avLst/>
                  <a:gdLst>
                    <a:gd name="T0" fmla="*/ 4 w 51"/>
                    <a:gd name="T1" fmla="*/ 1 h 34"/>
                    <a:gd name="T2" fmla="*/ 7 w 51"/>
                    <a:gd name="T3" fmla="*/ 1 h 34"/>
                    <a:gd name="T4" fmla="*/ 10 w 51"/>
                    <a:gd name="T5" fmla="*/ 4 h 34"/>
                    <a:gd name="T6" fmla="*/ 17 w 51"/>
                    <a:gd name="T7" fmla="*/ 7 h 34"/>
                    <a:gd name="T8" fmla="*/ 27 w 51"/>
                    <a:gd name="T9" fmla="*/ 13 h 34"/>
                    <a:gd name="T10" fmla="*/ 35 w 51"/>
                    <a:gd name="T11" fmla="*/ 19 h 34"/>
                    <a:gd name="T12" fmla="*/ 41 w 51"/>
                    <a:gd name="T13" fmla="*/ 23 h 34"/>
                    <a:gd name="T14" fmla="*/ 48 w 51"/>
                    <a:gd name="T15" fmla="*/ 28 h 34"/>
                    <a:gd name="T16" fmla="*/ 49 w 51"/>
                    <a:gd name="T17" fmla="*/ 30 h 34"/>
                    <a:gd name="T18" fmla="*/ 50 w 51"/>
                    <a:gd name="T19" fmla="*/ 31 h 34"/>
                    <a:gd name="T20" fmla="*/ 51 w 51"/>
                    <a:gd name="T21" fmla="*/ 32 h 34"/>
                    <a:gd name="T22" fmla="*/ 51 w 51"/>
                    <a:gd name="T23" fmla="*/ 33 h 34"/>
                    <a:gd name="T24" fmla="*/ 50 w 51"/>
                    <a:gd name="T25" fmla="*/ 33 h 34"/>
                    <a:gd name="T26" fmla="*/ 48 w 51"/>
                    <a:gd name="T27" fmla="*/ 34 h 34"/>
                    <a:gd name="T28" fmla="*/ 47 w 51"/>
                    <a:gd name="T29" fmla="*/ 33 h 34"/>
                    <a:gd name="T30" fmla="*/ 44 w 51"/>
                    <a:gd name="T31" fmla="*/ 33 h 34"/>
                    <a:gd name="T32" fmla="*/ 43 w 51"/>
                    <a:gd name="T33" fmla="*/ 32 h 34"/>
                    <a:gd name="T34" fmla="*/ 40 w 51"/>
                    <a:gd name="T35" fmla="*/ 31 h 34"/>
                    <a:gd name="T36" fmla="*/ 33 w 51"/>
                    <a:gd name="T37" fmla="*/ 27 h 34"/>
                    <a:gd name="T38" fmla="*/ 26 w 51"/>
                    <a:gd name="T39" fmla="*/ 23 h 34"/>
                    <a:gd name="T40" fmla="*/ 17 w 51"/>
                    <a:gd name="T41" fmla="*/ 17 h 34"/>
                    <a:gd name="T42" fmla="*/ 9 w 51"/>
                    <a:gd name="T43" fmla="*/ 11 h 34"/>
                    <a:gd name="T44" fmla="*/ 4 w 51"/>
                    <a:gd name="T45" fmla="*/ 7 h 34"/>
                    <a:gd name="T46" fmla="*/ 1 w 51"/>
                    <a:gd name="T47" fmla="*/ 4 h 34"/>
                    <a:gd name="T48" fmla="*/ 0 w 51"/>
                    <a:gd name="T49" fmla="*/ 2 h 34"/>
                    <a:gd name="T50" fmla="*/ 1 w 51"/>
                    <a:gd name="T51" fmla="*/ 1 h 34"/>
                    <a:gd name="T52" fmla="*/ 1 w 51"/>
                    <a:gd name="T53" fmla="*/ 0 h 34"/>
                    <a:gd name="T54" fmla="*/ 4 w 51"/>
                    <a:gd name="T55" fmla="*/ 1 h 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4">
                      <a:moveTo>
                        <a:pt x="4" y="1"/>
                      </a:moveTo>
                      <a:lnTo>
                        <a:pt x="7" y="1"/>
                      </a:lnTo>
                      <a:lnTo>
                        <a:pt x="10" y="4"/>
                      </a:lnTo>
                      <a:lnTo>
                        <a:pt x="17" y="7"/>
                      </a:lnTo>
                      <a:lnTo>
                        <a:pt x="27" y="13"/>
                      </a:lnTo>
                      <a:lnTo>
                        <a:pt x="35" y="19"/>
                      </a:lnTo>
                      <a:lnTo>
                        <a:pt x="41" y="23"/>
                      </a:lnTo>
                      <a:lnTo>
                        <a:pt x="48" y="28"/>
                      </a:lnTo>
                      <a:lnTo>
                        <a:pt x="49" y="30"/>
                      </a:lnTo>
                      <a:lnTo>
                        <a:pt x="50" y="31"/>
                      </a:lnTo>
                      <a:lnTo>
                        <a:pt x="51" y="32"/>
                      </a:lnTo>
                      <a:lnTo>
                        <a:pt x="51" y="33"/>
                      </a:lnTo>
                      <a:lnTo>
                        <a:pt x="50" y="33"/>
                      </a:lnTo>
                      <a:lnTo>
                        <a:pt x="48" y="34"/>
                      </a:lnTo>
                      <a:lnTo>
                        <a:pt x="47" y="33"/>
                      </a:lnTo>
                      <a:lnTo>
                        <a:pt x="44" y="33"/>
                      </a:lnTo>
                      <a:lnTo>
                        <a:pt x="43" y="32"/>
                      </a:lnTo>
                      <a:lnTo>
                        <a:pt x="40" y="31"/>
                      </a:lnTo>
                      <a:lnTo>
                        <a:pt x="33" y="27"/>
                      </a:lnTo>
                      <a:lnTo>
                        <a:pt x="26" y="23"/>
                      </a:lnTo>
                      <a:lnTo>
                        <a:pt x="17" y="17"/>
                      </a:lnTo>
                      <a:lnTo>
                        <a:pt x="9" y="11"/>
                      </a:lnTo>
                      <a:lnTo>
                        <a:pt x="4" y="7"/>
                      </a:lnTo>
                      <a:lnTo>
                        <a:pt x="1" y="4"/>
                      </a:lnTo>
                      <a:lnTo>
                        <a:pt x="0" y="2"/>
                      </a:lnTo>
                      <a:lnTo>
                        <a:pt x="1" y="1"/>
                      </a:lnTo>
                      <a:lnTo>
                        <a:pt x="1" y="0"/>
                      </a:lnTo>
                      <a:lnTo>
                        <a:pt x="4"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3" name="Freeform 163"/>
                <p:cNvSpPr>
                  <a:spLocks/>
                </p:cNvSpPr>
                <p:nvPr/>
              </p:nvSpPr>
              <p:spPr bwMode="auto">
                <a:xfrm>
                  <a:off x="4000" y="3869"/>
                  <a:ext cx="50" cy="33"/>
                </a:xfrm>
                <a:custGeom>
                  <a:avLst/>
                  <a:gdLst>
                    <a:gd name="T0" fmla="*/ 3 w 50"/>
                    <a:gd name="T1" fmla="*/ 0 h 33"/>
                    <a:gd name="T2" fmla="*/ 6 w 50"/>
                    <a:gd name="T3" fmla="*/ 1 h 33"/>
                    <a:gd name="T4" fmla="*/ 11 w 50"/>
                    <a:gd name="T5" fmla="*/ 4 h 33"/>
                    <a:gd name="T6" fmla="*/ 17 w 50"/>
                    <a:gd name="T7" fmla="*/ 7 h 33"/>
                    <a:gd name="T8" fmla="*/ 27 w 50"/>
                    <a:gd name="T9" fmla="*/ 13 h 33"/>
                    <a:gd name="T10" fmla="*/ 35 w 50"/>
                    <a:gd name="T11" fmla="*/ 18 h 33"/>
                    <a:gd name="T12" fmla="*/ 41 w 50"/>
                    <a:gd name="T13" fmla="*/ 23 h 33"/>
                    <a:gd name="T14" fmla="*/ 47 w 50"/>
                    <a:gd name="T15" fmla="*/ 27 h 33"/>
                    <a:gd name="T16" fmla="*/ 49 w 50"/>
                    <a:gd name="T17" fmla="*/ 29 h 33"/>
                    <a:gd name="T18" fmla="*/ 50 w 50"/>
                    <a:gd name="T19" fmla="*/ 31 h 33"/>
                    <a:gd name="T20" fmla="*/ 50 w 50"/>
                    <a:gd name="T21" fmla="*/ 32 h 33"/>
                    <a:gd name="T22" fmla="*/ 50 w 50"/>
                    <a:gd name="T23" fmla="*/ 32 h 33"/>
                    <a:gd name="T24" fmla="*/ 50 w 50"/>
                    <a:gd name="T25" fmla="*/ 33 h 33"/>
                    <a:gd name="T26" fmla="*/ 48 w 50"/>
                    <a:gd name="T27" fmla="*/ 33 h 33"/>
                    <a:gd name="T28" fmla="*/ 46 w 50"/>
                    <a:gd name="T29" fmla="*/ 33 h 33"/>
                    <a:gd name="T30" fmla="*/ 44 w 50"/>
                    <a:gd name="T31" fmla="*/ 32 h 33"/>
                    <a:gd name="T32" fmla="*/ 43 w 50"/>
                    <a:gd name="T33" fmla="*/ 32 h 33"/>
                    <a:gd name="T34" fmla="*/ 40 w 50"/>
                    <a:gd name="T35" fmla="*/ 31 h 33"/>
                    <a:gd name="T36" fmla="*/ 33 w 50"/>
                    <a:gd name="T37" fmla="*/ 27 h 33"/>
                    <a:gd name="T38" fmla="*/ 26 w 50"/>
                    <a:gd name="T39" fmla="*/ 23 h 33"/>
                    <a:gd name="T40" fmla="*/ 17 w 50"/>
                    <a:gd name="T41" fmla="*/ 17 h 33"/>
                    <a:gd name="T42" fmla="*/ 9 w 50"/>
                    <a:gd name="T43" fmla="*/ 11 h 33"/>
                    <a:gd name="T44" fmla="*/ 3 w 50"/>
                    <a:gd name="T45" fmla="*/ 6 h 33"/>
                    <a:gd name="T46" fmla="*/ 1 w 50"/>
                    <a:gd name="T47" fmla="*/ 4 h 33"/>
                    <a:gd name="T48" fmla="*/ 0 w 50"/>
                    <a:gd name="T49" fmla="*/ 2 h 33"/>
                    <a:gd name="T50" fmla="*/ 0 w 50"/>
                    <a:gd name="T51" fmla="*/ 0 h 33"/>
                    <a:gd name="T52" fmla="*/ 1 w 50"/>
                    <a:gd name="T53" fmla="*/ 0 h 33"/>
                    <a:gd name="T54" fmla="*/ 3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3" y="0"/>
                      </a:moveTo>
                      <a:lnTo>
                        <a:pt x="6" y="1"/>
                      </a:lnTo>
                      <a:lnTo>
                        <a:pt x="11" y="4"/>
                      </a:lnTo>
                      <a:lnTo>
                        <a:pt x="17" y="7"/>
                      </a:lnTo>
                      <a:lnTo>
                        <a:pt x="27" y="13"/>
                      </a:lnTo>
                      <a:lnTo>
                        <a:pt x="35" y="18"/>
                      </a:lnTo>
                      <a:lnTo>
                        <a:pt x="41" y="23"/>
                      </a:lnTo>
                      <a:lnTo>
                        <a:pt x="47" y="27"/>
                      </a:lnTo>
                      <a:lnTo>
                        <a:pt x="49" y="29"/>
                      </a:lnTo>
                      <a:lnTo>
                        <a:pt x="50" y="31"/>
                      </a:lnTo>
                      <a:lnTo>
                        <a:pt x="50" y="32"/>
                      </a:lnTo>
                      <a:lnTo>
                        <a:pt x="50" y="33"/>
                      </a:lnTo>
                      <a:lnTo>
                        <a:pt x="48" y="33"/>
                      </a:lnTo>
                      <a:lnTo>
                        <a:pt x="46" y="33"/>
                      </a:lnTo>
                      <a:lnTo>
                        <a:pt x="44" y="32"/>
                      </a:lnTo>
                      <a:lnTo>
                        <a:pt x="43" y="32"/>
                      </a:lnTo>
                      <a:lnTo>
                        <a:pt x="40" y="31"/>
                      </a:lnTo>
                      <a:lnTo>
                        <a:pt x="33" y="27"/>
                      </a:lnTo>
                      <a:lnTo>
                        <a:pt x="26" y="23"/>
                      </a:lnTo>
                      <a:lnTo>
                        <a:pt x="17" y="17"/>
                      </a:lnTo>
                      <a:lnTo>
                        <a:pt x="9" y="11"/>
                      </a:lnTo>
                      <a:lnTo>
                        <a:pt x="3" y="6"/>
                      </a:lnTo>
                      <a:lnTo>
                        <a:pt x="1" y="4"/>
                      </a:lnTo>
                      <a:lnTo>
                        <a:pt x="0" y="2"/>
                      </a:lnTo>
                      <a:lnTo>
                        <a:pt x="0" y="0"/>
                      </a:lnTo>
                      <a:lnTo>
                        <a:pt x="1" y="0"/>
                      </a:lnTo>
                      <a:lnTo>
                        <a:pt x="3" y="0"/>
                      </a:lnTo>
                      <a:close/>
                    </a:path>
                  </a:pathLst>
                </a:custGeom>
                <a:solidFill>
                  <a:srgbClr val="FFFFFF"/>
                </a:solidFill>
                <a:ln w="0">
                  <a:solidFill>
                    <a:srgbClr val="606060"/>
                  </a:solidFill>
                  <a:prstDash val="solid"/>
                  <a:round/>
                  <a:headEnd/>
                  <a:tailEnd/>
                </a:ln>
              </p:spPr>
              <p:txBody>
                <a:bodyPr/>
                <a:lstStyle/>
                <a:p>
                  <a:endParaRPr lang="en-US"/>
                </a:p>
              </p:txBody>
            </p:sp>
            <p:sp>
              <p:nvSpPr>
                <p:cNvPr id="38304" name="Freeform 164"/>
                <p:cNvSpPr>
                  <a:spLocks/>
                </p:cNvSpPr>
                <p:nvPr/>
              </p:nvSpPr>
              <p:spPr bwMode="auto">
                <a:xfrm>
                  <a:off x="3991" y="3876"/>
                  <a:ext cx="28" cy="30"/>
                </a:xfrm>
                <a:custGeom>
                  <a:avLst/>
                  <a:gdLst>
                    <a:gd name="T0" fmla="*/ 4 w 28"/>
                    <a:gd name="T1" fmla="*/ 0 h 30"/>
                    <a:gd name="T2" fmla="*/ 7 w 28"/>
                    <a:gd name="T3" fmla="*/ 0 h 30"/>
                    <a:gd name="T4" fmla="*/ 10 w 28"/>
                    <a:gd name="T5" fmla="*/ 3 h 30"/>
                    <a:gd name="T6" fmla="*/ 14 w 28"/>
                    <a:gd name="T7" fmla="*/ 7 h 30"/>
                    <a:gd name="T8" fmla="*/ 18 w 28"/>
                    <a:gd name="T9" fmla="*/ 12 h 30"/>
                    <a:gd name="T10" fmla="*/ 22 w 28"/>
                    <a:gd name="T11" fmla="*/ 17 h 30"/>
                    <a:gd name="T12" fmla="*/ 25 w 28"/>
                    <a:gd name="T13" fmla="*/ 23 h 30"/>
                    <a:gd name="T14" fmla="*/ 28 w 28"/>
                    <a:gd name="T15" fmla="*/ 25 h 30"/>
                    <a:gd name="T16" fmla="*/ 28 w 28"/>
                    <a:gd name="T17" fmla="*/ 27 h 30"/>
                    <a:gd name="T18" fmla="*/ 28 w 28"/>
                    <a:gd name="T19" fmla="*/ 28 h 30"/>
                    <a:gd name="T20" fmla="*/ 28 w 28"/>
                    <a:gd name="T21" fmla="*/ 29 h 30"/>
                    <a:gd name="T22" fmla="*/ 26 w 28"/>
                    <a:gd name="T23" fmla="*/ 30 h 30"/>
                    <a:gd name="T24" fmla="*/ 25 w 28"/>
                    <a:gd name="T25" fmla="*/ 30 h 30"/>
                    <a:gd name="T26" fmla="*/ 24 w 28"/>
                    <a:gd name="T27" fmla="*/ 30 h 30"/>
                    <a:gd name="T28" fmla="*/ 23 w 28"/>
                    <a:gd name="T29" fmla="*/ 29 h 30"/>
                    <a:gd name="T30" fmla="*/ 22 w 28"/>
                    <a:gd name="T31" fmla="*/ 29 h 30"/>
                    <a:gd name="T32" fmla="*/ 21 w 28"/>
                    <a:gd name="T33" fmla="*/ 28 h 30"/>
                    <a:gd name="T34" fmla="*/ 18 w 28"/>
                    <a:gd name="T35" fmla="*/ 25 h 30"/>
                    <a:gd name="T36" fmla="*/ 13 w 28"/>
                    <a:gd name="T37" fmla="*/ 20 h 30"/>
                    <a:gd name="T38" fmla="*/ 9 w 28"/>
                    <a:gd name="T39" fmla="*/ 15 h 30"/>
                    <a:gd name="T40" fmla="*/ 5 w 28"/>
                    <a:gd name="T41" fmla="*/ 10 h 30"/>
                    <a:gd name="T42" fmla="*/ 3 w 28"/>
                    <a:gd name="T43" fmla="*/ 6 h 30"/>
                    <a:gd name="T44" fmla="*/ 1 w 28"/>
                    <a:gd name="T45" fmla="*/ 3 h 30"/>
                    <a:gd name="T46" fmla="*/ 0 w 28"/>
                    <a:gd name="T47" fmla="*/ 1 h 30"/>
                    <a:gd name="T48" fmla="*/ 1 w 28"/>
                    <a:gd name="T49" fmla="*/ 0 h 30"/>
                    <a:gd name="T50" fmla="*/ 3 w 28"/>
                    <a:gd name="T51" fmla="*/ 0 h 30"/>
                    <a:gd name="T52" fmla="*/ 4 w 28"/>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8" h="30">
                      <a:moveTo>
                        <a:pt x="4" y="0"/>
                      </a:moveTo>
                      <a:lnTo>
                        <a:pt x="7" y="0"/>
                      </a:lnTo>
                      <a:lnTo>
                        <a:pt x="10" y="3"/>
                      </a:lnTo>
                      <a:lnTo>
                        <a:pt x="14" y="7"/>
                      </a:lnTo>
                      <a:lnTo>
                        <a:pt x="18" y="12"/>
                      </a:lnTo>
                      <a:lnTo>
                        <a:pt x="22" y="17"/>
                      </a:lnTo>
                      <a:lnTo>
                        <a:pt x="25" y="23"/>
                      </a:lnTo>
                      <a:lnTo>
                        <a:pt x="28" y="25"/>
                      </a:lnTo>
                      <a:lnTo>
                        <a:pt x="28" y="27"/>
                      </a:lnTo>
                      <a:lnTo>
                        <a:pt x="28" y="28"/>
                      </a:lnTo>
                      <a:lnTo>
                        <a:pt x="28" y="29"/>
                      </a:lnTo>
                      <a:lnTo>
                        <a:pt x="26" y="30"/>
                      </a:lnTo>
                      <a:lnTo>
                        <a:pt x="25" y="30"/>
                      </a:lnTo>
                      <a:lnTo>
                        <a:pt x="24" y="30"/>
                      </a:lnTo>
                      <a:lnTo>
                        <a:pt x="23" y="29"/>
                      </a:lnTo>
                      <a:lnTo>
                        <a:pt x="22" y="29"/>
                      </a:lnTo>
                      <a:lnTo>
                        <a:pt x="21" y="28"/>
                      </a:lnTo>
                      <a:lnTo>
                        <a:pt x="18" y="25"/>
                      </a:lnTo>
                      <a:lnTo>
                        <a:pt x="13" y="20"/>
                      </a:lnTo>
                      <a:lnTo>
                        <a:pt x="9" y="15"/>
                      </a:lnTo>
                      <a:lnTo>
                        <a:pt x="5" y="10"/>
                      </a:lnTo>
                      <a:lnTo>
                        <a:pt x="3" y="6"/>
                      </a:lnTo>
                      <a:lnTo>
                        <a:pt x="1" y="3"/>
                      </a:lnTo>
                      <a:lnTo>
                        <a:pt x="0" y="1"/>
                      </a:lnTo>
                      <a:lnTo>
                        <a:pt x="1" y="0"/>
                      </a:lnTo>
                      <a:lnTo>
                        <a:pt x="3" y="0"/>
                      </a:lnTo>
                      <a:lnTo>
                        <a:pt x="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5" name="Freeform 165"/>
                <p:cNvSpPr>
                  <a:spLocks/>
                </p:cNvSpPr>
                <p:nvPr/>
              </p:nvSpPr>
              <p:spPr bwMode="auto">
                <a:xfrm>
                  <a:off x="3993" y="3875"/>
                  <a:ext cx="27" cy="30"/>
                </a:xfrm>
                <a:custGeom>
                  <a:avLst/>
                  <a:gdLst>
                    <a:gd name="T0" fmla="*/ 4 w 27"/>
                    <a:gd name="T1" fmla="*/ 0 h 30"/>
                    <a:gd name="T2" fmla="*/ 6 w 27"/>
                    <a:gd name="T3" fmla="*/ 1 h 30"/>
                    <a:gd name="T4" fmla="*/ 10 w 27"/>
                    <a:gd name="T5" fmla="*/ 3 h 30"/>
                    <a:gd name="T6" fmla="*/ 13 w 27"/>
                    <a:gd name="T7" fmla="*/ 7 h 30"/>
                    <a:gd name="T8" fmla="*/ 17 w 27"/>
                    <a:gd name="T9" fmla="*/ 12 h 30"/>
                    <a:gd name="T10" fmla="*/ 22 w 27"/>
                    <a:gd name="T11" fmla="*/ 17 h 30"/>
                    <a:gd name="T12" fmla="*/ 26 w 27"/>
                    <a:gd name="T13" fmla="*/ 23 h 30"/>
                    <a:gd name="T14" fmla="*/ 27 w 27"/>
                    <a:gd name="T15" fmla="*/ 26 h 30"/>
                    <a:gd name="T16" fmla="*/ 27 w 27"/>
                    <a:gd name="T17" fmla="*/ 26 h 30"/>
                    <a:gd name="T18" fmla="*/ 27 w 27"/>
                    <a:gd name="T19" fmla="*/ 28 h 30"/>
                    <a:gd name="T20" fmla="*/ 27 w 27"/>
                    <a:gd name="T21" fmla="*/ 29 h 30"/>
                    <a:gd name="T22" fmla="*/ 26 w 27"/>
                    <a:gd name="T23" fmla="*/ 30 h 30"/>
                    <a:gd name="T24" fmla="*/ 23 w 27"/>
                    <a:gd name="T25" fmla="*/ 30 h 30"/>
                    <a:gd name="T26" fmla="*/ 22 w 27"/>
                    <a:gd name="T27" fmla="*/ 29 h 30"/>
                    <a:gd name="T28" fmla="*/ 22 w 27"/>
                    <a:gd name="T29" fmla="*/ 29 h 30"/>
                    <a:gd name="T30" fmla="*/ 20 w 27"/>
                    <a:gd name="T31" fmla="*/ 28 h 30"/>
                    <a:gd name="T32" fmla="*/ 17 w 27"/>
                    <a:gd name="T33" fmla="*/ 25 h 30"/>
                    <a:gd name="T34" fmla="*/ 13 w 27"/>
                    <a:gd name="T35" fmla="*/ 20 h 30"/>
                    <a:gd name="T36" fmla="*/ 8 w 27"/>
                    <a:gd name="T37" fmla="*/ 15 h 30"/>
                    <a:gd name="T38" fmla="*/ 5 w 27"/>
                    <a:gd name="T39" fmla="*/ 10 h 30"/>
                    <a:gd name="T40" fmla="*/ 2 w 27"/>
                    <a:gd name="T41" fmla="*/ 6 h 30"/>
                    <a:gd name="T42" fmla="*/ 1 w 27"/>
                    <a:gd name="T43" fmla="*/ 3 h 30"/>
                    <a:gd name="T44" fmla="*/ 0 w 27"/>
                    <a:gd name="T45" fmla="*/ 1 h 30"/>
                    <a:gd name="T46" fmla="*/ 1 w 27"/>
                    <a:gd name="T47" fmla="*/ 0 h 30"/>
                    <a:gd name="T48" fmla="*/ 1 w 27"/>
                    <a:gd name="T49" fmla="*/ 0 h 30"/>
                    <a:gd name="T50" fmla="*/ 4 w 27"/>
                    <a:gd name="T51" fmla="*/ 0 h 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7" h="30">
                      <a:moveTo>
                        <a:pt x="4" y="0"/>
                      </a:moveTo>
                      <a:lnTo>
                        <a:pt x="6" y="1"/>
                      </a:lnTo>
                      <a:lnTo>
                        <a:pt x="10" y="3"/>
                      </a:lnTo>
                      <a:lnTo>
                        <a:pt x="13" y="7"/>
                      </a:lnTo>
                      <a:lnTo>
                        <a:pt x="17" y="12"/>
                      </a:lnTo>
                      <a:lnTo>
                        <a:pt x="22" y="17"/>
                      </a:lnTo>
                      <a:lnTo>
                        <a:pt x="26" y="23"/>
                      </a:lnTo>
                      <a:lnTo>
                        <a:pt x="27" y="26"/>
                      </a:lnTo>
                      <a:lnTo>
                        <a:pt x="27" y="28"/>
                      </a:lnTo>
                      <a:lnTo>
                        <a:pt x="27" y="29"/>
                      </a:lnTo>
                      <a:lnTo>
                        <a:pt x="26" y="30"/>
                      </a:lnTo>
                      <a:lnTo>
                        <a:pt x="23" y="30"/>
                      </a:lnTo>
                      <a:lnTo>
                        <a:pt x="22" y="29"/>
                      </a:lnTo>
                      <a:lnTo>
                        <a:pt x="20" y="28"/>
                      </a:lnTo>
                      <a:lnTo>
                        <a:pt x="17" y="25"/>
                      </a:lnTo>
                      <a:lnTo>
                        <a:pt x="13" y="20"/>
                      </a:lnTo>
                      <a:lnTo>
                        <a:pt x="8" y="15"/>
                      </a:lnTo>
                      <a:lnTo>
                        <a:pt x="5" y="10"/>
                      </a:lnTo>
                      <a:lnTo>
                        <a:pt x="2" y="6"/>
                      </a:lnTo>
                      <a:lnTo>
                        <a:pt x="1" y="3"/>
                      </a:lnTo>
                      <a:lnTo>
                        <a:pt x="0" y="1"/>
                      </a:lnTo>
                      <a:lnTo>
                        <a:pt x="1" y="0"/>
                      </a:lnTo>
                      <a:lnTo>
                        <a:pt x="4" y="0"/>
                      </a:lnTo>
                      <a:close/>
                    </a:path>
                  </a:pathLst>
                </a:custGeom>
                <a:solidFill>
                  <a:srgbClr val="FFFFFF"/>
                </a:solidFill>
                <a:ln w="0">
                  <a:solidFill>
                    <a:srgbClr val="606060"/>
                  </a:solidFill>
                  <a:prstDash val="solid"/>
                  <a:round/>
                  <a:headEnd/>
                  <a:tailEnd/>
                </a:ln>
              </p:spPr>
              <p:txBody>
                <a:bodyPr/>
                <a:lstStyle/>
                <a:p>
                  <a:endParaRPr lang="en-US"/>
                </a:p>
              </p:txBody>
            </p:sp>
            <p:sp>
              <p:nvSpPr>
                <p:cNvPr id="38306" name="Freeform 166"/>
                <p:cNvSpPr>
                  <a:spLocks/>
                </p:cNvSpPr>
                <p:nvPr/>
              </p:nvSpPr>
              <p:spPr bwMode="auto">
                <a:xfrm>
                  <a:off x="4007" y="3755"/>
                  <a:ext cx="91" cy="101"/>
                </a:xfrm>
                <a:custGeom>
                  <a:avLst/>
                  <a:gdLst>
                    <a:gd name="T0" fmla="*/ 5 w 91"/>
                    <a:gd name="T1" fmla="*/ 100 h 101"/>
                    <a:gd name="T2" fmla="*/ 2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9 w 91"/>
                    <a:gd name="T21" fmla="*/ 18 h 101"/>
                    <a:gd name="T22" fmla="*/ 65 w 91"/>
                    <a:gd name="T23" fmla="*/ 13 h 101"/>
                    <a:gd name="T24" fmla="*/ 73 w 91"/>
                    <a:gd name="T25" fmla="*/ 7 h 101"/>
                    <a:gd name="T26" fmla="*/ 75 w 91"/>
                    <a:gd name="T27" fmla="*/ 5 h 101"/>
                    <a:gd name="T28" fmla="*/ 79 w 91"/>
                    <a:gd name="T29" fmla="*/ 2 h 101"/>
                    <a:gd name="T30" fmla="*/ 82 w 91"/>
                    <a:gd name="T31" fmla="*/ 1 h 101"/>
                    <a:gd name="T32" fmla="*/ 86 w 91"/>
                    <a:gd name="T33" fmla="*/ 0 h 101"/>
                    <a:gd name="T34" fmla="*/ 88 w 91"/>
                    <a:gd name="T35" fmla="*/ 0 h 101"/>
                    <a:gd name="T36" fmla="*/ 89 w 91"/>
                    <a:gd name="T37" fmla="*/ 1 h 101"/>
                    <a:gd name="T38" fmla="*/ 91 w 91"/>
                    <a:gd name="T39" fmla="*/ 1 h 101"/>
                    <a:gd name="T40" fmla="*/ 91 w 91"/>
                    <a:gd name="T41" fmla="*/ 3 h 101"/>
                    <a:gd name="T42" fmla="*/ 91 w 91"/>
                    <a:gd name="T43" fmla="*/ 6 h 101"/>
                    <a:gd name="T44" fmla="*/ 90 w 91"/>
                    <a:gd name="T45" fmla="*/ 10 h 101"/>
                    <a:gd name="T46" fmla="*/ 86 w 91"/>
                    <a:gd name="T47" fmla="*/ 18 h 101"/>
                    <a:gd name="T48" fmla="*/ 82 w 91"/>
                    <a:gd name="T49" fmla="*/ 26 h 101"/>
                    <a:gd name="T50" fmla="*/ 73 w 91"/>
                    <a:gd name="T51" fmla="*/ 37 h 101"/>
                    <a:gd name="T52" fmla="*/ 58 w 91"/>
                    <a:gd name="T53" fmla="*/ 54 h 101"/>
                    <a:gd name="T54" fmla="*/ 43 w 91"/>
                    <a:gd name="T55" fmla="*/ 71 h 101"/>
                    <a:gd name="T56" fmla="*/ 33 w 91"/>
                    <a:gd name="T57" fmla="*/ 82 h 101"/>
                    <a:gd name="T58" fmla="*/ 25 w 91"/>
                    <a:gd name="T59" fmla="*/ 91 h 101"/>
                    <a:gd name="T60" fmla="*/ 18 w 91"/>
                    <a:gd name="T61" fmla="*/ 98 h 101"/>
                    <a:gd name="T62" fmla="*/ 13 w 91"/>
                    <a:gd name="T63" fmla="*/ 100 h 101"/>
                    <a:gd name="T64" fmla="*/ 10 w 91"/>
                    <a:gd name="T65" fmla="*/ 101 h 101"/>
                    <a:gd name="T66" fmla="*/ 6 w 91"/>
                    <a:gd name="T67" fmla="*/ 100 h 101"/>
                    <a:gd name="T68" fmla="*/ 5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5" y="100"/>
                      </a:moveTo>
                      <a:lnTo>
                        <a:pt x="2" y="98"/>
                      </a:lnTo>
                      <a:lnTo>
                        <a:pt x="1" y="97"/>
                      </a:lnTo>
                      <a:lnTo>
                        <a:pt x="0" y="95"/>
                      </a:lnTo>
                      <a:lnTo>
                        <a:pt x="0" y="92"/>
                      </a:lnTo>
                      <a:lnTo>
                        <a:pt x="4" y="86"/>
                      </a:lnTo>
                      <a:lnTo>
                        <a:pt x="10" y="76"/>
                      </a:lnTo>
                      <a:lnTo>
                        <a:pt x="18" y="65"/>
                      </a:lnTo>
                      <a:lnTo>
                        <a:pt x="32" y="47"/>
                      </a:lnTo>
                      <a:lnTo>
                        <a:pt x="47" y="30"/>
                      </a:lnTo>
                      <a:lnTo>
                        <a:pt x="59" y="18"/>
                      </a:lnTo>
                      <a:lnTo>
                        <a:pt x="65" y="13"/>
                      </a:lnTo>
                      <a:lnTo>
                        <a:pt x="73" y="7"/>
                      </a:lnTo>
                      <a:lnTo>
                        <a:pt x="75" y="5"/>
                      </a:lnTo>
                      <a:lnTo>
                        <a:pt x="79" y="2"/>
                      </a:lnTo>
                      <a:lnTo>
                        <a:pt x="82" y="1"/>
                      </a:lnTo>
                      <a:lnTo>
                        <a:pt x="86" y="0"/>
                      </a:lnTo>
                      <a:lnTo>
                        <a:pt x="88" y="0"/>
                      </a:lnTo>
                      <a:lnTo>
                        <a:pt x="89" y="1"/>
                      </a:lnTo>
                      <a:lnTo>
                        <a:pt x="91" y="1"/>
                      </a:lnTo>
                      <a:lnTo>
                        <a:pt x="91" y="3"/>
                      </a:lnTo>
                      <a:lnTo>
                        <a:pt x="91" y="6"/>
                      </a:lnTo>
                      <a:lnTo>
                        <a:pt x="90" y="10"/>
                      </a:lnTo>
                      <a:lnTo>
                        <a:pt x="86" y="18"/>
                      </a:lnTo>
                      <a:lnTo>
                        <a:pt x="82" y="26"/>
                      </a:lnTo>
                      <a:lnTo>
                        <a:pt x="73" y="37"/>
                      </a:lnTo>
                      <a:lnTo>
                        <a:pt x="58" y="54"/>
                      </a:lnTo>
                      <a:lnTo>
                        <a:pt x="43" y="71"/>
                      </a:lnTo>
                      <a:lnTo>
                        <a:pt x="33" y="82"/>
                      </a:lnTo>
                      <a:lnTo>
                        <a:pt x="25" y="91"/>
                      </a:lnTo>
                      <a:lnTo>
                        <a:pt x="18" y="98"/>
                      </a:lnTo>
                      <a:lnTo>
                        <a:pt x="13" y="100"/>
                      </a:lnTo>
                      <a:lnTo>
                        <a:pt x="10" y="101"/>
                      </a:lnTo>
                      <a:lnTo>
                        <a:pt x="6" y="100"/>
                      </a:lnTo>
                      <a:lnTo>
                        <a:pt x="5"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7" name="Freeform 167"/>
                <p:cNvSpPr>
                  <a:spLocks/>
                </p:cNvSpPr>
                <p:nvPr/>
              </p:nvSpPr>
              <p:spPr bwMode="auto">
                <a:xfrm>
                  <a:off x="4002" y="3755"/>
                  <a:ext cx="91" cy="101"/>
                </a:xfrm>
                <a:custGeom>
                  <a:avLst/>
                  <a:gdLst>
                    <a:gd name="T0" fmla="*/ 4 w 91"/>
                    <a:gd name="T1" fmla="*/ 100 h 101"/>
                    <a:gd name="T2" fmla="*/ 1 w 91"/>
                    <a:gd name="T3" fmla="*/ 98 h 101"/>
                    <a:gd name="T4" fmla="*/ 1 w 91"/>
                    <a:gd name="T5" fmla="*/ 97 h 101"/>
                    <a:gd name="T6" fmla="*/ 0 w 91"/>
                    <a:gd name="T7" fmla="*/ 95 h 101"/>
                    <a:gd name="T8" fmla="*/ 0 w 91"/>
                    <a:gd name="T9" fmla="*/ 92 h 101"/>
                    <a:gd name="T10" fmla="*/ 4 w 91"/>
                    <a:gd name="T11" fmla="*/ 86 h 101"/>
                    <a:gd name="T12" fmla="*/ 10 w 91"/>
                    <a:gd name="T13" fmla="*/ 76 h 101"/>
                    <a:gd name="T14" fmla="*/ 18 w 91"/>
                    <a:gd name="T15" fmla="*/ 65 h 101"/>
                    <a:gd name="T16" fmla="*/ 32 w 91"/>
                    <a:gd name="T17" fmla="*/ 47 h 101"/>
                    <a:gd name="T18" fmla="*/ 47 w 91"/>
                    <a:gd name="T19" fmla="*/ 30 h 101"/>
                    <a:gd name="T20" fmla="*/ 58 w 91"/>
                    <a:gd name="T21" fmla="*/ 18 h 101"/>
                    <a:gd name="T22" fmla="*/ 64 w 91"/>
                    <a:gd name="T23" fmla="*/ 13 h 101"/>
                    <a:gd name="T24" fmla="*/ 72 w 91"/>
                    <a:gd name="T25" fmla="*/ 7 h 101"/>
                    <a:gd name="T26" fmla="*/ 75 w 91"/>
                    <a:gd name="T27" fmla="*/ 5 h 101"/>
                    <a:gd name="T28" fmla="*/ 78 w 91"/>
                    <a:gd name="T29" fmla="*/ 2 h 101"/>
                    <a:gd name="T30" fmla="*/ 82 w 91"/>
                    <a:gd name="T31" fmla="*/ 1 h 101"/>
                    <a:gd name="T32" fmla="*/ 85 w 91"/>
                    <a:gd name="T33" fmla="*/ 0 h 101"/>
                    <a:gd name="T34" fmla="*/ 87 w 91"/>
                    <a:gd name="T35" fmla="*/ 0 h 101"/>
                    <a:gd name="T36" fmla="*/ 89 w 91"/>
                    <a:gd name="T37" fmla="*/ 1 h 101"/>
                    <a:gd name="T38" fmla="*/ 91 w 91"/>
                    <a:gd name="T39" fmla="*/ 1 h 101"/>
                    <a:gd name="T40" fmla="*/ 91 w 91"/>
                    <a:gd name="T41" fmla="*/ 3 h 101"/>
                    <a:gd name="T42" fmla="*/ 91 w 91"/>
                    <a:gd name="T43" fmla="*/ 6 h 101"/>
                    <a:gd name="T44" fmla="*/ 89 w 91"/>
                    <a:gd name="T45" fmla="*/ 10 h 101"/>
                    <a:gd name="T46" fmla="*/ 86 w 91"/>
                    <a:gd name="T47" fmla="*/ 18 h 101"/>
                    <a:gd name="T48" fmla="*/ 82 w 91"/>
                    <a:gd name="T49" fmla="*/ 26 h 101"/>
                    <a:gd name="T50" fmla="*/ 72 w 91"/>
                    <a:gd name="T51" fmla="*/ 37 h 101"/>
                    <a:gd name="T52" fmla="*/ 57 w 91"/>
                    <a:gd name="T53" fmla="*/ 54 h 101"/>
                    <a:gd name="T54" fmla="*/ 43 w 91"/>
                    <a:gd name="T55" fmla="*/ 71 h 101"/>
                    <a:gd name="T56" fmla="*/ 33 w 91"/>
                    <a:gd name="T57" fmla="*/ 82 h 101"/>
                    <a:gd name="T58" fmla="*/ 25 w 91"/>
                    <a:gd name="T59" fmla="*/ 91 h 101"/>
                    <a:gd name="T60" fmla="*/ 17 w 91"/>
                    <a:gd name="T61" fmla="*/ 98 h 101"/>
                    <a:gd name="T62" fmla="*/ 13 w 91"/>
                    <a:gd name="T63" fmla="*/ 100 h 101"/>
                    <a:gd name="T64" fmla="*/ 10 w 91"/>
                    <a:gd name="T65" fmla="*/ 101 h 101"/>
                    <a:gd name="T66" fmla="*/ 5 w 91"/>
                    <a:gd name="T67" fmla="*/ 100 h 101"/>
                    <a:gd name="T68" fmla="*/ 4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4" y="100"/>
                      </a:moveTo>
                      <a:lnTo>
                        <a:pt x="1" y="98"/>
                      </a:lnTo>
                      <a:lnTo>
                        <a:pt x="1" y="97"/>
                      </a:lnTo>
                      <a:lnTo>
                        <a:pt x="0" y="95"/>
                      </a:lnTo>
                      <a:lnTo>
                        <a:pt x="0" y="92"/>
                      </a:lnTo>
                      <a:lnTo>
                        <a:pt x="4" y="86"/>
                      </a:lnTo>
                      <a:lnTo>
                        <a:pt x="10" y="76"/>
                      </a:lnTo>
                      <a:lnTo>
                        <a:pt x="18" y="65"/>
                      </a:lnTo>
                      <a:lnTo>
                        <a:pt x="32" y="47"/>
                      </a:lnTo>
                      <a:lnTo>
                        <a:pt x="47" y="30"/>
                      </a:lnTo>
                      <a:lnTo>
                        <a:pt x="58" y="18"/>
                      </a:lnTo>
                      <a:lnTo>
                        <a:pt x="64" y="13"/>
                      </a:lnTo>
                      <a:lnTo>
                        <a:pt x="72" y="7"/>
                      </a:lnTo>
                      <a:lnTo>
                        <a:pt x="75" y="5"/>
                      </a:lnTo>
                      <a:lnTo>
                        <a:pt x="78" y="2"/>
                      </a:lnTo>
                      <a:lnTo>
                        <a:pt x="82" y="1"/>
                      </a:lnTo>
                      <a:lnTo>
                        <a:pt x="85" y="0"/>
                      </a:lnTo>
                      <a:lnTo>
                        <a:pt x="87" y="0"/>
                      </a:lnTo>
                      <a:lnTo>
                        <a:pt x="89" y="1"/>
                      </a:lnTo>
                      <a:lnTo>
                        <a:pt x="91" y="1"/>
                      </a:lnTo>
                      <a:lnTo>
                        <a:pt x="91" y="3"/>
                      </a:lnTo>
                      <a:lnTo>
                        <a:pt x="91" y="6"/>
                      </a:lnTo>
                      <a:lnTo>
                        <a:pt x="89" y="10"/>
                      </a:lnTo>
                      <a:lnTo>
                        <a:pt x="86" y="18"/>
                      </a:lnTo>
                      <a:lnTo>
                        <a:pt x="82" y="26"/>
                      </a:lnTo>
                      <a:lnTo>
                        <a:pt x="72" y="37"/>
                      </a:lnTo>
                      <a:lnTo>
                        <a:pt x="57" y="54"/>
                      </a:lnTo>
                      <a:lnTo>
                        <a:pt x="43" y="71"/>
                      </a:lnTo>
                      <a:lnTo>
                        <a:pt x="33" y="82"/>
                      </a:lnTo>
                      <a:lnTo>
                        <a:pt x="25" y="91"/>
                      </a:lnTo>
                      <a:lnTo>
                        <a:pt x="17" y="98"/>
                      </a:lnTo>
                      <a:lnTo>
                        <a:pt x="13" y="100"/>
                      </a:lnTo>
                      <a:lnTo>
                        <a:pt x="10" y="101"/>
                      </a:lnTo>
                      <a:lnTo>
                        <a:pt x="5" y="100"/>
                      </a:lnTo>
                      <a:lnTo>
                        <a:pt x="4" y="100"/>
                      </a:lnTo>
                      <a:close/>
                    </a:path>
                  </a:pathLst>
                </a:custGeom>
                <a:solidFill>
                  <a:srgbClr val="FFFFFF"/>
                </a:solidFill>
                <a:ln w="0">
                  <a:solidFill>
                    <a:srgbClr val="606060"/>
                  </a:solidFill>
                  <a:prstDash val="solid"/>
                  <a:round/>
                  <a:headEnd/>
                  <a:tailEnd/>
                </a:ln>
              </p:spPr>
              <p:txBody>
                <a:bodyPr/>
                <a:lstStyle/>
                <a:p>
                  <a:endParaRPr lang="en-US"/>
                </a:p>
              </p:txBody>
            </p:sp>
            <p:sp>
              <p:nvSpPr>
                <p:cNvPr id="38308" name="Freeform 168"/>
                <p:cNvSpPr>
                  <a:spLocks/>
                </p:cNvSpPr>
                <p:nvPr/>
              </p:nvSpPr>
              <p:spPr bwMode="auto">
                <a:xfrm>
                  <a:off x="3993" y="3740"/>
                  <a:ext cx="38" cy="104"/>
                </a:xfrm>
                <a:custGeom>
                  <a:avLst/>
                  <a:gdLst>
                    <a:gd name="T0" fmla="*/ 26 w 38"/>
                    <a:gd name="T1" fmla="*/ 2 h 104"/>
                    <a:gd name="T2" fmla="*/ 23 w 38"/>
                    <a:gd name="T3" fmla="*/ 4 h 104"/>
                    <a:gd name="T4" fmla="*/ 22 w 38"/>
                    <a:gd name="T5" fmla="*/ 6 h 104"/>
                    <a:gd name="T6" fmla="*/ 19 w 38"/>
                    <a:gd name="T7" fmla="*/ 14 h 104"/>
                    <a:gd name="T8" fmla="*/ 15 w 38"/>
                    <a:gd name="T9" fmla="*/ 25 h 104"/>
                    <a:gd name="T10" fmla="*/ 12 w 38"/>
                    <a:gd name="T11" fmla="*/ 33 h 104"/>
                    <a:gd name="T12" fmla="*/ 10 w 38"/>
                    <a:gd name="T13" fmla="*/ 44 h 104"/>
                    <a:gd name="T14" fmla="*/ 6 w 38"/>
                    <a:gd name="T15" fmla="*/ 58 h 104"/>
                    <a:gd name="T16" fmla="*/ 4 w 38"/>
                    <a:gd name="T17" fmla="*/ 67 h 104"/>
                    <a:gd name="T18" fmla="*/ 1 w 38"/>
                    <a:gd name="T19" fmla="*/ 79 h 104"/>
                    <a:gd name="T20" fmla="*/ 1 w 38"/>
                    <a:gd name="T21" fmla="*/ 89 h 104"/>
                    <a:gd name="T22" fmla="*/ 0 w 38"/>
                    <a:gd name="T23" fmla="*/ 95 h 104"/>
                    <a:gd name="T24" fmla="*/ 1 w 38"/>
                    <a:gd name="T25" fmla="*/ 100 h 104"/>
                    <a:gd name="T26" fmla="*/ 4 w 38"/>
                    <a:gd name="T27" fmla="*/ 103 h 104"/>
                    <a:gd name="T28" fmla="*/ 10 w 38"/>
                    <a:gd name="T29" fmla="*/ 104 h 104"/>
                    <a:gd name="T30" fmla="*/ 13 w 38"/>
                    <a:gd name="T31" fmla="*/ 102 h 104"/>
                    <a:gd name="T32" fmla="*/ 17 w 38"/>
                    <a:gd name="T33" fmla="*/ 98 h 104"/>
                    <a:gd name="T34" fmla="*/ 20 w 38"/>
                    <a:gd name="T35" fmla="*/ 92 h 104"/>
                    <a:gd name="T36" fmla="*/ 24 w 38"/>
                    <a:gd name="T37" fmla="*/ 81 h 104"/>
                    <a:gd name="T38" fmla="*/ 26 w 38"/>
                    <a:gd name="T39" fmla="*/ 70 h 104"/>
                    <a:gd name="T40" fmla="*/ 29 w 38"/>
                    <a:gd name="T41" fmla="*/ 59 h 104"/>
                    <a:gd name="T42" fmla="*/ 32 w 38"/>
                    <a:gd name="T43" fmla="*/ 45 h 104"/>
                    <a:gd name="T44" fmla="*/ 35 w 38"/>
                    <a:gd name="T45" fmla="*/ 35 h 104"/>
                    <a:gd name="T46" fmla="*/ 37 w 38"/>
                    <a:gd name="T47" fmla="*/ 25 h 104"/>
                    <a:gd name="T48" fmla="*/ 37 w 38"/>
                    <a:gd name="T49" fmla="*/ 15 h 104"/>
                    <a:gd name="T50" fmla="*/ 38 w 38"/>
                    <a:gd name="T51" fmla="*/ 8 h 104"/>
                    <a:gd name="T52" fmla="*/ 37 w 38"/>
                    <a:gd name="T53" fmla="*/ 5 h 104"/>
                    <a:gd name="T54" fmla="*/ 36 w 38"/>
                    <a:gd name="T55" fmla="*/ 3 h 104"/>
                    <a:gd name="T56" fmla="*/ 34 w 38"/>
                    <a:gd name="T57" fmla="*/ 1 h 104"/>
                    <a:gd name="T58" fmla="*/ 32 w 38"/>
                    <a:gd name="T59" fmla="*/ 0 h 104"/>
                    <a:gd name="T60" fmla="*/ 29 w 38"/>
                    <a:gd name="T61" fmla="*/ 1 h 104"/>
                    <a:gd name="T62" fmla="*/ 26 w 38"/>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8" h="104">
                      <a:moveTo>
                        <a:pt x="26" y="2"/>
                      </a:moveTo>
                      <a:lnTo>
                        <a:pt x="23" y="4"/>
                      </a:lnTo>
                      <a:lnTo>
                        <a:pt x="22" y="6"/>
                      </a:lnTo>
                      <a:lnTo>
                        <a:pt x="19" y="14"/>
                      </a:lnTo>
                      <a:lnTo>
                        <a:pt x="15" y="25"/>
                      </a:lnTo>
                      <a:lnTo>
                        <a:pt x="12" y="33"/>
                      </a:lnTo>
                      <a:lnTo>
                        <a:pt x="10" y="44"/>
                      </a:lnTo>
                      <a:lnTo>
                        <a:pt x="6" y="58"/>
                      </a:lnTo>
                      <a:lnTo>
                        <a:pt x="4" y="67"/>
                      </a:lnTo>
                      <a:lnTo>
                        <a:pt x="1" y="79"/>
                      </a:lnTo>
                      <a:lnTo>
                        <a:pt x="1" y="89"/>
                      </a:lnTo>
                      <a:lnTo>
                        <a:pt x="0" y="95"/>
                      </a:lnTo>
                      <a:lnTo>
                        <a:pt x="1" y="100"/>
                      </a:lnTo>
                      <a:lnTo>
                        <a:pt x="4" y="103"/>
                      </a:lnTo>
                      <a:lnTo>
                        <a:pt x="10" y="104"/>
                      </a:lnTo>
                      <a:lnTo>
                        <a:pt x="13" y="102"/>
                      </a:lnTo>
                      <a:lnTo>
                        <a:pt x="17" y="98"/>
                      </a:lnTo>
                      <a:lnTo>
                        <a:pt x="20" y="92"/>
                      </a:lnTo>
                      <a:lnTo>
                        <a:pt x="24" y="81"/>
                      </a:lnTo>
                      <a:lnTo>
                        <a:pt x="26" y="70"/>
                      </a:lnTo>
                      <a:lnTo>
                        <a:pt x="29" y="59"/>
                      </a:lnTo>
                      <a:lnTo>
                        <a:pt x="32" y="45"/>
                      </a:lnTo>
                      <a:lnTo>
                        <a:pt x="35" y="35"/>
                      </a:lnTo>
                      <a:lnTo>
                        <a:pt x="37" y="25"/>
                      </a:lnTo>
                      <a:lnTo>
                        <a:pt x="37" y="15"/>
                      </a:lnTo>
                      <a:lnTo>
                        <a:pt x="38" y="8"/>
                      </a:lnTo>
                      <a:lnTo>
                        <a:pt x="37" y="5"/>
                      </a:lnTo>
                      <a:lnTo>
                        <a:pt x="36" y="3"/>
                      </a:lnTo>
                      <a:lnTo>
                        <a:pt x="34" y="1"/>
                      </a:lnTo>
                      <a:lnTo>
                        <a:pt x="32" y="0"/>
                      </a:lnTo>
                      <a:lnTo>
                        <a:pt x="29" y="1"/>
                      </a:lnTo>
                      <a:lnTo>
                        <a:pt x="26"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09" name="Freeform 169"/>
                <p:cNvSpPr>
                  <a:spLocks/>
                </p:cNvSpPr>
                <p:nvPr/>
              </p:nvSpPr>
              <p:spPr bwMode="auto">
                <a:xfrm>
                  <a:off x="3988" y="3740"/>
                  <a:ext cx="37" cy="104"/>
                </a:xfrm>
                <a:custGeom>
                  <a:avLst/>
                  <a:gdLst>
                    <a:gd name="T0" fmla="*/ 26 w 37"/>
                    <a:gd name="T1" fmla="*/ 2 h 104"/>
                    <a:gd name="T2" fmla="*/ 24 w 37"/>
                    <a:gd name="T3" fmla="*/ 4 h 104"/>
                    <a:gd name="T4" fmla="*/ 21 w 37"/>
                    <a:gd name="T5" fmla="*/ 6 h 104"/>
                    <a:gd name="T6" fmla="*/ 18 w 37"/>
                    <a:gd name="T7" fmla="*/ 14 h 104"/>
                    <a:gd name="T8" fmla="*/ 15 w 37"/>
                    <a:gd name="T9" fmla="*/ 25 h 104"/>
                    <a:gd name="T10" fmla="*/ 12 w 37"/>
                    <a:gd name="T11" fmla="*/ 33 h 104"/>
                    <a:gd name="T12" fmla="*/ 9 w 37"/>
                    <a:gd name="T13" fmla="*/ 44 h 104"/>
                    <a:gd name="T14" fmla="*/ 6 w 37"/>
                    <a:gd name="T15" fmla="*/ 58 h 104"/>
                    <a:gd name="T16" fmla="*/ 4 w 37"/>
                    <a:gd name="T17" fmla="*/ 67 h 104"/>
                    <a:gd name="T18" fmla="*/ 1 w 37"/>
                    <a:gd name="T19" fmla="*/ 79 h 104"/>
                    <a:gd name="T20" fmla="*/ 0 w 37"/>
                    <a:gd name="T21" fmla="*/ 89 h 104"/>
                    <a:gd name="T22" fmla="*/ 0 w 37"/>
                    <a:gd name="T23" fmla="*/ 95 h 104"/>
                    <a:gd name="T24" fmla="*/ 0 w 37"/>
                    <a:gd name="T25" fmla="*/ 100 h 104"/>
                    <a:gd name="T26" fmla="*/ 3 w 37"/>
                    <a:gd name="T27" fmla="*/ 103 h 104"/>
                    <a:gd name="T28" fmla="*/ 9 w 37"/>
                    <a:gd name="T29" fmla="*/ 104 h 104"/>
                    <a:gd name="T30" fmla="*/ 13 w 37"/>
                    <a:gd name="T31" fmla="*/ 102 h 104"/>
                    <a:gd name="T32" fmla="*/ 17 w 37"/>
                    <a:gd name="T33" fmla="*/ 98 h 104"/>
                    <a:gd name="T34" fmla="*/ 20 w 37"/>
                    <a:gd name="T35" fmla="*/ 92 h 104"/>
                    <a:gd name="T36" fmla="*/ 24 w 37"/>
                    <a:gd name="T37" fmla="*/ 81 h 104"/>
                    <a:gd name="T38" fmla="*/ 26 w 37"/>
                    <a:gd name="T39" fmla="*/ 70 h 104"/>
                    <a:gd name="T40" fmla="*/ 28 w 37"/>
                    <a:gd name="T41" fmla="*/ 59 h 104"/>
                    <a:gd name="T42" fmla="*/ 32 w 37"/>
                    <a:gd name="T43" fmla="*/ 45 h 104"/>
                    <a:gd name="T44" fmla="*/ 34 w 37"/>
                    <a:gd name="T45" fmla="*/ 35 h 104"/>
                    <a:gd name="T46" fmla="*/ 36 w 37"/>
                    <a:gd name="T47" fmla="*/ 25 h 104"/>
                    <a:gd name="T48" fmla="*/ 37 w 37"/>
                    <a:gd name="T49" fmla="*/ 15 h 104"/>
                    <a:gd name="T50" fmla="*/ 37 w 37"/>
                    <a:gd name="T51" fmla="*/ 8 h 104"/>
                    <a:gd name="T52" fmla="*/ 37 w 37"/>
                    <a:gd name="T53" fmla="*/ 5 h 104"/>
                    <a:gd name="T54" fmla="*/ 36 w 37"/>
                    <a:gd name="T55" fmla="*/ 3 h 104"/>
                    <a:gd name="T56" fmla="*/ 34 w 37"/>
                    <a:gd name="T57" fmla="*/ 1 h 104"/>
                    <a:gd name="T58" fmla="*/ 31 w 37"/>
                    <a:gd name="T59" fmla="*/ 0 h 104"/>
                    <a:gd name="T60" fmla="*/ 28 w 37"/>
                    <a:gd name="T61" fmla="*/ 1 h 104"/>
                    <a:gd name="T62" fmla="*/ 26 w 37"/>
                    <a:gd name="T63" fmla="*/ 2 h 10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 h="104">
                      <a:moveTo>
                        <a:pt x="26" y="2"/>
                      </a:moveTo>
                      <a:lnTo>
                        <a:pt x="24" y="4"/>
                      </a:lnTo>
                      <a:lnTo>
                        <a:pt x="21" y="6"/>
                      </a:lnTo>
                      <a:lnTo>
                        <a:pt x="18" y="14"/>
                      </a:lnTo>
                      <a:lnTo>
                        <a:pt x="15" y="25"/>
                      </a:lnTo>
                      <a:lnTo>
                        <a:pt x="12" y="33"/>
                      </a:lnTo>
                      <a:lnTo>
                        <a:pt x="9" y="44"/>
                      </a:lnTo>
                      <a:lnTo>
                        <a:pt x="6" y="58"/>
                      </a:lnTo>
                      <a:lnTo>
                        <a:pt x="4" y="67"/>
                      </a:lnTo>
                      <a:lnTo>
                        <a:pt x="1" y="79"/>
                      </a:lnTo>
                      <a:lnTo>
                        <a:pt x="0" y="89"/>
                      </a:lnTo>
                      <a:lnTo>
                        <a:pt x="0" y="95"/>
                      </a:lnTo>
                      <a:lnTo>
                        <a:pt x="0" y="100"/>
                      </a:lnTo>
                      <a:lnTo>
                        <a:pt x="3" y="103"/>
                      </a:lnTo>
                      <a:lnTo>
                        <a:pt x="9" y="104"/>
                      </a:lnTo>
                      <a:lnTo>
                        <a:pt x="13" y="102"/>
                      </a:lnTo>
                      <a:lnTo>
                        <a:pt x="17" y="98"/>
                      </a:lnTo>
                      <a:lnTo>
                        <a:pt x="20" y="92"/>
                      </a:lnTo>
                      <a:lnTo>
                        <a:pt x="24" y="81"/>
                      </a:lnTo>
                      <a:lnTo>
                        <a:pt x="26" y="70"/>
                      </a:lnTo>
                      <a:lnTo>
                        <a:pt x="28" y="59"/>
                      </a:lnTo>
                      <a:lnTo>
                        <a:pt x="32" y="45"/>
                      </a:lnTo>
                      <a:lnTo>
                        <a:pt x="34" y="35"/>
                      </a:lnTo>
                      <a:lnTo>
                        <a:pt x="36" y="25"/>
                      </a:lnTo>
                      <a:lnTo>
                        <a:pt x="37" y="15"/>
                      </a:lnTo>
                      <a:lnTo>
                        <a:pt x="37" y="8"/>
                      </a:lnTo>
                      <a:lnTo>
                        <a:pt x="37" y="5"/>
                      </a:lnTo>
                      <a:lnTo>
                        <a:pt x="36" y="3"/>
                      </a:lnTo>
                      <a:lnTo>
                        <a:pt x="34" y="1"/>
                      </a:lnTo>
                      <a:lnTo>
                        <a:pt x="31" y="0"/>
                      </a:lnTo>
                      <a:lnTo>
                        <a:pt x="28" y="1"/>
                      </a:lnTo>
                      <a:lnTo>
                        <a:pt x="26" y="2"/>
                      </a:lnTo>
                      <a:close/>
                    </a:path>
                  </a:pathLst>
                </a:custGeom>
                <a:solidFill>
                  <a:srgbClr val="FFFFFF"/>
                </a:solidFill>
                <a:ln w="0">
                  <a:solidFill>
                    <a:srgbClr val="606060"/>
                  </a:solidFill>
                  <a:prstDash val="solid"/>
                  <a:round/>
                  <a:headEnd/>
                  <a:tailEnd/>
                </a:ln>
              </p:spPr>
              <p:txBody>
                <a:bodyPr/>
                <a:lstStyle/>
                <a:p>
                  <a:endParaRPr lang="en-US"/>
                </a:p>
              </p:txBody>
            </p:sp>
            <p:sp>
              <p:nvSpPr>
                <p:cNvPr id="38310" name="Freeform 170"/>
                <p:cNvSpPr>
                  <a:spLocks/>
                </p:cNvSpPr>
                <p:nvPr/>
              </p:nvSpPr>
              <p:spPr bwMode="auto">
                <a:xfrm>
                  <a:off x="4009" y="3789"/>
                  <a:ext cx="146" cy="61"/>
                </a:xfrm>
                <a:custGeom>
                  <a:avLst/>
                  <a:gdLst>
                    <a:gd name="T0" fmla="*/ 3 w 146"/>
                    <a:gd name="T1" fmla="*/ 53 h 61"/>
                    <a:gd name="T2" fmla="*/ 8 w 146"/>
                    <a:gd name="T3" fmla="*/ 50 h 61"/>
                    <a:gd name="T4" fmla="*/ 20 w 146"/>
                    <a:gd name="T5" fmla="*/ 44 h 61"/>
                    <a:gd name="T6" fmla="*/ 39 w 146"/>
                    <a:gd name="T7" fmla="*/ 35 h 61"/>
                    <a:gd name="T8" fmla="*/ 63 w 146"/>
                    <a:gd name="T9" fmla="*/ 25 h 61"/>
                    <a:gd name="T10" fmla="*/ 87 w 146"/>
                    <a:gd name="T11" fmla="*/ 16 h 61"/>
                    <a:gd name="T12" fmla="*/ 115 w 146"/>
                    <a:gd name="T13" fmla="*/ 6 h 61"/>
                    <a:gd name="T14" fmla="*/ 127 w 146"/>
                    <a:gd name="T15" fmla="*/ 2 h 61"/>
                    <a:gd name="T16" fmla="*/ 134 w 146"/>
                    <a:gd name="T17" fmla="*/ 1 h 61"/>
                    <a:gd name="T18" fmla="*/ 138 w 146"/>
                    <a:gd name="T19" fmla="*/ 0 h 61"/>
                    <a:gd name="T20" fmla="*/ 142 w 146"/>
                    <a:gd name="T21" fmla="*/ 0 h 61"/>
                    <a:gd name="T22" fmla="*/ 146 w 146"/>
                    <a:gd name="T23" fmla="*/ 1 h 61"/>
                    <a:gd name="T24" fmla="*/ 146 w 146"/>
                    <a:gd name="T25" fmla="*/ 3 h 61"/>
                    <a:gd name="T26" fmla="*/ 146 w 146"/>
                    <a:gd name="T27" fmla="*/ 5 h 61"/>
                    <a:gd name="T28" fmla="*/ 143 w 146"/>
                    <a:gd name="T29" fmla="*/ 8 h 61"/>
                    <a:gd name="T30" fmla="*/ 140 w 146"/>
                    <a:gd name="T31" fmla="*/ 10 h 61"/>
                    <a:gd name="T32" fmla="*/ 137 w 146"/>
                    <a:gd name="T33" fmla="*/ 13 h 61"/>
                    <a:gd name="T34" fmla="*/ 125 w 146"/>
                    <a:gd name="T35" fmla="*/ 19 h 61"/>
                    <a:gd name="T36" fmla="*/ 99 w 146"/>
                    <a:gd name="T37" fmla="*/ 31 h 61"/>
                    <a:gd name="T38" fmla="*/ 72 w 146"/>
                    <a:gd name="T39" fmla="*/ 41 h 61"/>
                    <a:gd name="T40" fmla="*/ 50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8" y="50"/>
                      </a:lnTo>
                      <a:lnTo>
                        <a:pt x="20" y="44"/>
                      </a:lnTo>
                      <a:lnTo>
                        <a:pt x="39" y="35"/>
                      </a:lnTo>
                      <a:lnTo>
                        <a:pt x="63" y="25"/>
                      </a:lnTo>
                      <a:lnTo>
                        <a:pt x="87" y="16"/>
                      </a:lnTo>
                      <a:lnTo>
                        <a:pt x="115" y="6"/>
                      </a:lnTo>
                      <a:lnTo>
                        <a:pt x="127" y="2"/>
                      </a:lnTo>
                      <a:lnTo>
                        <a:pt x="134" y="1"/>
                      </a:lnTo>
                      <a:lnTo>
                        <a:pt x="138" y="0"/>
                      </a:lnTo>
                      <a:lnTo>
                        <a:pt x="142" y="0"/>
                      </a:lnTo>
                      <a:lnTo>
                        <a:pt x="146" y="1"/>
                      </a:lnTo>
                      <a:lnTo>
                        <a:pt x="146" y="3"/>
                      </a:lnTo>
                      <a:lnTo>
                        <a:pt x="146" y="5"/>
                      </a:lnTo>
                      <a:lnTo>
                        <a:pt x="143" y="8"/>
                      </a:lnTo>
                      <a:lnTo>
                        <a:pt x="140" y="10"/>
                      </a:lnTo>
                      <a:lnTo>
                        <a:pt x="137" y="13"/>
                      </a:lnTo>
                      <a:lnTo>
                        <a:pt x="125" y="19"/>
                      </a:lnTo>
                      <a:lnTo>
                        <a:pt x="99" y="31"/>
                      </a:lnTo>
                      <a:lnTo>
                        <a:pt x="72" y="41"/>
                      </a:lnTo>
                      <a:lnTo>
                        <a:pt x="50" y="49"/>
                      </a:lnTo>
                      <a:lnTo>
                        <a:pt x="31" y="55"/>
                      </a:lnTo>
                      <a:lnTo>
                        <a:pt x="16" y="60"/>
                      </a:lnTo>
                      <a:lnTo>
                        <a:pt x="6" y="61"/>
                      </a:lnTo>
                      <a:lnTo>
                        <a:pt x="3" y="60"/>
                      </a:lnTo>
                      <a:lnTo>
                        <a:pt x="0" y="57"/>
                      </a:lnTo>
                      <a:lnTo>
                        <a:pt x="3"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11" name="Freeform 171"/>
                <p:cNvSpPr>
                  <a:spLocks/>
                </p:cNvSpPr>
                <p:nvPr/>
              </p:nvSpPr>
              <p:spPr bwMode="auto">
                <a:xfrm>
                  <a:off x="4003" y="3789"/>
                  <a:ext cx="146" cy="61"/>
                </a:xfrm>
                <a:custGeom>
                  <a:avLst/>
                  <a:gdLst>
                    <a:gd name="T0" fmla="*/ 3 w 146"/>
                    <a:gd name="T1" fmla="*/ 53 h 61"/>
                    <a:gd name="T2" fmla="*/ 9 w 146"/>
                    <a:gd name="T3" fmla="*/ 50 h 61"/>
                    <a:gd name="T4" fmla="*/ 21 w 146"/>
                    <a:gd name="T5" fmla="*/ 44 h 61"/>
                    <a:gd name="T6" fmla="*/ 40 w 146"/>
                    <a:gd name="T7" fmla="*/ 35 h 61"/>
                    <a:gd name="T8" fmla="*/ 64 w 146"/>
                    <a:gd name="T9" fmla="*/ 25 h 61"/>
                    <a:gd name="T10" fmla="*/ 87 w 146"/>
                    <a:gd name="T11" fmla="*/ 16 h 61"/>
                    <a:gd name="T12" fmla="*/ 115 w 146"/>
                    <a:gd name="T13" fmla="*/ 6 h 61"/>
                    <a:gd name="T14" fmla="*/ 127 w 146"/>
                    <a:gd name="T15" fmla="*/ 2 h 61"/>
                    <a:gd name="T16" fmla="*/ 134 w 146"/>
                    <a:gd name="T17" fmla="*/ 1 h 61"/>
                    <a:gd name="T18" fmla="*/ 139 w 146"/>
                    <a:gd name="T19" fmla="*/ 0 h 61"/>
                    <a:gd name="T20" fmla="*/ 143 w 146"/>
                    <a:gd name="T21" fmla="*/ 0 h 61"/>
                    <a:gd name="T22" fmla="*/ 146 w 146"/>
                    <a:gd name="T23" fmla="*/ 1 h 61"/>
                    <a:gd name="T24" fmla="*/ 146 w 146"/>
                    <a:gd name="T25" fmla="*/ 3 h 61"/>
                    <a:gd name="T26" fmla="*/ 146 w 146"/>
                    <a:gd name="T27" fmla="*/ 5 h 61"/>
                    <a:gd name="T28" fmla="*/ 144 w 146"/>
                    <a:gd name="T29" fmla="*/ 8 h 61"/>
                    <a:gd name="T30" fmla="*/ 140 w 146"/>
                    <a:gd name="T31" fmla="*/ 10 h 61"/>
                    <a:gd name="T32" fmla="*/ 138 w 146"/>
                    <a:gd name="T33" fmla="*/ 13 h 61"/>
                    <a:gd name="T34" fmla="*/ 126 w 146"/>
                    <a:gd name="T35" fmla="*/ 19 h 61"/>
                    <a:gd name="T36" fmla="*/ 99 w 146"/>
                    <a:gd name="T37" fmla="*/ 31 h 61"/>
                    <a:gd name="T38" fmla="*/ 73 w 146"/>
                    <a:gd name="T39" fmla="*/ 41 h 61"/>
                    <a:gd name="T40" fmla="*/ 51 w 146"/>
                    <a:gd name="T41" fmla="*/ 49 h 61"/>
                    <a:gd name="T42" fmla="*/ 31 w 146"/>
                    <a:gd name="T43" fmla="*/ 55 h 61"/>
                    <a:gd name="T44" fmla="*/ 16 w 146"/>
                    <a:gd name="T45" fmla="*/ 60 h 61"/>
                    <a:gd name="T46" fmla="*/ 6 w 146"/>
                    <a:gd name="T47" fmla="*/ 61 h 61"/>
                    <a:gd name="T48" fmla="*/ 3 w 146"/>
                    <a:gd name="T49" fmla="*/ 60 h 61"/>
                    <a:gd name="T50" fmla="*/ 0 w 146"/>
                    <a:gd name="T51" fmla="*/ 57 h 61"/>
                    <a:gd name="T52" fmla="*/ 3 w 146"/>
                    <a:gd name="T53" fmla="*/ 53 h 6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1">
                      <a:moveTo>
                        <a:pt x="3" y="53"/>
                      </a:moveTo>
                      <a:lnTo>
                        <a:pt x="9" y="50"/>
                      </a:lnTo>
                      <a:lnTo>
                        <a:pt x="21" y="44"/>
                      </a:lnTo>
                      <a:lnTo>
                        <a:pt x="40" y="35"/>
                      </a:lnTo>
                      <a:lnTo>
                        <a:pt x="64" y="25"/>
                      </a:lnTo>
                      <a:lnTo>
                        <a:pt x="87" y="16"/>
                      </a:lnTo>
                      <a:lnTo>
                        <a:pt x="115" y="6"/>
                      </a:lnTo>
                      <a:lnTo>
                        <a:pt x="127" y="2"/>
                      </a:lnTo>
                      <a:lnTo>
                        <a:pt x="134" y="1"/>
                      </a:lnTo>
                      <a:lnTo>
                        <a:pt x="139" y="0"/>
                      </a:lnTo>
                      <a:lnTo>
                        <a:pt x="143" y="0"/>
                      </a:lnTo>
                      <a:lnTo>
                        <a:pt x="146" y="1"/>
                      </a:lnTo>
                      <a:lnTo>
                        <a:pt x="146" y="3"/>
                      </a:lnTo>
                      <a:lnTo>
                        <a:pt x="146" y="5"/>
                      </a:lnTo>
                      <a:lnTo>
                        <a:pt x="144" y="8"/>
                      </a:lnTo>
                      <a:lnTo>
                        <a:pt x="140" y="10"/>
                      </a:lnTo>
                      <a:lnTo>
                        <a:pt x="138" y="13"/>
                      </a:lnTo>
                      <a:lnTo>
                        <a:pt x="126" y="19"/>
                      </a:lnTo>
                      <a:lnTo>
                        <a:pt x="99" y="31"/>
                      </a:lnTo>
                      <a:lnTo>
                        <a:pt x="73" y="41"/>
                      </a:lnTo>
                      <a:lnTo>
                        <a:pt x="51" y="49"/>
                      </a:lnTo>
                      <a:lnTo>
                        <a:pt x="31" y="55"/>
                      </a:lnTo>
                      <a:lnTo>
                        <a:pt x="16" y="60"/>
                      </a:lnTo>
                      <a:lnTo>
                        <a:pt x="6" y="61"/>
                      </a:lnTo>
                      <a:lnTo>
                        <a:pt x="3" y="60"/>
                      </a:lnTo>
                      <a:lnTo>
                        <a:pt x="0" y="57"/>
                      </a:lnTo>
                      <a:lnTo>
                        <a:pt x="3" y="53"/>
                      </a:lnTo>
                      <a:close/>
                    </a:path>
                  </a:pathLst>
                </a:custGeom>
                <a:solidFill>
                  <a:srgbClr val="FFFFFF"/>
                </a:solidFill>
                <a:ln w="0">
                  <a:solidFill>
                    <a:srgbClr val="606060"/>
                  </a:solidFill>
                  <a:prstDash val="solid"/>
                  <a:round/>
                  <a:headEnd/>
                  <a:tailEnd/>
                </a:ln>
              </p:spPr>
              <p:txBody>
                <a:bodyPr/>
                <a:lstStyle/>
                <a:p>
                  <a:endParaRPr lang="en-US"/>
                </a:p>
              </p:txBody>
            </p:sp>
            <p:sp>
              <p:nvSpPr>
                <p:cNvPr id="38312" name="Freeform 172"/>
                <p:cNvSpPr>
                  <a:spLocks/>
                </p:cNvSpPr>
                <p:nvPr/>
              </p:nvSpPr>
              <p:spPr bwMode="auto">
                <a:xfrm>
                  <a:off x="4008" y="3828"/>
                  <a:ext cx="172" cy="30"/>
                </a:xfrm>
                <a:custGeom>
                  <a:avLst/>
                  <a:gdLst>
                    <a:gd name="T0" fmla="*/ 0 w 172"/>
                    <a:gd name="T1" fmla="*/ 26 h 30"/>
                    <a:gd name="T2" fmla="*/ 7 w 172"/>
                    <a:gd name="T3" fmla="*/ 23 h 30"/>
                    <a:gd name="T4" fmla="*/ 23 w 172"/>
                    <a:gd name="T5" fmla="*/ 19 h 30"/>
                    <a:gd name="T6" fmla="*/ 50 w 172"/>
                    <a:gd name="T7" fmla="*/ 13 h 30"/>
                    <a:gd name="T8" fmla="*/ 73 w 172"/>
                    <a:gd name="T9" fmla="*/ 10 h 30"/>
                    <a:gd name="T10" fmla="*/ 101 w 172"/>
                    <a:gd name="T11" fmla="*/ 5 h 30"/>
                    <a:gd name="T12" fmla="*/ 131 w 172"/>
                    <a:gd name="T13" fmla="*/ 2 h 30"/>
                    <a:gd name="T14" fmla="*/ 148 w 172"/>
                    <a:gd name="T15" fmla="*/ 1 h 30"/>
                    <a:gd name="T16" fmla="*/ 154 w 172"/>
                    <a:gd name="T17" fmla="*/ 0 h 30"/>
                    <a:gd name="T18" fmla="*/ 159 w 172"/>
                    <a:gd name="T19" fmla="*/ 1 h 30"/>
                    <a:gd name="T20" fmla="*/ 166 w 172"/>
                    <a:gd name="T21" fmla="*/ 1 h 30"/>
                    <a:gd name="T22" fmla="*/ 170 w 172"/>
                    <a:gd name="T23" fmla="*/ 2 h 30"/>
                    <a:gd name="T24" fmla="*/ 172 w 172"/>
                    <a:gd name="T25" fmla="*/ 3 h 30"/>
                    <a:gd name="T26" fmla="*/ 171 w 172"/>
                    <a:gd name="T27" fmla="*/ 5 h 30"/>
                    <a:gd name="T28" fmla="*/ 169 w 172"/>
                    <a:gd name="T29" fmla="*/ 7 h 30"/>
                    <a:gd name="T30" fmla="*/ 166 w 172"/>
                    <a:gd name="T31" fmla="*/ 9 h 30"/>
                    <a:gd name="T32" fmla="*/ 159 w 172"/>
                    <a:gd name="T33" fmla="*/ 12 h 30"/>
                    <a:gd name="T34" fmla="*/ 152 w 172"/>
                    <a:gd name="T35" fmla="*/ 13 h 30"/>
                    <a:gd name="T36" fmla="*/ 141 w 172"/>
                    <a:gd name="T37" fmla="*/ 16 h 30"/>
                    <a:gd name="T38" fmla="*/ 111 w 172"/>
                    <a:gd name="T39" fmla="*/ 21 h 30"/>
                    <a:gd name="T40" fmla="*/ 81 w 172"/>
                    <a:gd name="T41" fmla="*/ 24 h 30"/>
                    <a:gd name="T42" fmla="*/ 58 w 172"/>
                    <a:gd name="T43" fmla="*/ 27 h 30"/>
                    <a:gd name="T44" fmla="*/ 31 w 172"/>
                    <a:gd name="T45" fmla="*/ 29 h 30"/>
                    <a:gd name="T46" fmla="*/ 19 w 172"/>
                    <a:gd name="T47" fmla="*/ 30 h 30"/>
                    <a:gd name="T48" fmla="*/ 10 w 172"/>
                    <a:gd name="T49" fmla="*/ 30 h 30"/>
                    <a:gd name="T50" fmla="*/ 4 w 172"/>
                    <a:gd name="T51" fmla="*/ 29 h 30"/>
                    <a:gd name="T52" fmla="*/ 0 w 172"/>
                    <a:gd name="T53" fmla="*/ 28 h 30"/>
                    <a:gd name="T54" fmla="*/ 0 w 172"/>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2" h="30">
                      <a:moveTo>
                        <a:pt x="0" y="26"/>
                      </a:moveTo>
                      <a:lnTo>
                        <a:pt x="7" y="23"/>
                      </a:lnTo>
                      <a:lnTo>
                        <a:pt x="23" y="19"/>
                      </a:lnTo>
                      <a:lnTo>
                        <a:pt x="50" y="13"/>
                      </a:lnTo>
                      <a:lnTo>
                        <a:pt x="73" y="10"/>
                      </a:lnTo>
                      <a:lnTo>
                        <a:pt x="101" y="5"/>
                      </a:lnTo>
                      <a:lnTo>
                        <a:pt x="131" y="2"/>
                      </a:lnTo>
                      <a:lnTo>
                        <a:pt x="148" y="1"/>
                      </a:lnTo>
                      <a:lnTo>
                        <a:pt x="154" y="0"/>
                      </a:lnTo>
                      <a:lnTo>
                        <a:pt x="159" y="1"/>
                      </a:lnTo>
                      <a:lnTo>
                        <a:pt x="166" y="1"/>
                      </a:lnTo>
                      <a:lnTo>
                        <a:pt x="170" y="2"/>
                      </a:lnTo>
                      <a:lnTo>
                        <a:pt x="172" y="3"/>
                      </a:lnTo>
                      <a:lnTo>
                        <a:pt x="171" y="5"/>
                      </a:lnTo>
                      <a:lnTo>
                        <a:pt x="169" y="7"/>
                      </a:lnTo>
                      <a:lnTo>
                        <a:pt x="166" y="9"/>
                      </a:lnTo>
                      <a:lnTo>
                        <a:pt x="159" y="12"/>
                      </a:lnTo>
                      <a:lnTo>
                        <a:pt x="152" y="13"/>
                      </a:lnTo>
                      <a:lnTo>
                        <a:pt x="141" y="16"/>
                      </a:lnTo>
                      <a:lnTo>
                        <a:pt x="111" y="21"/>
                      </a:lnTo>
                      <a:lnTo>
                        <a:pt x="81" y="24"/>
                      </a:lnTo>
                      <a:lnTo>
                        <a:pt x="58" y="27"/>
                      </a:lnTo>
                      <a:lnTo>
                        <a:pt x="31" y="29"/>
                      </a:lnTo>
                      <a:lnTo>
                        <a:pt x="19" y="30"/>
                      </a:lnTo>
                      <a:lnTo>
                        <a:pt x="10" y="30"/>
                      </a:lnTo>
                      <a:lnTo>
                        <a:pt x="4" y="29"/>
                      </a:lnTo>
                      <a:lnTo>
                        <a:pt x="0" y="28"/>
                      </a:lnTo>
                      <a:lnTo>
                        <a:pt x="0"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13" name="Freeform 173"/>
                <p:cNvSpPr>
                  <a:spLocks/>
                </p:cNvSpPr>
                <p:nvPr/>
              </p:nvSpPr>
              <p:spPr bwMode="auto">
                <a:xfrm>
                  <a:off x="4003" y="3828"/>
                  <a:ext cx="171" cy="30"/>
                </a:xfrm>
                <a:custGeom>
                  <a:avLst/>
                  <a:gdLst>
                    <a:gd name="T0" fmla="*/ 0 w 171"/>
                    <a:gd name="T1" fmla="*/ 25 h 30"/>
                    <a:gd name="T2" fmla="*/ 6 w 171"/>
                    <a:gd name="T3" fmla="*/ 22 h 30"/>
                    <a:gd name="T4" fmla="*/ 22 w 171"/>
                    <a:gd name="T5" fmla="*/ 18 h 30"/>
                    <a:gd name="T6" fmla="*/ 50 w 171"/>
                    <a:gd name="T7" fmla="*/ 13 h 30"/>
                    <a:gd name="T8" fmla="*/ 72 w 171"/>
                    <a:gd name="T9" fmla="*/ 9 h 30"/>
                    <a:gd name="T10" fmla="*/ 101 w 171"/>
                    <a:gd name="T11" fmla="*/ 5 h 30"/>
                    <a:gd name="T12" fmla="*/ 130 w 171"/>
                    <a:gd name="T13" fmla="*/ 1 h 30"/>
                    <a:gd name="T14" fmla="*/ 148 w 171"/>
                    <a:gd name="T15" fmla="*/ 0 h 30"/>
                    <a:gd name="T16" fmla="*/ 153 w 171"/>
                    <a:gd name="T17" fmla="*/ 0 h 30"/>
                    <a:gd name="T18" fmla="*/ 159 w 171"/>
                    <a:gd name="T19" fmla="*/ 0 h 30"/>
                    <a:gd name="T20" fmla="*/ 165 w 171"/>
                    <a:gd name="T21" fmla="*/ 0 h 30"/>
                    <a:gd name="T22" fmla="*/ 170 w 171"/>
                    <a:gd name="T23" fmla="*/ 1 h 30"/>
                    <a:gd name="T24" fmla="*/ 171 w 171"/>
                    <a:gd name="T25" fmla="*/ 3 h 30"/>
                    <a:gd name="T26" fmla="*/ 171 w 171"/>
                    <a:gd name="T27" fmla="*/ 5 h 30"/>
                    <a:gd name="T28" fmla="*/ 168 w 171"/>
                    <a:gd name="T29" fmla="*/ 7 h 30"/>
                    <a:gd name="T30" fmla="*/ 166 w 171"/>
                    <a:gd name="T31" fmla="*/ 8 h 30"/>
                    <a:gd name="T32" fmla="*/ 159 w 171"/>
                    <a:gd name="T33" fmla="*/ 11 h 30"/>
                    <a:gd name="T34" fmla="*/ 152 w 171"/>
                    <a:gd name="T35" fmla="*/ 13 h 30"/>
                    <a:gd name="T36" fmla="*/ 140 w 171"/>
                    <a:gd name="T37" fmla="*/ 16 h 30"/>
                    <a:gd name="T38" fmla="*/ 111 w 171"/>
                    <a:gd name="T39" fmla="*/ 21 h 30"/>
                    <a:gd name="T40" fmla="*/ 81 w 171"/>
                    <a:gd name="T41" fmla="*/ 24 h 30"/>
                    <a:gd name="T42" fmla="*/ 57 w 171"/>
                    <a:gd name="T43" fmla="*/ 27 h 30"/>
                    <a:gd name="T44" fmla="*/ 31 w 171"/>
                    <a:gd name="T45" fmla="*/ 29 h 30"/>
                    <a:gd name="T46" fmla="*/ 19 w 171"/>
                    <a:gd name="T47" fmla="*/ 29 h 30"/>
                    <a:gd name="T48" fmla="*/ 10 w 171"/>
                    <a:gd name="T49" fmla="*/ 30 h 30"/>
                    <a:gd name="T50" fmla="*/ 3 w 171"/>
                    <a:gd name="T51" fmla="*/ 29 h 30"/>
                    <a:gd name="T52" fmla="*/ 0 w 171"/>
                    <a:gd name="T53" fmla="*/ 27 h 30"/>
                    <a:gd name="T54" fmla="*/ 0 w 171"/>
                    <a:gd name="T55" fmla="*/ 25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0" y="25"/>
                      </a:moveTo>
                      <a:lnTo>
                        <a:pt x="6" y="22"/>
                      </a:lnTo>
                      <a:lnTo>
                        <a:pt x="22" y="18"/>
                      </a:lnTo>
                      <a:lnTo>
                        <a:pt x="50" y="13"/>
                      </a:lnTo>
                      <a:lnTo>
                        <a:pt x="72" y="9"/>
                      </a:lnTo>
                      <a:lnTo>
                        <a:pt x="101" y="5"/>
                      </a:lnTo>
                      <a:lnTo>
                        <a:pt x="130" y="1"/>
                      </a:lnTo>
                      <a:lnTo>
                        <a:pt x="148" y="0"/>
                      </a:lnTo>
                      <a:lnTo>
                        <a:pt x="153" y="0"/>
                      </a:lnTo>
                      <a:lnTo>
                        <a:pt x="159" y="0"/>
                      </a:lnTo>
                      <a:lnTo>
                        <a:pt x="165" y="0"/>
                      </a:lnTo>
                      <a:lnTo>
                        <a:pt x="170" y="1"/>
                      </a:lnTo>
                      <a:lnTo>
                        <a:pt x="171" y="3"/>
                      </a:lnTo>
                      <a:lnTo>
                        <a:pt x="171" y="5"/>
                      </a:lnTo>
                      <a:lnTo>
                        <a:pt x="168" y="7"/>
                      </a:lnTo>
                      <a:lnTo>
                        <a:pt x="166" y="8"/>
                      </a:lnTo>
                      <a:lnTo>
                        <a:pt x="159" y="11"/>
                      </a:lnTo>
                      <a:lnTo>
                        <a:pt x="152" y="13"/>
                      </a:lnTo>
                      <a:lnTo>
                        <a:pt x="140" y="16"/>
                      </a:lnTo>
                      <a:lnTo>
                        <a:pt x="111" y="21"/>
                      </a:lnTo>
                      <a:lnTo>
                        <a:pt x="81" y="24"/>
                      </a:lnTo>
                      <a:lnTo>
                        <a:pt x="57" y="27"/>
                      </a:lnTo>
                      <a:lnTo>
                        <a:pt x="31" y="29"/>
                      </a:lnTo>
                      <a:lnTo>
                        <a:pt x="19" y="29"/>
                      </a:lnTo>
                      <a:lnTo>
                        <a:pt x="10" y="30"/>
                      </a:lnTo>
                      <a:lnTo>
                        <a:pt x="3" y="29"/>
                      </a:lnTo>
                      <a:lnTo>
                        <a:pt x="0" y="27"/>
                      </a:lnTo>
                      <a:lnTo>
                        <a:pt x="0" y="25"/>
                      </a:lnTo>
                      <a:close/>
                    </a:path>
                  </a:pathLst>
                </a:custGeom>
                <a:solidFill>
                  <a:srgbClr val="FFFFFF"/>
                </a:solidFill>
                <a:ln w="0">
                  <a:solidFill>
                    <a:srgbClr val="606060"/>
                  </a:solidFill>
                  <a:prstDash val="solid"/>
                  <a:round/>
                  <a:headEnd/>
                  <a:tailEnd/>
                </a:ln>
              </p:spPr>
              <p:txBody>
                <a:bodyPr/>
                <a:lstStyle/>
                <a:p>
                  <a:endParaRPr lang="en-US"/>
                </a:p>
              </p:txBody>
            </p:sp>
            <p:sp>
              <p:nvSpPr>
                <p:cNvPr id="38314" name="Oval 174"/>
                <p:cNvSpPr>
                  <a:spLocks noChangeArrowheads="1"/>
                </p:cNvSpPr>
                <p:nvPr/>
              </p:nvSpPr>
              <p:spPr bwMode="auto">
                <a:xfrm>
                  <a:off x="4008" y="3849"/>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315" name="Oval 175"/>
                <p:cNvSpPr>
                  <a:spLocks noChangeArrowheads="1"/>
                </p:cNvSpPr>
                <p:nvPr/>
              </p:nvSpPr>
              <p:spPr bwMode="auto">
                <a:xfrm>
                  <a:off x="4003" y="3849"/>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316" name="Freeform 176"/>
                <p:cNvSpPr>
                  <a:spLocks/>
                </p:cNvSpPr>
                <p:nvPr/>
              </p:nvSpPr>
              <p:spPr bwMode="auto">
                <a:xfrm>
                  <a:off x="4003" y="3772"/>
                  <a:ext cx="133" cy="78"/>
                </a:xfrm>
                <a:custGeom>
                  <a:avLst/>
                  <a:gdLst>
                    <a:gd name="T0" fmla="*/ 2 w 133"/>
                    <a:gd name="T1" fmla="*/ 72 h 78"/>
                    <a:gd name="T2" fmla="*/ 5 w 133"/>
                    <a:gd name="T3" fmla="*/ 67 h 78"/>
                    <a:gd name="T4" fmla="*/ 13 w 133"/>
                    <a:gd name="T5" fmla="*/ 61 h 78"/>
                    <a:gd name="T6" fmla="*/ 28 w 133"/>
                    <a:gd name="T7" fmla="*/ 50 h 78"/>
                    <a:gd name="T8" fmla="*/ 50 w 133"/>
                    <a:gd name="T9" fmla="*/ 36 h 78"/>
                    <a:gd name="T10" fmla="*/ 74 w 133"/>
                    <a:gd name="T11" fmla="*/ 23 h 78"/>
                    <a:gd name="T12" fmla="*/ 91 w 133"/>
                    <a:gd name="T13" fmla="*/ 14 h 78"/>
                    <a:gd name="T14" fmla="*/ 109 w 133"/>
                    <a:gd name="T15" fmla="*/ 4 h 78"/>
                    <a:gd name="T16" fmla="*/ 115 w 133"/>
                    <a:gd name="T17" fmla="*/ 2 h 78"/>
                    <a:gd name="T18" fmla="*/ 121 w 133"/>
                    <a:gd name="T19" fmla="*/ 0 h 78"/>
                    <a:gd name="T20" fmla="*/ 124 w 133"/>
                    <a:gd name="T21" fmla="*/ 0 h 78"/>
                    <a:gd name="T22" fmla="*/ 129 w 133"/>
                    <a:gd name="T23" fmla="*/ 0 h 78"/>
                    <a:gd name="T24" fmla="*/ 132 w 133"/>
                    <a:gd name="T25" fmla="*/ 1 h 78"/>
                    <a:gd name="T26" fmla="*/ 133 w 133"/>
                    <a:gd name="T27" fmla="*/ 3 h 78"/>
                    <a:gd name="T28" fmla="*/ 131 w 133"/>
                    <a:gd name="T29" fmla="*/ 6 h 78"/>
                    <a:gd name="T30" fmla="*/ 129 w 133"/>
                    <a:gd name="T31" fmla="*/ 9 h 78"/>
                    <a:gd name="T32" fmla="*/ 127 w 133"/>
                    <a:gd name="T33" fmla="*/ 11 h 78"/>
                    <a:gd name="T34" fmla="*/ 122 w 133"/>
                    <a:gd name="T35" fmla="*/ 15 h 78"/>
                    <a:gd name="T36" fmla="*/ 106 w 133"/>
                    <a:gd name="T37" fmla="*/ 27 h 78"/>
                    <a:gd name="T38" fmla="*/ 90 w 133"/>
                    <a:gd name="T39" fmla="*/ 37 h 78"/>
                    <a:gd name="T40" fmla="*/ 67 w 133"/>
                    <a:gd name="T41" fmla="*/ 51 h 78"/>
                    <a:gd name="T42" fmla="*/ 44 w 133"/>
                    <a:gd name="T43" fmla="*/ 63 h 78"/>
                    <a:gd name="T44" fmla="*/ 25 w 133"/>
                    <a:gd name="T45" fmla="*/ 73 h 78"/>
                    <a:gd name="T46" fmla="*/ 13 w 133"/>
                    <a:gd name="T47" fmla="*/ 76 h 78"/>
                    <a:gd name="T48" fmla="*/ 6 w 133"/>
                    <a:gd name="T49" fmla="*/ 78 h 78"/>
                    <a:gd name="T50" fmla="*/ 2 w 133"/>
                    <a:gd name="T51" fmla="*/ 77 h 78"/>
                    <a:gd name="T52" fmla="*/ 0 w 133"/>
                    <a:gd name="T53" fmla="*/ 75 h 78"/>
                    <a:gd name="T54" fmla="*/ 2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2" y="72"/>
                      </a:moveTo>
                      <a:lnTo>
                        <a:pt x="5" y="67"/>
                      </a:lnTo>
                      <a:lnTo>
                        <a:pt x="13" y="61"/>
                      </a:lnTo>
                      <a:lnTo>
                        <a:pt x="28" y="50"/>
                      </a:lnTo>
                      <a:lnTo>
                        <a:pt x="50" y="36"/>
                      </a:lnTo>
                      <a:lnTo>
                        <a:pt x="74" y="23"/>
                      </a:lnTo>
                      <a:lnTo>
                        <a:pt x="91" y="14"/>
                      </a:lnTo>
                      <a:lnTo>
                        <a:pt x="109" y="4"/>
                      </a:lnTo>
                      <a:lnTo>
                        <a:pt x="115" y="2"/>
                      </a:lnTo>
                      <a:lnTo>
                        <a:pt x="121" y="0"/>
                      </a:lnTo>
                      <a:lnTo>
                        <a:pt x="124" y="0"/>
                      </a:lnTo>
                      <a:lnTo>
                        <a:pt x="129" y="0"/>
                      </a:lnTo>
                      <a:lnTo>
                        <a:pt x="132" y="1"/>
                      </a:lnTo>
                      <a:lnTo>
                        <a:pt x="133" y="3"/>
                      </a:lnTo>
                      <a:lnTo>
                        <a:pt x="131" y="6"/>
                      </a:lnTo>
                      <a:lnTo>
                        <a:pt x="129" y="9"/>
                      </a:lnTo>
                      <a:lnTo>
                        <a:pt x="127" y="11"/>
                      </a:lnTo>
                      <a:lnTo>
                        <a:pt x="122" y="15"/>
                      </a:lnTo>
                      <a:lnTo>
                        <a:pt x="106" y="27"/>
                      </a:lnTo>
                      <a:lnTo>
                        <a:pt x="90" y="37"/>
                      </a:lnTo>
                      <a:lnTo>
                        <a:pt x="67" y="51"/>
                      </a:lnTo>
                      <a:lnTo>
                        <a:pt x="44" y="63"/>
                      </a:lnTo>
                      <a:lnTo>
                        <a:pt x="25" y="73"/>
                      </a:lnTo>
                      <a:lnTo>
                        <a:pt x="13" y="76"/>
                      </a:lnTo>
                      <a:lnTo>
                        <a:pt x="6" y="78"/>
                      </a:lnTo>
                      <a:lnTo>
                        <a:pt x="2" y="77"/>
                      </a:lnTo>
                      <a:lnTo>
                        <a:pt x="0" y="75"/>
                      </a:lnTo>
                      <a:lnTo>
                        <a:pt x="2" y="7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17" name="Freeform 177"/>
                <p:cNvSpPr>
                  <a:spLocks/>
                </p:cNvSpPr>
                <p:nvPr/>
              </p:nvSpPr>
              <p:spPr bwMode="auto">
                <a:xfrm>
                  <a:off x="3997" y="3772"/>
                  <a:ext cx="133" cy="78"/>
                </a:xfrm>
                <a:custGeom>
                  <a:avLst/>
                  <a:gdLst>
                    <a:gd name="T0" fmla="*/ 3 w 133"/>
                    <a:gd name="T1" fmla="*/ 72 h 78"/>
                    <a:gd name="T2" fmla="*/ 6 w 133"/>
                    <a:gd name="T3" fmla="*/ 67 h 78"/>
                    <a:gd name="T4" fmla="*/ 13 w 133"/>
                    <a:gd name="T5" fmla="*/ 61 h 78"/>
                    <a:gd name="T6" fmla="*/ 28 w 133"/>
                    <a:gd name="T7" fmla="*/ 50 h 78"/>
                    <a:gd name="T8" fmla="*/ 51 w 133"/>
                    <a:gd name="T9" fmla="*/ 36 h 78"/>
                    <a:gd name="T10" fmla="*/ 74 w 133"/>
                    <a:gd name="T11" fmla="*/ 23 h 78"/>
                    <a:gd name="T12" fmla="*/ 92 w 133"/>
                    <a:gd name="T13" fmla="*/ 14 h 78"/>
                    <a:gd name="T14" fmla="*/ 109 w 133"/>
                    <a:gd name="T15" fmla="*/ 4 h 78"/>
                    <a:gd name="T16" fmla="*/ 116 w 133"/>
                    <a:gd name="T17" fmla="*/ 2 h 78"/>
                    <a:gd name="T18" fmla="*/ 121 w 133"/>
                    <a:gd name="T19" fmla="*/ 0 h 78"/>
                    <a:gd name="T20" fmla="*/ 125 w 133"/>
                    <a:gd name="T21" fmla="*/ 0 h 78"/>
                    <a:gd name="T22" fmla="*/ 130 w 133"/>
                    <a:gd name="T23" fmla="*/ 0 h 78"/>
                    <a:gd name="T24" fmla="*/ 133 w 133"/>
                    <a:gd name="T25" fmla="*/ 1 h 78"/>
                    <a:gd name="T26" fmla="*/ 133 w 133"/>
                    <a:gd name="T27" fmla="*/ 3 h 78"/>
                    <a:gd name="T28" fmla="*/ 132 w 133"/>
                    <a:gd name="T29" fmla="*/ 6 h 78"/>
                    <a:gd name="T30" fmla="*/ 130 w 133"/>
                    <a:gd name="T31" fmla="*/ 9 h 78"/>
                    <a:gd name="T32" fmla="*/ 127 w 133"/>
                    <a:gd name="T33" fmla="*/ 11 h 78"/>
                    <a:gd name="T34" fmla="*/ 123 w 133"/>
                    <a:gd name="T35" fmla="*/ 15 h 78"/>
                    <a:gd name="T36" fmla="*/ 107 w 133"/>
                    <a:gd name="T37" fmla="*/ 27 h 78"/>
                    <a:gd name="T38" fmla="*/ 91 w 133"/>
                    <a:gd name="T39" fmla="*/ 37 h 78"/>
                    <a:gd name="T40" fmla="*/ 68 w 133"/>
                    <a:gd name="T41" fmla="*/ 51 h 78"/>
                    <a:gd name="T42" fmla="*/ 45 w 133"/>
                    <a:gd name="T43" fmla="*/ 63 h 78"/>
                    <a:gd name="T44" fmla="*/ 25 w 133"/>
                    <a:gd name="T45" fmla="*/ 73 h 78"/>
                    <a:gd name="T46" fmla="*/ 15 w 133"/>
                    <a:gd name="T47" fmla="*/ 76 h 78"/>
                    <a:gd name="T48" fmla="*/ 7 w 133"/>
                    <a:gd name="T49" fmla="*/ 78 h 78"/>
                    <a:gd name="T50" fmla="*/ 2 w 133"/>
                    <a:gd name="T51" fmla="*/ 77 h 78"/>
                    <a:gd name="T52" fmla="*/ 0 w 133"/>
                    <a:gd name="T53" fmla="*/ 75 h 78"/>
                    <a:gd name="T54" fmla="*/ 3 w 133"/>
                    <a:gd name="T55" fmla="*/ 72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3" y="72"/>
                      </a:moveTo>
                      <a:lnTo>
                        <a:pt x="6" y="67"/>
                      </a:lnTo>
                      <a:lnTo>
                        <a:pt x="13" y="61"/>
                      </a:lnTo>
                      <a:lnTo>
                        <a:pt x="28" y="50"/>
                      </a:lnTo>
                      <a:lnTo>
                        <a:pt x="51" y="36"/>
                      </a:lnTo>
                      <a:lnTo>
                        <a:pt x="74" y="23"/>
                      </a:lnTo>
                      <a:lnTo>
                        <a:pt x="92" y="14"/>
                      </a:lnTo>
                      <a:lnTo>
                        <a:pt x="109" y="4"/>
                      </a:lnTo>
                      <a:lnTo>
                        <a:pt x="116" y="2"/>
                      </a:lnTo>
                      <a:lnTo>
                        <a:pt x="121" y="0"/>
                      </a:lnTo>
                      <a:lnTo>
                        <a:pt x="125" y="0"/>
                      </a:lnTo>
                      <a:lnTo>
                        <a:pt x="130" y="0"/>
                      </a:lnTo>
                      <a:lnTo>
                        <a:pt x="133" y="1"/>
                      </a:lnTo>
                      <a:lnTo>
                        <a:pt x="133" y="3"/>
                      </a:lnTo>
                      <a:lnTo>
                        <a:pt x="132" y="6"/>
                      </a:lnTo>
                      <a:lnTo>
                        <a:pt x="130" y="9"/>
                      </a:lnTo>
                      <a:lnTo>
                        <a:pt x="127" y="11"/>
                      </a:lnTo>
                      <a:lnTo>
                        <a:pt x="123" y="15"/>
                      </a:lnTo>
                      <a:lnTo>
                        <a:pt x="107" y="27"/>
                      </a:lnTo>
                      <a:lnTo>
                        <a:pt x="91" y="37"/>
                      </a:lnTo>
                      <a:lnTo>
                        <a:pt x="68" y="51"/>
                      </a:lnTo>
                      <a:lnTo>
                        <a:pt x="45" y="63"/>
                      </a:lnTo>
                      <a:lnTo>
                        <a:pt x="25" y="73"/>
                      </a:lnTo>
                      <a:lnTo>
                        <a:pt x="15" y="76"/>
                      </a:lnTo>
                      <a:lnTo>
                        <a:pt x="7" y="78"/>
                      </a:lnTo>
                      <a:lnTo>
                        <a:pt x="2" y="77"/>
                      </a:lnTo>
                      <a:lnTo>
                        <a:pt x="0" y="75"/>
                      </a:lnTo>
                      <a:lnTo>
                        <a:pt x="3" y="72"/>
                      </a:lnTo>
                      <a:close/>
                    </a:path>
                  </a:pathLst>
                </a:custGeom>
                <a:solidFill>
                  <a:srgbClr val="FFFFFF"/>
                </a:solidFill>
                <a:ln w="0">
                  <a:solidFill>
                    <a:srgbClr val="606060"/>
                  </a:solidFill>
                  <a:prstDash val="solid"/>
                  <a:round/>
                  <a:headEnd/>
                  <a:tailEnd/>
                </a:ln>
              </p:spPr>
              <p:txBody>
                <a:bodyPr/>
                <a:lstStyle/>
                <a:p>
                  <a:endParaRPr lang="en-US"/>
                </a:p>
              </p:txBody>
            </p:sp>
            <p:sp>
              <p:nvSpPr>
                <p:cNvPr id="38318" name="Freeform 178"/>
                <p:cNvSpPr>
                  <a:spLocks/>
                </p:cNvSpPr>
                <p:nvPr/>
              </p:nvSpPr>
              <p:spPr bwMode="auto">
                <a:xfrm>
                  <a:off x="3992" y="3747"/>
                  <a:ext cx="76" cy="101"/>
                </a:xfrm>
                <a:custGeom>
                  <a:avLst/>
                  <a:gdLst>
                    <a:gd name="T0" fmla="*/ 5 w 76"/>
                    <a:gd name="T1" fmla="*/ 100 h 101"/>
                    <a:gd name="T2" fmla="*/ 2 w 76"/>
                    <a:gd name="T3" fmla="*/ 98 h 101"/>
                    <a:gd name="T4" fmla="*/ 1 w 76"/>
                    <a:gd name="T5" fmla="*/ 97 h 101"/>
                    <a:gd name="T6" fmla="*/ 0 w 76"/>
                    <a:gd name="T7" fmla="*/ 94 h 101"/>
                    <a:gd name="T8" fmla="*/ 1 w 76"/>
                    <a:gd name="T9" fmla="*/ 91 h 101"/>
                    <a:gd name="T10" fmla="*/ 5 w 76"/>
                    <a:gd name="T11" fmla="*/ 83 h 101"/>
                    <a:gd name="T12" fmla="*/ 13 w 76"/>
                    <a:gd name="T13" fmla="*/ 69 h 101"/>
                    <a:gd name="T14" fmla="*/ 21 w 76"/>
                    <a:gd name="T15" fmla="*/ 55 h 101"/>
                    <a:gd name="T16" fmla="*/ 30 w 76"/>
                    <a:gd name="T17" fmla="*/ 42 h 101"/>
                    <a:gd name="T18" fmla="*/ 39 w 76"/>
                    <a:gd name="T19" fmla="*/ 29 h 101"/>
                    <a:gd name="T20" fmla="*/ 48 w 76"/>
                    <a:gd name="T21" fmla="*/ 17 h 101"/>
                    <a:gd name="T22" fmla="*/ 55 w 76"/>
                    <a:gd name="T23" fmla="*/ 9 h 101"/>
                    <a:gd name="T24" fmla="*/ 58 w 76"/>
                    <a:gd name="T25" fmla="*/ 6 h 101"/>
                    <a:gd name="T26" fmla="*/ 61 w 76"/>
                    <a:gd name="T27" fmla="*/ 3 h 101"/>
                    <a:gd name="T28" fmla="*/ 64 w 76"/>
                    <a:gd name="T29" fmla="*/ 1 h 101"/>
                    <a:gd name="T30" fmla="*/ 67 w 76"/>
                    <a:gd name="T31" fmla="*/ 1 h 101"/>
                    <a:gd name="T32" fmla="*/ 70 w 76"/>
                    <a:gd name="T33" fmla="*/ 0 h 101"/>
                    <a:gd name="T34" fmla="*/ 73 w 76"/>
                    <a:gd name="T35" fmla="*/ 0 h 101"/>
                    <a:gd name="T36" fmla="*/ 75 w 76"/>
                    <a:gd name="T37" fmla="*/ 1 h 101"/>
                    <a:gd name="T38" fmla="*/ 76 w 76"/>
                    <a:gd name="T39" fmla="*/ 3 h 101"/>
                    <a:gd name="T40" fmla="*/ 76 w 76"/>
                    <a:gd name="T41" fmla="*/ 5 h 101"/>
                    <a:gd name="T42" fmla="*/ 76 w 76"/>
                    <a:gd name="T43" fmla="*/ 7 h 101"/>
                    <a:gd name="T44" fmla="*/ 74 w 76"/>
                    <a:gd name="T45" fmla="*/ 11 h 101"/>
                    <a:gd name="T46" fmla="*/ 72 w 76"/>
                    <a:gd name="T47" fmla="*/ 16 h 101"/>
                    <a:gd name="T48" fmla="*/ 69 w 76"/>
                    <a:gd name="T49" fmla="*/ 24 h 101"/>
                    <a:gd name="T50" fmla="*/ 63 w 76"/>
                    <a:gd name="T51" fmla="*/ 34 h 101"/>
                    <a:gd name="T52" fmla="*/ 55 w 76"/>
                    <a:gd name="T53" fmla="*/ 47 h 101"/>
                    <a:gd name="T54" fmla="*/ 46 w 76"/>
                    <a:gd name="T55" fmla="*/ 61 h 101"/>
                    <a:gd name="T56" fmla="*/ 37 w 76"/>
                    <a:gd name="T57" fmla="*/ 73 h 101"/>
                    <a:gd name="T58" fmla="*/ 31 w 76"/>
                    <a:gd name="T59" fmla="*/ 81 h 101"/>
                    <a:gd name="T60" fmla="*/ 24 w 76"/>
                    <a:gd name="T61" fmla="*/ 88 h 101"/>
                    <a:gd name="T62" fmla="*/ 16 w 76"/>
                    <a:gd name="T63" fmla="*/ 96 h 101"/>
                    <a:gd name="T64" fmla="*/ 14 w 76"/>
                    <a:gd name="T65" fmla="*/ 99 h 101"/>
                    <a:gd name="T66" fmla="*/ 11 w 76"/>
                    <a:gd name="T67" fmla="*/ 100 h 101"/>
                    <a:gd name="T68" fmla="*/ 8 w 76"/>
                    <a:gd name="T69" fmla="*/ 101 h 101"/>
                    <a:gd name="T70" fmla="*/ 5 w 76"/>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1">
                      <a:moveTo>
                        <a:pt x="5" y="100"/>
                      </a:moveTo>
                      <a:lnTo>
                        <a:pt x="2" y="98"/>
                      </a:lnTo>
                      <a:lnTo>
                        <a:pt x="1" y="97"/>
                      </a:lnTo>
                      <a:lnTo>
                        <a:pt x="0" y="94"/>
                      </a:lnTo>
                      <a:lnTo>
                        <a:pt x="1" y="91"/>
                      </a:lnTo>
                      <a:lnTo>
                        <a:pt x="5" y="83"/>
                      </a:lnTo>
                      <a:lnTo>
                        <a:pt x="13" y="69"/>
                      </a:lnTo>
                      <a:lnTo>
                        <a:pt x="21" y="55"/>
                      </a:lnTo>
                      <a:lnTo>
                        <a:pt x="30" y="42"/>
                      </a:lnTo>
                      <a:lnTo>
                        <a:pt x="39" y="29"/>
                      </a:lnTo>
                      <a:lnTo>
                        <a:pt x="48" y="17"/>
                      </a:lnTo>
                      <a:lnTo>
                        <a:pt x="55" y="9"/>
                      </a:lnTo>
                      <a:lnTo>
                        <a:pt x="58" y="6"/>
                      </a:lnTo>
                      <a:lnTo>
                        <a:pt x="61" y="3"/>
                      </a:lnTo>
                      <a:lnTo>
                        <a:pt x="64" y="1"/>
                      </a:lnTo>
                      <a:lnTo>
                        <a:pt x="67" y="1"/>
                      </a:lnTo>
                      <a:lnTo>
                        <a:pt x="70" y="0"/>
                      </a:lnTo>
                      <a:lnTo>
                        <a:pt x="73" y="0"/>
                      </a:lnTo>
                      <a:lnTo>
                        <a:pt x="75" y="1"/>
                      </a:lnTo>
                      <a:lnTo>
                        <a:pt x="76" y="3"/>
                      </a:lnTo>
                      <a:lnTo>
                        <a:pt x="76" y="5"/>
                      </a:lnTo>
                      <a:lnTo>
                        <a:pt x="76" y="7"/>
                      </a:lnTo>
                      <a:lnTo>
                        <a:pt x="74" y="11"/>
                      </a:lnTo>
                      <a:lnTo>
                        <a:pt x="72" y="16"/>
                      </a:lnTo>
                      <a:lnTo>
                        <a:pt x="69" y="24"/>
                      </a:lnTo>
                      <a:lnTo>
                        <a:pt x="63" y="34"/>
                      </a:lnTo>
                      <a:lnTo>
                        <a:pt x="55" y="47"/>
                      </a:lnTo>
                      <a:lnTo>
                        <a:pt x="46" y="61"/>
                      </a:lnTo>
                      <a:lnTo>
                        <a:pt x="37" y="73"/>
                      </a:lnTo>
                      <a:lnTo>
                        <a:pt x="31" y="81"/>
                      </a:lnTo>
                      <a:lnTo>
                        <a:pt x="24" y="88"/>
                      </a:lnTo>
                      <a:lnTo>
                        <a:pt x="16" y="96"/>
                      </a:lnTo>
                      <a:lnTo>
                        <a:pt x="14" y="99"/>
                      </a:lnTo>
                      <a:lnTo>
                        <a:pt x="11" y="100"/>
                      </a:lnTo>
                      <a:lnTo>
                        <a:pt x="8" y="101"/>
                      </a:lnTo>
                      <a:lnTo>
                        <a:pt x="5"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19" name="Freeform 179"/>
                <p:cNvSpPr>
                  <a:spLocks/>
                </p:cNvSpPr>
                <p:nvPr/>
              </p:nvSpPr>
              <p:spPr bwMode="auto">
                <a:xfrm>
                  <a:off x="3987" y="3747"/>
                  <a:ext cx="75" cy="101"/>
                </a:xfrm>
                <a:custGeom>
                  <a:avLst/>
                  <a:gdLst>
                    <a:gd name="T0" fmla="*/ 5 w 75"/>
                    <a:gd name="T1" fmla="*/ 100 h 101"/>
                    <a:gd name="T2" fmla="*/ 2 w 75"/>
                    <a:gd name="T3" fmla="*/ 98 h 101"/>
                    <a:gd name="T4" fmla="*/ 1 w 75"/>
                    <a:gd name="T5" fmla="*/ 97 h 101"/>
                    <a:gd name="T6" fmla="*/ 0 w 75"/>
                    <a:gd name="T7" fmla="*/ 94 h 101"/>
                    <a:gd name="T8" fmla="*/ 1 w 75"/>
                    <a:gd name="T9" fmla="*/ 91 h 101"/>
                    <a:gd name="T10" fmla="*/ 4 w 75"/>
                    <a:gd name="T11" fmla="*/ 83 h 101"/>
                    <a:gd name="T12" fmla="*/ 12 w 75"/>
                    <a:gd name="T13" fmla="*/ 69 h 101"/>
                    <a:gd name="T14" fmla="*/ 21 w 75"/>
                    <a:gd name="T15" fmla="*/ 55 h 101"/>
                    <a:gd name="T16" fmla="*/ 29 w 75"/>
                    <a:gd name="T17" fmla="*/ 42 h 101"/>
                    <a:gd name="T18" fmla="*/ 38 w 75"/>
                    <a:gd name="T19" fmla="*/ 29 h 101"/>
                    <a:gd name="T20" fmla="*/ 48 w 75"/>
                    <a:gd name="T21" fmla="*/ 17 h 101"/>
                    <a:gd name="T22" fmla="*/ 55 w 75"/>
                    <a:gd name="T23" fmla="*/ 9 h 101"/>
                    <a:gd name="T24" fmla="*/ 59 w 75"/>
                    <a:gd name="T25" fmla="*/ 6 h 101"/>
                    <a:gd name="T26" fmla="*/ 61 w 75"/>
                    <a:gd name="T27" fmla="*/ 3 h 101"/>
                    <a:gd name="T28" fmla="*/ 63 w 75"/>
                    <a:gd name="T29" fmla="*/ 1 h 101"/>
                    <a:gd name="T30" fmla="*/ 67 w 75"/>
                    <a:gd name="T31" fmla="*/ 1 h 101"/>
                    <a:gd name="T32" fmla="*/ 70 w 75"/>
                    <a:gd name="T33" fmla="*/ 0 h 101"/>
                    <a:gd name="T34" fmla="*/ 73 w 75"/>
                    <a:gd name="T35" fmla="*/ 0 h 101"/>
                    <a:gd name="T36" fmla="*/ 75 w 75"/>
                    <a:gd name="T37" fmla="*/ 1 h 101"/>
                    <a:gd name="T38" fmla="*/ 75 w 75"/>
                    <a:gd name="T39" fmla="*/ 3 h 101"/>
                    <a:gd name="T40" fmla="*/ 75 w 75"/>
                    <a:gd name="T41" fmla="*/ 5 h 101"/>
                    <a:gd name="T42" fmla="*/ 75 w 75"/>
                    <a:gd name="T43" fmla="*/ 7 h 101"/>
                    <a:gd name="T44" fmla="*/ 73 w 75"/>
                    <a:gd name="T45" fmla="*/ 11 h 101"/>
                    <a:gd name="T46" fmla="*/ 72 w 75"/>
                    <a:gd name="T47" fmla="*/ 16 h 101"/>
                    <a:gd name="T48" fmla="*/ 69 w 75"/>
                    <a:gd name="T49" fmla="*/ 24 h 101"/>
                    <a:gd name="T50" fmla="*/ 63 w 75"/>
                    <a:gd name="T51" fmla="*/ 34 h 101"/>
                    <a:gd name="T52" fmla="*/ 55 w 75"/>
                    <a:gd name="T53" fmla="*/ 47 h 101"/>
                    <a:gd name="T54" fmla="*/ 46 w 75"/>
                    <a:gd name="T55" fmla="*/ 61 h 101"/>
                    <a:gd name="T56" fmla="*/ 37 w 75"/>
                    <a:gd name="T57" fmla="*/ 73 h 101"/>
                    <a:gd name="T58" fmla="*/ 30 w 75"/>
                    <a:gd name="T59" fmla="*/ 81 h 101"/>
                    <a:gd name="T60" fmla="*/ 25 w 75"/>
                    <a:gd name="T61" fmla="*/ 88 h 101"/>
                    <a:gd name="T62" fmla="*/ 16 w 75"/>
                    <a:gd name="T63" fmla="*/ 96 h 101"/>
                    <a:gd name="T64" fmla="*/ 13 w 75"/>
                    <a:gd name="T65" fmla="*/ 99 h 101"/>
                    <a:gd name="T66" fmla="*/ 11 w 75"/>
                    <a:gd name="T67" fmla="*/ 100 h 101"/>
                    <a:gd name="T68" fmla="*/ 8 w 75"/>
                    <a:gd name="T69" fmla="*/ 101 h 101"/>
                    <a:gd name="T70" fmla="*/ 5 w 75"/>
                    <a:gd name="T71" fmla="*/ 100 h 1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 h="101">
                      <a:moveTo>
                        <a:pt x="5" y="100"/>
                      </a:moveTo>
                      <a:lnTo>
                        <a:pt x="2" y="98"/>
                      </a:lnTo>
                      <a:lnTo>
                        <a:pt x="1" y="97"/>
                      </a:lnTo>
                      <a:lnTo>
                        <a:pt x="0" y="94"/>
                      </a:lnTo>
                      <a:lnTo>
                        <a:pt x="1" y="91"/>
                      </a:lnTo>
                      <a:lnTo>
                        <a:pt x="4" y="83"/>
                      </a:lnTo>
                      <a:lnTo>
                        <a:pt x="12" y="69"/>
                      </a:lnTo>
                      <a:lnTo>
                        <a:pt x="21" y="55"/>
                      </a:lnTo>
                      <a:lnTo>
                        <a:pt x="29" y="42"/>
                      </a:lnTo>
                      <a:lnTo>
                        <a:pt x="38" y="29"/>
                      </a:lnTo>
                      <a:lnTo>
                        <a:pt x="48" y="17"/>
                      </a:lnTo>
                      <a:lnTo>
                        <a:pt x="55" y="9"/>
                      </a:lnTo>
                      <a:lnTo>
                        <a:pt x="59" y="6"/>
                      </a:lnTo>
                      <a:lnTo>
                        <a:pt x="61" y="3"/>
                      </a:lnTo>
                      <a:lnTo>
                        <a:pt x="63" y="1"/>
                      </a:lnTo>
                      <a:lnTo>
                        <a:pt x="67" y="1"/>
                      </a:lnTo>
                      <a:lnTo>
                        <a:pt x="70" y="0"/>
                      </a:lnTo>
                      <a:lnTo>
                        <a:pt x="73" y="0"/>
                      </a:lnTo>
                      <a:lnTo>
                        <a:pt x="75" y="1"/>
                      </a:lnTo>
                      <a:lnTo>
                        <a:pt x="75" y="3"/>
                      </a:lnTo>
                      <a:lnTo>
                        <a:pt x="75" y="5"/>
                      </a:lnTo>
                      <a:lnTo>
                        <a:pt x="75" y="7"/>
                      </a:lnTo>
                      <a:lnTo>
                        <a:pt x="73" y="11"/>
                      </a:lnTo>
                      <a:lnTo>
                        <a:pt x="72" y="16"/>
                      </a:lnTo>
                      <a:lnTo>
                        <a:pt x="69" y="24"/>
                      </a:lnTo>
                      <a:lnTo>
                        <a:pt x="63" y="34"/>
                      </a:lnTo>
                      <a:lnTo>
                        <a:pt x="55" y="47"/>
                      </a:lnTo>
                      <a:lnTo>
                        <a:pt x="46" y="61"/>
                      </a:lnTo>
                      <a:lnTo>
                        <a:pt x="37" y="73"/>
                      </a:lnTo>
                      <a:lnTo>
                        <a:pt x="30" y="81"/>
                      </a:lnTo>
                      <a:lnTo>
                        <a:pt x="25" y="88"/>
                      </a:lnTo>
                      <a:lnTo>
                        <a:pt x="16" y="96"/>
                      </a:lnTo>
                      <a:lnTo>
                        <a:pt x="13" y="99"/>
                      </a:lnTo>
                      <a:lnTo>
                        <a:pt x="11" y="100"/>
                      </a:lnTo>
                      <a:lnTo>
                        <a:pt x="8" y="101"/>
                      </a:lnTo>
                      <a:lnTo>
                        <a:pt x="5" y="100"/>
                      </a:lnTo>
                      <a:close/>
                    </a:path>
                  </a:pathLst>
                </a:custGeom>
                <a:solidFill>
                  <a:srgbClr val="FFFFFF"/>
                </a:solidFill>
                <a:ln w="0">
                  <a:solidFill>
                    <a:srgbClr val="606060"/>
                  </a:solidFill>
                  <a:prstDash val="solid"/>
                  <a:round/>
                  <a:headEnd/>
                  <a:tailEnd/>
                </a:ln>
              </p:spPr>
              <p:txBody>
                <a:bodyPr/>
                <a:lstStyle/>
                <a:p>
                  <a:endParaRPr lang="en-US"/>
                </a:p>
              </p:txBody>
            </p:sp>
            <p:sp>
              <p:nvSpPr>
                <p:cNvPr id="38320" name="Freeform 180"/>
                <p:cNvSpPr>
                  <a:spLocks/>
                </p:cNvSpPr>
                <p:nvPr/>
              </p:nvSpPr>
              <p:spPr bwMode="auto">
                <a:xfrm>
                  <a:off x="4003" y="3809"/>
                  <a:ext cx="170" cy="44"/>
                </a:xfrm>
                <a:custGeom>
                  <a:avLst/>
                  <a:gdLst>
                    <a:gd name="T0" fmla="*/ 0 w 170"/>
                    <a:gd name="T1" fmla="*/ 39 h 44"/>
                    <a:gd name="T2" fmla="*/ 6 w 170"/>
                    <a:gd name="T3" fmla="*/ 35 h 44"/>
                    <a:gd name="T4" fmla="*/ 22 w 170"/>
                    <a:gd name="T5" fmla="*/ 29 h 44"/>
                    <a:gd name="T6" fmla="*/ 44 w 170"/>
                    <a:gd name="T7" fmla="*/ 23 h 44"/>
                    <a:gd name="T8" fmla="*/ 71 w 170"/>
                    <a:gd name="T9" fmla="*/ 16 h 44"/>
                    <a:gd name="T10" fmla="*/ 100 w 170"/>
                    <a:gd name="T11" fmla="*/ 9 h 44"/>
                    <a:gd name="T12" fmla="*/ 129 w 170"/>
                    <a:gd name="T13" fmla="*/ 4 h 44"/>
                    <a:gd name="T14" fmla="*/ 146 w 170"/>
                    <a:gd name="T15" fmla="*/ 1 h 44"/>
                    <a:gd name="T16" fmla="*/ 153 w 170"/>
                    <a:gd name="T17" fmla="*/ 0 h 44"/>
                    <a:gd name="T18" fmla="*/ 158 w 170"/>
                    <a:gd name="T19" fmla="*/ 0 h 44"/>
                    <a:gd name="T20" fmla="*/ 165 w 170"/>
                    <a:gd name="T21" fmla="*/ 1 h 44"/>
                    <a:gd name="T22" fmla="*/ 168 w 170"/>
                    <a:gd name="T23" fmla="*/ 2 h 44"/>
                    <a:gd name="T24" fmla="*/ 170 w 170"/>
                    <a:gd name="T25" fmla="*/ 4 h 44"/>
                    <a:gd name="T26" fmla="*/ 168 w 170"/>
                    <a:gd name="T27" fmla="*/ 7 h 44"/>
                    <a:gd name="T28" fmla="*/ 167 w 170"/>
                    <a:gd name="T29" fmla="*/ 8 h 44"/>
                    <a:gd name="T30" fmla="*/ 164 w 170"/>
                    <a:gd name="T31" fmla="*/ 10 h 44"/>
                    <a:gd name="T32" fmla="*/ 160 w 170"/>
                    <a:gd name="T33" fmla="*/ 12 h 44"/>
                    <a:gd name="T34" fmla="*/ 143 w 170"/>
                    <a:gd name="T35" fmla="*/ 16 h 44"/>
                    <a:gd name="T36" fmla="*/ 114 w 170"/>
                    <a:gd name="T37" fmla="*/ 24 h 44"/>
                    <a:gd name="T38" fmla="*/ 87 w 170"/>
                    <a:gd name="T39" fmla="*/ 31 h 44"/>
                    <a:gd name="T40" fmla="*/ 58 w 170"/>
                    <a:gd name="T41" fmla="*/ 37 h 44"/>
                    <a:gd name="T42" fmla="*/ 36 w 170"/>
                    <a:gd name="T43" fmla="*/ 41 h 44"/>
                    <a:gd name="T44" fmla="*/ 19 w 170"/>
                    <a:gd name="T45" fmla="*/ 44 h 44"/>
                    <a:gd name="T46" fmla="*/ 10 w 170"/>
                    <a:gd name="T47" fmla="*/ 44 h 44"/>
                    <a:gd name="T48" fmla="*/ 3 w 170"/>
                    <a:gd name="T49" fmla="*/ 43 h 44"/>
                    <a:gd name="T50" fmla="*/ 0 w 170"/>
                    <a:gd name="T51" fmla="*/ 41 h 44"/>
                    <a:gd name="T52" fmla="*/ 0 w 170"/>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0" h="44">
                      <a:moveTo>
                        <a:pt x="0" y="39"/>
                      </a:moveTo>
                      <a:lnTo>
                        <a:pt x="6" y="35"/>
                      </a:lnTo>
                      <a:lnTo>
                        <a:pt x="22" y="29"/>
                      </a:lnTo>
                      <a:lnTo>
                        <a:pt x="44" y="23"/>
                      </a:lnTo>
                      <a:lnTo>
                        <a:pt x="71" y="16"/>
                      </a:lnTo>
                      <a:lnTo>
                        <a:pt x="100" y="9"/>
                      </a:lnTo>
                      <a:lnTo>
                        <a:pt x="129" y="4"/>
                      </a:lnTo>
                      <a:lnTo>
                        <a:pt x="146" y="1"/>
                      </a:lnTo>
                      <a:lnTo>
                        <a:pt x="153" y="0"/>
                      </a:lnTo>
                      <a:lnTo>
                        <a:pt x="158" y="0"/>
                      </a:lnTo>
                      <a:lnTo>
                        <a:pt x="165" y="1"/>
                      </a:lnTo>
                      <a:lnTo>
                        <a:pt x="168" y="2"/>
                      </a:lnTo>
                      <a:lnTo>
                        <a:pt x="170" y="4"/>
                      </a:lnTo>
                      <a:lnTo>
                        <a:pt x="168" y="7"/>
                      </a:lnTo>
                      <a:lnTo>
                        <a:pt x="167" y="8"/>
                      </a:lnTo>
                      <a:lnTo>
                        <a:pt x="164" y="10"/>
                      </a:lnTo>
                      <a:lnTo>
                        <a:pt x="160" y="12"/>
                      </a:lnTo>
                      <a:lnTo>
                        <a:pt x="143" y="16"/>
                      </a:lnTo>
                      <a:lnTo>
                        <a:pt x="114" y="24"/>
                      </a:lnTo>
                      <a:lnTo>
                        <a:pt x="87" y="31"/>
                      </a:lnTo>
                      <a:lnTo>
                        <a:pt x="58" y="37"/>
                      </a:lnTo>
                      <a:lnTo>
                        <a:pt x="36" y="41"/>
                      </a:lnTo>
                      <a:lnTo>
                        <a:pt x="19" y="44"/>
                      </a:lnTo>
                      <a:lnTo>
                        <a:pt x="10" y="44"/>
                      </a:lnTo>
                      <a:lnTo>
                        <a:pt x="3" y="43"/>
                      </a:lnTo>
                      <a:lnTo>
                        <a:pt x="0" y="41"/>
                      </a:lnTo>
                      <a:lnTo>
                        <a:pt x="0"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21" name="Freeform 181"/>
                <p:cNvSpPr>
                  <a:spLocks/>
                </p:cNvSpPr>
                <p:nvPr/>
              </p:nvSpPr>
              <p:spPr bwMode="auto">
                <a:xfrm>
                  <a:off x="3998" y="3808"/>
                  <a:ext cx="169" cy="45"/>
                </a:xfrm>
                <a:custGeom>
                  <a:avLst/>
                  <a:gdLst>
                    <a:gd name="T0" fmla="*/ 0 w 169"/>
                    <a:gd name="T1" fmla="*/ 39 h 45"/>
                    <a:gd name="T2" fmla="*/ 6 w 169"/>
                    <a:gd name="T3" fmla="*/ 35 h 45"/>
                    <a:gd name="T4" fmla="*/ 22 w 169"/>
                    <a:gd name="T5" fmla="*/ 30 h 45"/>
                    <a:gd name="T6" fmla="*/ 43 w 169"/>
                    <a:gd name="T7" fmla="*/ 24 h 45"/>
                    <a:gd name="T8" fmla="*/ 71 w 169"/>
                    <a:gd name="T9" fmla="*/ 16 h 45"/>
                    <a:gd name="T10" fmla="*/ 100 w 169"/>
                    <a:gd name="T11" fmla="*/ 10 h 45"/>
                    <a:gd name="T12" fmla="*/ 129 w 169"/>
                    <a:gd name="T13" fmla="*/ 4 h 45"/>
                    <a:gd name="T14" fmla="*/ 146 w 169"/>
                    <a:gd name="T15" fmla="*/ 1 h 45"/>
                    <a:gd name="T16" fmla="*/ 152 w 169"/>
                    <a:gd name="T17" fmla="*/ 1 h 45"/>
                    <a:gd name="T18" fmla="*/ 158 w 169"/>
                    <a:gd name="T19" fmla="*/ 0 h 45"/>
                    <a:gd name="T20" fmla="*/ 165 w 169"/>
                    <a:gd name="T21" fmla="*/ 1 h 45"/>
                    <a:gd name="T22" fmla="*/ 168 w 169"/>
                    <a:gd name="T23" fmla="*/ 3 h 45"/>
                    <a:gd name="T24" fmla="*/ 169 w 169"/>
                    <a:gd name="T25" fmla="*/ 5 h 45"/>
                    <a:gd name="T26" fmla="*/ 168 w 169"/>
                    <a:gd name="T27" fmla="*/ 7 h 45"/>
                    <a:gd name="T28" fmla="*/ 166 w 169"/>
                    <a:gd name="T29" fmla="*/ 9 h 45"/>
                    <a:gd name="T30" fmla="*/ 164 w 169"/>
                    <a:gd name="T31" fmla="*/ 10 h 45"/>
                    <a:gd name="T32" fmla="*/ 159 w 169"/>
                    <a:gd name="T33" fmla="*/ 12 h 45"/>
                    <a:gd name="T34" fmla="*/ 143 w 169"/>
                    <a:gd name="T35" fmla="*/ 16 h 45"/>
                    <a:gd name="T36" fmla="*/ 114 w 169"/>
                    <a:gd name="T37" fmla="*/ 25 h 45"/>
                    <a:gd name="T38" fmla="*/ 87 w 169"/>
                    <a:gd name="T39" fmla="*/ 31 h 45"/>
                    <a:gd name="T40" fmla="*/ 58 w 169"/>
                    <a:gd name="T41" fmla="*/ 37 h 45"/>
                    <a:gd name="T42" fmla="*/ 35 w 169"/>
                    <a:gd name="T43" fmla="*/ 42 h 45"/>
                    <a:gd name="T44" fmla="*/ 18 w 169"/>
                    <a:gd name="T45" fmla="*/ 44 h 45"/>
                    <a:gd name="T46" fmla="*/ 9 w 169"/>
                    <a:gd name="T47" fmla="*/ 45 h 45"/>
                    <a:gd name="T48" fmla="*/ 3 w 169"/>
                    <a:gd name="T49" fmla="*/ 44 h 45"/>
                    <a:gd name="T50" fmla="*/ 0 w 169"/>
                    <a:gd name="T51" fmla="*/ 42 h 45"/>
                    <a:gd name="T52" fmla="*/ 0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0" y="39"/>
                      </a:moveTo>
                      <a:lnTo>
                        <a:pt x="6" y="35"/>
                      </a:lnTo>
                      <a:lnTo>
                        <a:pt x="22" y="30"/>
                      </a:lnTo>
                      <a:lnTo>
                        <a:pt x="43" y="24"/>
                      </a:lnTo>
                      <a:lnTo>
                        <a:pt x="71" y="16"/>
                      </a:lnTo>
                      <a:lnTo>
                        <a:pt x="100" y="10"/>
                      </a:lnTo>
                      <a:lnTo>
                        <a:pt x="129" y="4"/>
                      </a:lnTo>
                      <a:lnTo>
                        <a:pt x="146" y="1"/>
                      </a:lnTo>
                      <a:lnTo>
                        <a:pt x="152" y="1"/>
                      </a:lnTo>
                      <a:lnTo>
                        <a:pt x="158" y="0"/>
                      </a:lnTo>
                      <a:lnTo>
                        <a:pt x="165" y="1"/>
                      </a:lnTo>
                      <a:lnTo>
                        <a:pt x="168" y="3"/>
                      </a:lnTo>
                      <a:lnTo>
                        <a:pt x="169" y="5"/>
                      </a:lnTo>
                      <a:lnTo>
                        <a:pt x="168" y="7"/>
                      </a:lnTo>
                      <a:lnTo>
                        <a:pt x="166" y="9"/>
                      </a:lnTo>
                      <a:lnTo>
                        <a:pt x="164" y="10"/>
                      </a:lnTo>
                      <a:lnTo>
                        <a:pt x="159" y="12"/>
                      </a:lnTo>
                      <a:lnTo>
                        <a:pt x="143" y="16"/>
                      </a:lnTo>
                      <a:lnTo>
                        <a:pt x="114" y="25"/>
                      </a:lnTo>
                      <a:lnTo>
                        <a:pt x="87" y="31"/>
                      </a:lnTo>
                      <a:lnTo>
                        <a:pt x="58" y="37"/>
                      </a:lnTo>
                      <a:lnTo>
                        <a:pt x="35" y="42"/>
                      </a:lnTo>
                      <a:lnTo>
                        <a:pt x="18" y="44"/>
                      </a:lnTo>
                      <a:lnTo>
                        <a:pt x="9" y="45"/>
                      </a:lnTo>
                      <a:lnTo>
                        <a:pt x="3" y="44"/>
                      </a:lnTo>
                      <a:lnTo>
                        <a:pt x="0" y="42"/>
                      </a:lnTo>
                      <a:lnTo>
                        <a:pt x="0" y="39"/>
                      </a:lnTo>
                      <a:close/>
                    </a:path>
                  </a:pathLst>
                </a:custGeom>
                <a:solidFill>
                  <a:srgbClr val="FFFFFF"/>
                </a:solidFill>
                <a:ln w="0">
                  <a:solidFill>
                    <a:srgbClr val="606060"/>
                  </a:solidFill>
                  <a:prstDash val="solid"/>
                  <a:round/>
                  <a:headEnd/>
                  <a:tailEnd/>
                </a:ln>
              </p:spPr>
              <p:txBody>
                <a:bodyPr/>
                <a:lstStyle/>
                <a:p>
                  <a:endParaRPr lang="en-US"/>
                </a:p>
              </p:txBody>
            </p:sp>
            <p:sp>
              <p:nvSpPr>
                <p:cNvPr id="38322" name="Freeform 182"/>
                <p:cNvSpPr>
                  <a:spLocks/>
                </p:cNvSpPr>
                <p:nvPr/>
              </p:nvSpPr>
              <p:spPr bwMode="auto">
                <a:xfrm>
                  <a:off x="3994" y="3807"/>
                  <a:ext cx="28" cy="37"/>
                </a:xfrm>
                <a:custGeom>
                  <a:avLst/>
                  <a:gdLst>
                    <a:gd name="T0" fmla="*/ 3 w 28"/>
                    <a:gd name="T1" fmla="*/ 36 h 37"/>
                    <a:gd name="T2" fmla="*/ 2 w 28"/>
                    <a:gd name="T3" fmla="*/ 35 h 37"/>
                    <a:gd name="T4" fmla="*/ 1 w 28"/>
                    <a:gd name="T5" fmla="*/ 35 h 37"/>
                    <a:gd name="T6" fmla="*/ 0 w 28"/>
                    <a:gd name="T7" fmla="*/ 34 h 37"/>
                    <a:gd name="T8" fmla="*/ 1 w 28"/>
                    <a:gd name="T9" fmla="*/ 33 h 37"/>
                    <a:gd name="T10" fmla="*/ 3 w 28"/>
                    <a:gd name="T11" fmla="*/ 30 h 37"/>
                    <a:gd name="T12" fmla="*/ 6 w 28"/>
                    <a:gd name="T13" fmla="*/ 25 h 37"/>
                    <a:gd name="T14" fmla="*/ 9 w 28"/>
                    <a:gd name="T15" fmla="*/ 20 h 37"/>
                    <a:gd name="T16" fmla="*/ 12 w 28"/>
                    <a:gd name="T17" fmla="*/ 15 h 37"/>
                    <a:gd name="T18" fmla="*/ 15 w 28"/>
                    <a:gd name="T19" fmla="*/ 10 h 37"/>
                    <a:gd name="T20" fmla="*/ 19 w 28"/>
                    <a:gd name="T21" fmla="*/ 6 h 37"/>
                    <a:gd name="T22" fmla="*/ 21 w 28"/>
                    <a:gd name="T23" fmla="*/ 3 h 37"/>
                    <a:gd name="T24" fmla="*/ 22 w 28"/>
                    <a:gd name="T25" fmla="*/ 1 h 37"/>
                    <a:gd name="T26" fmla="*/ 23 w 28"/>
                    <a:gd name="T27" fmla="*/ 1 h 37"/>
                    <a:gd name="T28" fmla="*/ 25 w 28"/>
                    <a:gd name="T29" fmla="*/ 0 h 37"/>
                    <a:gd name="T30" fmla="*/ 25 w 28"/>
                    <a:gd name="T31" fmla="*/ 0 h 37"/>
                    <a:gd name="T32" fmla="*/ 26 w 28"/>
                    <a:gd name="T33" fmla="*/ 0 h 37"/>
                    <a:gd name="T34" fmla="*/ 28 w 28"/>
                    <a:gd name="T35" fmla="*/ 0 h 37"/>
                    <a:gd name="T36" fmla="*/ 28 w 28"/>
                    <a:gd name="T37" fmla="*/ 0 h 37"/>
                    <a:gd name="T38" fmla="*/ 28 w 28"/>
                    <a:gd name="T39" fmla="*/ 0 h 37"/>
                    <a:gd name="T40" fmla="*/ 28 w 28"/>
                    <a:gd name="T41" fmla="*/ 1 h 37"/>
                    <a:gd name="T42" fmla="*/ 28 w 28"/>
                    <a:gd name="T43" fmla="*/ 2 h 37"/>
                    <a:gd name="T44" fmla="*/ 28 w 28"/>
                    <a:gd name="T45" fmla="*/ 4 h 37"/>
                    <a:gd name="T46" fmla="*/ 27 w 28"/>
                    <a:gd name="T47" fmla="*/ 5 h 37"/>
                    <a:gd name="T48" fmla="*/ 26 w 28"/>
                    <a:gd name="T49" fmla="*/ 8 h 37"/>
                    <a:gd name="T50" fmla="*/ 24 w 28"/>
                    <a:gd name="T51" fmla="*/ 12 h 37"/>
                    <a:gd name="T52" fmla="*/ 21 w 28"/>
                    <a:gd name="T53" fmla="*/ 17 h 37"/>
                    <a:gd name="T54" fmla="*/ 18 w 28"/>
                    <a:gd name="T55" fmla="*/ 22 h 37"/>
                    <a:gd name="T56" fmla="*/ 14 w 28"/>
                    <a:gd name="T57" fmla="*/ 26 h 37"/>
                    <a:gd name="T58" fmla="*/ 12 w 28"/>
                    <a:gd name="T59" fmla="*/ 29 h 37"/>
                    <a:gd name="T60" fmla="*/ 9 w 28"/>
                    <a:gd name="T61" fmla="*/ 32 h 37"/>
                    <a:gd name="T62" fmla="*/ 7 w 28"/>
                    <a:gd name="T63" fmla="*/ 35 h 37"/>
                    <a:gd name="T64" fmla="*/ 6 w 28"/>
                    <a:gd name="T65" fmla="*/ 36 h 37"/>
                    <a:gd name="T66" fmla="*/ 5 w 28"/>
                    <a:gd name="T67" fmla="*/ 36 h 37"/>
                    <a:gd name="T68" fmla="*/ 4 w 28"/>
                    <a:gd name="T69" fmla="*/ 37 h 37"/>
                    <a:gd name="T70" fmla="*/ 3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3" y="36"/>
                      </a:moveTo>
                      <a:lnTo>
                        <a:pt x="2" y="35"/>
                      </a:lnTo>
                      <a:lnTo>
                        <a:pt x="1" y="35"/>
                      </a:lnTo>
                      <a:lnTo>
                        <a:pt x="0" y="34"/>
                      </a:lnTo>
                      <a:lnTo>
                        <a:pt x="1" y="33"/>
                      </a:lnTo>
                      <a:lnTo>
                        <a:pt x="3" y="30"/>
                      </a:lnTo>
                      <a:lnTo>
                        <a:pt x="6" y="25"/>
                      </a:lnTo>
                      <a:lnTo>
                        <a:pt x="9" y="20"/>
                      </a:lnTo>
                      <a:lnTo>
                        <a:pt x="12" y="15"/>
                      </a:lnTo>
                      <a:lnTo>
                        <a:pt x="15" y="10"/>
                      </a:lnTo>
                      <a:lnTo>
                        <a:pt x="19" y="6"/>
                      </a:lnTo>
                      <a:lnTo>
                        <a:pt x="21" y="3"/>
                      </a:lnTo>
                      <a:lnTo>
                        <a:pt x="22" y="1"/>
                      </a:lnTo>
                      <a:lnTo>
                        <a:pt x="23" y="1"/>
                      </a:lnTo>
                      <a:lnTo>
                        <a:pt x="25" y="0"/>
                      </a:lnTo>
                      <a:lnTo>
                        <a:pt x="26" y="0"/>
                      </a:lnTo>
                      <a:lnTo>
                        <a:pt x="28" y="0"/>
                      </a:lnTo>
                      <a:lnTo>
                        <a:pt x="28" y="1"/>
                      </a:lnTo>
                      <a:lnTo>
                        <a:pt x="28" y="2"/>
                      </a:lnTo>
                      <a:lnTo>
                        <a:pt x="28" y="4"/>
                      </a:lnTo>
                      <a:lnTo>
                        <a:pt x="27" y="5"/>
                      </a:lnTo>
                      <a:lnTo>
                        <a:pt x="26" y="8"/>
                      </a:lnTo>
                      <a:lnTo>
                        <a:pt x="24" y="12"/>
                      </a:lnTo>
                      <a:lnTo>
                        <a:pt x="21" y="17"/>
                      </a:lnTo>
                      <a:lnTo>
                        <a:pt x="18" y="22"/>
                      </a:lnTo>
                      <a:lnTo>
                        <a:pt x="14" y="26"/>
                      </a:lnTo>
                      <a:lnTo>
                        <a:pt x="12" y="29"/>
                      </a:lnTo>
                      <a:lnTo>
                        <a:pt x="9" y="32"/>
                      </a:lnTo>
                      <a:lnTo>
                        <a:pt x="7" y="35"/>
                      </a:lnTo>
                      <a:lnTo>
                        <a:pt x="6" y="36"/>
                      </a:lnTo>
                      <a:lnTo>
                        <a:pt x="5" y="36"/>
                      </a:lnTo>
                      <a:lnTo>
                        <a:pt x="4" y="37"/>
                      </a:lnTo>
                      <a:lnTo>
                        <a:pt x="3"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23" name="Freeform 183"/>
                <p:cNvSpPr>
                  <a:spLocks/>
                </p:cNvSpPr>
                <p:nvPr/>
              </p:nvSpPr>
              <p:spPr bwMode="auto">
                <a:xfrm>
                  <a:off x="3993" y="3806"/>
                  <a:ext cx="27" cy="37"/>
                </a:xfrm>
                <a:custGeom>
                  <a:avLst/>
                  <a:gdLst>
                    <a:gd name="T0" fmla="*/ 1 w 27"/>
                    <a:gd name="T1" fmla="*/ 36 h 37"/>
                    <a:gd name="T2" fmla="*/ 1 w 27"/>
                    <a:gd name="T3" fmla="*/ 36 h 37"/>
                    <a:gd name="T4" fmla="*/ 0 w 27"/>
                    <a:gd name="T5" fmla="*/ 35 h 37"/>
                    <a:gd name="T6" fmla="*/ 0 w 27"/>
                    <a:gd name="T7" fmla="*/ 35 h 37"/>
                    <a:gd name="T8" fmla="*/ 0 w 27"/>
                    <a:gd name="T9" fmla="*/ 34 h 37"/>
                    <a:gd name="T10" fmla="*/ 1 w 27"/>
                    <a:gd name="T11" fmla="*/ 31 h 37"/>
                    <a:gd name="T12" fmla="*/ 4 w 27"/>
                    <a:gd name="T13" fmla="*/ 26 h 37"/>
                    <a:gd name="T14" fmla="*/ 7 w 27"/>
                    <a:gd name="T15" fmla="*/ 20 h 37"/>
                    <a:gd name="T16" fmla="*/ 10 w 27"/>
                    <a:gd name="T17" fmla="*/ 16 h 37"/>
                    <a:gd name="T18" fmla="*/ 13 w 27"/>
                    <a:gd name="T19" fmla="*/ 11 h 37"/>
                    <a:gd name="T20" fmla="*/ 16 w 27"/>
                    <a:gd name="T21" fmla="*/ 6 h 37"/>
                    <a:gd name="T22" fmla="*/ 20 w 27"/>
                    <a:gd name="T23" fmla="*/ 3 h 37"/>
                    <a:gd name="T24" fmla="*/ 21 w 27"/>
                    <a:gd name="T25" fmla="*/ 2 h 37"/>
                    <a:gd name="T26" fmla="*/ 22 w 27"/>
                    <a:gd name="T27" fmla="*/ 1 h 37"/>
                    <a:gd name="T28" fmla="*/ 23 w 27"/>
                    <a:gd name="T29" fmla="*/ 1 h 37"/>
                    <a:gd name="T30" fmla="*/ 24 w 27"/>
                    <a:gd name="T31" fmla="*/ 0 h 37"/>
                    <a:gd name="T32" fmla="*/ 26 w 27"/>
                    <a:gd name="T33" fmla="*/ 0 h 37"/>
                    <a:gd name="T34" fmla="*/ 26 w 27"/>
                    <a:gd name="T35" fmla="*/ 0 h 37"/>
                    <a:gd name="T36" fmla="*/ 27 w 27"/>
                    <a:gd name="T37" fmla="*/ 1 h 37"/>
                    <a:gd name="T38" fmla="*/ 27 w 27"/>
                    <a:gd name="T39" fmla="*/ 1 h 37"/>
                    <a:gd name="T40" fmla="*/ 27 w 27"/>
                    <a:gd name="T41" fmla="*/ 2 h 37"/>
                    <a:gd name="T42" fmla="*/ 27 w 27"/>
                    <a:gd name="T43" fmla="*/ 2 h 37"/>
                    <a:gd name="T44" fmla="*/ 26 w 27"/>
                    <a:gd name="T45" fmla="*/ 4 h 37"/>
                    <a:gd name="T46" fmla="*/ 26 w 27"/>
                    <a:gd name="T47" fmla="*/ 6 h 37"/>
                    <a:gd name="T48" fmla="*/ 25 w 27"/>
                    <a:gd name="T49" fmla="*/ 9 h 37"/>
                    <a:gd name="T50" fmla="*/ 23 w 27"/>
                    <a:gd name="T51" fmla="*/ 13 h 37"/>
                    <a:gd name="T52" fmla="*/ 20 w 27"/>
                    <a:gd name="T53" fmla="*/ 17 h 37"/>
                    <a:gd name="T54" fmla="*/ 16 w 27"/>
                    <a:gd name="T55" fmla="*/ 23 h 37"/>
                    <a:gd name="T56" fmla="*/ 13 w 27"/>
                    <a:gd name="T57" fmla="*/ 27 h 37"/>
                    <a:gd name="T58" fmla="*/ 10 w 27"/>
                    <a:gd name="T59" fmla="*/ 30 h 37"/>
                    <a:gd name="T60" fmla="*/ 8 w 27"/>
                    <a:gd name="T61" fmla="*/ 32 h 37"/>
                    <a:gd name="T62" fmla="*/ 6 w 27"/>
                    <a:gd name="T63" fmla="*/ 35 h 37"/>
                    <a:gd name="T64" fmla="*/ 5 w 27"/>
                    <a:gd name="T65" fmla="*/ 36 h 37"/>
                    <a:gd name="T66" fmla="*/ 4 w 27"/>
                    <a:gd name="T67" fmla="*/ 36 h 37"/>
                    <a:gd name="T68" fmla="*/ 3 w 27"/>
                    <a:gd name="T69" fmla="*/ 37 h 37"/>
                    <a:gd name="T70" fmla="*/ 1 w 27"/>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7" h="37">
                      <a:moveTo>
                        <a:pt x="1" y="36"/>
                      </a:moveTo>
                      <a:lnTo>
                        <a:pt x="1" y="36"/>
                      </a:lnTo>
                      <a:lnTo>
                        <a:pt x="0" y="35"/>
                      </a:lnTo>
                      <a:lnTo>
                        <a:pt x="0" y="34"/>
                      </a:lnTo>
                      <a:lnTo>
                        <a:pt x="1" y="31"/>
                      </a:lnTo>
                      <a:lnTo>
                        <a:pt x="4" y="26"/>
                      </a:lnTo>
                      <a:lnTo>
                        <a:pt x="7" y="20"/>
                      </a:lnTo>
                      <a:lnTo>
                        <a:pt x="10" y="16"/>
                      </a:lnTo>
                      <a:lnTo>
                        <a:pt x="13" y="11"/>
                      </a:lnTo>
                      <a:lnTo>
                        <a:pt x="16" y="6"/>
                      </a:lnTo>
                      <a:lnTo>
                        <a:pt x="20" y="3"/>
                      </a:lnTo>
                      <a:lnTo>
                        <a:pt x="21" y="2"/>
                      </a:lnTo>
                      <a:lnTo>
                        <a:pt x="22" y="1"/>
                      </a:lnTo>
                      <a:lnTo>
                        <a:pt x="23" y="1"/>
                      </a:lnTo>
                      <a:lnTo>
                        <a:pt x="24" y="0"/>
                      </a:lnTo>
                      <a:lnTo>
                        <a:pt x="26" y="0"/>
                      </a:lnTo>
                      <a:lnTo>
                        <a:pt x="27" y="1"/>
                      </a:lnTo>
                      <a:lnTo>
                        <a:pt x="27" y="2"/>
                      </a:lnTo>
                      <a:lnTo>
                        <a:pt x="26" y="4"/>
                      </a:lnTo>
                      <a:lnTo>
                        <a:pt x="26" y="6"/>
                      </a:lnTo>
                      <a:lnTo>
                        <a:pt x="25" y="9"/>
                      </a:lnTo>
                      <a:lnTo>
                        <a:pt x="23" y="13"/>
                      </a:lnTo>
                      <a:lnTo>
                        <a:pt x="20" y="17"/>
                      </a:lnTo>
                      <a:lnTo>
                        <a:pt x="16" y="23"/>
                      </a:lnTo>
                      <a:lnTo>
                        <a:pt x="13" y="27"/>
                      </a:lnTo>
                      <a:lnTo>
                        <a:pt x="10" y="30"/>
                      </a:lnTo>
                      <a:lnTo>
                        <a:pt x="8" y="32"/>
                      </a:lnTo>
                      <a:lnTo>
                        <a:pt x="6" y="35"/>
                      </a:lnTo>
                      <a:lnTo>
                        <a:pt x="5" y="36"/>
                      </a:lnTo>
                      <a:lnTo>
                        <a:pt x="4" y="36"/>
                      </a:lnTo>
                      <a:lnTo>
                        <a:pt x="3" y="37"/>
                      </a:lnTo>
                      <a:lnTo>
                        <a:pt x="1" y="36"/>
                      </a:lnTo>
                      <a:close/>
                    </a:path>
                  </a:pathLst>
                </a:custGeom>
                <a:solidFill>
                  <a:srgbClr val="FFFFFF"/>
                </a:solidFill>
                <a:ln w="0">
                  <a:solidFill>
                    <a:srgbClr val="606060"/>
                  </a:solidFill>
                  <a:prstDash val="solid"/>
                  <a:round/>
                  <a:headEnd/>
                  <a:tailEnd/>
                </a:ln>
              </p:spPr>
              <p:txBody>
                <a:bodyPr/>
                <a:lstStyle/>
                <a:p>
                  <a:endParaRPr lang="en-US"/>
                </a:p>
              </p:txBody>
            </p:sp>
            <p:sp>
              <p:nvSpPr>
                <p:cNvPr id="38324" name="Freeform 184"/>
                <p:cNvSpPr>
                  <a:spLocks/>
                </p:cNvSpPr>
                <p:nvPr/>
              </p:nvSpPr>
              <p:spPr bwMode="auto">
                <a:xfrm>
                  <a:off x="4000" y="3816"/>
                  <a:ext cx="53" cy="32"/>
                </a:xfrm>
                <a:custGeom>
                  <a:avLst/>
                  <a:gdLst>
                    <a:gd name="T0" fmla="*/ 1 w 53"/>
                    <a:gd name="T1" fmla="*/ 29 h 32"/>
                    <a:gd name="T2" fmla="*/ 3 w 53"/>
                    <a:gd name="T3" fmla="*/ 28 h 32"/>
                    <a:gd name="T4" fmla="*/ 6 w 53"/>
                    <a:gd name="T5" fmla="*/ 25 h 32"/>
                    <a:gd name="T6" fmla="*/ 12 w 53"/>
                    <a:gd name="T7" fmla="*/ 21 h 32"/>
                    <a:gd name="T8" fmla="*/ 21 w 53"/>
                    <a:gd name="T9" fmla="*/ 15 h 32"/>
                    <a:gd name="T10" fmla="*/ 30 w 53"/>
                    <a:gd name="T11" fmla="*/ 9 h 32"/>
                    <a:gd name="T12" fmla="*/ 37 w 53"/>
                    <a:gd name="T13" fmla="*/ 6 h 32"/>
                    <a:gd name="T14" fmla="*/ 43 w 53"/>
                    <a:gd name="T15" fmla="*/ 2 h 32"/>
                    <a:gd name="T16" fmla="*/ 47 w 53"/>
                    <a:gd name="T17" fmla="*/ 1 h 32"/>
                    <a:gd name="T18" fmla="*/ 49 w 53"/>
                    <a:gd name="T19" fmla="*/ 0 h 32"/>
                    <a:gd name="T20" fmla="*/ 50 w 53"/>
                    <a:gd name="T21" fmla="*/ 0 h 32"/>
                    <a:gd name="T22" fmla="*/ 53 w 53"/>
                    <a:gd name="T23" fmla="*/ 0 h 32"/>
                    <a:gd name="T24" fmla="*/ 53 w 53"/>
                    <a:gd name="T25" fmla="*/ 1 h 32"/>
                    <a:gd name="T26" fmla="*/ 53 w 53"/>
                    <a:gd name="T27" fmla="*/ 2 h 32"/>
                    <a:gd name="T28" fmla="*/ 53 w 53"/>
                    <a:gd name="T29" fmla="*/ 3 h 32"/>
                    <a:gd name="T30" fmla="*/ 53 w 53"/>
                    <a:gd name="T31" fmla="*/ 4 h 32"/>
                    <a:gd name="T32" fmla="*/ 52 w 53"/>
                    <a:gd name="T33" fmla="*/ 5 h 32"/>
                    <a:gd name="T34" fmla="*/ 50 w 53"/>
                    <a:gd name="T35" fmla="*/ 7 h 32"/>
                    <a:gd name="T36" fmla="*/ 43 w 53"/>
                    <a:gd name="T37" fmla="*/ 11 h 32"/>
                    <a:gd name="T38" fmla="*/ 37 w 53"/>
                    <a:gd name="T39" fmla="*/ 16 h 32"/>
                    <a:gd name="T40" fmla="*/ 27 w 53"/>
                    <a:gd name="T41" fmla="*/ 21 h 32"/>
                    <a:gd name="T42" fmla="*/ 19 w 53"/>
                    <a:gd name="T43" fmla="*/ 26 h 32"/>
                    <a:gd name="T44" fmla="*/ 10 w 53"/>
                    <a:gd name="T45" fmla="*/ 30 h 32"/>
                    <a:gd name="T46" fmla="*/ 6 w 53"/>
                    <a:gd name="T47" fmla="*/ 31 h 32"/>
                    <a:gd name="T48" fmla="*/ 3 w 53"/>
                    <a:gd name="T49" fmla="*/ 32 h 32"/>
                    <a:gd name="T50" fmla="*/ 1 w 53"/>
                    <a:gd name="T51" fmla="*/ 32 h 32"/>
                    <a:gd name="T52" fmla="*/ 0 w 53"/>
                    <a:gd name="T53" fmla="*/ 31 h 32"/>
                    <a:gd name="T54" fmla="*/ 1 w 53"/>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2">
                      <a:moveTo>
                        <a:pt x="1" y="29"/>
                      </a:moveTo>
                      <a:lnTo>
                        <a:pt x="3" y="28"/>
                      </a:lnTo>
                      <a:lnTo>
                        <a:pt x="6" y="25"/>
                      </a:lnTo>
                      <a:lnTo>
                        <a:pt x="12" y="21"/>
                      </a:lnTo>
                      <a:lnTo>
                        <a:pt x="21" y="15"/>
                      </a:lnTo>
                      <a:lnTo>
                        <a:pt x="30" y="9"/>
                      </a:lnTo>
                      <a:lnTo>
                        <a:pt x="37" y="6"/>
                      </a:lnTo>
                      <a:lnTo>
                        <a:pt x="43" y="2"/>
                      </a:lnTo>
                      <a:lnTo>
                        <a:pt x="47" y="1"/>
                      </a:lnTo>
                      <a:lnTo>
                        <a:pt x="49" y="0"/>
                      </a:lnTo>
                      <a:lnTo>
                        <a:pt x="50" y="0"/>
                      </a:lnTo>
                      <a:lnTo>
                        <a:pt x="53" y="0"/>
                      </a:lnTo>
                      <a:lnTo>
                        <a:pt x="53" y="1"/>
                      </a:lnTo>
                      <a:lnTo>
                        <a:pt x="53" y="2"/>
                      </a:lnTo>
                      <a:lnTo>
                        <a:pt x="53" y="3"/>
                      </a:lnTo>
                      <a:lnTo>
                        <a:pt x="53" y="4"/>
                      </a:lnTo>
                      <a:lnTo>
                        <a:pt x="52" y="5"/>
                      </a:lnTo>
                      <a:lnTo>
                        <a:pt x="50" y="7"/>
                      </a:lnTo>
                      <a:lnTo>
                        <a:pt x="43" y="11"/>
                      </a:lnTo>
                      <a:lnTo>
                        <a:pt x="37" y="16"/>
                      </a:lnTo>
                      <a:lnTo>
                        <a:pt x="27" y="21"/>
                      </a:lnTo>
                      <a:lnTo>
                        <a:pt x="19" y="26"/>
                      </a:lnTo>
                      <a:lnTo>
                        <a:pt x="10" y="30"/>
                      </a:lnTo>
                      <a:lnTo>
                        <a:pt x="6" y="31"/>
                      </a:lnTo>
                      <a:lnTo>
                        <a:pt x="3" y="32"/>
                      </a:lnTo>
                      <a:lnTo>
                        <a:pt x="1" y="32"/>
                      </a:lnTo>
                      <a:lnTo>
                        <a:pt x="0" y="31"/>
                      </a:lnTo>
                      <a:lnTo>
                        <a:pt x="1"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25" name="Freeform 185"/>
                <p:cNvSpPr>
                  <a:spLocks/>
                </p:cNvSpPr>
                <p:nvPr/>
              </p:nvSpPr>
              <p:spPr bwMode="auto">
                <a:xfrm>
                  <a:off x="3998" y="3816"/>
                  <a:ext cx="54" cy="31"/>
                </a:xfrm>
                <a:custGeom>
                  <a:avLst/>
                  <a:gdLst>
                    <a:gd name="T0" fmla="*/ 1 w 54"/>
                    <a:gd name="T1" fmla="*/ 29 h 31"/>
                    <a:gd name="T2" fmla="*/ 2 w 54"/>
                    <a:gd name="T3" fmla="*/ 27 h 31"/>
                    <a:gd name="T4" fmla="*/ 5 w 54"/>
                    <a:gd name="T5" fmla="*/ 25 h 31"/>
                    <a:gd name="T6" fmla="*/ 11 w 54"/>
                    <a:gd name="T7" fmla="*/ 20 h 31"/>
                    <a:gd name="T8" fmla="*/ 21 w 54"/>
                    <a:gd name="T9" fmla="*/ 14 h 31"/>
                    <a:gd name="T10" fmla="*/ 30 w 54"/>
                    <a:gd name="T11" fmla="*/ 9 h 31"/>
                    <a:gd name="T12" fmla="*/ 37 w 54"/>
                    <a:gd name="T13" fmla="*/ 5 h 31"/>
                    <a:gd name="T14" fmla="*/ 44 w 54"/>
                    <a:gd name="T15" fmla="*/ 1 h 31"/>
                    <a:gd name="T16" fmla="*/ 46 w 54"/>
                    <a:gd name="T17" fmla="*/ 0 h 31"/>
                    <a:gd name="T18" fmla="*/ 49 w 54"/>
                    <a:gd name="T19" fmla="*/ 0 h 31"/>
                    <a:gd name="T20" fmla="*/ 51 w 54"/>
                    <a:gd name="T21" fmla="*/ 0 h 31"/>
                    <a:gd name="T22" fmla="*/ 52 w 54"/>
                    <a:gd name="T23" fmla="*/ 0 h 31"/>
                    <a:gd name="T24" fmla="*/ 53 w 54"/>
                    <a:gd name="T25" fmla="*/ 0 h 31"/>
                    <a:gd name="T26" fmla="*/ 54 w 54"/>
                    <a:gd name="T27" fmla="*/ 1 h 31"/>
                    <a:gd name="T28" fmla="*/ 52 w 54"/>
                    <a:gd name="T29" fmla="*/ 2 h 31"/>
                    <a:gd name="T30" fmla="*/ 52 w 54"/>
                    <a:gd name="T31" fmla="*/ 3 h 31"/>
                    <a:gd name="T32" fmla="*/ 51 w 54"/>
                    <a:gd name="T33" fmla="*/ 4 h 31"/>
                    <a:gd name="T34" fmla="*/ 49 w 54"/>
                    <a:gd name="T35" fmla="*/ 6 h 31"/>
                    <a:gd name="T36" fmla="*/ 42 w 54"/>
                    <a:gd name="T37" fmla="*/ 10 h 31"/>
                    <a:gd name="T38" fmla="*/ 36 w 54"/>
                    <a:gd name="T39" fmla="*/ 15 h 31"/>
                    <a:gd name="T40" fmla="*/ 27 w 54"/>
                    <a:gd name="T41" fmla="*/ 20 h 31"/>
                    <a:gd name="T42" fmla="*/ 18 w 54"/>
                    <a:gd name="T43" fmla="*/ 25 h 31"/>
                    <a:gd name="T44" fmla="*/ 10 w 54"/>
                    <a:gd name="T45" fmla="*/ 29 h 31"/>
                    <a:gd name="T46" fmla="*/ 5 w 54"/>
                    <a:gd name="T47" fmla="*/ 31 h 31"/>
                    <a:gd name="T48" fmla="*/ 3 w 54"/>
                    <a:gd name="T49" fmla="*/ 31 h 31"/>
                    <a:gd name="T50" fmla="*/ 1 w 54"/>
                    <a:gd name="T51" fmla="*/ 31 h 31"/>
                    <a:gd name="T52" fmla="*/ 0 w 54"/>
                    <a:gd name="T53" fmla="*/ 30 h 31"/>
                    <a:gd name="T54" fmla="*/ 1 w 54"/>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1">
                      <a:moveTo>
                        <a:pt x="1" y="29"/>
                      </a:moveTo>
                      <a:lnTo>
                        <a:pt x="2" y="27"/>
                      </a:lnTo>
                      <a:lnTo>
                        <a:pt x="5" y="25"/>
                      </a:lnTo>
                      <a:lnTo>
                        <a:pt x="11" y="20"/>
                      </a:lnTo>
                      <a:lnTo>
                        <a:pt x="21" y="14"/>
                      </a:lnTo>
                      <a:lnTo>
                        <a:pt x="30" y="9"/>
                      </a:lnTo>
                      <a:lnTo>
                        <a:pt x="37" y="5"/>
                      </a:lnTo>
                      <a:lnTo>
                        <a:pt x="44" y="1"/>
                      </a:lnTo>
                      <a:lnTo>
                        <a:pt x="46" y="0"/>
                      </a:lnTo>
                      <a:lnTo>
                        <a:pt x="49" y="0"/>
                      </a:lnTo>
                      <a:lnTo>
                        <a:pt x="51" y="0"/>
                      </a:lnTo>
                      <a:lnTo>
                        <a:pt x="52" y="0"/>
                      </a:lnTo>
                      <a:lnTo>
                        <a:pt x="53" y="0"/>
                      </a:lnTo>
                      <a:lnTo>
                        <a:pt x="54" y="1"/>
                      </a:lnTo>
                      <a:lnTo>
                        <a:pt x="52" y="2"/>
                      </a:lnTo>
                      <a:lnTo>
                        <a:pt x="52" y="3"/>
                      </a:lnTo>
                      <a:lnTo>
                        <a:pt x="51" y="4"/>
                      </a:lnTo>
                      <a:lnTo>
                        <a:pt x="49" y="6"/>
                      </a:lnTo>
                      <a:lnTo>
                        <a:pt x="42" y="10"/>
                      </a:lnTo>
                      <a:lnTo>
                        <a:pt x="36" y="15"/>
                      </a:lnTo>
                      <a:lnTo>
                        <a:pt x="27" y="20"/>
                      </a:lnTo>
                      <a:lnTo>
                        <a:pt x="18" y="25"/>
                      </a:lnTo>
                      <a:lnTo>
                        <a:pt x="10" y="29"/>
                      </a:lnTo>
                      <a:lnTo>
                        <a:pt x="5" y="31"/>
                      </a:lnTo>
                      <a:lnTo>
                        <a:pt x="3" y="31"/>
                      </a:lnTo>
                      <a:lnTo>
                        <a:pt x="1" y="31"/>
                      </a:lnTo>
                      <a:lnTo>
                        <a:pt x="0" y="30"/>
                      </a:lnTo>
                      <a:lnTo>
                        <a:pt x="1" y="29"/>
                      </a:lnTo>
                      <a:close/>
                    </a:path>
                  </a:pathLst>
                </a:custGeom>
                <a:solidFill>
                  <a:srgbClr val="FFFFFF"/>
                </a:solidFill>
                <a:ln w="0">
                  <a:solidFill>
                    <a:srgbClr val="606060"/>
                  </a:solidFill>
                  <a:prstDash val="solid"/>
                  <a:round/>
                  <a:headEnd/>
                  <a:tailEnd/>
                </a:ln>
              </p:spPr>
              <p:txBody>
                <a:bodyPr/>
                <a:lstStyle/>
                <a:p>
                  <a:endParaRPr lang="en-US"/>
                </a:p>
              </p:txBody>
            </p:sp>
            <p:sp>
              <p:nvSpPr>
                <p:cNvPr id="38326" name="Freeform 186"/>
                <p:cNvSpPr>
                  <a:spLocks/>
                </p:cNvSpPr>
                <p:nvPr/>
              </p:nvSpPr>
              <p:spPr bwMode="auto">
                <a:xfrm>
                  <a:off x="4008" y="3835"/>
                  <a:ext cx="49" cy="17"/>
                </a:xfrm>
                <a:custGeom>
                  <a:avLst/>
                  <a:gdLst>
                    <a:gd name="T0" fmla="*/ 0 w 49"/>
                    <a:gd name="T1" fmla="*/ 15 h 17"/>
                    <a:gd name="T2" fmla="*/ 1 w 49"/>
                    <a:gd name="T3" fmla="*/ 14 h 17"/>
                    <a:gd name="T4" fmla="*/ 7 w 49"/>
                    <a:gd name="T5" fmla="*/ 12 h 17"/>
                    <a:gd name="T6" fmla="*/ 13 w 49"/>
                    <a:gd name="T7" fmla="*/ 9 h 17"/>
                    <a:gd name="T8" fmla="*/ 20 w 49"/>
                    <a:gd name="T9" fmla="*/ 6 h 17"/>
                    <a:gd name="T10" fmla="*/ 29 w 49"/>
                    <a:gd name="T11" fmla="*/ 4 h 17"/>
                    <a:gd name="T12" fmla="*/ 38 w 49"/>
                    <a:gd name="T13" fmla="*/ 2 h 17"/>
                    <a:gd name="T14" fmla="*/ 42 w 49"/>
                    <a:gd name="T15" fmla="*/ 1 h 17"/>
                    <a:gd name="T16" fmla="*/ 45 w 49"/>
                    <a:gd name="T17" fmla="*/ 0 h 17"/>
                    <a:gd name="T18" fmla="*/ 45 w 49"/>
                    <a:gd name="T19" fmla="*/ 0 h 17"/>
                    <a:gd name="T20" fmla="*/ 48 w 49"/>
                    <a:gd name="T21" fmla="*/ 1 h 17"/>
                    <a:gd name="T22" fmla="*/ 48 w 49"/>
                    <a:gd name="T23" fmla="*/ 1 h 17"/>
                    <a:gd name="T24" fmla="*/ 49 w 49"/>
                    <a:gd name="T25" fmla="*/ 2 h 17"/>
                    <a:gd name="T26" fmla="*/ 48 w 49"/>
                    <a:gd name="T27" fmla="*/ 3 h 17"/>
                    <a:gd name="T28" fmla="*/ 48 w 49"/>
                    <a:gd name="T29" fmla="*/ 3 h 17"/>
                    <a:gd name="T30" fmla="*/ 48 w 49"/>
                    <a:gd name="T31" fmla="*/ 4 h 17"/>
                    <a:gd name="T32" fmla="*/ 46 w 49"/>
                    <a:gd name="T33" fmla="*/ 5 h 17"/>
                    <a:gd name="T34" fmla="*/ 41 w 49"/>
                    <a:gd name="T35" fmla="*/ 6 h 17"/>
                    <a:gd name="T36" fmla="*/ 32 w 49"/>
                    <a:gd name="T37" fmla="*/ 10 h 17"/>
                    <a:gd name="T38" fmla="*/ 25 w 49"/>
                    <a:gd name="T39" fmla="*/ 12 h 17"/>
                    <a:gd name="T40" fmla="*/ 17 w 49"/>
                    <a:gd name="T41" fmla="*/ 15 h 17"/>
                    <a:gd name="T42" fmla="*/ 11 w 49"/>
                    <a:gd name="T43" fmla="*/ 16 h 17"/>
                    <a:gd name="T44" fmla="*/ 5 w 49"/>
                    <a:gd name="T45" fmla="*/ 17 h 17"/>
                    <a:gd name="T46" fmla="*/ 3 w 49"/>
                    <a:gd name="T47" fmla="*/ 17 h 17"/>
                    <a:gd name="T48" fmla="*/ 1 w 49"/>
                    <a:gd name="T49" fmla="*/ 17 h 17"/>
                    <a:gd name="T50" fmla="*/ 0 w 49"/>
                    <a:gd name="T51" fmla="*/ 16 h 17"/>
                    <a:gd name="T52" fmla="*/ 0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0" y="15"/>
                      </a:moveTo>
                      <a:lnTo>
                        <a:pt x="1" y="14"/>
                      </a:lnTo>
                      <a:lnTo>
                        <a:pt x="7" y="12"/>
                      </a:lnTo>
                      <a:lnTo>
                        <a:pt x="13" y="9"/>
                      </a:lnTo>
                      <a:lnTo>
                        <a:pt x="20" y="6"/>
                      </a:lnTo>
                      <a:lnTo>
                        <a:pt x="29" y="4"/>
                      </a:lnTo>
                      <a:lnTo>
                        <a:pt x="38" y="2"/>
                      </a:lnTo>
                      <a:lnTo>
                        <a:pt x="42" y="1"/>
                      </a:lnTo>
                      <a:lnTo>
                        <a:pt x="45" y="0"/>
                      </a:lnTo>
                      <a:lnTo>
                        <a:pt x="48" y="1"/>
                      </a:lnTo>
                      <a:lnTo>
                        <a:pt x="49" y="2"/>
                      </a:lnTo>
                      <a:lnTo>
                        <a:pt x="48" y="3"/>
                      </a:lnTo>
                      <a:lnTo>
                        <a:pt x="48" y="4"/>
                      </a:lnTo>
                      <a:lnTo>
                        <a:pt x="46" y="5"/>
                      </a:lnTo>
                      <a:lnTo>
                        <a:pt x="41" y="6"/>
                      </a:lnTo>
                      <a:lnTo>
                        <a:pt x="32" y="10"/>
                      </a:lnTo>
                      <a:lnTo>
                        <a:pt x="25" y="12"/>
                      </a:lnTo>
                      <a:lnTo>
                        <a:pt x="17" y="15"/>
                      </a:lnTo>
                      <a:lnTo>
                        <a:pt x="11" y="16"/>
                      </a:lnTo>
                      <a:lnTo>
                        <a:pt x="5" y="17"/>
                      </a:lnTo>
                      <a:lnTo>
                        <a:pt x="3" y="17"/>
                      </a:lnTo>
                      <a:lnTo>
                        <a:pt x="1" y="17"/>
                      </a:lnTo>
                      <a:lnTo>
                        <a:pt x="0" y="16"/>
                      </a:lnTo>
                      <a:lnTo>
                        <a:pt x="0"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27" name="Freeform 187"/>
                <p:cNvSpPr>
                  <a:spLocks/>
                </p:cNvSpPr>
                <p:nvPr/>
              </p:nvSpPr>
              <p:spPr bwMode="auto">
                <a:xfrm>
                  <a:off x="4006" y="3834"/>
                  <a:ext cx="50" cy="17"/>
                </a:xfrm>
                <a:custGeom>
                  <a:avLst/>
                  <a:gdLst>
                    <a:gd name="T0" fmla="*/ 0 w 50"/>
                    <a:gd name="T1" fmla="*/ 15 h 17"/>
                    <a:gd name="T2" fmla="*/ 2 w 50"/>
                    <a:gd name="T3" fmla="*/ 14 h 17"/>
                    <a:gd name="T4" fmla="*/ 7 w 50"/>
                    <a:gd name="T5" fmla="*/ 12 h 17"/>
                    <a:gd name="T6" fmla="*/ 13 w 50"/>
                    <a:gd name="T7" fmla="*/ 9 h 17"/>
                    <a:gd name="T8" fmla="*/ 21 w 50"/>
                    <a:gd name="T9" fmla="*/ 7 h 17"/>
                    <a:gd name="T10" fmla="*/ 29 w 50"/>
                    <a:gd name="T11" fmla="*/ 4 h 17"/>
                    <a:gd name="T12" fmla="*/ 37 w 50"/>
                    <a:gd name="T13" fmla="*/ 2 h 17"/>
                    <a:gd name="T14" fmla="*/ 43 w 50"/>
                    <a:gd name="T15" fmla="*/ 1 h 17"/>
                    <a:gd name="T16" fmla="*/ 44 w 50"/>
                    <a:gd name="T17" fmla="*/ 0 h 17"/>
                    <a:gd name="T18" fmla="*/ 47 w 50"/>
                    <a:gd name="T19" fmla="*/ 0 h 17"/>
                    <a:gd name="T20" fmla="*/ 48 w 50"/>
                    <a:gd name="T21" fmla="*/ 0 h 17"/>
                    <a:gd name="T22" fmla="*/ 49 w 50"/>
                    <a:gd name="T23" fmla="*/ 1 h 17"/>
                    <a:gd name="T24" fmla="*/ 50 w 50"/>
                    <a:gd name="T25" fmla="*/ 2 h 17"/>
                    <a:gd name="T26" fmla="*/ 49 w 50"/>
                    <a:gd name="T27" fmla="*/ 3 h 17"/>
                    <a:gd name="T28" fmla="*/ 48 w 50"/>
                    <a:gd name="T29" fmla="*/ 4 h 17"/>
                    <a:gd name="T30" fmla="*/ 48 w 50"/>
                    <a:gd name="T31" fmla="*/ 4 h 17"/>
                    <a:gd name="T32" fmla="*/ 47 w 50"/>
                    <a:gd name="T33" fmla="*/ 5 h 17"/>
                    <a:gd name="T34" fmla="*/ 41 w 50"/>
                    <a:gd name="T35" fmla="*/ 7 h 17"/>
                    <a:gd name="T36" fmla="*/ 33 w 50"/>
                    <a:gd name="T37" fmla="*/ 10 h 17"/>
                    <a:gd name="T38" fmla="*/ 26 w 50"/>
                    <a:gd name="T39" fmla="*/ 12 h 17"/>
                    <a:gd name="T40" fmla="*/ 17 w 50"/>
                    <a:gd name="T41" fmla="*/ 15 h 17"/>
                    <a:gd name="T42" fmla="*/ 10 w 50"/>
                    <a:gd name="T43" fmla="*/ 16 h 17"/>
                    <a:gd name="T44" fmla="*/ 6 w 50"/>
                    <a:gd name="T45" fmla="*/ 17 h 17"/>
                    <a:gd name="T46" fmla="*/ 3 w 50"/>
                    <a:gd name="T47" fmla="*/ 17 h 17"/>
                    <a:gd name="T48" fmla="*/ 1 w 50"/>
                    <a:gd name="T49" fmla="*/ 17 h 17"/>
                    <a:gd name="T50" fmla="*/ 0 w 50"/>
                    <a:gd name="T51" fmla="*/ 16 h 17"/>
                    <a:gd name="T52" fmla="*/ 0 w 50"/>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0" h="17">
                      <a:moveTo>
                        <a:pt x="0" y="15"/>
                      </a:moveTo>
                      <a:lnTo>
                        <a:pt x="2" y="14"/>
                      </a:lnTo>
                      <a:lnTo>
                        <a:pt x="7" y="12"/>
                      </a:lnTo>
                      <a:lnTo>
                        <a:pt x="13" y="9"/>
                      </a:lnTo>
                      <a:lnTo>
                        <a:pt x="21" y="7"/>
                      </a:lnTo>
                      <a:lnTo>
                        <a:pt x="29" y="4"/>
                      </a:lnTo>
                      <a:lnTo>
                        <a:pt x="37" y="2"/>
                      </a:lnTo>
                      <a:lnTo>
                        <a:pt x="43" y="1"/>
                      </a:lnTo>
                      <a:lnTo>
                        <a:pt x="44" y="0"/>
                      </a:lnTo>
                      <a:lnTo>
                        <a:pt x="47" y="0"/>
                      </a:lnTo>
                      <a:lnTo>
                        <a:pt x="48" y="0"/>
                      </a:lnTo>
                      <a:lnTo>
                        <a:pt x="49" y="1"/>
                      </a:lnTo>
                      <a:lnTo>
                        <a:pt x="50" y="2"/>
                      </a:lnTo>
                      <a:lnTo>
                        <a:pt x="49" y="3"/>
                      </a:lnTo>
                      <a:lnTo>
                        <a:pt x="48" y="4"/>
                      </a:lnTo>
                      <a:lnTo>
                        <a:pt x="47" y="5"/>
                      </a:lnTo>
                      <a:lnTo>
                        <a:pt x="41" y="7"/>
                      </a:lnTo>
                      <a:lnTo>
                        <a:pt x="33" y="10"/>
                      </a:lnTo>
                      <a:lnTo>
                        <a:pt x="26" y="12"/>
                      </a:lnTo>
                      <a:lnTo>
                        <a:pt x="17" y="15"/>
                      </a:lnTo>
                      <a:lnTo>
                        <a:pt x="10" y="16"/>
                      </a:lnTo>
                      <a:lnTo>
                        <a:pt x="6" y="17"/>
                      </a:lnTo>
                      <a:lnTo>
                        <a:pt x="3" y="17"/>
                      </a:lnTo>
                      <a:lnTo>
                        <a:pt x="1" y="17"/>
                      </a:lnTo>
                      <a:lnTo>
                        <a:pt x="0" y="16"/>
                      </a:lnTo>
                      <a:lnTo>
                        <a:pt x="0" y="15"/>
                      </a:lnTo>
                      <a:close/>
                    </a:path>
                  </a:pathLst>
                </a:custGeom>
                <a:solidFill>
                  <a:srgbClr val="FFFFFF"/>
                </a:solidFill>
                <a:ln w="0">
                  <a:solidFill>
                    <a:srgbClr val="606060"/>
                  </a:solidFill>
                  <a:prstDash val="solid"/>
                  <a:round/>
                  <a:headEnd/>
                  <a:tailEnd/>
                </a:ln>
              </p:spPr>
              <p:txBody>
                <a:bodyPr/>
                <a:lstStyle/>
                <a:p>
                  <a:endParaRPr lang="en-US"/>
                </a:p>
              </p:txBody>
            </p:sp>
            <p:sp>
              <p:nvSpPr>
                <p:cNvPr id="38328" name="Oval 188"/>
                <p:cNvSpPr>
                  <a:spLocks noChangeArrowheads="1"/>
                </p:cNvSpPr>
                <p:nvPr/>
              </p:nvSpPr>
              <p:spPr bwMode="auto">
                <a:xfrm>
                  <a:off x="4010" y="3856"/>
                  <a:ext cx="64" cy="4"/>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329" name="Oval 189"/>
                <p:cNvSpPr>
                  <a:spLocks noChangeArrowheads="1"/>
                </p:cNvSpPr>
                <p:nvPr/>
              </p:nvSpPr>
              <p:spPr bwMode="auto">
                <a:xfrm>
                  <a:off x="4008" y="3854"/>
                  <a:ext cx="64"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330" name="Freeform 190"/>
                <p:cNvSpPr>
                  <a:spLocks/>
                </p:cNvSpPr>
                <p:nvPr/>
              </p:nvSpPr>
              <p:spPr bwMode="auto">
                <a:xfrm>
                  <a:off x="3817" y="3874"/>
                  <a:ext cx="161" cy="57"/>
                </a:xfrm>
                <a:custGeom>
                  <a:avLst/>
                  <a:gdLst>
                    <a:gd name="T0" fmla="*/ 160 w 161"/>
                    <a:gd name="T1" fmla="*/ 2 h 57"/>
                    <a:gd name="T2" fmla="*/ 157 w 161"/>
                    <a:gd name="T3" fmla="*/ 1 h 57"/>
                    <a:gd name="T4" fmla="*/ 155 w 161"/>
                    <a:gd name="T5" fmla="*/ 0 h 57"/>
                    <a:gd name="T6" fmla="*/ 152 w 161"/>
                    <a:gd name="T7" fmla="*/ 0 h 57"/>
                    <a:gd name="T8" fmla="*/ 146 w 161"/>
                    <a:gd name="T9" fmla="*/ 0 h 57"/>
                    <a:gd name="T10" fmla="*/ 137 w 161"/>
                    <a:gd name="T11" fmla="*/ 2 h 57"/>
                    <a:gd name="T12" fmla="*/ 121 w 161"/>
                    <a:gd name="T13" fmla="*/ 6 h 57"/>
                    <a:gd name="T14" fmla="*/ 104 w 161"/>
                    <a:gd name="T15" fmla="*/ 11 h 57"/>
                    <a:gd name="T16" fmla="*/ 75 w 161"/>
                    <a:gd name="T17" fmla="*/ 20 h 57"/>
                    <a:gd name="T18" fmla="*/ 48 w 161"/>
                    <a:gd name="T19" fmla="*/ 29 h 57"/>
                    <a:gd name="T20" fmla="*/ 29 w 161"/>
                    <a:gd name="T21" fmla="*/ 36 h 57"/>
                    <a:gd name="T22" fmla="*/ 21 w 161"/>
                    <a:gd name="T23" fmla="*/ 40 h 57"/>
                    <a:gd name="T24" fmla="*/ 12 w 161"/>
                    <a:gd name="T25" fmla="*/ 45 h 57"/>
                    <a:gd name="T26" fmla="*/ 8 w 161"/>
                    <a:gd name="T27" fmla="*/ 47 h 57"/>
                    <a:gd name="T28" fmla="*/ 4 w 161"/>
                    <a:gd name="T29" fmla="*/ 49 h 57"/>
                    <a:gd name="T30" fmla="*/ 2 w 161"/>
                    <a:gd name="T31" fmla="*/ 51 h 57"/>
                    <a:gd name="T32" fmla="*/ 0 w 161"/>
                    <a:gd name="T33" fmla="*/ 53 h 57"/>
                    <a:gd name="T34" fmla="*/ 0 w 161"/>
                    <a:gd name="T35" fmla="*/ 54 h 57"/>
                    <a:gd name="T36" fmla="*/ 1 w 161"/>
                    <a:gd name="T37" fmla="*/ 56 h 57"/>
                    <a:gd name="T38" fmla="*/ 3 w 161"/>
                    <a:gd name="T39" fmla="*/ 56 h 57"/>
                    <a:gd name="T40" fmla="*/ 6 w 161"/>
                    <a:gd name="T41" fmla="*/ 57 h 57"/>
                    <a:gd name="T42" fmla="*/ 10 w 161"/>
                    <a:gd name="T43" fmla="*/ 57 h 57"/>
                    <a:gd name="T44" fmla="*/ 17 w 161"/>
                    <a:gd name="T45" fmla="*/ 56 h 57"/>
                    <a:gd name="T46" fmla="*/ 29 w 161"/>
                    <a:gd name="T47" fmla="*/ 54 h 57"/>
                    <a:gd name="T48" fmla="*/ 41 w 161"/>
                    <a:gd name="T49" fmla="*/ 51 h 57"/>
                    <a:gd name="T50" fmla="*/ 60 w 161"/>
                    <a:gd name="T51" fmla="*/ 45 h 57"/>
                    <a:gd name="T52" fmla="*/ 87 w 161"/>
                    <a:gd name="T53" fmla="*/ 36 h 57"/>
                    <a:gd name="T54" fmla="*/ 114 w 161"/>
                    <a:gd name="T55" fmla="*/ 27 h 57"/>
                    <a:gd name="T56" fmla="*/ 130 w 161"/>
                    <a:gd name="T57" fmla="*/ 21 h 57"/>
                    <a:gd name="T58" fmla="*/ 145 w 161"/>
                    <a:gd name="T59" fmla="*/ 15 h 57"/>
                    <a:gd name="T60" fmla="*/ 156 w 161"/>
                    <a:gd name="T61" fmla="*/ 10 h 57"/>
                    <a:gd name="T62" fmla="*/ 159 w 161"/>
                    <a:gd name="T63" fmla="*/ 8 h 57"/>
                    <a:gd name="T64" fmla="*/ 161 w 161"/>
                    <a:gd name="T65" fmla="*/ 6 h 57"/>
                    <a:gd name="T66" fmla="*/ 160 w 161"/>
                    <a:gd name="T67" fmla="*/ 3 h 57"/>
                    <a:gd name="T68" fmla="*/ 160 w 161"/>
                    <a:gd name="T69" fmla="*/ 2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2"/>
                      </a:moveTo>
                      <a:lnTo>
                        <a:pt x="157" y="1"/>
                      </a:lnTo>
                      <a:lnTo>
                        <a:pt x="155" y="0"/>
                      </a:lnTo>
                      <a:lnTo>
                        <a:pt x="152" y="0"/>
                      </a:lnTo>
                      <a:lnTo>
                        <a:pt x="146" y="0"/>
                      </a:lnTo>
                      <a:lnTo>
                        <a:pt x="137" y="2"/>
                      </a:lnTo>
                      <a:lnTo>
                        <a:pt x="121" y="6"/>
                      </a:lnTo>
                      <a:lnTo>
                        <a:pt x="104" y="11"/>
                      </a:lnTo>
                      <a:lnTo>
                        <a:pt x="75" y="20"/>
                      </a:lnTo>
                      <a:lnTo>
                        <a:pt x="48" y="29"/>
                      </a:lnTo>
                      <a:lnTo>
                        <a:pt x="29" y="36"/>
                      </a:lnTo>
                      <a:lnTo>
                        <a:pt x="21" y="40"/>
                      </a:lnTo>
                      <a:lnTo>
                        <a:pt x="12" y="45"/>
                      </a:lnTo>
                      <a:lnTo>
                        <a:pt x="8" y="47"/>
                      </a:lnTo>
                      <a:lnTo>
                        <a:pt x="4" y="49"/>
                      </a:lnTo>
                      <a:lnTo>
                        <a:pt x="2" y="51"/>
                      </a:lnTo>
                      <a:lnTo>
                        <a:pt x="0" y="53"/>
                      </a:lnTo>
                      <a:lnTo>
                        <a:pt x="0" y="54"/>
                      </a:lnTo>
                      <a:lnTo>
                        <a:pt x="1" y="56"/>
                      </a:lnTo>
                      <a:lnTo>
                        <a:pt x="3" y="56"/>
                      </a:lnTo>
                      <a:lnTo>
                        <a:pt x="6" y="57"/>
                      </a:lnTo>
                      <a:lnTo>
                        <a:pt x="10" y="57"/>
                      </a:lnTo>
                      <a:lnTo>
                        <a:pt x="17" y="56"/>
                      </a:lnTo>
                      <a:lnTo>
                        <a:pt x="29" y="54"/>
                      </a:lnTo>
                      <a:lnTo>
                        <a:pt x="41" y="51"/>
                      </a:lnTo>
                      <a:lnTo>
                        <a:pt x="60" y="45"/>
                      </a:lnTo>
                      <a:lnTo>
                        <a:pt x="87" y="36"/>
                      </a:lnTo>
                      <a:lnTo>
                        <a:pt x="114" y="27"/>
                      </a:lnTo>
                      <a:lnTo>
                        <a:pt x="130" y="21"/>
                      </a:lnTo>
                      <a:lnTo>
                        <a:pt x="145" y="15"/>
                      </a:lnTo>
                      <a:lnTo>
                        <a:pt x="156" y="10"/>
                      </a:lnTo>
                      <a:lnTo>
                        <a:pt x="159" y="8"/>
                      </a:lnTo>
                      <a:lnTo>
                        <a:pt x="161" y="6"/>
                      </a:lnTo>
                      <a:lnTo>
                        <a:pt x="160" y="3"/>
                      </a:lnTo>
                      <a:lnTo>
                        <a:pt x="160"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31" name="Freeform 191"/>
                <p:cNvSpPr>
                  <a:spLocks/>
                </p:cNvSpPr>
                <p:nvPr/>
              </p:nvSpPr>
              <p:spPr bwMode="auto">
                <a:xfrm>
                  <a:off x="3817" y="3870"/>
                  <a:ext cx="161" cy="57"/>
                </a:xfrm>
                <a:custGeom>
                  <a:avLst/>
                  <a:gdLst>
                    <a:gd name="T0" fmla="*/ 160 w 161"/>
                    <a:gd name="T1" fmla="*/ 3 h 57"/>
                    <a:gd name="T2" fmla="*/ 157 w 161"/>
                    <a:gd name="T3" fmla="*/ 1 h 57"/>
                    <a:gd name="T4" fmla="*/ 155 w 161"/>
                    <a:gd name="T5" fmla="*/ 0 h 57"/>
                    <a:gd name="T6" fmla="*/ 152 w 161"/>
                    <a:gd name="T7" fmla="*/ 0 h 57"/>
                    <a:gd name="T8" fmla="*/ 146 w 161"/>
                    <a:gd name="T9" fmla="*/ 0 h 57"/>
                    <a:gd name="T10" fmla="*/ 137 w 161"/>
                    <a:gd name="T11" fmla="*/ 3 h 57"/>
                    <a:gd name="T12" fmla="*/ 121 w 161"/>
                    <a:gd name="T13" fmla="*/ 6 h 57"/>
                    <a:gd name="T14" fmla="*/ 104 w 161"/>
                    <a:gd name="T15" fmla="*/ 11 h 57"/>
                    <a:gd name="T16" fmla="*/ 75 w 161"/>
                    <a:gd name="T17" fmla="*/ 21 h 57"/>
                    <a:gd name="T18" fmla="*/ 48 w 161"/>
                    <a:gd name="T19" fmla="*/ 30 h 57"/>
                    <a:gd name="T20" fmla="*/ 29 w 161"/>
                    <a:gd name="T21" fmla="*/ 37 h 57"/>
                    <a:gd name="T22" fmla="*/ 21 w 161"/>
                    <a:gd name="T23" fmla="*/ 41 h 57"/>
                    <a:gd name="T24" fmla="*/ 12 w 161"/>
                    <a:gd name="T25" fmla="*/ 45 h 57"/>
                    <a:gd name="T26" fmla="*/ 8 w 161"/>
                    <a:gd name="T27" fmla="*/ 47 h 57"/>
                    <a:gd name="T28" fmla="*/ 4 w 161"/>
                    <a:gd name="T29" fmla="*/ 49 h 57"/>
                    <a:gd name="T30" fmla="*/ 2 w 161"/>
                    <a:gd name="T31" fmla="*/ 52 h 57"/>
                    <a:gd name="T32" fmla="*/ 0 w 161"/>
                    <a:gd name="T33" fmla="*/ 54 h 57"/>
                    <a:gd name="T34" fmla="*/ 0 w 161"/>
                    <a:gd name="T35" fmla="*/ 55 h 57"/>
                    <a:gd name="T36" fmla="*/ 1 w 161"/>
                    <a:gd name="T37" fmla="*/ 57 h 57"/>
                    <a:gd name="T38" fmla="*/ 3 w 161"/>
                    <a:gd name="T39" fmla="*/ 57 h 57"/>
                    <a:gd name="T40" fmla="*/ 6 w 161"/>
                    <a:gd name="T41" fmla="*/ 57 h 57"/>
                    <a:gd name="T42" fmla="*/ 10 w 161"/>
                    <a:gd name="T43" fmla="*/ 57 h 57"/>
                    <a:gd name="T44" fmla="*/ 17 w 161"/>
                    <a:gd name="T45" fmla="*/ 57 h 57"/>
                    <a:gd name="T46" fmla="*/ 29 w 161"/>
                    <a:gd name="T47" fmla="*/ 55 h 57"/>
                    <a:gd name="T48" fmla="*/ 41 w 161"/>
                    <a:gd name="T49" fmla="*/ 52 h 57"/>
                    <a:gd name="T50" fmla="*/ 60 w 161"/>
                    <a:gd name="T51" fmla="*/ 45 h 57"/>
                    <a:gd name="T52" fmla="*/ 87 w 161"/>
                    <a:gd name="T53" fmla="*/ 37 h 57"/>
                    <a:gd name="T54" fmla="*/ 114 w 161"/>
                    <a:gd name="T55" fmla="*/ 27 h 57"/>
                    <a:gd name="T56" fmla="*/ 130 w 161"/>
                    <a:gd name="T57" fmla="*/ 22 h 57"/>
                    <a:gd name="T58" fmla="*/ 145 w 161"/>
                    <a:gd name="T59" fmla="*/ 16 h 57"/>
                    <a:gd name="T60" fmla="*/ 156 w 161"/>
                    <a:gd name="T61" fmla="*/ 11 h 57"/>
                    <a:gd name="T62" fmla="*/ 159 w 161"/>
                    <a:gd name="T63" fmla="*/ 8 h 57"/>
                    <a:gd name="T64" fmla="*/ 161 w 161"/>
                    <a:gd name="T65" fmla="*/ 6 h 57"/>
                    <a:gd name="T66" fmla="*/ 160 w 161"/>
                    <a:gd name="T67" fmla="*/ 4 h 57"/>
                    <a:gd name="T68" fmla="*/ 160 w 161"/>
                    <a:gd name="T69" fmla="*/ 3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61" h="57">
                      <a:moveTo>
                        <a:pt x="160" y="3"/>
                      </a:moveTo>
                      <a:lnTo>
                        <a:pt x="157" y="1"/>
                      </a:lnTo>
                      <a:lnTo>
                        <a:pt x="155" y="0"/>
                      </a:lnTo>
                      <a:lnTo>
                        <a:pt x="152" y="0"/>
                      </a:lnTo>
                      <a:lnTo>
                        <a:pt x="146" y="0"/>
                      </a:lnTo>
                      <a:lnTo>
                        <a:pt x="137" y="3"/>
                      </a:lnTo>
                      <a:lnTo>
                        <a:pt x="121" y="6"/>
                      </a:lnTo>
                      <a:lnTo>
                        <a:pt x="104" y="11"/>
                      </a:lnTo>
                      <a:lnTo>
                        <a:pt x="75" y="21"/>
                      </a:lnTo>
                      <a:lnTo>
                        <a:pt x="48" y="30"/>
                      </a:lnTo>
                      <a:lnTo>
                        <a:pt x="29" y="37"/>
                      </a:lnTo>
                      <a:lnTo>
                        <a:pt x="21" y="41"/>
                      </a:lnTo>
                      <a:lnTo>
                        <a:pt x="12" y="45"/>
                      </a:lnTo>
                      <a:lnTo>
                        <a:pt x="8" y="47"/>
                      </a:lnTo>
                      <a:lnTo>
                        <a:pt x="4" y="49"/>
                      </a:lnTo>
                      <a:lnTo>
                        <a:pt x="2" y="52"/>
                      </a:lnTo>
                      <a:lnTo>
                        <a:pt x="0" y="54"/>
                      </a:lnTo>
                      <a:lnTo>
                        <a:pt x="0" y="55"/>
                      </a:lnTo>
                      <a:lnTo>
                        <a:pt x="1" y="57"/>
                      </a:lnTo>
                      <a:lnTo>
                        <a:pt x="3" y="57"/>
                      </a:lnTo>
                      <a:lnTo>
                        <a:pt x="6" y="57"/>
                      </a:lnTo>
                      <a:lnTo>
                        <a:pt x="10" y="57"/>
                      </a:lnTo>
                      <a:lnTo>
                        <a:pt x="17" y="57"/>
                      </a:lnTo>
                      <a:lnTo>
                        <a:pt x="29" y="55"/>
                      </a:lnTo>
                      <a:lnTo>
                        <a:pt x="41" y="52"/>
                      </a:lnTo>
                      <a:lnTo>
                        <a:pt x="60" y="45"/>
                      </a:lnTo>
                      <a:lnTo>
                        <a:pt x="87" y="37"/>
                      </a:lnTo>
                      <a:lnTo>
                        <a:pt x="114" y="27"/>
                      </a:lnTo>
                      <a:lnTo>
                        <a:pt x="130" y="22"/>
                      </a:lnTo>
                      <a:lnTo>
                        <a:pt x="145" y="16"/>
                      </a:lnTo>
                      <a:lnTo>
                        <a:pt x="156" y="11"/>
                      </a:lnTo>
                      <a:lnTo>
                        <a:pt x="159" y="8"/>
                      </a:lnTo>
                      <a:lnTo>
                        <a:pt x="161" y="6"/>
                      </a:lnTo>
                      <a:lnTo>
                        <a:pt x="160" y="4"/>
                      </a:lnTo>
                      <a:lnTo>
                        <a:pt x="160" y="3"/>
                      </a:lnTo>
                      <a:close/>
                    </a:path>
                  </a:pathLst>
                </a:custGeom>
                <a:solidFill>
                  <a:srgbClr val="FFFFFF"/>
                </a:solidFill>
                <a:ln w="0">
                  <a:solidFill>
                    <a:srgbClr val="606060"/>
                  </a:solidFill>
                  <a:prstDash val="solid"/>
                  <a:round/>
                  <a:headEnd/>
                  <a:tailEnd/>
                </a:ln>
              </p:spPr>
              <p:txBody>
                <a:bodyPr/>
                <a:lstStyle/>
                <a:p>
                  <a:endParaRPr lang="en-US"/>
                </a:p>
              </p:txBody>
            </p:sp>
            <p:sp>
              <p:nvSpPr>
                <p:cNvPr id="38332" name="Freeform 192"/>
                <p:cNvSpPr>
                  <a:spLocks/>
                </p:cNvSpPr>
                <p:nvPr/>
              </p:nvSpPr>
              <p:spPr bwMode="auto">
                <a:xfrm>
                  <a:off x="3794" y="3864"/>
                  <a:ext cx="165" cy="25"/>
                </a:xfrm>
                <a:custGeom>
                  <a:avLst/>
                  <a:gdLst>
                    <a:gd name="T0" fmla="*/ 3 w 165"/>
                    <a:gd name="T1" fmla="*/ 17 h 25"/>
                    <a:gd name="T2" fmla="*/ 6 w 165"/>
                    <a:gd name="T3" fmla="*/ 16 h 25"/>
                    <a:gd name="T4" fmla="*/ 10 w 165"/>
                    <a:gd name="T5" fmla="*/ 14 h 25"/>
                    <a:gd name="T6" fmla="*/ 21 w 165"/>
                    <a:gd name="T7" fmla="*/ 12 h 25"/>
                    <a:gd name="T8" fmla="*/ 39 w 165"/>
                    <a:gd name="T9" fmla="*/ 10 h 25"/>
                    <a:gd name="T10" fmla="*/ 52 w 165"/>
                    <a:gd name="T11" fmla="*/ 9 h 25"/>
                    <a:gd name="T12" fmla="*/ 70 w 165"/>
                    <a:gd name="T13" fmla="*/ 7 h 25"/>
                    <a:gd name="T14" fmla="*/ 92 w 165"/>
                    <a:gd name="T15" fmla="*/ 4 h 25"/>
                    <a:gd name="T16" fmla="*/ 107 w 165"/>
                    <a:gd name="T17" fmla="*/ 3 h 25"/>
                    <a:gd name="T18" fmla="*/ 126 w 165"/>
                    <a:gd name="T19" fmla="*/ 2 h 25"/>
                    <a:gd name="T20" fmla="*/ 141 w 165"/>
                    <a:gd name="T21" fmla="*/ 1 h 25"/>
                    <a:gd name="T22" fmla="*/ 152 w 165"/>
                    <a:gd name="T23" fmla="*/ 0 h 25"/>
                    <a:gd name="T24" fmla="*/ 159 w 165"/>
                    <a:gd name="T25" fmla="*/ 1 h 25"/>
                    <a:gd name="T26" fmla="*/ 164 w 165"/>
                    <a:gd name="T27" fmla="*/ 3 h 25"/>
                    <a:gd name="T28" fmla="*/ 165 w 165"/>
                    <a:gd name="T29" fmla="*/ 6 h 25"/>
                    <a:gd name="T30" fmla="*/ 163 w 165"/>
                    <a:gd name="T31" fmla="*/ 10 h 25"/>
                    <a:gd name="T32" fmla="*/ 155 w 165"/>
                    <a:gd name="T33" fmla="*/ 12 h 25"/>
                    <a:gd name="T34" fmla="*/ 146 w 165"/>
                    <a:gd name="T35" fmla="*/ 13 h 25"/>
                    <a:gd name="T36" fmla="*/ 128 w 165"/>
                    <a:gd name="T37" fmla="*/ 16 h 25"/>
                    <a:gd name="T38" fmla="*/ 112 w 165"/>
                    <a:gd name="T39" fmla="*/ 17 h 25"/>
                    <a:gd name="T40" fmla="*/ 94 w 165"/>
                    <a:gd name="T41" fmla="*/ 19 h 25"/>
                    <a:gd name="T42" fmla="*/ 72 w 165"/>
                    <a:gd name="T43" fmla="*/ 21 h 25"/>
                    <a:gd name="T44" fmla="*/ 54 w 165"/>
                    <a:gd name="T45" fmla="*/ 22 h 25"/>
                    <a:gd name="T46" fmla="*/ 40 w 165"/>
                    <a:gd name="T47" fmla="*/ 23 h 25"/>
                    <a:gd name="T48" fmla="*/ 23 w 165"/>
                    <a:gd name="T49" fmla="*/ 24 h 25"/>
                    <a:gd name="T50" fmla="*/ 11 w 165"/>
                    <a:gd name="T51" fmla="*/ 25 h 25"/>
                    <a:gd name="T52" fmla="*/ 8 w 165"/>
                    <a:gd name="T53" fmla="*/ 24 h 25"/>
                    <a:gd name="T54" fmla="*/ 4 w 165"/>
                    <a:gd name="T55" fmla="*/ 23 h 25"/>
                    <a:gd name="T56" fmla="*/ 2 w 165"/>
                    <a:gd name="T57" fmla="*/ 22 h 25"/>
                    <a:gd name="T58" fmla="*/ 0 w 165"/>
                    <a:gd name="T59" fmla="*/ 20 h 25"/>
                    <a:gd name="T60" fmla="*/ 2 w 165"/>
                    <a:gd name="T61" fmla="*/ 19 h 25"/>
                    <a:gd name="T62" fmla="*/ 3 w 165"/>
                    <a:gd name="T63" fmla="*/ 17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5">
                      <a:moveTo>
                        <a:pt x="3" y="17"/>
                      </a:moveTo>
                      <a:lnTo>
                        <a:pt x="6" y="16"/>
                      </a:lnTo>
                      <a:lnTo>
                        <a:pt x="10" y="14"/>
                      </a:lnTo>
                      <a:lnTo>
                        <a:pt x="21" y="12"/>
                      </a:lnTo>
                      <a:lnTo>
                        <a:pt x="39" y="10"/>
                      </a:lnTo>
                      <a:lnTo>
                        <a:pt x="52" y="9"/>
                      </a:lnTo>
                      <a:lnTo>
                        <a:pt x="70" y="7"/>
                      </a:lnTo>
                      <a:lnTo>
                        <a:pt x="92" y="4"/>
                      </a:lnTo>
                      <a:lnTo>
                        <a:pt x="107" y="3"/>
                      </a:lnTo>
                      <a:lnTo>
                        <a:pt x="126" y="2"/>
                      </a:lnTo>
                      <a:lnTo>
                        <a:pt x="141" y="1"/>
                      </a:lnTo>
                      <a:lnTo>
                        <a:pt x="152" y="0"/>
                      </a:lnTo>
                      <a:lnTo>
                        <a:pt x="159" y="1"/>
                      </a:lnTo>
                      <a:lnTo>
                        <a:pt x="164" y="3"/>
                      </a:lnTo>
                      <a:lnTo>
                        <a:pt x="165" y="6"/>
                      </a:lnTo>
                      <a:lnTo>
                        <a:pt x="163" y="10"/>
                      </a:lnTo>
                      <a:lnTo>
                        <a:pt x="155" y="12"/>
                      </a:lnTo>
                      <a:lnTo>
                        <a:pt x="146" y="13"/>
                      </a:lnTo>
                      <a:lnTo>
                        <a:pt x="128" y="16"/>
                      </a:lnTo>
                      <a:lnTo>
                        <a:pt x="112" y="17"/>
                      </a:lnTo>
                      <a:lnTo>
                        <a:pt x="94" y="19"/>
                      </a:lnTo>
                      <a:lnTo>
                        <a:pt x="72" y="21"/>
                      </a:lnTo>
                      <a:lnTo>
                        <a:pt x="54" y="22"/>
                      </a:lnTo>
                      <a:lnTo>
                        <a:pt x="40" y="23"/>
                      </a:lnTo>
                      <a:lnTo>
                        <a:pt x="23" y="24"/>
                      </a:lnTo>
                      <a:lnTo>
                        <a:pt x="11" y="25"/>
                      </a:lnTo>
                      <a:lnTo>
                        <a:pt x="8" y="24"/>
                      </a:lnTo>
                      <a:lnTo>
                        <a:pt x="4" y="23"/>
                      </a:lnTo>
                      <a:lnTo>
                        <a:pt x="2" y="22"/>
                      </a:lnTo>
                      <a:lnTo>
                        <a:pt x="0" y="20"/>
                      </a:lnTo>
                      <a:lnTo>
                        <a:pt x="2" y="19"/>
                      </a:lnTo>
                      <a:lnTo>
                        <a:pt x="3" y="1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33" name="Freeform 193"/>
                <p:cNvSpPr>
                  <a:spLocks/>
                </p:cNvSpPr>
                <p:nvPr/>
              </p:nvSpPr>
              <p:spPr bwMode="auto">
                <a:xfrm>
                  <a:off x="3794" y="3861"/>
                  <a:ext cx="165" cy="24"/>
                </a:xfrm>
                <a:custGeom>
                  <a:avLst/>
                  <a:gdLst>
                    <a:gd name="T0" fmla="*/ 3 w 165"/>
                    <a:gd name="T1" fmla="*/ 17 h 24"/>
                    <a:gd name="T2" fmla="*/ 6 w 165"/>
                    <a:gd name="T3" fmla="*/ 15 h 24"/>
                    <a:gd name="T4" fmla="*/ 10 w 165"/>
                    <a:gd name="T5" fmla="*/ 14 h 24"/>
                    <a:gd name="T6" fmla="*/ 21 w 165"/>
                    <a:gd name="T7" fmla="*/ 12 h 24"/>
                    <a:gd name="T8" fmla="*/ 39 w 165"/>
                    <a:gd name="T9" fmla="*/ 10 h 24"/>
                    <a:gd name="T10" fmla="*/ 52 w 165"/>
                    <a:gd name="T11" fmla="*/ 8 h 24"/>
                    <a:gd name="T12" fmla="*/ 70 w 165"/>
                    <a:gd name="T13" fmla="*/ 6 h 24"/>
                    <a:gd name="T14" fmla="*/ 92 w 165"/>
                    <a:gd name="T15" fmla="*/ 4 h 24"/>
                    <a:gd name="T16" fmla="*/ 107 w 165"/>
                    <a:gd name="T17" fmla="*/ 3 h 24"/>
                    <a:gd name="T18" fmla="*/ 126 w 165"/>
                    <a:gd name="T19" fmla="*/ 1 h 24"/>
                    <a:gd name="T20" fmla="*/ 141 w 165"/>
                    <a:gd name="T21" fmla="*/ 1 h 24"/>
                    <a:gd name="T22" fmla="*/ 152 w 165"/>
                    <a:gd name="T23" fmla="*/ 0 h 24"/>
                    <a:gd name="T24" fmla="*/ 159 w 165"/>
                    <a:gd name="T25" fmla="*/ 1 h 24"/>
                    <a:gd name="T26" fmla="*/ 164 w 165"/>
                    <a:gd name="T27" fmla="*/ 3 h 24"/>
                    <a:gd name="T28" fmla="*/ 165 w 165"/>
                    <a:gd name="T29" fmla="*/ 6 h 24"/>
                    <a:gd name="T30" fmla="*/ 163 w 165"/>
                    <a:gd name="T31" fmla="*/ 9 h 24"/>
                    <a:gd name="T32" fmla="*/ 155 w 165"/>
                    <a:gd name="T33" fmla="*/ 12 h 24"/>
                    <a:gd name="T34" fmla="*/ 146 w 165"/>
                    <a:gd name="T35" fmla="*/ 13 h 24"/>
                    <a:gd name="T36" fmla="*/ 128 w 165"/>
                    <a:gd name="T37" fmla="*/ 15 h 24"/>
                    <a:gd name="T38" fmla="*/ 112 w 165"/>
                    <a:gd name="T39" fmla="*/ 17 h 24"/>
                    <a:gd name="T40" fmla="*/ 94 w 165"/>
                    <a:gd name="T41" fmla="*/ 19 h 24"/>
                    <a:gd name="T42" fmla="*/ 72 w 165"/>
                    <a:gd name="T43" fmla="*/ 21 h 24"/>
                    <a:gd name="T44" fmla="*/ 54 w 165"/>
                    <a:gd name="T45" fmla="*/ 22 h 24"/>
                    <a:gd name="T46" fmla="*/ 40 w 165"/>
                    <a:gd name="T47" fmla="*/ 23 h 24"/>
                    <a:gd name="T48" fmla="*/ 23 w 165"/>
                    <a:gd name="T49" fmla="*/ 24 h 24"/>
                    <a:gd name="T50" fmla="*/ 11 w 165"/>
                    <a:gd name="T51" fmla="*/ 24 h 24"/>
                    <a:gd name="T52" fmla="*/ 8 w 165"/>
                    <a:gd name="T53" fmla="*/ 24 h 24"/>
                    <a:gd name="T54" fmla="*/ 4 w 165"/>
                    <a:gd name="T55" fmla="*/ 23 h 24"/>
                    <a:gd name="T56" fmla="*/ 2 w 165"/>
                    <a:gd name="T57" fmla="*/ 22 h 24"/>
                    <a:gd name="T58" fmla="*/ 0 w 165"/>
                    <a:gd name="T59" fmla="*/ 20 h 24"/>
                    <a:gd name="T60" fmla="*/ 2 w 165"/>
                    <a:gd name="T61" fmla="*/ 18 h 24"/>
                    <a:gd name="T62" fmla="*/ 3 w 165"/>
                    <a:gd name="T63" fmla="*/ 17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5" h="24">
                      <a:moveTo>
                        <a:pt x="3" y="17"/>
                      </a:moveTo>
                      <a:lnTo>
                        <a:pt x="6" y="15"/>
                      </a:lnTo>
                      <a:lnTo>
                        <a:pt x="10" y="14"/>
                      </a:lnTo>
                      <a:lnTo>
                        <a:pt x="21" y="12"/>
                      </a:lnTo>
                      <a:lnTo>
                        <a:pt x="39" y="10"/>
                      </a:lnTo>
                      <a:lnTo>
                        <a:pt x="52" y="8"/>
                      </a:lnTo>
                      <a:lnTo>
                        <a:pt x="70" y="6"/>
                      </a:lnTo>
                      <a:lnTo>
                        <a:pt x="92" y="4"/>
                      </a:lnTo>
                      <a:lnTo>
                        <a:pt x="107" y="3"/>
                      </a:lnTo>
                      <a:lnTo>
                        <a:pt x="126" y="1"/>
                      </a:lnTo>
                      <a:lnTo>
                        <a:pt x="141" y="1"/>
                      </a:lnTo>
                      <a:lnTo>
                        <a:pt x="152" y="0"/>
                      </a:lnTo>
                      <a:lnTo>
                        <a:pt x="159" y="1"/>
                      </a:lnTo>
                      <a:lnTo>
                        <a:pt x="164" y="3"/>
                      </a:lnTo>
                      <a:lnTo>
                        <a:pt x="165" y="6"/>
                      </a:lnTo>
                      <a:lnTo>
                        <a:pt x="163" y="9"/>
                      </a:lnTo>
                      <a:lnTo>
                        <a:pt x="155" y="12"/>
                      </a:lnTo>
                      <a:lnTo>
                        <a:pt x="146" y="13"/>
                      </a:lnTo>
                      <a:lnTo>
                        <a:pt x="128" y="15"/>
                      </a:lnTo>
                      <a:lnTo>
                        <a:pt x="112" y="17"/>
                      </a:lnTo>
                      <a:lnTo>
                        <a:pt x="94" y="19"/>
                      </a:lnTo>
                      <a:lnTo>
                        <a:pt x="72" y="21"/>
                      </a:lnTo>
                      <a:lnTo>
                        <a:pt x="54" y="22"/>
                      </a:lnTo>
                      <a:lnTo>
                        <a:pt x="40" y="23"/>
                      </a:lnTo>
                      <a:lnTo>
                        <a:pt x="23" y="24"/>
                      </a:lnTo>
                      <a:lnTo>
                        <a:pt x="11" y="24"/>
                      </a:lnTo>
                      <a:lnTo>
                        <a:pt x="8" y="24"/>
                      </a:lnTo>
                      <a:lnTo>
                        <a:pt x="4" y="23"/>
                      </a:lnTo>
                      <a:lnTo>
                        <a:pt x="2" y="22"/>
                      </a:lnTo>
                      <a:lnTo>
                        <a:pt x="0" y="20"/>
                      </a:lnTo>
                      <a:lnTo>
                        <a:pt x="2" y="18"/>
                      </a:lnTo>
                      <a:lnTo>
                        <a:pt x="3" y="17"/>
                      </a:lnTo>
                      <a:close/>
                    </a:path>
                  </a:pathLst>
                </a:custGeom>
                <a:solidFill>
                  <a:srgbClr val="FFFFFF"/>
                </a:solidFill>
                <a:ln w="0">
                  <a:solidFill>
                    <a:srgbClr val="606060"/>
                  </a:solidFill>
                  <a:prstDash val="solid"/>
                  <a:round/>
                  <a:headEnd/>
                  <a:tailEnd/>
                </a:ln>
              </p:spPr>
              <p:txBody>
                <a:bodyPr/>
                <a:lstStyle/>
                <a:p>
                  <a:endParaRPr lang="en-US"/>
                </a:p>
              </p:txBody>
            </p:sp>
            <p:sp>
              <p:nvSpPr>
                <p:cNvPr id="38334" name="Freeform 194"/>
                <p:cNvSpPr>
                  <a:spLocks/>
                </p:cNvSpPr>
                <p:nvPr/>
              </p:nvSpPr>
              <p:spPr bwMode="auto">
                <a:xfrm>
                  <a:off x="3872" y="3875"/>
                  <a:ext cx="96" cy="92"/>
                </a:xfrm>
                <a:custGeom>
                  <a:avLst/>
                  <a:gdLst>
                    <a:gd name="T0" fmla="*/ 85 w 96"/>
                    <a:gd name="T1" fmla="*/ 1 h 92"/>
                    <a:gd name="T2" fmla="*/ 80 w 96"/>
                    <a:gd name="T3" fmla="*/ 5 h 92"/>
                    <a:gd name="T4" fmla="*/ 69 w 96"/>
                    <a:gd name="T5" fmla="*/ 12 h 92"/>
                    <a:gd name="T6" fmla="*/ 55 w 96"/>
                    <a:gd name="T7" fmla="*/ 24 h 92"/>
                    <a:gd name="T8" fmla="*/ 39 w 96"/>
                    <a:gd name="T9" fmla="*/ 39 h 92"/>
                    <a:gd name="T10" fmla="*/ 25 w 96"/>
                    <a:gd name="T11" fmla="*/ 54 h 92"/>
                    <a:gd name="T12" fmla="*/ 10 w 96"/>
                    <a:gd name="T13" fmla="*/ 71 h 92"/>
                    <a:gd name="T14" fmla="*/ 4 w 96"/>
                    <a:gd name="T15" fmla="*/ 79 h 92"/>
                    <a:gd name="T16" fmla="*/ 1 w 96"/>
                    <a:gd name="T17" fmla="*/ 84 h 92"/>
                    <a:gd name="T18" fmla="*/ 0 w 96"/>
                    <a:gd name="T19" fmla="*/ 86 h 92"/>
                    <a:gd name="T20" fmla="*/ 0 w 96"/>
                    <a:gd name="T21" fmla="*/ 89 h 92"/>
                    <a:gd name="T22" fmla="*/ 2 w 96"/>
                    <a:gd name="T23" fmla="*/ 91 h 92"/>
                    <a:gd name="T24" fmla="*/ 5 w 96"/>
                    <a:gd name="T25" fmla="*/ 92 h 92"/>
                    <a:gd name="T26" fmla="*/ 8 w 96"/>
                    <a:gd name="T27" fmla="*/ 91 h 92"/>
                    <a:gd name="T28" fmla="*/ 12 w 96"/>
                    <a:gd name="T29" fmla="*/ 89 h 92"/>
                    <a:gd name="T30" fmla="*/ 17 w 96"/>
                    <a:gd name="T31" fmla="*/ 87 h 92"/>
                    <a:gd name="T32" fmla="*/ 20 w 96"/>
                    <a:gd name="T33" fmla="*/ 86 h 92"/>
                    <a:gd name="T34" fmla="*/ 31 w 96"/>
                    <a:gd name="T35" fmla="*/ 78 h 92"/>
                    <a:gd name="T36" fmla="*/ 48 w 96"/>
                    <a:gd name="T37" fmla="*/ 62 h 92"/>
                    <a:gd name="T38" fmla="*/ 65 w 96"/>
                    <a:gd name="T39" fmla="*/ 45 h 92"/>
                    <a:gd name="T40" fmla="*/ 77 w 96"/>
                    <a:gd name="T41" fmla="*/ 31 h 92"/>
                    <a:gd name="T42" fmla="*/ 88 w 96"/>
                    <a:gd name="T43" fmla="*/ 19 h 92"/>
                    <a:gd name="T44" fmla="*/ 94 w 96"/>
                    <a:gd name="T45" fmla="*/ 9 h 92"/>
                    <a:gd name="T46" fmla="*/ 96 w 96"/>
                    <a:gd name="T47" fmla="*/ 4 h 92"/>
                    <a:gd name="T48" fmla="*/ 95 w 96"/>
                    <a:gd name="T49" fmla="*/ 1 h 92"/>
                    <a:gd name="T50" fmla="*/ 90 w 96"/>
                    <a:gd name="T51" fmla="*/ 0 h 92"/>
                    <a:gd name="T52" fmla="*/ 85 w 96"/>
                    <a:gd name="T53" fmla="*/ 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1"/>
                      </a:moveTo>
                      <a:lnTo>
                        <a:pt x="80" y="5"/>
                      </a:lnTo>
                      <a:lnTo>
                        <a:pt x="69" y="12"/>
                      </a:lnTo>
                      <a:lnTo>
                        <a:pt x="55" y="24"/>
                      </a:lnTo>
                      <a:lnTo>
                        <a:pt x="39" y="39"/>
                      </a:lnTo>
                      <a:lnTo>
                        <a:pt x="25" y="54"/>
                      </a:lnTo>
                      <a:lnTo>
                        <a:pt x="10" y="71"/>
                      </a:lnTo>
                      <a:lnTo>
                        <a:pt x="4" y="79"/>
                      </a:lnTo>
                      <a:lnTo>
                        <a:pt x="1" y="84"/>
                      </a:lnTo>
                      <a:lnTo>
                        <a:pt x="0" y="86"/>
                      </a:lnTo>
                      <a:lnTo>
                        <a:pt x="0" y="89"/>
                      </a:lnTo>
                      <a:lnTo>
                        <a:pt x="2" y="91"/>
                      </a:lnTo>
                      <a:lnTo>
                        <a:pt x="5" y="92"/>
                      </a:lnTo>
                      <a:lnTo>
                        <a:pt x="8" y="91"/>
                      </a:lnTo>
                      <a:lnTo>
                        <a:pt x="12" y="89"/>
                      </a:lnTo>
                      <a:lnTo>
                        <a:pt x="17" y="87"/>
                      </a:lnTo>
                      <a:lnTo>
                        <a:pt x="20" y="86"/>
                      </a:lnTo>
                      <a:lnTo>
                        <a:pt x="31" y="78"/>
                      </a:lnTo>
                      <a:lnTo>
                        <a:pt x="48" y="62"/>
                      </a:lnTo>
                      <a:lnTo>
                        <a:pt x="65" y="45"/>
                      </a:lnTo>
                      <a:lnTo>
                        <a:pt x="77" y="31"/>
                      </a:lnTo>
                      <a:lnTo>
                        <a:pt x="88" y="19"/>
                      </a:lnTo>
                      <a:lnTo>
                        <a:pt x="94" y="9"/>
                      </a:lnTo>
                      <a:lnTo>
                        <a:pt x="96" y="4"/>
                      </a:lnTo>
                      <a:lnTo>
                        <a:pt x="95" y="1"/>
                      </a:lnTo>
                      <a:lnTo>
                        <a:pt x="90" y="0"/>
                      </a:lnTo>
                      <a:lnTo>
                        <a:pt x="85" y="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35" name="Freeform 195"/>
                <p:cNvSpPr>
                  <a:spLocks/>
                </p:cNvSpPr>
                <p:nvPr/>
              </p:nvSpPr>
              <p:spPr bwMode="auto">
                <a:xfrm>
                  <a:off x="3872" y="3871"/>
                  <a:ext cx="96" cy="92"/>
                </a:xfrm>
                <a:custGeom>
                  <a:avLst/>
                  <a:gdLst>
                    <a:gd name="T0" fmla="*/ 85 w 96"/>
                    <a:gd name="T1" fmla="*/ 2 h 92"/>
                    <a:gd name="T2" fmla="*/ 80 w 96"/>
                    <a:gd name="T3" fmla="*/ 5 h 92"/>
                    <a:gd name="T4" fmla="*/ 69 w 96"/>
                    <a:gd name="T5" fmla="*/ 13 h 92"/>
                    <a:gd name="T6" fmla="*/ 55 w 96"/>
                    <a:gd name="T7" fmla="*/ 25 h 92"/>
                    <a:gd name="T8" fmla="*/ 39 w 96"/>
                    <a:gd name="T9" fmla="*/ 40 h 92"/>
                    <a:gd name="T10" fmla="*/ 25 w 96"/>
                    <a:gd name="T11" fmla="*/ 55 h 92"/>
                    <a:gd name="T12" fmla="*/ 10 w 96"/>
                    <a:gd name="T13" fmla="*/ 72 h 92"/>
                    <a:gd name="T14" fmla="*/ 4 w 96"/>
                    <a:gd name="T15" fmla="*/ 80 h 92"/>
                    <a:gd name="T16" fmla="*/ 1 w 96"/>
                    <a:gd name="T17" fmla="*/ 84 h 92"/>
                    <a:gd name="T18" fmla="*/ 0 w 96"/>
                    <a:gd name="T19" fmla="*/ 87 h 92"/>
                    <a:gd name="T20" fmla="*/ 0 w 96"/>
                    <a:gd name="T21" fmla="*/ 90 h 92"/>
                    <a:gd name="T22" fmla="*/ 2 w 96"/>
                    <a:gd name="T23" fmla="*/ 91 h 92"/>
                    <a:gd name="T24" fmla="*/ 5 w 96"/>
                    <a:gd name="T25" fmla="*/ 92 h 92"/>
                    <a:gd name="T26" fmla="*/ 8 w 96"/>
                    <a:gd name="T27" fmla="*/ 91 h 92"/>
                    <a:gd name="T28" fmla="*/ 12 w 96"/>
                    <a:gd name="T29" fmla="*/ 90 h 92"/>
                    <a:gd name="T30" fmla="*/ 17 w 96"/>
                    <a:gd name="T31" fmla="*/ 88 h 92"/>
                    <a:gd name="T32" fmla="*/ 20 w 96"/>
                    <a:gd name="T33" fmla="*/ 86 h 92"/>
                    <a:gd name="T34" fmla="*/ 31 w 96"/>
                    <a:gd name="T35" fmla="*/ 79 h 92"/>
                    <a:gd name="T36" fmla="*/ 48 w 96"/>
                    <a:gd name="T37" fmla="*/ 63 h 92"/>
                    <a:gd name="T38" fmla="*/ 65 w 96"/>
                    <a:gd name="T39" fmla="*/ 46 h 92"/>
                    <a:gd name="T40" fmla="*/ 77 w 96"/>
                    <a:gd name="T41" fmla="*/ 32 h 92"/>
                    <a:gd name="T42" fmla="*/ 88 w 96"/>
                    <a:gd name="T43" fmla="*/ 20 h 92"/>
                    <a:gd name="T44" fmla="*/ 94 w 96"/>
                    <a:gd name="T45" fmla="*/ 10 h 92"/>
                    <a:gd name="T46" fmla="*/ 96 w 96"/>
                    <a:gd name="T47" fmla="*/ 5 h 92"/>
                    <a:gd name="T48" fmla="*/ 95 w 96"/>
                    <a:gd name="T49" fmla="*/ 2 h 92"/>
                    <a:gd name="T50" fmla="*/ 90 w 96"/>
                    <a:gd name="T51" fmla="*/ 0 h 92"/>
                    <a:gd name="T52" fmla="*/ 85 w 96"/>
                    <a:gd name="T53" fmla="*/ 2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96" h="92">
                      <a:moveTo>
                        <a:pt x="85" y="2"/>
                      </a:moveTo>
                      <a:lnTo>
                        <a:pt x="80" y="5"/>
                      </a:lnTo>
                      <a:lnTo>
                        <a:pt x="69" y="13"/>
                      </a:lnTo>
                      <a:lnTo>
                        <a:pt x="55" y="25"/>
                      </a:lnTo>
                      <a:lnTo>
                        <a:pt x="39" y="40"/>
                      </a:lnTo>
                      <a:lnTo>
                        <a:pt x="25" y="55"/>
                      </a:lnTo>
                      <a:lnTo>
                        <a:pt x="10" y="72"/>
                      </a:lnTo>
                      <a:lnTo>
                        <a:pt x="4" y="80"/>
                      </a:lnTo>
                      <a:lnTo>
                        <a:pt x="1" y="84"/>
                      </a:lnTo>
                      <a:lnTo>
                        <a:pt x="0" y="87"/>
                      </a:lnTo>
                      <a:lnTo>
                        <a:pt x="0" y="90"/>
                      </a:lnTo>
                      <a:lnTo>
                        <a:pt x="2" y="91"/>
                      </a:lnTo>
                      <a:lnTo>
                        <a:pt x="5" y="92"/>
                      </a:lnTo>
                      <a:lnTo>
                        <a:pt x="8" y="91"/>
                      </a:lnTo>
                      <a:lnTo>
                        <a:pt x="12" y="90"/>
                      </a:lnTo>
                      <a:lnTo>
                        <a:pt x="17" y="88"/>
                      </a:lnTo>
                      <a:lnTo>
                        <a:pt x="20" y="86"/>
                      </a:lnTo>
                      <a:lnTo>
                        <a:pt x="31" y="79"/>
                      </a:lnTo>
                      <a:lnTo>
                        <a:pt x="48" y="63"/>
                      </a:lnTo>
                      <a:lnTo>
                        <a:pt x="65" y="46"/>
                      </a:lnTo>
                      <a:lnTo>
                        <a:pt x="77" y="32"/>
                      </a:lnTo>
                      <a:lnTo>
                        <a:pt x="88" y="20"/>
                      </a:lnTo>
                      <a:lnTo>
                        <a:pt x="94" y="10"/>
                      </a:lnTo>
                      <a:lnTo>
                        <a:pt x="96" y="5"/>
                      </a:lnTo>
                      <a:lnTo>
                        <a:pt x="95" y="2"/>
                      </a:lnTo>
                      <a:lnTo>
                        <a:pt x="90" y="0"/>
                      </a:lnTo>
                      <a:lnTo>
                        <a:pt x="85" y="2"/>
                      </a:lnTo>
                      <a:close/>
                    </a:path>
                  </a:pathLst>
                </a:custGeom>
                <a:solidFill>
                  <a:srgbClr val="FFFFFF"/>
                </a:solidFill>
                <a:ln w="0">
                  <a:solidFill>
                    <a:srgbClr val="606060"/>
                  </a:solidFill>
                  <a:prstDash val="solid"/>
                  <a:round/>
                  <a:headEnd/>
                  <a:tailEnd/>
                </a:ln>
              </p:spPr>
              <p:txBody>
                <a:bodyPr/>
                <a:lstStyle/>
                <a:p>
                  <a:endParaRPr lang="en-US"/>
                </a:p>
              </p:txBody>
            </p:sp>
            <p:sp>
              <p:nvSpPr>
                <p:cNvPr id="38336" name="Freeform 196"/>
                <p:cNvSpPr>
                  <a:spLocks/>
                </p:cNvSpPr>
                <p:nvPr/>
              </p:nvSpPr>
              <p:spPr bwMode="auto">
                <a:xfrm>
                  <a:off x="3934" y="3875"/>
                  <a:ext cx="47" cy="107"/>
                </a:xfrm>
                <a:custGeom>
                  <a:avLst/>
                  <a:gdLst>
                    <a:gd name="T0" fmla="*/ 41 w 47"/>
                    <a:gd name="T1" fmla="*/ 0 h 107"/>
                    <a:gd name="T2" fmla="*/ 36 w 47"/>
                    <a:gd name="T3" fmla="*/ 3 h 107"/>
                    <a:gd name="T4" fmla="*/ 30 w 47"/>
                    <a:gd name="T5" fmla="*/ 14 h 107"/>
                    <a:gd name="T6" fmla="*/ 21 w 47"/>
                    <a:gd name="T7" fmla="*/ 31 h 107"/>
                    <a:gd name="T8" fmla="*/ 15 w 47"/>
                    <a:gd name="T9" fmla="*/ 44 h 107"/>
                    <a:gd name="T10" fmla="*/ 7 w 47"/>
                    <a:gd name="T11" fmla="*/ 63 h 107"/>
                    <a:gd name="T12" fmla="*/ 2 w 47"/>
                    <a:gd name="T13" fmla="*/ 81 h 107"/>
                    <a:gd name="T14" fmla="*/ 1 w 47"/>
                    <a:gd name="T15" fmla="*/ 92 h 107"/>
                    <a:gd name="T16" fmla="*/ 0 w 47"/>
                    <a:gd name="T17" fmla="*/ 96 h 107"/>
                    <a:gd name="T18" fmla="*/ 1 w 47"/>
                    <a:gd name="T19" fmla="*/ 99 h 107"/>
                    <a:gd name="T20" fmla="*/ 1 w 47"/>
                    <a:gd name="T21" fmla="*/ 103 h 107"/>
                    <a:gd name="T22" fmla="*/ 3 w 47"/>
                    <a:gd name="T23" fmla="*/ 106 h 107"/>
                    <a:gd name="T24" fmla="*/ 4 w 47"/>
                    <a:gd name="T25" fmla="*/ 107 h 107"/>
                    <a:gd name="T26" fmla="*/ 7 w 47"/>
                    <a:gd name="T27" fmla="*/ 107 h 107"/>
                    <a:gd name="T28" fmla="*/ 11 w 47"/>
                    <a:gd name="T29" fmla="*/ 105 h 107"/>
                    <a:gd name="T30" fmla="*/ 14 w 47"/>
                    <a:gd name="T31" fmla="*/ 103 h 107"/>
                    <a:gd name="T32" fmla="*/ 18 w 47"/>
                    <a:gd name="T33" fmla="*/ 99 h 107"/>
                    <a:gd name="T34" fmla="*/ 21 w 47"/>
                    <a:gd name="T35" fmla="*/ 94 h 107"/>
                    <a:gd name="T36" fmla="*/ 26 w 47"/>
                    <a:gd name="T37" fmla="*/ 87 h 107"/>
                    <a:gd name="T38" fmla="*/ 33 w 47"/>
                    <a:gd name="T39" fmla="*/ 69 h 107"/>
                    <a:gd name="T40" fmla="*/ 38 w 47"/>
                    <a:gd name="T41" fmla="*/ 50 h 107"/>
                    <a:gd name="T42" fmla="*/ 43 w 47"/>
                    <a:gd name="T43" fmla="*/ 35 h 107"/>
                    <a:gd name="T44" fmla="*/ 46 w 47"/>
                    <a:gd name="T45" fmla="*/ 18 h 107"/>
                    <a:gd name="T46" fmla="*/ 47 w 47"/>
                    <a:gd name="T47" fmla="*/ 11 h 107"/>
                    <a:gd name="T48" fmla="*/ 47 w 47"/>
                    <a:gd name="T49" fmla="*/ 5 h 107"/>
                    <a:gd name="T50" fmla="*/ 46 w 47"/>
                    <a:gd name="T51" fmla="*/ 1 h 107"/>
                    <a:gd name="T52" fmla="*/ 44 w 47"/>
                    <a:gd name="T53" fmla="*/ 0 h 107"/>
                    <a:gd name="T54" fmla="*/ 41 w 47"/>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7" h="107">
                      <a:moveTo>
                        <a:pt x="41" y="0"/>
                      </a:moveTo>
                      <a:lnTo>
                        <a:pt x="36" y="3"/>
                      </a:lnTo>
                      <a:lnTo>
                        <a:pt x="30" y="14"/>
                      </a:lnTo>
                      <a:lnTo>
                        <a:pt x="21" y="31"/>
                      </a:lnTo>
                      <a:lnTo>
                        <a:pt x="15" y="44"/>
                      </a:lnTo>
                      <a:lnTo>
                        <a:pt x="7" y="63"/>
                      </a:lnTo>
                      <a:lnTo>
                        <a:pt x="2" y="81"/>
                      </a:lnTo>
                      <a:lnTo>
                        <a:pt x="1" y="92"/>
                      </a:lnTo>
                      <a:lnTo>
                        <a:pt x="0" y="96"/>
                      </a:lnTo>
                      <a:lnTo>
                        <a:pt x="1" y="99"/>
                      </a:lnTo>
                      <a:lnTo>
                        <a:pt x="1" y="103"/>
                      </a:lnTo>
                      <a:lnTo>
                        <a:pt x="3" y="106"/>
                      </a:lnTo>
                      <a:lnTo>
                        <a:pt x="4" y="107"/>
                      </a:lnTo>
                      <a:lnTo>
                        <a:pt x="7" y="107"/>
                      </a:lnTo>
                      <a:lnTo>
                        <a:pt x="11" y="105"/>
                      </a:lnTo>
                      <a:lnTo>
                        <a:pt x="14" y="103"/>
                      </a:lnTo>
                      <a:lnTo>
                        <a:pt x="18" y="99"/>
                      </a:lnTo>
                      <a:lnTo>
                        <a:pt x="21" y="94"/>
                      </a:lnTo>
                      <a:lnTo>
                        <a:pt x="26" y="87"/>
                      </a:lnTo>
                      <a:lnTo>
                        <a:pt x="33" y="69"/>
                      </a:lnTo>
                      <a:lnTo>
                        <a:pt x="38" y="50"/>
                      </a:lnTo>
                      <a:lnTo>
                        <a:pt x="43" y="35"/>
                      </a:lnTo>
                      <a:lnTo>
                        <a:pt x="46" y="18"/>
                      </a:lnTo>
                      <a:lnTo>
                        <a:pt x="47" y="11"/>
                      </a:lnTo>
                      <a:lnTo>
                        <a:pt x="47" y="5"/>
                      </a:lnTo>
                      <a:lnTo>
                        <a:pt x="46" y="1"/>
                      </a:lnTo>
                      <a:lnTo>
                        <a:pt x="44" y="0"/>
                      </a:lnTo>
                      <a:lnTo>
                        <a:pt x="41"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37" name="Freeform 197"/>
                <p:cNvSpPr>
                  <a:spLocks/>
                </p:cNvSpPr>
                <p:nvPr/>
              </p:nvSpPr>
              <p:spPr bwMode="auto">
                <a:xfrm>
                  <a:off x="3933" y="3871"/>
                  <a:ext cx="48" cy="107"/>
                </a:xfrm>
                <a:custGeom>
                  <a:avLst/>
                  <a:gdLst>
                    <a:gd name="T0" fmla="*/ 41 w 48"/>
                    <a:gd name="T1" fmla="*/ 0 h 107"/>
                    <a:gd name="T2" fmla="*/ 36 w 48"/>
                    <a:gd name="T3" fmla="*/ 4 h 107"/>
                    <a:gd name="T4" fmla="*/ 30 w 48"/>
                    <a:gd name="T5" fmla="*/ 14 h 107"/>
                    <a:gd name="T6" fmla="*/ 21 w 48"/>
                    <a:gd name="T7" fmla="*/ 31 h 107"/>
                    <a:gd name="T8" fmla="*/ 15 w 48"/>
                    <a:gd name="T9" fmla="*/ 46 h 107"/>
                    <a:gd name="T10" fmla="*/ 8 w 48"/>
                    <a:gd name="T11" fmla="*/ 64 h 107"/>
                    <a:gd name="T12" fmla="*/ 2 w 48"/>
                    <a:gd name="T13" fmla="*/ 82 h 107"/>
                    <a:gd name="T14" fmla="*/ 0 w 48"/>
                    <a:gd name="T15" fmla="*/ 93 h 107"/>
                    <a:gd name="T16" fmla="*/ 0 w 48"/>
                    <a:gd name="T17" fmla="*/ 97 h 107"/>
                    <a:gd name="T18" fmla="*/ 0 w 48"/>
                    <a:gd name="T19" fmla="*/ 100 h 107"/>
                    <a:gd name="T20" fmla="*/ 1 w 48"/>
                    <a:gd name="T21" fmla="*/ 104 h 107"/>
                    <a:gd name="T22" fmla="*/ 2 w 48"/>
                    <a:gd name="T23" fmla="*/ 107 h 107"/>
                    <a:gd name="T24" fmla="*/ 5 w 48"/>
                    <a:gd name="T25" fmla="*/ 107 h 107"/>
                    <a:gd name="T26" fmla="*/ 8 w 48"/>
                    <a:gd name="T27" fmla="*/ 107 h 107"/>
                    <a:gd name="T28" fmla="*/ 11 w 48"/>
                    <a:gd name="T29" fmla="*/ 106 h 107"/>
                    <a:gd name="T30" fmla="*/ 14 w 48"/>
                    <a:gd name="T31" fmla="*/ 104 h 107"/>
                    <a:gd name="T32" fmla="*/ 18 w 48"/>
                    <a:gd name="T33" fmla="*/ 100 h 107"/>
                    <a:gd name="T34" fmla="*/ 21 w 48"/>
                    <a:gd name="T35" fmla="*/ 95 h 107"/>
                    <a:gd name="T36" fmla="*/ 26 w 48"/>
                    <a:gd name="T37" fmla="*/ 88 h 107"/>
                    <a:gd name="T38" fmla="*/ 33 w 48"/>
                    <a:gd name="T39" fmla="*/ 69 h 107"/>
                    <a:gd name="T40" fmla="*/ 39 w 48"/>
                    <a:gd name="T41" fmla="*/ 51 h 107"/>
                    <a:gd name="T42" fmla="*/ 43 w 48"/>
                    <a:gd name="T43" fmla="*/ 36 h 107"/>
                    <a:gd name="T44" fmla="*/ 46 w 48"/>
                    <a:gd name="T45" fmla="*/ 19 h 107"/>
                    <a:gd name="T46" fmla="*/ 46 w 48"/>
                    <a:gd name="T47" fmla="*/ 12 h 107"/>
                    <a:gd name="T48" fmla="*/ 48 w 48"/>
                    <a:gd name="T49" fmla="*/ 6 h 107"/>
                    <a:gd name="T50" fmla="*/ 46 w 48"/>
                    <a:gd name="T51" fmla="*/ 2 h 107"/>
                    <a:gd name="T52" fmla="*/ 44 w 48"/>
                    <a:gd name="T53" fmla="*/ 0 h 107"/>
                    <a:gd name="T54" fmla="*/ 41 w 48"/>
                    <a:gd name="T55" fmla="*/ 0 h 10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 h="107">
                      <a:moveTo>
                        <a:pt x="41" y="0"/>
                      </a:moveTo>
                      <a:lnTo>
                        <a:pt x="36" y="4"/>
                      </a:lnTo>
                      <a:lnTo>
                        <a:pt x="30" y="14"/>
                      </a:lnTo>
                      <a:lnTo>
                        <a:pt x="21" y="31"/>
                      </a:lnTo>
                      <a:lnTo>
                        <a:pt x="15" y="46"/>
                      </a:lnTo>
                      <a:lnTo>
                        <a:pt x="8" y="64"/>
                      </a:lnTo>
                      <a:lnTo>
                        <a:pt x="2" y="82"/>
                      </a:lnTo>
                      <a:lnTo>
                        <a:pt x="0" y="93"/>
                      </a:lnTo>
                      <a:lnTo>
                        <a:pt x="0" y="97"/>
                      </a:lnTo>
                      <a:lnTo>
                        <a:pt x="0" y="100"/>
                      </a:lnTo>
                      <a:lnTo>
                        <a:pt x="1" y="104"/>
                      </a:lnTo>
                      <a:lnTo>
                        <a:pt x="2" y="107"/>
                      </a:lnTo>
                      <a:lnTo>
                        <a:pt x="5" y="107"/>
                      </a:lnTo>
                      <a:lnTo>
                        <a:pt x="8" y="107"/>
                      </a:lnTo>
                      <a:lnTo>
                        <a:pt x="11" y="106"/>
                      </a:lnTo>
                      <a:lnTo>
                        <a:pt x="14" y="104"/>
                      </a:lnTo>
                      <a:lnTo>
                        <a:pt x="18" y="100"/>
                      </a:lnTo>
                      <a:lnTo>
                        <a:pt x="21" y="95"/>
                      </a:lnTo>
                      <a:lnTo>
                        <a:pt x="26" y="88"/>
                      </a:lnTo>
                      <a:lnTo>
                        <a:pt x="33" y="69"/>
                      </a:lnTo>
                      <a:lnTo>
                        <a:pt x="39" y="51"/>
                      </a:lnTo>
                      <a:lnTo>
                        <a:pt x="43" y="36"/>
                      </a:lnTo>
                      <a:lnTo>
                        <a:pt x="46" y="19"/>
                      </a:lnTo>
                      <a:lnTo>
                        <a:pt x="46" y="12"/>
                      </a:lnTo>
                      <a:lnTo>
                        <a:pt x="48" y="6"/>
                      </a:lnTo>
                      <a:lnTo>
                        <a:pt x="46" y="2"/>
                      </a:lnTo>
                      <a:lnTo>
                        <a:pt x="44" y="0"/>
                      </a:lnTo>
                      <a:lnTo>
                        <a:pt x="41" y="0"/>
                      </a:lnTo>
                      <a:close/>
                    </a:path>
                  </a:pathLst>
                </a:custGeom>
                <a:solidFill>
                  <a:srgbClr val="FFFFFF"/>
                </a:solidFill>
                <a:ln w="0">
                  <a:solidFill>
                    <a:srgbClr val="606060"/>
                  </a:solidFill>
                  <a:prstDash val="solid"/>
                  <a:round/>
                  <a:headEnd/>
                  <a:tailEnd/>
                </a:ln>
              </p:spPr>
              <p:txBody>
                <a:bodyPr/>
                <a:lstStyle/>
                <a:p>
                  <a:endParaRPr lang="en-US"/>
                </a:p>
              </p:txBody>
            </p:sp>
            <p:sp>
              <p:nvSpPr>
                <p:cNvPr id="38338" name="Oval 198"/>
                <p:cNvSpPr>
                  <a:spLocks noChangeArrowheads="1"/>
                </p:cNvSpPr>
                <p:nvPr/>
              </p:nvSpPr>
              <p:spPr bwMode="auto">
                <a:xfrm>
                  <a:off x="3967" y="3880"/>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339" name="Oval 199"/>
                <p:cNvSpPr>
                  <a:spLocks noChangeArrowheads="1"/>
                </p:cNvSpPr>
                <p:nvPr/>
              </p:nvSpPr>
              <p:spPr bwMode="auto">
                <a:xfrm>
                  <a:off x="3967" y="3876"/>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340" name="Freeform 200"/>
                <p:cNvSpPr>
                  <a:spLocks/>
                </p:cNvSpPr>
                <p:nvPr/>
              </p:nvSpPr>
              <p:spPr bwMode="auto">
                <a:xfrm>
                  <a:off x="3844" y="3871"/>
                  <a:ext cx="125" cy="83"/>
                </a:xfrm>
                <a:custGeom>
                  <a:avLst/>
                  <a:gdLst>
                    <a:gd name="T0" fmla="*/ 115 w 125"/>
                    <a:gd name="T1" fmla="*/ 2 h 83"/>
                    <a:gd name="T2" fmla="*/ 107 w 125"/>
                    <a:gd name="T3" fmla="*/ 3 h 83"/>
                    <a:gd name="T4" fmla="*/ 97 w 125"/>
                    <a:gd name="T5" fmla="*/ 8 h 83"/>
                    <a:gd name="T6" fmla="*/ 81 w 125"/>
                    <a:gd name="T7" fmla="*/ 18 h 83"/>
                    <a:gd name="T8" fmla="*/ 57 w 125"/>
                    <a:gd name="T9" fmla="*/ 31 h 83"/>
                    <a:gd name="T10" fmla="*/ 38 w 125"/>
                    <a:gd name="T11" fmla="*/ 46 h 83"/>
                    <a:gd name="T12" fmla="*/ 23 w 125"/>
                    <a:gd name="T13" fmla="*/ 57 h 83"/>
                    <a:gd name="T14" fmla="*/ 7 w 125"/>
                    <a:gd name="T15" fmla="*/ 68 h 83"/>
                    <a:gd name="T16" fmla="*/ 4 w 125"/>
                    <a:gd name="T17" fmla="*/ 73 h 83"/>
                    <a:gd name="T18" fmla="*/ 1 w 125"/>
                    <a:gd name="T19" fmla="*/ 75 h 83"/>
                    <a:gd name="T20" fmla="*/ 0 w 125"/>
                    <a:gd name="T21" fmla="*/ 79 h 83"/>
                    <a:gd name="T22" fmla="*/ 0 w 125"/>
                    <a:gd name="T23" fmla="*/ 81 h 83"/>
                    <a:gd name="T24" fmla="*/ 2 w 125"/>
                    <a:gd name="T25" fmla="*/ 83 h 83"/>
                    <a:gd name="T26" fmla="*/ 6 w 125"/>
                    <a:gd name="T27" fmla="*/ 83 h 83"/>
                    <a:gd name="T28" fmla="*/ 11 w 125"/>
                    <a:gd name="T29" fmla="*/ 82 h 83"/>
                    <a:gd name="T30" fmla="*/ 15 w 125"/>
                    <a:gd name="T31" fmla="*/ 81 h 83"/>
                    <a:gd name="T32" fmla="*/ 19 w 125"/>
                    <a:gd name="T33" fmla="*/ 80 h 83"/>
                    <a:gd name="T34" fmla="*/ 25 w 125"/>
                    <a:gd name="T35" fmla="*/ 77 h 83"/>
                    <a:gd name="T36" fmla="*/ 43 w 125"/>
                    <a:gd name="T37" fmla="*/ 67 h 83"/>
                    <a:gd name="T38" fmla="*/ 60 w 125"/>
                    <a:gd name="T39" fmla="*/ 57 h 83"/>
                    <a:gd name="T40" fmla="*/ 82 w 125"/>
                    <a:gd name="T41" fmla="*/ 42 h 83"/>
                    <a:gd name="T42" fmla="*/ 101 w 125"/>
                    <a:gd name="T43" fmla="*/ 28 h 83"/>
                    <a:gd name="T44" fmla="*/ 116 w 125"/>
                    <a:gd name="T45" fmla="*/ 15 h 83"/>
                    <a:gd name="T46" fmla="*/ 122 w 125"/>
                    <a:gd name="T47" fmla="*/ 9 h 83"/>
                    <a:gd name="T48" fmla="*/ 125 w 125"/>
                    <a:gd name="T49" fmla="*/ 4 h 83"/>
                    <a:gd name="T50" fmla="*/ 123 w 125"/>
                    <a:gd name="T51" fmla="*/ 1 h 83"/>
                    <a:gd name="T52" fmla="*/ 120 w 125"/>
                    <a:gd name="T53" fmla="*/ 0 h 83"/>
                    <a:gd name="T54" fmla="*/ 115 w 125"/>
                    <a:gd name="T55" fmla="*/ 2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3">
                      <a:moveTo>
                        <a:pt x="115" y="2"/>
                      </a:moveTo>
                      <a:lnTo>
                        <a:pt x="107" y="3"/>
                      </a:lnTo>
                      <a:lnTo>
                        <a:pt x="97" y="8"/>
                      </a:lnTo>
                      <a:lnTo>
                        <a:pt x="81" y="18"/>
                      </a:lnTo>
                      <a:lnTo>
                        <a:pt x="57" y="31"/>
                      </a:lnTo>
                      <a:lnTo>
                        <a:pt x="38" y="46"/>
                      </a:lnTo>
                      <a:lnTo>
                        <a:pt x="23" y="57"/>
                      </a:lnTo>
                      <a:lnTo>
                        <a:pt x="7" y="68"/>
                      </a:lnTo>
                      <a:lnTo>
                        <a:pt x="4" y="73"/>
                      </a:lnTo>
                      <a:lnTo>
                        <a:pt x="1" y="75"/>
                      </a:lnTo>
                      <a:lnTo>
                        <a:pt x="0" y="79"/>
                      </a:lnTo>
                      <a:lnTo>
                        <a:pt x="0" y="81"/>
                      </a:lnTo>
                      <a:lnTo>
                        <a:pt x="2" y="83"/>
                      </a:lnTo>
                      <a:lnTo>
                        <a:pt x="6" y="83"/>
                      </a:lnTo>
                      <a:lnTo>
                        <a:pt x="11" y="82"/>
                      </a:lnTo>
                      <a:lnTo>
                        <a:pt x="15" y="81"/>
                      </a:lnTo>
                      <a:lnTo>
                        <a:pt x="19" y="80"/>
                      </a:lnTo>
                      <a:lnTo>
                        <a:pt x="25" y="77"/>
                      </a:lnTo>
                      <a:lnTo>
                        <a:pt x="43" y="67"/>
                      </a:lnTo>
                      <a:lnTo>
                        <a:pt x="60" y="57"/>
                      </a:lnTo>
                      <a:lnTo>
                        <a:pt x="82" y="42"/>
                      </a:lnTo>
                      <a:lnTo>
                        <a:pt x="101" y="28"/>
                      </a:lnTo>
                      <a:lnTo>
                        <a:pt x="116" y="15"/>
                      </a:lnTo>
                      <a:lnTo>
                        <a:pt x="122" y="9"/>
                      </a:lnTo>
                      <a:lnTo>
                        <a:pt x="125" y="4"/>
                      </a:lnTo>
                      <a:lnTo>
                        <a:pt x="123" y="1"/>
                      </a:lnTo>
                      <a:lnTo>
                        <a:pt x="120" y="0"/>
                      </a:lnTo>
                      <a:lnTo>
                        <a:pt x="115" y="2"/>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41" name="Freeform 201"/>
                <p:cNvSpPr>
                  <a:spLocks/>
                </p:cNvSpPr>
                <p:nvPr/>
              </p:nvSpPr>
              <p:spPr bwMode="auto">
                <a:xfrm>
                  <a:off x="3844" y="3867"/>
                  <a:ext cx="125" cy="84"/>
                </a:xfrm>
                <a:custGeom>
                  <a:avLst/>
                  <a:gdLst>
                    <a:gd name="T0" fmla="*/ 115 w 125"/>
                    <a:gd name="T1" fmla="*/ 2 h 84"/>
                    <a:gd name="T2" fmla="*/ 107 w 125"/>
                    <a:gd name="T3" fmla="*/ 4 h 84"/>
                    <a:gd name="T4" fmla="*/ 97 w 125"/>
                    <a:gd name="T5" fmla="*/ 9 h 84"/>
                    <a:gd name="T6" fmla="*/ 81 w 125"/>
                    <a:gd name="T7" fmla="*/ 18 h 84"/>
                    <a:gd name="T8" fmla="*/ 57 w 125"/>
                    <a:gd name="T9" fmla="*/ 32 h 84"/>
                    <a:gd name="T10" fmla="*/ 38 w 125"/>
                    <a:gd name="T11" fmla="*/ 47 h 84"/>
                    <a:gd name="T12" fmla="*/ 23 w 125"/>
                    <a:gd name="T13" fmla="*/ 58 h 84"/>
                    <a:gd name="T14" fmla="*/ 7 w 125"/>
                    <a:gd name="T15" fmla="*/ 68 h 84"/>
                    <a:gd name="T16" fmla="*/ 4 w 125"/>
                    <a:gd name="T17" fmla="*/ 73 h 84"/>
                    <a:gd name="T18" fmla="*/ 1 w 125"/>
                    <a:gd name="T19" fmla="*/ 76 h 84"/>
                    <a:gd name="T20" fmla="*/ 0 w 125"/>
                    <a:gd name="T21" fmla="*/ 79 h 84"/>
                    <a:gd name="T22" fmla="*/ 0 w 125"/>
                    <a:gd name="T23" fmla="*/ 82 h 84"/>
                    <a:gd name="T24" fmla="*/ 2 w 125"/>
                    <a:gd name="T25" fmla="*/ 84 h 84"/>
                    <a:gd name="T26" fmla="*/ 6 w 125"/>
                    <a:gd name="T27" fmla="*/ 84 h 84"/>
                    <a:gd name="T28" fmla="*/ 11 w 125"/>
                    <a:gd name="T29" fmla="*/ 83 h 84"/>
                    <a:gd name="T30" fmla="*/ 15 w 125"/>
                    <a:gd name="T31" fmla="*/ 82 h 84"/>
                    <a:gd name="T32" fmla="*/ 19 w 125"/>
                    <a:gd name="T33" fmla="*/ 80 h 84"/>
                    <a:gd name="T34" fmla="*/ 25 w 125"/>
                    <a:gd name="T35" fmla="*/ 77 h 84"/>
                    <a:gd name="T36" fmla="*/ 43 w 125"/>
                    <a:gd name="T37" fmla="*/ 68 h 84"/>
                    <a:gd name="T38" fmla="*/ 60 w 125"/>
                    <a:gd name="T39" fmla="*/ 58 h 84"/>
                    <a:gd name="T40" fmla="*/ 82 w 125"/>
                    <a:gd name="T41" fmla="*/ 43 h 84"/>
                    <a:gd name="T42" fmla="*/ 101 w 125"/>
                    <a:gd name="T43" fmla="*/ 28 h 84"/>
                    <a:gd name="T44" fmla="*/ 116 w 125"/>
                    <a:gd name="T45" fmla="*/ 16 h 84"/>
                    <a:gd name="T46" fmla="*/ 122 w 125"/>
                    <a:gd name="T47" fmla="*/ 9 h 84"/>
                    <a:gd name="T48" fmla="*/ 125 w 125"/>
                    <a:gd name="T49" fmla="*/ 4 h 84"/>
                    <a:gd name="T50" fmla="*/ 123 w 125"/>
                    <a:gd name="T51" fmla="*/ 1 h 84"/>
                    <a:gd name="T52" fmla="*/ 120 w 125"/>
                    <a:gd name="T53" fmla="*/ 0 h 84"/>
                    <a:gd name="T54" fmla="*/ 115 w 125"/>
                    <a:gd name="T55" fmla="*/ 2 h 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84">
                      <a:moveTo>
                        <a:pt x="115" y="2"/>
                      </a:moveTo>
                      <a:lnTo>
                        <a:pt x="107" y="4"/>
                      </a:lnTo>
                      <a:lnTo>
                        <a:pt x="97" y="9"/>
                      </a:lnTo>
                      <a:lnTo>
                        <a:pt x="81" y="18"/>
                      </a:lnTo>
                      <a:lnTo>
                        <a:pt x="57" y="32"/>
                      </a:lnTo>
                      <a:lnTo>
                        <a:pt x="38" y="47"/>
                      </a:lnTo>
                      <a:lnTo>
                        <a:pt x="23" y="58"/>
                      </a:lnTo>
                      <a:lnTo>
                        <a:pt x="7" y="68"/>
                      </a:lnTo>
                      <a:lnTo>
                        <a:pt x="4" y="73"/>
                      </a:lnTo>
                      <a:lnTo>
                        <a:pt x="1" y="76"/>
                      </a:lnTo>
                      <a:lnTo>
                        <a:pt x="0" y="79"/>
                      </a:lnTo>
                      <a:lnTo>
                        <a:pt x="0" y="82"/>
                      </a:lnTo>
                      <a:lnTo>
                        <a:pt x="2" y="84"/>
                      </a:lnTo>
                      <a:lnTo>
                        <a:pt x="6" y="84"/>
                      </a:lnTo>
                      <a:lnTo>
                        <a:pt x="11" y="83"/>
                      </a:lnTo>
                      <a:lnTo>
                        <a:pt x="15" y="82"/>
                      </a:lnTo>
                      <a:lnTo>
                        <a:pt x="19" y="80"/>
                      </a:lnTo>
                      <a:lnTo>
                        <a:pt x="25" y="77"/>
                      </a:lnTo>
                      <a:lnTo>
                        <a:pt x="43" y="68"/>
                      </a:lnTo>
                      <a:lnTo>
                        <a:pt x="60" y="58"/>
                      </a:lnTo>
                      <a:lnTo>
                        <a:pt x="82" y="43"/>
                      </a:lnTo>
                      <a:lnTo>
                        <a:pt x="101" y="28"/>
                      </a:lnTo>
                      <a:lnTo>
                        <a:pt x="116" y="16"/>
                      </a:lnTo>
                      <a:lnTo>
                        <a:pt x="122" y="9"/>
                      </a:lnTo>
                      <a:lnTo>
                        <a:pt x="125" y="4"/>
                      </a:lnTo>
                      <a:lnTo>
                        <a:pt x="123" y="1"/>
                      </a:lnTo>
                      <a:lnTo>
                        <a:pt x="120" y="0"/>
                      </a:lnTo>
                      <a:lnTo>
                        <a:pt x="115" y="2"/>
                      </a:lnTo>
                      <a:close/>
                    </a:path>
                  </a:pathLst>
                </a:custGeom>
                <a:solidFill>
                  <a:srgbClr val="FFFFFF"/>
                </a:solidFill>
                <a:ln w="0">
                  <a:solidFill>
                    <a:srgbClr val="606060"/>
                  </a:solidFill>
                  <a:prstDash val="solid"/>
                  <a:round/>
                  <a:headEnd/>
                  <a:tailEnd/>
                </a:ln>
              </p:spPr>
              <p:txBody>
                <a:bodyPr/>
                <a:lstStyle/>
                <a:p>
                  <a:endParaRPr lang="en-US"/>
                </a:p>
              </p:txBody>
            </p:sp>
            <p:sp>
              <p:nvSpPr>
                <p:cNvPr id="38342" name="Freeform 202"/>
                <p:cNvSpPr>
                  <a:spLocks/>
                </p:cNvSpPr>
                <p:nvPr/>
              </p:nvSpPr>
              <p:spPr bwMode="auto">
                <a:xfrm>
                  <a:off x="3804" y="3864"/>
                  <a:ext cx="161" cy="48"/>
                </a:xfrm>
                <a:custGeom>
                  <a:avLst/>
                  <a:gdLst>
                    <a:gd name="T0" fmla="*/ 159 w 161"/>
                    <a:gd name="T1" fmla="*/ 3 h 48"/>
                    <a:gd name="T2" fmla="*/ 157 w 161"/>
                    <a:gd name="T3" fmla="*/ 2 h 48"/>
                    <a:gd name="T4" fmla="*/ 155 w 161"/>
                    <a:gd name="T5" fmla="*/ 1 h 48"/>
                    <a:gd name="T6" fmla="*/ 151 w 161"/>
                    <a:gd name="T7" fmla="*/ 0 h 48"/>
                    <a:gd name="T8" fmla="*/ 146 w 161"/>
                    <a:gd name="T9" fmla="*/ 1 h 48"/>
                    <a:gd name="T10" fmla="*/ 133 w 161"/>
                    <a:gd name="T11" fmla="*/ 3 h 48"/>
                    <a:gd name="T12" fmla="*/ 111 w 161"/>
                    <a:gd name="T13" fmla="*/ 8 h 48"/>
                    <a:gd name="T14" fmla="*/ 88 w 161"/>
                    <a:gd name="T15" fmla="*/ 13 h 48"/>
                    <a:gd name="T16" fmla="*/ 68 w 161"/>
                    <a:gd name="T17" fmla="*/ 18 h 48"/>
                    <a:gd name="T18" fmla="*/ 47 w 161"/>
                    <a:gd name="T19" fmla="*/ 25 h 48"/>
                    <a:gd name="T20" fmla="*/ 28 w 161"/>
                    <a:gd name="T21" fmla="*/ 30 h 48"/>
                    <a:gd name="T22" fmla="*/ 16 w 161"/>
                    <a:gd name="T23" fmla="*/ 35 h 48"/>
                    <a:gd name="T24" fmla="*/ 10 w 161"/>
                    <a:gd name="T25" fmla="*/ 37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6 h 48"/>
                    <a:gd name="T48" fmla="*/ 38 w 161"/>
                    <a:gd name="T49" fmla="*/ 43 h 48"/>
                    <a:gd name="T50" fmla="*/ 55 w 161"/>
                    <a:gd name="T51" fmla="*/ 39 h 48"/>
                    <a:gd name="T52" fmla="*/ 75 w 161"/>
                    <a:gd name="T53" fmla="*/ 35 h 48"/>
                    <a:gd name="T54" fmla="*/ 97 w 161"/>
                    <a:gd name="T55" fmla="*/ 29 h 48"/>
                    <a:gd name="T56" fmla="*/ 117 w 161"/>
                    <a:gd name="T57" fmla="*/ 23 h 48"/>
                    <a:gd name="T58" fmla="*/ 130 w 161"/>
                    <a:gd name="T59" fmla="*/ 19 h 48"/>
                    <a:gd name="T60" fmla="*/ 141 w 161"/>
                    <a:gd name="T61" fmla="*/ 16 h 48"/>
                    <a:gd name="T62" fmla="*/ 153 w 161"/>
                    <a:gd name="T63" fmla="*/ 11 h 48"/>
                    <a:gd name="T64" fmla="*/ 159 w 161"/>
                    <a:gd name="T65" fmla="*/ 9 h 48"/>
                    <a:gd name="T66" fmla="*/ 160 w 161"/>
                    <a:gd name="T67" fmla="*/ 7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1"/>
                      </a:lnTo>
                      <a:lnTo>
                        <a:pt x="151" y="0"/>
                      </a:lnTo>
                      <a:lnTo>
                        <a:pt x="146" y="1"/>
                      </a:lnTo>
                      <a:lnTo>
                        <a:pt x="133" y="3"/>
                      </a:lnTo>
                      <a:lnTo>
                        <a:pt x="111" y="8"/>
                      </a:lnTo>
                      <a:lnTo>
                        <a:pt x="88" y="13"/>
                      </a:lnTo>
                      <a:lnTo>
                        <a:pt x="68" y="18"/>
                      </a:lnTo>
                      <a:lnTo>
                        <a:pt x="47" y="25"/>
                      </a:lnTo>
                      <a:lnTo>
                        <a:pt x="28" y="30"/>
                      </a:lnTo>
                      <a:lnTo>
                        <a:pt x="16" y="35"/>
                      </a:lnTo>
                      <a:lnTo>
                        <a:pt x="10" y="37"/>
                      </a:lnTo>
                      <a:lnTo>
                        <a:pt x="6" y="38"/>
                      </a:lnTo>
                      <a:lnTo>
                        <a:pt x="3" y="40"/>
                      </a:lnTo>
                      <a:lnTo>
                        <a:pt x="1" y="42"/>
                      </a:lnTo>
                      <a:lnTo>
                        <a:pt x="0" y="44"/>
                      </a:lnTo>
                      <a:lnTo>
                        <a:pt x="1" y="46"/>
                      </a:lnTo>
                      <a:lnTo>
                        <a:pt x="3" y="47"/>
                      </a:lnTo>
                      <a:lnTo>
                        <a:pt x="5" y="47"/>
                      </a:lnTo>
                      <a:lnTo>
                        <a:pt x="8" y="48"/>
                      </a:lnTo>
                      <a:lnTo>
                        <a:pt x="12" y="47"/>
                      </a:lnTo>
                      <a:lnTo>
                        <a:pt x="19" y="46"/>
                      </a:lnTo>
                      <a:lnTo>
                        <a:pt x="26" y="46"/>
                      </a:lnTo>
                      <a:lnTo>
                        <a:pt x="38" y="43"/>
                      </a:lnTo>
                      <a:lnTo>
                        <a:pt x="55" y="39"/>
                      </a:lnTo>
                      <a:lnTo>
                        <a:pt x="75" y="35"/>
                      </a:lnTo>
                      <a:lnTo>
                        <a:pt x="97" y="29"/>
                      </a:lnTo>
                      <a:lnTo>
                        <a:pt x="117" y="23"/>
                      </a:lnTo>
                      <a:lnTo>
                        <a:pt x="130" y="19"/>
                      </a:lnTo>
                      <a:lnTo>
                        <a:pt x="141" y="16"/>
                      </a:lnTo>
                      <a:lnTo>
                        <a:pt x="153" y="11"/>
                      </a:lnTo>
                      <a:lnTo>
                        <a:pt x="159" y="9"/>
                      </a:lnTo>
                      <a:lnTo>
                        <a:pt x="160" y="7"/>
                      </a:lnTo>
                      <a:lnTo>
                        <a:pt x="161" y="5"/>
                      </a:lnTo>
                      <a:lnTo>
                        <a:pt x="159" y="3"/>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43" name="Freeform 203"/>
                <p:cNvSpPr>
                  <a:spLocks/>
                </p:cNvSpPr>
                <p:nvPr/>
              </p:nvSpPr>
              <p:spPr bwMode="auto">
                <a:xfrm>
                  <a:off x="3804" y="3861"/>
                  <a:ext cx="161" cy="48"/>
                </a:xfrm>
                <a:custGeom>
                  <a:avLst/>
                  <a:gdLst>
                    <a:gd name="T0" fmla="*/ 159 w 161"/>
                    <a:gd name="T1" fmla="*/ 3 h 48"/>
                    <a:gd name="T2" fmla="*/ 157 w 161"/>
                    <a:gd name="T3" fmla="*/ 2 h 48"/>
                    <a:gd name="T4" fmla="*/ 155 w 161"/>
                    <a:gd name="T5" fmla="*/ 0 h 48"/>
                    <a:gd name="T6" fmla="*/ 151 w 161"/>
                    <a:gd name="T7" fmla="*/ 0 h 48"/>
                    <a:gd name="T8" fmla="*/ 146 w 161"/>
                    <a:gd name="T9" fmla="*/ 0 h 48"/>
                    <a:gd name="T10" fmla="*/ 133 w 161"/>
                    <a:gd name="T11" fmla="*/ 3 h 48"/>
                    <a:gd name="T12" fmla="*/ 111 w 161"/>
                    <a:gd name="T13" fmla="*/ 7 h 48"/>
                    <a:gd name="T14" fmla="*/ 88 w 161"/>
                    <a:gd name="T15" fmla="*/ 13 h 48"/>
                    <a:gd name="T16" fmla="*/ 68 w 161"/>
                    <a:gd name="T17" fmla="*/ 18 h 48"/>
                    <a:gd name="T18" fmla="*/ 47 w 161"/>
                    <a:gd name="T19" fmla="*/ 24 h 48"/>
                    <a:gd name="T20" fmla="*/ 28 w 161"/>
                    <a:gd name="T21" fmla="*/ 30 h 48"/>
                    <a:gd name="T22" fmla="*/ 16 w 161"/>
                    <a:gd name="T23" fmla="*/ 34 h 48"/>
                    <a:gd name="T24" fmla="*/ 10 w 161"/>
                    <a:gd name="T25" fmla="*/ 36 h 48"/>
                    <a:gd name="T26" fmla="*/ 6 w 161"/>
                    <a:gd name="T27" fmla="*/ 38 h 48"/>
                    <a:gd name="T28" fmla="*/ 3 w 161"/>
                    <a:gd name="T29" fmla="*/ 40 h 48"/>
                    <a:gd name="T30" fmla="*/ 1 w 161"/>
                    <a:gd name="T31" fmla="*/ 42 h 48"/>
                    <a:gd name="T32" fmla="*/ 0 w 161"/>
                    <a:gd name="T33" fmla="*/ 44 h 48"/>
                    <a:gd name="T34" fmla="*/ 1 w 161"/>
                    <a:gd name="T35" fmla="*/ 46 h 48"/>
                    <a:gd name="T36" fmla="*/ 3 w 161"/>
                    <a:gd name="T37" fmla="*/ 47 h 48"/>
                    <a:gd name="T38" fmla="*/ 5 w 161"/>
                    <a:gd name="T39" fmla="*/ 47 h 48"/>
                    <a:gd name="T40" fmla="*/ 8 w 161"/>
                    <a:gd name="T41" fmla="*/ 48 h 48"/>
                    <a:gd name="T42" fmla="*/ 12 w 161"/>
                    <a:gd name="T43" fmla="*/ 47 h 48"/>
                    <a:gd name="T44" fmla="*/ 19 w 161"/>
                    <a:gd name="T45" fmla="*/ 46 h 48"/>
                    <a:gd name="T46" fmla="*/ 26 w 161"/>
                    <a:gd name="T47" fmla="*/ 45 h 48"/>
                    <a:gd name="T48" fmla="*/ 38 w 161"/>
                    <a:gd name="T49" fmla="*/ 43 h 48"/>
                    <a:gd name="T50" fmla="*/ 55 w 161"/>
                    <a:gd name="T51" fmla="*/ 40 h 48"/>
                    <a:gd name="T52" fmla="*/ 75 w 161"/>
                    <a:gd name="T53" fmla="*/ 34 h 48"/>
                    <a:gd name="T54" fmla="*/ 97 w 161"/>
                    <a:gd name="T55" fmla="*/ 29 h 48"/>
                    <a:gd name="T56" fmla="*/ 117 w 161"/>
                    <a:gd name="T57" fmla="*/ 23 h 48"/>
                    <a:gd name="T58" fmla="*/ 130 w 161"/>
                    <a:gd name="T59" fmla="*/ 19 h 48"/>
                    <a:gd name="T60" fmla="*/ 141 w 161"/>
                    <a:gd name="T61" fmla="*/ 15 h 48"/>
                    <a:gd name="T62" fmla="*/ 153 w 161"/>
                    <a:gd name="T63" fmla="*/ 10 h 48"/>
                    <a:gd name="T64" fmla="*/ 159 w 161"/>
                    <a:gd name="T65" fmla="*/ 8 h 48"/>
                    <a:gd name="T66" fmla="*/ 160 w 161"/>
                    <a:gd name="T67" fmla="*/ 6 h 48"/>
                    <a:gd name="T68" fmla="*/ 161 w 161"/>
                    <a:gd name="T69" fmla="*/ 5 h 48"/>
                    <a:gd name="T70" fmla="*/ 159 w 161"/>
                    <a:gd name="T71" fmla="*/ 3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1" h="48">
                      <a:moveTo>
                        <a:pt x="159" y="3"/>
                      </a:moveTo>
                      <a:lnTo>
                        <a:pt x="157" y="2"/>
                      </a:lnTo>
                      <a:lnTo>
                        <a:pt x="155" y="0"/>
                      </a:lnTo>
                      <a:lnTo>
                        <a:pt x="151" y="0"/>
                      </a:lnTo>
                      <a:lnTo>
                        <a:pt x="146" y="0"/>
                      </a:lnTo>
                      <a:lnTo>
                        <a:pt x="133" y="3"/>
                      </a:lnTo>
                      <a:lnTo>
                        <a:pt x="111" y="7"/>
                      </a:lnTo>
                      <a:lnTo>
                        <a:pt x="88" y="13"/>
                      </a:lnTo>
                      <a:lnTo>
                        <a:pt x="68" y="18"/>
                      </a:lnTo>
                      <a:lnTo>
                        <a:pt x="47" y="24"/>
                      </a:lnTo>
                      <a:lnTo>
                        <a:pt x="28" y="30"/>
                      </a:lnTo>
                      <a:lnTo>
                        <a:pt x="16" y="34"/>
                      </a:lnTo>
                      <a:lnTo>
                        <a:pt x="10" y="36"/>
                      </a:lnTo>
                      <a:lnTo>
                        <a:pt x="6" y="38"/>
                      </a:lnTo>
                      <a:lnTo>
                        <a:pt x="3" y="40"/>
                      </a:lnTo>
                      <a:lnTo>
                        <a:pt x="1" y="42"/>
                      </a:lnTo>
                      <a:lnTo>
                        <a:pt x="0" y="44"/>
                      </a:lnTo>
                      <a:lnTo>
                        <a:pt x="1" y="46"/>
                      </a:lnTo>
                      <a:lnTo>
                        <a:pt x="3" y="47"/>
                      </a:lnTo>
                      <a:lnTo>
                        <a:pt x="5" y="47"/>
                      </a:lnTo>
                      <a:lnTo>
                        <a:pt x="8" y="48"/>
                      </a:lnTo>
                      <a:lnTo>
                        <a:pt x="12" y="47"/>
                      </a:lnTo>
                      <a:lnTo>
                        <a:pt x="19" y="46"/>
                      </a:lnTo>
                      <a:lnTo>
                        <a:pt x="26" y="45"/>
                      </a:lnTo>
                      <a:lnTo>
                        <a:pt x="38" y="43"/>
                      </a:lnTo>
                      <a:lnTo>
                        <a:pt x="55" y="40"/>
                      </a:lnTo>
                      <a:lnTo>
                        <a:pt x="75" y="34"/>
                      </a:lnTo>
                      <a:lnTo>
                        <a:pt x="97" y="29"/>
                      </a:lnTo>
                      <a:lnTo>
                        <a:pt x="117" y="23"/>
                      </a:lnTo>
                      <a:lnTo>
                        <a:pt x="130" y="19"/>
                      </a:lnTo>
                      <a:lnTo>
                        <a:pt x="141" y="15"/>
                      </a:lnTo>
                      <a:lnTo>
                        <a:pt x="153" y="10"/>
                      </a:lnTo>
                      <a:lnTo>
                        <a:pt x="159" y="8"/>
                      </a:lnTo>
                      <a:lnTo>
                        <a:pt x="160" y="6"/>
                      </a:lnTo>
                      <a:lnTo>
                        <a:pt x="161" y="5"/>
                      </a:lnTo>
                      <a:lnTo>
                        <a:pt x="159" y="3"/>
                      </a:lnTo>
                      <a:close/>
                    </a:path>
                  </a:pathLst>
                </a:custGeom>
                <a:solidFill>
                  <a:srgbClr val="FFFFFF"/>
                </a:solidFill>
                <a:ln w="0">
                  <a:solidFill>
                    <a:srgbClr val="606060"/>
                  </a:solidFill>
                  <a:prstDash val="solid"/>
                  <a:round/>
                  <a:headEnd/>
                  <a:tailEnd/>
                </a:ln>
              </p:spPr>
              <p:txBody>
                <a:bodyPr/>
                <a:lstStyle/>
                <a:p>
                  <a:endParaRPr lang="en-US"/>
                </a:p>
              </p:txBody>
            </p:sp>
            <p:sp>
              <p:nvSpPr>
                <p:cNvPr id="38344" name="Freeform 204"/>
                <p:cNvSpPr>
                  <a:spLocks/>
                </p:cNvSpPr>
                <p:nvPr/>
              </p:nvSpPr>
              <p:spPr bwMode="auto">
                <a:xfrm>
                  <a:off x="3904" y="3871"/>
                  <a:ext cx="70" cy="107"/>
                </a:xfrm>
                <a:custGeom>
                  <a:avLst/>
                  <a:gdLst>
                    <a:gd name="T0" fmla="*/ 62 w 70"/>
                    <a:gd name="T1" fmla="*/ 0 h 107"/>
                    <a:gd name="T2" fmla="*/ 55 w 70"/>
                    <a:gd name="T3" fmla="*/ 4 h 107"/>
                    <a:gd name="T4" fmla="*/ 46 w 70"/>
                    <a:gd name="T5" fmla="*/ 14 h 107"/>
                    <a:gd name="T6" fmla="*/ 36 w 70"/>
                    <a:gd name="T7" fmla="*/ 27 h 107"/>
                    <a:gd name="T8" fmla="*/ 25 w 70"/>
                    <a:gd name="T9" fmla="*/ 45 h 107"/>
                    <a:gd name="T10" fmla="*/ 14 w 70"/>
                    <a:gd name="T11" fmla="*/ 63 h 107"/>
                    <a:gd name="T12" fmla="*/ 6 w 70"/>
                    <a:gd name="T13" fmla="*/ 81 h 107"/>
                    <a:gd name="T14" fmla="*/ 1 w 70"/>
                    <a:gd name="T15" fmla="*/ 92 h 107"/>
                    <a:gd name="T16" fmla="*/ 0 w 70"/>
                    <a:gd name="T17" fmla="*/ 96 h 107"/>
                    <a:gd name="T18" fmla="*/ 0 w 70"/>
                    <a:gd name="T19" fmla="*/ 99 h 107"/>
                    <a:gd name="T20" fmla="*/ 0 w 70"/>
                    <a:gd name="T21" fmla="*/ 103 h 107"/>
                    <a:gd name="T22" fmla="*/ 3 w 70"/>
                    <a:gd name="T23" fmla="*/ 106 h 107"/>
                    <a:gd name="T24" fmla="*/ 6 w 70"/>
                    <a:gd name="T25" fmla="*/ 107 h 107"/>
                    <a:gd name="T26" fmla="*/ 10 w 70"/>
                    <a:gd name="T27" fmla="*/ 106 h 107"/>
                    <a:gd name="T28" fmla="*/ 13 w 70"/>
                    <a:gd name="T29" fmla="*/ 105 h 107"/>
                    <a:gd name="T30" fmla="*/ 16 w 70"/>
                    <a:gd name="T31" fmla="*/ 103 h 107"/>
                    <a:gd name="T32" fmla="*/ 19 w 70"/>
                    <a:gd name="T33" fmla="*/ 100 h 107"/>
                    <a:gd name="T34" fmla="*/ 25 w 70"/>
                    <a:gd name="T35" fmla="*/ 90 h 107"/>
                    <a:gd name="T36" fmla="*/ 37 w 70"/>
                    <a:gd name="T37" fmla="*/ 71 h 107"/>
                    <a:gd name="T38" fmla="*/ 48 w 70"/>
                    <a:gd name="T39" fmla="*/ 55 h 107"/>
                    <a:gd name="T40" fmla="*/ 58 w 70"/>
                    <a:gd name="T41" fmla="*/ 37 h 107"/>
                    <a:gd name="T42" fmla="*/ 65 w 70"/>
                    <a:gd name="T43" fmla="*/ 22 h 107"/>
                    <a:gd name="T44" fmla="*/ 69 w 70"/>
                    <a:gd name="T45" fmla="*/ 12 h 107"/>
                    <a:gd name="T46" fmla="*/ 70 w 70"/>
                    <a:gd name="T47" fmla="*/ 6 h 107"/>
                    <a:gd name="T48" fmla="*/ 68 w 70"/>
                    <a:gd name="T49" fmla="*/ 2 h 107"/>
                    <a:gd name="T50" fmla="*/ 65 w 70"/>
                    <a:gd name="T51" fmla="*/ 0 h 107"/>
                    <a:gd name="T52" fmla="*/ 62 w 70"/>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0" h="107">
                      <a:moveTo>
                        <a:pt x="62" y="0"/>
                      </a:moveTo>
                      <a:lnTo>
                        <a:pt x="55" y="4"/>
                      </a:lnTo>
                      <a:lnTo>
                        <a:pt x="46" y="14"/>
                      </a:lnTo>
                      <a:lnTo>
                        <a:pt x="36" y="27"/>
                      </a:lnTo>
                      <a:lnTo>
                        <a:pt x="25" y="45"/>
                      </a:lnTo>
                      <a:lnTo>
                        <a:pt x="14" y="63"/>
                      </a:lnTo>
                      <a:lnTo>
                        <a:pt x="6" y="81"/>
                      </a:lnTo>
                      <a:lnTo>
                        <a:pt x="1" y="92"/>
                      </a:lnTo>
                      <a:lnTo>
                        <a:pt x="0" y="96"/>
                      </a:lnTo>
                      <a:lnTo>
                        <a:pt x="0" y="99"/>
                      </a:lnTo>
                      <a:lnTo>
                        <a:pt x="0" y="103"/>
                      </a:lnTo>
                      <a:lnTo>
                        <a:pt x="3" y="106"/>
                      </a:lnTo>
                      <a:lnTo>
                        <a:pt x="6" y="107"/>
                      </a:lnTo>
                      <a:lnTo>
                        <a:pt x="10" y="106"/>
                      </a:lnTo>
                      <a:lnTo>
                        <a:pt x="13" y="105"/>
                      </a:lnTo>
                      <a:lnTo>
                        <a:pt x="16" y="103"/>
                      </a:lnTo>
                      <a:lnTo>
                        <a:pt x="19" y="100"/>
                      </a:lnTo>
                      <a:lnTo>
                        <a:pt x="25" y="90"/>
                      </a:lnTo>
                      <a:lnTo>
                        <a:pt x="37" y="71"/>
                      </a:lnTo>
                      <a:lnTo>
                        <a:pt x="48" y="55"/>
                      </a:lnTo>
                      <a:lnTo>
                        <a:pt x="58" y="37"/>
                      </a:lnTo>
                      <a:lnTo>
                        <a:pt x="65" y="22"/>
                      </a:lnTo>
                      <a:lnTo>
                        <a:pt x="69" y="12"/>
                      </a:lnTo>
                      <a:lnTo>
                        <a:pt x="70" y="6"/>
                      </a:lnTo>
                      <a:lnTo>
                        <a:pt x="68" y="2"/>
                      </a:lnTo>
                      <a:lnTo>
                        <a:pt x="65" y="0"/>
                      </a:lnTo>
                      <a:lnTo>
                        <a:pt x="62"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45" name="Freeform 205"/>
                <p:cNvSpPr>
                  <a:spLocks/>
                </p:cNvSpPr>
                <p:nvPr/>
              </p:nvSpPr>
              <p:spPr bwMode="auto">
                <a:xfrm>
                  <a:off x="3903" y="3867"/>
                  <a:ext cx="71" cy="107"/>
                </a:xfrm>
                <a:custGeom>
                  <a:avLst/>
                  <a:gdLst>
                    <a:gd name="T0" fmla="*/ 61 w 71"/>
                    <a:gd name="T1" fmla="*/ 0 h 107"/>
                    <a:gd name="T2" fmla="*/ 55 w 71"/>
                    <a:gd name="T3" fmla="*/ 4 h 107"/>
                    <a:gd name="T4" fmla="*/ 46 w 71"/>
                    <a:gd name="T5" fmla="*/ 15 h 107"/>
                    <a:gd name="T6" fmla="*/ 36 w 71"/>
                    <a:gd name="T7" fmla="*/ 28 h 107"/>
                    <a:gd name="T8" fmla="*/ 25 w 71"/>
                    <a:gd name="T9" fmla="*/ 45 h 107"/>
                    <a:gd name="T10" fmla="*/ 14 w 71"/>
                    <a:gd name="T11" fmla="*/ 63 h 107"/>
                    <a:gd name="T12" fmla="*/ 5 w 71"/>
                    <a:gd name="T13" fmla="*/ 82 h 107"/>
                    <a:gd name="T14" fmla="*/ 1 w 71"/>
                    <a:gd name="T15" fmla="*/ 93 h 107"/>
                    <a:gd name="T16" fmla="*/ 1 w 71"/>
                    <a:gd name="T17" fmla="*/ 96 h 107"/>
                    <a:gd name="T18" fmla="*/ 0 w 71"/>
                    <a:gd name="T19" fmla="*/ 100 h 107"/>
                    <a:gd name="T20" fmla="*/ 1 w 71"/>
                    <a:gd name="T21" fmla="*/ 104 h 107"/>
                    <a:gd name="T22" fmla="*/ 3 w 71"/>
                    <a:gd name="T23" fmla="*/ 106 h 107"/>
                    <a:gd name="T24" fmla="*/ 6 w 71"/>
                    <a:gd name="T25" fmla="*/ 107 h 107"/>
                    <a:gd name="T26" fmla="*/ 10 w 71"/>
                    <a:gd name="T27" fmla="*/ 107 h 107"/>
                    <a:gd name="T28" fmla="*/ 13 w 71"/>
                    <a:gd name="T29" fmla="*/ 105 h 107"/>
                    <a:gd name="T30" fmla="*/ 15 w 71"/>
                    <a:gd name="T31" fmla="*/ 104 h 107"/>
                    <a:gd name="T32" fmla="*/ 18 w 71"/>
                    <a:gd name="T33" fmla="*/ 101 h 107"/>
                    <a:gd name="T34" fmla="*/ 26 w 71"/>
                    <a:gd name="T35" fmla="*/ 91 h 107"/>
                    <a:gd name="T36" fmla="*/ 38 w 71"/>
                    <a:gd name="T37" fmla="*/ 72 h 107"/>
                    <a:gd name="T38" fmla="*/ 48 w 71"/>
                    <a:gd name="T39" fmla="*/ 56 h 107"/>
                    <a:gd name="T40" fmla="*/ 58 w 71"/>
                    <a:gd name="T41" fmla="*/ 37 h 107"/>
                    <a:gd name="T42" fmla="*/ 66 w 71"/>
                    <a:gd name="T43" fmla="*/ 23 h 107"/>
                    <a:gd name="T44" fmla="*/ 69 w 71"/>
                    <a:gd name="T45" fmla="*/ 12 h 107"/>
                    <a:gd name="T46" fmla="*/ 71 w 71"/>
                    <a:gd name="T47" fmla="*/ 7 h 107"/>
                    <a:gd name="T48" fmla="*/ 69 w 71"/>
                    <a:gd name="T49" fmla="*/ 2 h 107"/>
                    <a:gd name="T50" fmla="*/ 66 w 71"/>
                    <a:gd name="T51" fmla="*/ 0 h 107"/>
                    <a:gd name="T52" fmla="*/ 61 w 71"/>
                    <a:gd name="T53" fmla="*/ 0 h 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71" h="107">
                      <a:moveTo>
                        <a:pt x="61" y="0"/>
                      </a:moveTo>
                      <a:lnTo>
                        <a:pt x="55" y="4"/>
                      </a:lnTo>
                      <a:lnTo>
                        <a:pt x="46" y="15"/>
                      </a:lnTo>
                      <a:lnTo>
                        <a:pt x="36" y="28"/>
                      </a:lnTo>
                      <a:lnTo>
                        <a:pt x="25" y="45"/>
                      </a:lnTo>
                      <a:lnTo>
                        <a:pt x="14" y="63"/>
                      </a:lnTo>
                      <a:lnTo>
                        <a:pt x="5" y="82"/>
                      </a:lnTo>
                      <a:lnTo>
                        <a:pt x="1" y="93"/>
                      </a:lnTo>
                      <a:lnTo>
                        <a:pt x="1" y="96"/>
                      </a:lnTo>
                      <a:lnTo>
                        <a:pt x="0" y="100"/>
                      </a:lnTo>
                      <a:lnTo>
                        <a:pt x="1" y="104"/>
                      </a:lnTo>
                      <a:lnTo>
                        <a:pt x="3" y="106"/>
                      </a:lnTo>
                      <a:lnTo>
                        <a:pt x="6" y="107"/>
                      </a:lnTo>
                      <a:lnTo>
                        <a:pt x="10" y="107"/>
                      </a:lnTo>
                      <a:lnTo>
                        <a:pt x="13" y="105"/>
                      </a:lnTo>
                      <a:lnTo>
                        <a:pt x="15" y="104"/>
                      </a:lnTo>
                      <a:lnTo>
                        <a:pt x="18" y="101"/>
                      </a:lnTo>
                      <a:lnTo>
                        <a:pt x="26" y="91"/>
                      </a:lnTo>
                      <a:lnTo>
                        <a:pt x="38" y="72"/>
                      </a:lnTo>
                      <a:lnTo>
                        <a:pt x="48" y="56"/>
                      </a:lnTo>
                      <a:lnTo>
                        <a:pt x="58" y="37"/>
                      </a:lnTo>
                      <a:lnTo>
                        <a:pt x="66" y="23"/>
                      </a:lnTo>
                      <a:lnTo>
                        <a:pt x="69" y="12"/>
                      </a:lnTo>
                      <a:lnTo>
                        <a:pt x="71" y="7"/>
                      </a:lnTo>
                      <a:lnTo>
                        <a:pt x="69" y="2"/>
                      </a:lnTo>
                      <a:lnTo>
                        <a:pt x="66" y="0"/>
                      </a:lnTo>
                      <a:lnTo>
                        <a:pt x="61" y="0"/>
                      </a:lnTo>
                      <a:close/>
                    </a:path>
                  </a:pathLst>
                </a:custGeom>
                <a:solidFill>
                  <a:srgbClr val="FFFFFF"/>
                </a:solidFill>
                <a:ln w="0">
                  <a:solidFill>
                    <a:srgbClr val="606060"/>
                  </a:solidFill>
                  <a:prstDash val="solid"/>
                  <a:round/>
                  <a:headEnd/>
                  <a:tailEnd/>
                </a:ln>
              </p:spPr>
              <p:txBody>
                <a:bodyPr/>
                <a:lstStyle/>
                <a:p>
                  <a:endParaRPr lang="en-US"/>
                </a:p>
              </p:txBody>
            </p:sp>
            <p:sp>
              <p:nvSpPr>
                <p:cNvPr id="38346" name="Freeform 206"/>
                <p:cNvSpPr>
                  <a:spLocks/>
                </p:cNvSpPr>
                <p:nvPr/>
              </p:nvSpPr>
              <p:spPr bwMode="auto">
                <a:xfrm>
                  <a:off x="3899" y="3866"/>
                  <a:ext cx="60" cy="17"/>
                </a:xfrm>
                <a:custGeom>
                  <a:avLst/>
                  <a:gdLst>
                    <a:gd name="T0" fmla="*/ 59 w 60"/>
                    <a:gd name="T1" fmla="*/ 1 h 17"/>
                    <a:gd name="T2" fmla="*/ 58 w 60"/>
                    <a:gd name="T3" fmla="*/ 1 h 17"/>
                    <a:gd name="T4" fmla="*/ 57 w 60"/>
                    <a:gd name="T5" fmla="*/ 0 h 17"/>
                    <a:gd name="T6" fmla="*/ 56 w 60"/>
                    <a:gd name="T7" fmla="*/ 0 h 17"/>
                    <a:gd name="T8" fmla="*/ 55 w 60"/>
                    <a:gd name="T9" fmla="*/ 0 h 17"/>
                    <a:gd name="T10" fmla="*/ 49 w 60"/>
                    <a:gd name="T11" fmla="*/ 1 h 17"/>
                    <a:gd name="T12" fmla="*/ 41 w 60"/>
                    <a:gd name="T13" fmla="*/ 2 h 17"/>
                    <a:gd name="T14" fmla="*/ 33 w 60"/>
                    <a:gd name="T15" fmla="*/ 5 h 17"/>
                    <a:gd name="T16" fmla="*/ 26 w 60"/>
                    <a:gd name="T17" fmla="*/ 7 h 17"/>
                    <a:gd name="T18" fmla="*/ 17 w 60"/>
                    <a:gd name="T19" fmla="*/ 9 h 17"/>
                    <a:gd name="T20" fmla="*/ 11 w 60"/>
                    <a:gd name="T21" fmla="*/ 11 h 17"/>
                    <a:gd name="T22" fmla="*/ 6 w 60"/>
                    <a:gd name="T23" fmla="*/ 12 h 17"/>
                    <a:gd name="T24" fmla="*/ 4 w 60"/>
                    <a:gd name="T25" fmla="*/ 13 h 17"/>
                    <a:gd name="T26" fmla="*/ 2 w 60"/>
                    <a:gd name="T27" fmla="*/ 14 h 17"/>
                    <a:gd name="T28" fmla="*/ 2 w 60"/>
                    <a:gd name="T29" fmla="*/ 14 h 17"/>
                    <a:gd name="T30" fmla="*/ 1 w 60"/>
                    <a:gd name="T31" fmla="*/ 15 h 17"/>
                    <a:gd name="T32" fmla="*/ 0 w 60"/>
                    <a:gd name="T33" fmla="*/ 16 h 17"/>
                    <a:gd name="T34" fmla="*/ 0 w 60"/>
                    <a:gd name="T35" fmla="*/ 17 h 17"/>
                    <a:gd name="T36" fmla="*/ 2 w 60"/>
                    <a:gd name="T37" fmla="*/ 17 h 17"/>
                    <a:gd name="T38" fmla="*/ 2 w 60"/>
                    <a:gd name="T39" fmla="*/ 17 h 17"/>
                    <a:gd name="T40" fmla="*/ 4 w 60"/>
                    <a:gd name="T41" fmla="*/ 17 h 17"/>
                    <a:gd name="T42" fmla="*/ 5 w 60"/>
                    <a:gd name="T43" fmla="*/ 17 h 17"/>
                    <a:gd name="T44" fmla="*/ 7 w 60"/>
                    <a:gd name="T45" fmla="*/ 17 h 17"/>
                    <a:gd name="T46" fmla="*/ 10 w 60"/>
                    <a:gd name="T47" fmla="*/ 16 h 17"/>
                    <a:gd name="T48" fmla="*/ 14 w 60"/>
                    <a:gd name="T49" fmla="*/ 15 h 17"/>
                    <a:gd name="T50" fmla="*/ 21 w 60"/>
                    <a:gd name="T51" fmla="*/ 14 h 17"/>
                    <a:gd name="T52" fmla="*/ 28 w 60"/>
                    <a:gd name="T53" fmla="*/ 12 h 17"/>
                    <a:gd name="T54" fmla="*/ 36 w 60"/>
                    <a:gd name="T55" fmla="*/ 10 h 17"/>
                    <a:gd name="T56" fmla="*/ 43 w 60"/>
                    <a:gd name="T57" fmla="*/ 9 h 17"/>
                    <a:gd name="T58" fmla="*/ 48 w 60"/>
                    <a:gd name="T59" fmla="*/ 7 h 17"/>
                    <a:gd name="T60" fmla="*/ 52 w 60"/>
                    <a:gd name="T61" fmla="*/ 5 h 17"/>
                    <a:gd name="T62" fmla="*/ 57 w 60"/>
                    <a:gd name="T63" fmla="*/ 3 h 17"/>
                    <a:gd name="T64" fmla="*/ 59 w 60"/>
                    <a:gd name="T65" fmla="*/ 3 h 17"/>
                    <a:gd name="T66" fmla="*/ 59 w 60"/>
                    <a:gd name="T67" fmla="*/ 2 h 17"/>
                    <a:gd name="T68" fmla="*/ 60 w 60"/>
                    <a:gd name="T69" fmla="*/ 1 h 17"/>
                    <a:gd name="T70" fmla="*/ 59 w 60"/>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 h="17">
                      <a:moveTo>
                        <a:pt x="59" y="1"/>
                      </a:moveTo>
                      <a:lnTo>
                        <a:pt x="58" y="1"/>
                      </a:lnTo>
                      <a:lnTo>
                        <a:pt x="57" y="0"/>
                      </a:lnTo>
                      <a:lnTo>
                        <a:pt x="56" y="0"/>
                      </a:lnTo>
                      <a:lnTo>
                        <a:pt x="55" y="0"/>
                      </a:lnTo>
                      <a:lnTo>
                        <a:pt x="49" y="1"/>
                      </a:lnTo>
                      <a:lnTo>
                        <a:pt x="41" y="2"/>
                      </a:lnTo>
                      <a:lnTo>
                        <a:pt x="33" y="5"/>
                      </a:lnTo>
                      <a:lnTo>
                        <a:pt x="26" y="7"/>
                      </a:lnTo>
                      <a:lnTo>
                        <a:pt x="17" y="9"/>
                      </a:lnTo>
                      <a:lnTo>
                        <a:pt x="11" y="11"/>
                      </a:lnTo>
                      <a:lnTo>
                        <a:pt x="6" y="12"/>
                      </a:lnTo>
                      <a:lnTo>
                        <a:pt x="4" y="13"/>
                      </a:lnTo>
                      <a:lnTo>
                        <a:pt x="2" y="14"/>
                      </a:lnTo>
                      <a:lnTo>
                        <a:pt x="1" y="15"/>
                      </a:lnTo>
                      <a:lnTo>
                        <a:pt x="0" y="16"/>
                      </a:lnTo>
                      <a:lnTo>
                        <a:pt x="0" y="17"/>
                      </a:lnTo>
                      <a:lnTo>
                        <a:pt x="2" y="17"/>
                      </a:lnTo>
                      <a:lnTo>
                        <a:pt x="4" y="17"/>
                      </a:lnTo>
                      <a:lnTo>
                        <a:pt x="5" y="17"/>
                      </a:lnTo>
                      <a:lnTo>
                        <a:pt x="7" y="17"/>
                      </a:lnTo>
                      <a:lnTo>
                        <a:pt x="10" y="16"/>
                      </a:lnTo>
                      <a:lnTo>
                        <a:pt x="14" y="15"/>
                      </a:lnTo>
                      <a:lnTo>
                        <a:pt x="21" y="14"/>
                      </a:lnTo>
                      <a:lnTo>
                        <a:pt x="28" y="12"/>
                      </a:lnTo>
                      <a:lnTo>
                        <a:pt x="36" y="10"/>
                      </a:lnTo>
                      <a:lnTo>
                        <a:pt x="43" y="9"/>
                      </a:lnTo>
                      <a:lnTo>
                        <a:pt x="48" y="7"/>
                      </a:lnTo>
                      <a:lnTo>
                        <a:pt x="52" y="5"/>
                      </a:lnTo>
                      <a:lnTo>
                        <a:pt x="57" y="3"/>
                      </a:lnTo>
                      <a:lnTo>
                        <a:pt x="59" y="3"/>
                      </a:lnTo>
                      <a:lnTo>
                        <a:pt x="59" y="2"/>
                      </a:lnTo>
                      <a:lnTo>
                        <a:pt x="60" y="1"/>
                      </a:lnTo>
                      <a:lnTo>
                        <a:pt x="59"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47" name="Freeform 207"/>
                <p:cNvSpPr>
                  <a:spLocks/>
                </p:cNvSpPr>
                <p:nvPr/>
              </p:nvSpPr>
              <p:spPr bwMode="auto">
                <a:xfrm>
                  <a:off x="3899" y="3865"/>
                  <a:ext cx="58" cy="17"/>
                </a:xfrm>
                <a:custGeom>
                  <a:avLst/>
                  <a:gdLst>
                    <a:gd name="T0" fmla="*/ 58 w 58"/>
                    <a:gd name="T1" fmla="*/ 1 h 17"/>
                    <a:gd name="T2" fmla="*/ 58 w 58"/>
                    <a:gd name="T3" fmla="*/ 0 h 17"/>
                    <a:gd name="T4" fmla="*/ 56 w 58"/>
                    <a:gd name="T5" fmla="*/ 0 h 17"/>
                    <a:gd name="T6" fmla="*/ 55 w 58"/>
                    <a:gd name="T7" fmla="*/ 0 h 17"/>
                    <a:gd name="T8" fmla="*/ 53 w 58"/>
                    <a:gd name="T9" fmla="*/ 0 h 17"/>
                    <a:gd name="T10" fmla="*/ 48 w 58"/>
                    <a:gd name="T11" fmla="*/ 1 h 17"/>
                    <a:gd name="T12" fmla="*/ 40 w 58"/>
                    <a:gd name="T13" fmla="*/ 2 h 17"/>
                    <a:gd name="T14" fmla="*/ 32 w 58"/>
                    <a:gd name="T15" fmla="*/ 4 h 17"/>
                    <a:gd name="T16" fmla="*/ 24 w 58"/>
                    <a:gd name="T17" fmla="*/ 6 h 17"/>
                    <a:gd name="T18" fmla="*/ 17 w 58"/>
                    <a:gd name="T19" fmla="*/ 9 h 17"/>
                    <a:gd name="T20" fmla="*/ 10 w 58"/>
                    <a:gd name="T21" fmla="*/ 11 h 17"/>
                    <a:gd name="T22" fmla="*/ 5 w 58"/>
                    <a:gd name="T23" fmla="*/ 12 h 17"/>
                    <a:gd name="T24" fmla="*/ 3 w 58"/>
                    <a:gd name="T25" fmla="*/ 13 h 17"/>
                    <a:gd name="T26" fmla="*/ 2 w 58"/>
                    <a:gd name="T27" fmla="*/ 13 h 17"/>
                    <a:gd name="T28" fmla="*/ 0 w 58"/>
                    <a:gd name="T29" fmla="*/ 14 h 17"/>
                    <a:gd name="T30" fmla="*/ 0 w 58"/>
                    <a:gd name="T31" fmla="*/ 15 h 17"/>
                    <a:gd name="T32" fmla="*/ 0 w 58"/>
                    <a:gd name="T33" fmla="*/ 15 h 17"/>
                    <a:gd name="T34" fmla="*/ 0 w 58"/>
                    <a:gd name="T35" fmla="*/ 16 h 17"/>
                    <a:gd name="T36" fmla="*/ 0 w 58"/>
                    <a:gd name="T37" fmla="*/ 17 h 17"/>
                    <a:gd name="T38" fmla="*/ 2 w 58"/>
                    <a:gd name="T39" fmla="*/ 17 h 17"/>
                    <a:gd name="T40" fmla="*/ 2 w 58"/>
                    <a:gd name="T41" fmla="*/ 17 h 17"/>
                    <a:gd name="T42" fmla="*/ 4 w 58"/>
                    <a:gd name="T43" fmla="*/ 17 h 17"/>
                    <a:gd name="T44" fmla="*/ 7 w 58"/>
                    <a:gd name="T45" fmla="*/ 16 h 17"/>
                    <a:gd name="T46" fmla="*/ 8 w 58"/>
                    <a:gd name="T47" fmla="*/ 16 h 17"/>
                    <a:gd name="T48" fmla="*/ 14 w 58"/>
                    <a:gd name="T49" fmla="*/ 15 h 17"/>
                    <a:gd name="T50" fmla="*/ 20 w 58"/>
                    <a:gd name="T51" fmla="*/ 14 h 17"/>
                    <a:gd name="T52" fmla="*/ 27 w 58"/>
                    <a:gd name="T53" fmla="*/ 12 h 17"/>
                    <a:gd name="T54" fmla="*/ 36 w 58"/>
                    <a:gd name="T55" fmla="*/ 10 h 17"/>
                    <a:gd name="T56" fmla="*/ 42 w 58"/>
                    <a:gd name="T57" fmla="*/ 8 h 17"/>
                    <a:gd name="T58" fmla="*/ 48 w 58"/>
                    <a:gd name="T59" fmla="*/ 6 h 17"/>
                    <a:gd name="T60" fmla="*/ 52 w 58"/>
                    <a:gd name="T61" fmla="*/ 5 h 17"/>
                    <a:gd name="T62" fmla="*/ 56 w 58"/>
                    <a:gd name="T63" fmla="*/ 3 h 17"/>
                    <a:gd name="T64" fmla="*/ 58 w 58"/>
                    <a:gd name="T65" fmla="*/ 2 h 17"/>
                    <a:gd name="T66" fmla="*/ 58 w 58"/>
                    <a:gd name="T67" fmla="*/ 2 h 17"/>
                    <a:gd name="T68" fmla="*/ 58 w 58"/>
                    <a:gd name="T69" fmla="*/ 2 h 17"/>
                    <a:gd name="T70" fmla="*/ 58 w 58"/>
                    <a:gd name="T71" fmla="*/ 1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8" h="17">
                      <a:moveTo>
                        <a:pt x="58" y="1"/>
                      </a:moveTo>
                      <a:lnTo>
                        <a:pt x="58" y="0"/>
                      </a:lnTo>
                      <a:lnTo>
                        <a:pt x="56" y="0"/>
                      </a:lnTo>
                      <a:lnTo>
                        <a:pt x="55" y="0"/>
                      </a:lnTo>
                      <a:lnTo>
                        <a:pt x="53" y="0"/>
                      </a:lnTo>
                      <a:lnTo>
                        <a:pt x="48" y="1"/>
                      </a:lnTo>
                      <a:lnTo>
                        <a:pt x="40" y="2"/>
                      </a:lnTo>
                      <a:lnTo>
                        <a:pt x="32" y="4"/>
                      </a:lnTo>
                      <a:lnTo>
                        <a:pt x="24" y="6"/>
                      </a:lnTo>
                      <a:lnTo>
                        <a:pt x="17" y="9"/>
                      </a:lnTo>
                      <a:lnTo>
                        <a:pt x="10" y="11"/>
                      </a:lnTo>
                      <a:lnTo>
                        <a:pt x="5" y="12"/>
                      </a:lnTo>
                      <a:lnTo>
                        <a:pt x="3" y="13"/>
                      </a:lnTo>
                      <a:lnTo>
                        <a:pt x="2" y="13"/>
                      </a:lnTo>
                      <a:lnTo>
                        <a:pt x="0" y="14"/>
                      </a:lnTo>
                      <a:lnTo>
                        <a:pt x="0" y="15"/>
                      </a:lnTo>
                      <a:lnTo>
                        <a:pt x="0" y="16"/>
                      </a:lnTo>
                      <a:lnTo>
                        <a:pt x="0" y="17"/>
                      </a:lnTo>
                      <a:lnTo>
                        <a:pt x="2" y="17"/>
                      </a:lnTo>
                      <a:lnTo>
                        <a:pt x="4" y="17"/>
                      </a:lnTo>
                      <a:lnTo>
                        <a:pt x="7" y="16"/>
                      </a:lnTo>
                      <a:lnTo>
                        <a:pt x="8" y="16"/>
                      </a:lnTo>
                      <a:lnTo>
                        <a:pt x="14" y="15"/>
                      </a:lnTo>
                      <a:lnTo>
                        <a:pt x="20" y="14"/>
                      </a:lnTo>
                      <a:lnTo>
                        <a:pt x="27" y="12"/>
                      </a:lnTo>
                      <a:lnTo>
                        <a:pt x="36" y="10"/>
                      </a:lnTo>
                      <a:lnTo>
                        <a:pt x="42" y="8"/>
                      </a:lnTo>
                      <a:lnTo>
                        <a:pt x="48" y="6"/>
                      </a:lnTo>
                      <a:lnTo>
                        <a:pt x="52" y="5"/>
                      </a:lnTo>
                      <a:lnTo>
                        <a:pt x="56" y="3"/>
                      </a:lnTo>
                      <a:lnTo>
                        <a:pt x="58" y="2"/>
                      </a:lnTo>
                      <a:lnTo>
                        <a:pt x="58" y="1"/>
                      </a:lnTo>
                      <a:close/>
                    </a:path>
                  </a:pathLst>
                </a:custGeom>
                <a:solidFill>
                  <a:srgbClr val="FFFFFF"/>
                </a:solidFill>
                <a:ln w="0">
                  <a:solidFill>
                    <a:srgbClr val="606060"/>
                  </a:solidFill>
                  <a:prstDash val="solid"/>
                  <a:round/>
                  <a:headEnd/>
                  <a:tailEnd/>
                </a:ln>
              </p:spPr>
              <p:txBody>
                <a:bodyPr/>
                <a:lstStyle/>
                <a:p>
                  <a:endParaRPr lang="en-US"/>
                </a:p>
              </p:txBody>
            </p:sp>
            <p:sp>
              <p:nvSpPr>
                <p:cNvPr id="38348" name="Freeform 208"/>
                <p:cNvSpPr>
                  <a:spLocks/>
                </p:cNvSpPr>
                <p:nvPr/>
              </p:nvSpPr>
              <p:spPr bwMode="auto">
                <a:xfrm>
                  <a:off x="3915" y="3869"/>
                  <a:ext cx="51" cy="33"/>
                </a:xfrm>
                <a:custGeom>
                  <a:avLst/>
                  <a:gdLst>
                    <a:gd name="T0" fmla="*/ 46 w 51"/>
                    <a:gd name="T1" fmla="*/ 1 h 33"/>
                    <a:gd name="T2" fmla="*/ 44 w 51"/>
                    <a:gd name="T3" fmla="*/ 1 h 33"/>
                    <a:gd name="T4" fmla="*/ 39 w 51"/>
                    <a:gd name="T5" fmla="*/ 4 h 33"/>
                    <a:gd name="T6" fmla="*/ 32 w 51"/>
                    <a:gd name="T7" fmla="*/ 7 h 33"/>
                    <a:gd name="T8" fmla="*/ 23 w 51"/>
                    <a:gd name="T9" fmla="*/ 13 h 33"/>
                    <a:gd name="T10" fmla="*/ 15 w 51"/>
                    <a:gd name="T11" fmla="*/ 19 h 33"/>
                    <a:gd name="T12" fmla="*/ 9 w 51"/>
                    <a:gd name="T13" fmla="*/ 23 h 33"/>
                    <a:gd name="T14" fmla="*/ 3 w 51"/>
                    <a:gd name="T15" fmla="*/ 28 h 33"/>
                    <a:gd name="T16" fmla="*/ 1 w 51"/>
                    <a:gd name="T17" fmla="*/ 29 h 33"/>
                    <a:gd name="T18" fmla="*/ 0 w 51"/>
                    <a:gd name="T19" fmla="*/ 31 h 33"/>
                    <a:gd name="T20" fmla="*/ 0 w 51"/>
                    <a:gd name="T21" fmla="*/ 32 h 33"/>
                    <a:gd name="T22" fmla="*/ 0 w 51"/>
                    <a:gd name="T23" fmla="*/ 32 h 33"/>
                    <a:gd name="T24" fmla="*/ 1 w 51"/>
                    <a:gd name="T25" fmla="*/ 33 h 33"/>
                    <a:gd name="T26" fmla="*/ 2 w 51"/>
                    <a:gd name="T27" fmla="*/ 33 h 33"/>
                    <a:gd name="T28" fmla="*/ 5 w 51"/>
                    <a:gd name="T29" fmla="*/ 33 h 33"/>
                    <a:gd name="T30" fmla="*/ 6 w 51"/>
                    <a:gd name="T31" fmla="*/ 33 h 33"/>
                    <a:gd name="T32" fmla="*/ 8 w 51"/>
                    <a:gd name="T33" fmla="*/ 32 h 33"/>
                    <a:gd name="T34" fmla="*/ 10 w 51"/>
                    <a:gd name="T35" fmla="*/ 31 h 33"/>
                    <a:gd name="T36" fmla="*/ 17 w 51"/>
                    <a:gd name="T37" fmla="*/ 27 h 33"/>
                    <a:gd name="T38" fmla="*/ 24 w 51"/>
                    <a:gd name="T39" fmla="*/ 23 h 33"/>
                    <a:gd name="T40" fmla="*/ 33 w 51"/>
                    <a:gd name="T41" fmla="*/ 17 h 33"/>
                    <a:gd name="T42" fmla="*/ 41 w 51"/>
                    <a:gd name="T43" fmla="*/ 11 h 33"/>
                    <a:gd name="T44" fmla="*/ 47 w 51"/>
                    <a:gd name="T45" fmla="*/ 7 h 33"/>
                    <a:gd name="T46" fmla="*/ 49 w 51"/>
                    <a:gd name="T47" fmla="*/ 4 h 33"/>
                    <a:gd name="T48" fmla="*/ 51 w 51"/>
                    <a:gd name="T49" fmla="*/ 2 h 33"/>
                    <a:gd name="T50" fmla="*/ 50 w 51"/>
                    <a:gd name="T51" fmla="*/ 0 h 33"/>
                    <a:gd name="T52" fmla="*/ 49 w 51"/>
                    <a:gd name="T53" fmla="*/ 0 h 33"/>
                    <a:gd name="T54" fmla="*/ 46 w 51"/>
                    <a:gd name="T55" fmla="*/ 1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1" h="33">
                      <a:moveTo>
                        <a:pt x="46" y="1"/>
                      </a:moveTo>
                      <a:lnTo>
                        <a:pt x="44" y="1"/>
                      </a:lnTo>
                      <a:lnTo>
                        <a:pt x="39" y="4"/>
                      </a:lnTo>
                      <a:lnTo>
                        <a:pt x="32" y="7"/>
                      </a:lnTo>
                      <a:lnTo>
                        <a:pt x="23" y="13"/>
                      </a:lnTo>
                      <a:lnTo>
                        <a:pt x="15" y="19"/>
                      </a:lnTo>
                      <a:lnTo>
                        <a:pt x="9" y="23"/>
                      </a:lnTo>
                      <a:lnTo>
                        <a:pt x="3" y="28"/>
                      </a:lnTo>
                      <a:lnTo>
                        <a:pt x="1" y="29"/>
                      </a:lnTo>
                      <a:lnTo>
                        <a:pt x="0" y="31"/>
                      </a:lnTo>
                      <a:lnTo>
                        <a:pt x="0" y="32"/>
                      </a:lnTo>
                      <a:lnTo>
                        <a:pt x="1" y="33"/>
                      </a:lnTo>
                      <a:lnTo>
                        <a:pt x="2" y="33"/>
                      </a:lnTo>
                      <a:lnTo>
                        <a:pt x="5" y="33"/>
                      </a:lnTo>
                      <a:lnTo>
                        <a:pt x="6" y="33"/>
                      </a:lnTo>
                      <a:lnTo>
                        <a:pt x="8" y="32"/>
                      </a:lnTo>
                      <a:lnTo>
                        <a:pt x="10" y="31"/>
                      </a:lnTo>
                      <a:lnTo>
                        <a:pt x="17" y="27"/>
                      </a:lnTo>
                      <a:lnTo>
                        <a:pt x="24" y="23"/>
                      </a:lnTo>
                      <a:lnTo>
                        <a:pt x="33" y="17"/>
                      </a:lnTo>
                      <a:lnTo>
                        <a:pt x="41" y="11"/>
                      </a:lnTo>
                      <a:lnTo>
                        <a:pt x="47" y="7"/>
                      </a:lnTo>
                      <a:lnTo>
                        <a:pt x="49" y="4"/>
                      </a:lnTo>
                      <a:lnTo>
                        <a:pt x="51" y="2"/>
                      </a:lnTo>
                      <a:lnTo>
                        <a:pt x="50" y="0"/>
                      </a:lnTo>
                      <a:lnTo>
                        <a:pt x="49" y="0"/>
                      </a:lnTo>
                      <a:lnTo>
                        <a:pt x="46" y="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49" name="Freeform 209"/>
                <p:cNvSpPr>
                  <a:spLocks/>
                </p:cNvSpPr>
                <p:nvPr/>
              </p:nvSpPr>
              <p:spPr bwMode="auto">
                <a:xfrm>
                  <a:off x="3914" y="3868"/>
                  <a:ext cx="50" cy="33"/>
                </a:xfrm>
                <a:custGeom>
                  <a:avLst/>
                  <a:gdLst>
                    <a:gd name="T0" fmla="*/ 46 w 50"/>
                    <a:gd name="T1" fmla="*/ 0 h 33"/>
                    <a:gd name="T2" fmla="*/ 43 w 50"/>
                    <a:gd name="T3" fmla="*/ 1 h 33"/>
                    <a:gd name="T4" fmla="*/ 40 w 50"/>
                    <a:gd name="T5" fmla="*/ 3 h 33"/>
                    <a:gd name="T6" fmla="*/ 33 w 50"/>
                    <a:gd name="T7" fmla="*/ 7 h 33"/>
                    <a:gd name="T8" fmla="*/ 24 w 50"/>
                    <a:gd name="T9" fmla="*/ 13 h 33"/>
                    <a:gd name="T10" fmla="*/ 15 w 50"/>
                    <a:gd name="T11" fmla="*/ 18 h 33"/>
                    <a:gd name="T12" fmla="*/ 9 w 50"/>
                    <a:gd name="T13" fmla="*/ 23 h 33"/>
                    <a:gd name="T14" fmla="*/ 3 w 50"/>
                    <a:gd name="T15" fmla="*/ 27 h 33"/>
                    <a:gd name="T16" fmla="*/ 1 w 50"/>
                    <a:gd name="T17" fmla="*/ 29 h 33"/>
                    <a:gd name="T18" fmla="*/ 0 w 50"/>
                    <a:gd name="T19" fmla="*/ 30 h 33"/>
                    <a:gd name="T20" fmla="*/ 0 w 50"/>
                    <a:gd name="T21" fmla="*/ 32 h 33"/>
                    <a:gd name="T22" fmla="*/ 0 w 50"/>
                    <a:gd name="T23" fmla="*/ 33 h 33"/>
                    <a:gd name="T24" fmla="*/ 1 w 50"/>
                    <a:gd name="T25" fmla="*/ 33 h 33"/>
                    <a:gd name="T26" fmla="*/ 2 w 50"/>
                    <a:gd name="T27" fmla="*/ 33 h 33"/>
                    <a:gd name="T28" fmla="*/ 4 w 50"/>
                    <a:gd name="T29" fmla="*/ 33 h 33"/>
                    <a:gd name="T30" fmla="*/ 6 w 50"/>
                    <a:gd name="T31" fmla="*/ 33 h 33"/>
                    <a:gd name="T32" fmla="*/ 8 w 50"/>
                    <a:gd name="T33" fmla="*/ 32 h 33"/>
                    <a:gd name="T34" fmla="*/ 10 w 50"/>
                    <a:gd name="T35" fmla="*/ 31 h 33"/>
                    <a:gd name="T36" fmla="*/ 18 w 50"/>
                    <a:gd name="T37" fmla="*/ 27 h 33"/>
                    <a:gd name="T38" fmla="*/ 24 w 50"/>
                    <a:gd name="T39" fmla="*/ 23 h 33"/>
                    <a:gd name="T40" fmla="*/ 33 w 50"/>
                    <a:gd name="T41" fmla="*/ 17 h 33"/>
                    <a:gd name="T42" fmla="*/ 41 w 50"/>
                    <a:gd name="T43" fmla="*/ 11 h 33"/>
                    <a:gd name="T44" fmla="*/ 47 w 50"/>
                    <a:gd name="T45" fmla="*/ 6 h 33"/>
                    <a:gd name="T46" fmla="*/ 49 w 50"/>
                    <a:gd name="T47" fmla="*/ 3 h 33"/>
                    <a:gd name="T48" fmla="*/ 50 w 50"/>
                    <a:gd name="T49" fmla="*/ 1 h 33"/>
                    <a:gd name="T50" fmla="*/ 50 w 50"/>
                    <a:gd name="T51" fmla="*/ 0 h 33"/>
                    <a:gd name="T52" fmla="*/ 49 w 50"/>
                    <a:gd name="T53" fmla="*/ 0 h 33"/>
                    <a:gd name="T54" fmla="*/ 46 w 50"/>
                    <a:gd name="T55" fmla="*/ 0 h 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0" h="33">
                      <a:moveTo>
                        <a:pt x="46" y="0"/>
                      </a:moveTo>
                      <a:lnTo>
                        <a:pt x="43" y="1"/>
                      </a:lnTo>
                      <a:lnTo>
                        <a:pt x="40" y="3"/>
                      </a:lnTo>
                      <a:lnTo>
                        <a:pt x="33" y="7"/>
                      </a:lnTo>
                      <a:lnTo>
                        <a:pt x="24" y="13"/>
                      </a:lnTo>
                      <a:lnTo>
                        <a:pt x="15" y="18"/>
                      </a:lnTo>
                      <a:lnTo>
                        <a:pt x="9" y="23"/>
                      </a:lnTo>
                      <a:lnTo>
                        <a:pt x="3" y="27"/>
                      </a:lnTo>
                      <a:lnTo>
                        <a:pt x="1" y="29"/>
                      </a:lnTo>
                      <a:lnTo>
                        <a:pt x="0" y="30"/>
                      </a:lnTo>
                      <a:lnTo>
                        <a:pt x="0" y="32"/>
                      </a:lnTo>
                      <a:lnTo>
                        <a:pt x="0" y="33"/>
                      </a:lnTo>
                      <a:lnTo>
                        <a:pt x="1" y="33"/>
                      </a:lnTo>
                      <a:lnTo>
                        <a:pt x="2" y="33"/>
                      </a:lnTo>
                      <a:lnTo>
                        <a:pt x="4" y="33"/>
                      </a:lnTo>
                      <a:lnTo>
                        <a:pt x="6" y="33"/>
                      </a:lnTo>
                      <a:lnTo>
                        <a:pt x="8" y="32"/>
                      </a:lnTo>
                      <a:lnTo>
                        <a:pt x="10" y="31"/>
                      </a:lnTo>
                      <a:lnTo>
                        <a:pt x="18" y="27"/>
                      </a:lnTo>
                      <a:lnTo>
                        <a:pt x="24" y="23"/>
                      </a:lnTo>
                      <a:lnTo>
                        <a:pt x="33" y="17"/>
                      </a:lnTo>
                      <a:lnTo>
                        <a:pt x="41" y="11"/>
                      </a:lnTo>
                      <a:lnTo>
                        <a:pt x="47" y="6"/>
                      </a:lnTo>
                      <a:lnTo>
                        <a:pt x="49" y="3"/>
                      </a:lnTo>
                      <a:lnTo>
                        <a:pt x="50" y="1"/>
                      </a:lnTo>
                      <a:lnTo>
                        <a:pt x="50" y="0"/>
                      </a:lnTo>
                      <a:lnTo>
                        <a:pt x="49" y="0"/>
                      </a:lnTo>
                      <a:lnTo>
                        <a:pt x="46" y="0"/>
                      </a:lnTo>
                      <a:close/>
                    </a:path>
                  </a:pathLst>
                </a:custGeom>
                <a:solidFill>
                  <a:srgbClr val="FFFFFF"/>
                </a:solidFill>
                <a:ln w="0">
                  <a:solidFill>
                    <a:srgbClr val="606060"/>
                  </a:solidFill>
                  <a:prstDash val="solid"/>
                  <a:round/>
                  <a:headEnd/>
                  <a:tailEnd/>
                </a:ln>
              </p:spPr>
              <p:txBody>
                <a:bodyPr/>
                <a:lstStyle/>
                <a:p>
                  <a:endParaRPr lang="en-US"/>
                </a:p>
              </p:txBody>
            </p:sp>
            <p:sp>
              <p:nvSpPr>
                <p:cNvPr id="38350" name="Freeform 210"/>
                <p:cNvSpPr>
                  <a:spLocks/>
                </p:cNvSpPr>
                <p:nvPr/>
              </p:nvSpPr>
              <p:spPr bwMode="auto">
                <a:xfrm>
                  <a:off x="3945" y="3874"/>
                  <a:ext cx="27" cy="31"/>
                </a:xfrm>
                <a:custGeom>
                  <a:avLst/>
                  <a:gdLst>
                    <a:gd name="T0" fmla="*/ 24 w 27"/>
                    <a:gd name="T1" fmla="*/ 0 h 31"/>
                    <a:gd name="T2" fmla="*/ 22 w 27"/>
                    <a:gd name="T3" fmla="*/ 2 h 31"/>
                    <a:gd name="T4" fmla="*/ 18 w 27"/>
                    <a:gd name="T5" fmla="*/ 4 h 31"/>
                    <a:gd name="T6" fmla="*/ 15 w 27"/>
                    <a:gd name="T7" fmla="*/ 8 h 31"/>
                    <a:gd name="T8" fmla="*/ 10 w 27"/>
                    <a:gd name="T9" fmla="*/ 13 h 31"/>
                    <a:gd name="T10" fmla="*/ 6 w 27"/>
                    <a:gd name="T11" fmla="*/ 18 h 31"/>
                    <a:gd name="T12" fmla="*/ 2 w 27"/>
                    <a:gd name="T13" fmla="*/ 23 h 31"/>
                    <a:gd name="T14" fmla="*/ 1 w 27"/>
                    <a:gd name="T15" fmla="*/ 27 h 31"/>
                    <a:gd name="T16" fmla="*/ 1 w 27"/>
                    <a:gd name="T17" fmla="*/ 27 h 31"/>
                    <a:gd name="T18" fmla="*/ 0 w 27"/>
                    <a:gd name="T19" fmla="*/ 28 h 31"/>
                    <a:gd name="T20" fmla="*/ 1 w 27"/>
                    <a:gd name="T21" fmla="*/ 30 h 31"/>
                    <a:gd name="T22" fmla="*/ 2 w 27"/>
                    <a:gd name="T23" fmla="*/ 31 h 31"/>
                    <a:gd name="T24" fmla="*/ 2 w 27"/>
                    <a:gd name="T25" fmla="*/ 31 h 31"/>
                    <a:gd name="T26" fmla="*/ 5 w 27"/>
                    <a:gd name="T27" fmla="*/ 31 h 31"/>
                    <a:gd name="T28" fmla="*/ 6 w 27"/>
                    <a:gd name="T29" fmla="*/ 30 h 31"/>
                    <a:gd name="T30" fmla="*/ 6 w 27"/>
                    <a:gd name="T31" fmla="*/ 30 h 31"/>
                    <a:gd name="T32" fmla="*/ 8 w 27"/>
                    <a:gd name="T33" fmla="*/ 29 h 31"/>
                    <a:gd name="T34" fmla="*/ 10 w 27"/>
                    <a:gd name="T35" fmla="*/ 26 h 31"/>
                    <a:gd name="T36" fmla="*/ 15 w 27"/>
                    <a:gd name="T37" fmla="*/ 21 h 31"/>
                    <a:gd name="T38" fmla="*/ 19 w 27"/>
                    <a:gd name="T39" fmla="*/ 16 h 31"/>
                    <a:gd name="T40" fmla="*/ 23 w 27"/>
                    <a:gd name="T41" fmla="*/ 10 h 31"/>
                    <a:gd name="T42" fmla="*/ 26 w 27"/>
                    <a:gd name="T43" fmla="*/ 7 h 31"/>
                    <a:gd name="T44" fmla="*/ 27 w 27"/>
                    <a:gd name="T45" fmla="*/ 4 h 31"/>
                    <a:gd name="T46" fmla="*/ 27 w 27"/>
                    <a:gd name="T47" fmla="*/ 2 h 31"/>
                    <a:gd name="T48" fmla="*/ 27 w 27"/>
                    <a:gd name="T49" fmla="*/ 1 h 31"/>
                    <a:gd name="T50" fmla="*/ 26 w 27"/>
                    <a:gd name="T51" fmla="*/ 0 h 31"/>
                    <a:gd name="T52" fmla="*/ 24 w 27"/>
                    <a:gd name="T53" fmla="*/ 0 h 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1">
                      <a:moveTo>
                        <a:pt x="24" y="0"/>
                      </a:moveTo>
                      <a:lnTo>
                        <a:pt x="22" y="2"/>
                      </a:lnTo>
                      <a:lnTo>
                        <a:pt x="18" y="4"/>
                      </a:lnTo>
                      <a:lnTo>
                        <a:pt x="15" y="8"/>
                      </a:lnTo>
                      <a:lnTo>
                        <a:pt x="10" y="13"/>
                      </a:lnTo>
                      <a:lnTo>
                        <a:pt x="6" y="18"/>
                      </a:lnTo>
                      <a:lnTo>
                        <a:pt x="2" y="23"/>
                      </a:lnTo>
                      <a:lnTo>
                        <a:pt x="1" y="27"/>
                      </a:lnTo>
                      <a:lnTo>
                        <a:pt x="0" y="28"/>
                      </a:lnTo>
                      <a:lnTo>
                        <a:pt x="1" y="30"/>
                      </a:lnTo>
                      <a:lnTo>
                        <a:pt x="2" y="31"/>
                      </a:lnTo>
                      <a:lnTo>
                        <a:pt x="5" y="31"/>
                      </a:lnTo>
                      <a:lnTo>
                        <a:pt x="6" y="30"/>
                      </a:lnTo>
                      <a:lnTo>
                        <a:pt x="8" y="29"/>
                      </a:lnTo>
                      <a:lnTo>
                        <a:pt x="10" y="26"/>
                      </a:lnTo>
                      <a:lnTo>
                        <a:pt x="15" y="21"/>
                      </a:lnTo>
                      <a:lnTo>
                        <a:pt x="19" y="16"/>
                      </a:lnTo>
                      <a:lnTo>
                        <a:pt x="23" y="10"/>
                      </a:lnTo>
                      <a:lnTo>
                        <a:pt x="26" y="7"/>
                      </a:lnTo>
                      <a:lnTo>
                        <a:pt x="27" y="4"/>
                      </a:lnTo>
                      <a:lnTo>
                        <a:pt x="27" y="2"/>
                      </a:lnTo>
                      <a:lnTo>
                        <a:pt x="27" y="1"/>
                      </a:lnTo>
                      <a:lnTo>
                        <a:pt x="26" y="0"/>
                      </a:lnTo>
                      <a:lnTo>
                        <a:pt x="24"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51" name="Freeform 211"/>
                <p:cNvSpPr>
                  <a:spLocks/>
                </p:cNvSpPr>
                <p:nvPr/>
              </p:nvSpPr>
              <p:spPr bwMode="auto">
                <a:xfrm>
                  <a:off x="3944" y="3874"/>
                  <a:ext cx="27" cy="30"/>
                </a:xfrm>
                <a:custGeom>
                  <a:avLst/>
                  <a:gdLst>
                    <a:gd name="T0" fmla="*/ 23 w 27"/>
                    <a:gd name="T1" fmla="*/ 0 h 30"/>
                    <a:gd name="T2" fmla="*/ 22 w 27"/>
                    <a:gd name="T3" fmla="*/ 1 h 30"/>
                    <a:gd name="T4" fmla="*/ 18 w 27"/>
                    <a:gd name="T5" fmla="*/ 3 h 30"/>
                    <a:gd name="T6" fmla="*/ 14 w 27"/>
                    <a:gd name="T7" fmla="*/ 7 h 30"/>
                    <a:gd name="T8" fmla="*/ 10 w 27"/>
                    <a:gd name="T9" fmla="*/ 12 h 30"/>
                    <a:gd name="T10" fmla="*/ 6 w 27"/>
                    <a:gd name="T11" fmla="*/ 17 h 30"/>
                    <a:gd name="T12" fmla="*/ 2 w 27"/>
                    <a:gd name="T13" fmla="*/ 22 h 30"/>
                    <a:gd name="T14" fmla="*/ 0 w 27"/>
                    <a:gd name="T15" fmla="*/ 26 h 30"/>
                    <a:gd name="T16" fmla="*/ 0 w 27"/>
                    <a:gd name="T17" fmla="*/ 27 h 30"/>
                    <a:gd name="T18" fmla="*/ 0 w 27"/>
                    <a:gd name="T19" fmla="*/ 27 h 30"/>
                    <a:gd name="T20" fmla="*/ 0 w 27"/>
                    <a:gd name="T21" fmla="*/ 29 h 30"/>
                    <a:gd name="T22" fmla="*/ 1 w 27"/>
                    <a:gd name="T23" fmla="*/ 29 h 30"/>
                    <a:gd name="T24" fmla="*/ 3 w 27"/>
                    <a:gd name="T25" fmla="*/ 30 h 30"/>
                    <a:gd name="T26" fmla="*/ 3 w 27"/>
                    <a:gd name="T27" fmla="*/ 29 h 30"/>
                    <a:gd name="T28" fmla="*/ 5 w 27"/>
                    <a:gd name="T29" fmla="*/ 29 h 30"/>
                    <a:gd name="T30" fmla="*/ 6 w 27"/>
                    <a:gd name="T31" fmla="*/ 29 h 30"/>
                    <a:gd name="T32" fmla="*/ 7 w 27"/>
                    <a:gd name="T33" fmla="*/ 28 h 30"/>
                    <a:gd name="T34" fmla="*/ 10 w 27"/>
                    <a:gd name="T35" fmla="*/ 25 h 30"/>
                    <a:gd name="T36" fmla="*/ 15 w 27"/>
                    <a:gd name="T37" fmla="*/ 20 h 30"/>
                    <a:gd name="T38" fmla="*/ 19 w 27"/>
                    <a:gd name="T39" fmla="*/ 15 h 30"/>
                    <a:gd name="T40" fmla="*/ 22 w 27"/>
                    <a:gd name="T41" fmla="*/ 10 h 30"/>
                    <a:gd name="T42" fmla="*/ 25 w 27"/>
                    <a:gd name="T43" fmla="*/ 6 h 30"/>
                    <a:gd name="T44" fmla="*/ 27 w 27"/>
                    <a:gd name="T45" fmla="*/ 3 h 30"/>
                    <a:gd name="T46" fmla="*/ 27 w 27"/>
                    <a:gd name="T47" fmla="*/ 1 h 30"/>
                    <a:gd name="T48" fmla="*/ 27 w 27"/>
                    <a:gd name="T49" fmla="*/ 0 h 30"/>
                    <a:gd name="T50" fmla="*/ 25 w 27"/>
                    <a:gd name="T51" fmla="*/ 0 h 30"/>
                    <a:gd name="T52" fmla="*/ 23 w 27"/>
                    <a:gd name="T53" fmla="*/ 0 h 3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 h="30">
                      <a:moveTo>
                        <a:pt x="23" y="0"/>
                      </a:moveTo>
                      <a:lnTo>
                        <a:pt x="22" y="1"/>
                      </a:lnTo>
                      <a:lnTo>
                        <a:pt x="18" y="3"/>
                      </a:lnTo>
                      <a:lnTo>
                        <a:pt x="14" y="7"/>
                      </a:lnTo>
                      <a:lnTo>
                        <a:pt x="10" y="12"/>
                      </a:lnTo>
                      <a:lnTo>
                        <a:pt x="6" y="17"/>
                      </a:lnTo>
                      <a:lnTo>
                        <a:pt x="2" y="22"/>
                      </a:lnTo>
                      <a:lnTo>
                        <a:pt x="0" y="26"/>
                      </a:lnTo>
                      <a:lnTo>
                        <a:pt x="0" y="27"/>
                      </a:lnTo>
                      <a:lnTo>
                        <a:pt x="0" y="29"/>
                      </a:lnTo>
                      <a:lnTo>
                        <a:pt x="1" y="29"/>
                      </a:lnTo>
                      <a:lnTo>
                        <a:pt x="3" y="30"/>
                      </a:lnTo>
                      <a:lnTo>
                        <a:pt x="3" y="29"/>
                      </a:lnTo>
                      <a:lnTo>
                        <a:pt x="5" y="29"/>
                      </a:lnTo>
                      <a:lnTo>
                        <a:pt x="6" y="29"/>
                      </a:lnTo>
                      <a:lnTo>
                        <a:pt x="7" y="28"/>
                      </a:lnTo>
                      <a:lnTo>
                        <a:pt x="10" y="25"/>
                      </a:lnTo>
                      <a:lnTo>
                        <a:pt x="15" y="20"/>
                      </a:lnTo>
                      <a:lnTo>
                        <a:pt x="19" y="15"/>
                      </a:lnTo>
                      <a:lnTo>
                        <a:pt x="22" y="10"/>
                      </a:lnTo>
                      <a:lnTo>
                        <a:pt x="25" y="6"/>
                      </a:lnTo>
                      <a:lnTo>
                        <a:pt x="27" y="3"/>
                      </a:lnTo>
                      <a:lnTo>
                        <a:pt x="27" y="1"/>
                      </a:lnTo>
                      <a:lnTo>
                        <a:pt x="27" y="0"/>
                      </a:lnTo>
                      <a:lnTo>
                        <a:pt x="25" y="0"/>
                      </a:lnTo>
                      <a:lnTo>
                        <a:pt x="23" y="0"/>
                      </a:lnTo>
                      <a:close/>
                    </a:path>
                  </a:pathLst>
                </a:custGeom>
                <a:solidFill>
                  <a:srgbClr val="FFFFFF"/>
                </a:solidFill>
                <a:ln w="0">
                  <a:solidFill>
                    <a:srgbClr val="606060"/>
                  </a:solidFill>
                  <a:prstDash val="solid"/>
                  <a:round/>
                  <a:headEnd/>
                  <a:tailEnd/>
                </a:ln>
              </p:spPr>
              <p:txBody>
                <a:bodyPr/>
                <a:lstStyle/>
                <a:p>
                  <a:endParaRPr lang="en-US"/>
                </a:p>
              </p:txBody>
            </p:sp>
          </p:grpSp>
          <p:sp>
            <p:nvSpPr>
              <p:cNvPr id="38096" name="Oval 212"/>
              <p:cNvSpPr>
                <a:spLocks noChangeArrowheads="1"/>
              </p:cNvSpPr>
              <p:nvPr/>
            </p:nvSpPr>
            <p:spPr bwMode="auto">
              <a:xfrm>
                <a:off x="3978" y="3875"/>
                <a:ext cx="10" cy="40"/>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97" name="Oval 213"/>
              <p:cNvSpPr>
                <a:spLocks noChangeArrowheads="1"/>
              </p:cNvSpPr>
              <p:nvPr/>
            </p:nvSpPr>
            <p:spPr bwMode="auto">
              <a:xfrm>
                <a:off x="3977" y="3874"/>
                <a:ext cx="9" cy="39"/>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098" name="Freeform 214"/>
              <p:cNvSpPr>
                <a:spLocks/>
              </p:cNvSpPr>
              <p:nvPr/>
            </p:nvSpPr>
            <p:spPr bwMode="auto">
              <a:xfrm>
                <a:off x="3866"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1 w 91"/>
                  <a:gd name="T13" fmla="*/ 76 h 101"/>
                  <a:gd name="T14" fmla="*/ 73 w 91"/>
                  <a:gd name="T15" fmla="*/ 65 h 101"/>
                  <a:gd name="T16" fmla="*/ 59 w 91"/>
                  <a:gd name="T17" fmla="*/ 47 h 101"/>
                  <a:gd name="T18" fmla="*/ 44 w 91"/>
                  <a:gd name="T19" fmla="*/ 30 h 101"/>
                  <a:gd name="T20" fmla="*/ 33 w 91"/>
                  <a:gd name="T21" fmla="*/ 18 h 101"/>
                  <a:gd name="T22" fmla="*/ 26 w 91"/>
                  <a:gd name="T23" fmla="*/ 12 h 101"/>
                  <a:gd name="T24" fmla="*/ 20 w 91"/>
                  <a:gd name="T25" fmla="*/ 7 h 101"/>
                  <a:gd name="T26" fmla="*/ 16 w 91"/>
                  <a:gd name="T27" fmla="*/ 5 h 101"/>
                  <a:gd name="T28" fmla="*/ 13 w 91"/>
                  <a:gd name="T29" fmla="*/ 2 h 101"/>
                  <a:gd name="T30" fmla="*/ 10 w 91"/>
                  <a:gd name="T31" fmla="*/ 1 h 101"/>
                  <a:gd name="T32" fmla="*/ 6 w 91"/>
                  <a:gd name="T33" fmla="*/ 0 h 101"/>
                  <a:gd name="T34" fmla="*/ 4 w 91"/>
                  <a:gd name="T35" fmla="*/ 0 h 101"/>
                  <a:gd name="T36" fmla="*/ 1 w 91"/>
                  <a:gd name="T37" fmla="*/ 0 h 101"/>
                  <a:gd name="T38" fmla="*/ 1 w 91"/>
                  <a:gd name="T39" fmla="*/ 2 h 101"/>
                  <a:gd name="T40" fmla="*/ 0 w 91"/>
                  <a:gd name="T41" fmla="*/ 3 h 101"/>
                  <a:gd name="T42" fmla="*/ 0 w 91"/>
                  <a:gd name="T43" fmla="*/ 6 h 101"/>
                  <a:gd name="T44" fmla="*/ 1 w 91"/>
                  <a:gd name="T45" fmla="*/ 11 h 101"/>
                  <a:gd name="T46" fmla="*/ 4 w 91"/>
                  <a:gd name="T47" fmla="*/ 18 h 101"/>
                  <a:gd name="T48" fmla="*/ 10 w 91"/>
                  <a:gd name="T49" fmla="*/ 26 h 101"/>
                  <a:gd name="T50" fmla="*/ 20 w 91"/>
                  <a:gd name="T51" fmla="*/ 37 h 101"/>
                  <a:gd name="T52" fmla="*/ 33 w 91"/>
                  <a:gd name="T53" fmla="*/ 54 h 101"/>
                  <a:gd name="T54" fmla="*/ 48 w 91"/>
                  <a:gd name="T55" fmla="*/ 71 h 101"/>
                  <a:gd name="T56" fmla="*/ 57 w 91"/>
                  <a:gd name="T57" fmla="*/ 81 h 101"/>
                  <a:gd name="T58" fmla="*/ 66 w 91"/>
                  <a:gd name="T59" fmla="*/ 91 h 101"/>
                  <a:gd name="T60" fmla="*/ 74 w 91"/>
                  <a:gd name="T61" fmla="*/ 97 h 101"/>
                  <a:gd name="T62" fmla="*/ 78 w 91"/>
                  <a:gd name="T63" fmla="*/ 100 h 101"/>
                  <a:gd name="T64" fmla="*/ 81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1" y="76"/>
                    </a:lnTo>
                    <a:lnTo>
                      <a:pt x="73" y="65"/>
                    </a:lnTo>
                    <a:lnTo>
                      <a:pt x="59" y="47"/>
                    </a:lnTo>
                    <a:lnTo>
                      <a:pt x="44" y="30"/>
                    </a:lnTo>
                    <a:lnTo>
                      <a:pt x="33" y="18"/>
                    </a:lnTo>
                    <a:lnTo>
                      <a:pt x="26" y="12"/>
                    </a:lnTo>
                    <a:lnTo>
                      <a:pt x="20" y="7"/>
                    </a:lnTo>
                    <a:lnTo>
                      <a:pt x="16" y="5"/>
                    </a:lnTo>
                    <a:lnTo>
                      <a:pt x="13" y="2"/>
                    </a:lnTo>
                    <a:lnTo>
                      <a:pt x="10" y="1"/>
                    </a:lnTo>
                    <a:lnTo>
                      <a:pt x="6" y="0"/>
                    </a:lnTo>
                    <a:lnTo>
                      <a:pt x="4" y="0"/>
                    </a:lnTo>
                    <a:lnTo>
                      <a:pt x="1" y="0"/>
                    </a:lnTo>
                    <a:lnTo>
                      <a:pt x="1" y="2"/>
                    </a:lnTo>
                    <a:lnTo>
                      <a:pt x="0" y="3"/>
                    </a:lnTo>
                    <a:lnTo>
                      <a:pt x="0" y="6"/>
                    </a:lnTo>
                    <a:lnTo>
                      <a:pt x="1" y="11"/>
                    </a:lnTo>
                    <a:lnTo>
                      <a:pt x="4" y="18"/>
                    </a:lnTo>
                    <a:lnTo>
                      <a:pt x="10" y="26"/>
                    </a:lnTo>
                    <a:lnTo>
                      <a:pt x="20" y="37"/>
                    </a:lnTo>
                    <a:lnTo>
                      <a:pt x="33" y="54"/>
                    </a:lnTo>
                    <a:lnTo>
                      <a:pt x="48" y="71"/>
                    </a:lnTo>
                    <a:lnTo>
                      <a:pt x="57" y="81"/>
                    </a:lnTo>
                    <a:lnTo>
                      <a:pt x="66" y="91"/>
                    </a:lnTo>
                    <a:lnTo>
                      <a:pt x="74" y="97"/>
                    </a:lnTo>
                    <a:lnTo>
                      <a:pt x="78" y="100"/>
                    </a:lnTo>
                    <a:lnTo>
                      <a:pt x="81" y="101"/>
                    </a:lnTo>
                    <a:lnTo>
                      <a:pt x="86" y="100"/>
                    </a:lnTo>
                    <a:lnTo>
                      <a:pt x="87" y="10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99" name="Freeform 215"/>
              <p:cNvSpPr>
                <a:spLocks/>
              </p:cNvSpPr>
              <p:nvPr/>
            </p:nvSpPr>
            <p:spPr bwMode="auto">
              <a:xfrm>
                <a:off x="3871" y="3754"/>
                <a:ext cx="91" cy="101"/>
              </a:xfrm>
              <a:custGeom>
                <a:avLst/>
                <a:gdLst>
                  <a:gd name="T0" fmla="*/ 87 w 91"/>
                  <a:gd name="T1" fmla="*/ 100 h 101"/>
                  <a:gd name="T2" fmla="*/ 89 w 91"/>
                  <a:gd name="T3" fmla="*/ 98 h 101"/>
                  <a:gd name="T4" fmla="*/ 91 w 91"/>
                  <a:gd name="T5" fmla="*/ 97 h 101"/>
                  <a:gd name="T6" fmla="*/ 91 w 91"/>
                  <a:gd name="T7" fmla="*/ 95 h 101"/>
                  <a:gd name="T8" fmla="*/ 91 w 91"/>
                  <a:gd name="T9" fmla="*/ 92 h 101"/>
                  <a:gd name="T10" fmla="*/ 88 w 91"/>
                  <a:gd name="T11" fmla="*/ 85 h 101"/>
                  <a:gd name="T12" fmla="*/ 82 w 91"/>
                  <a:gd name="T13" fmla="*/ 76 h 101"/>
                  <a:gd name="T14" fmla="*/ 73 w 91"/>
                  <a:gd name="T15" fmla="*/ 65 h 101"/>
                  <a:gd name="T16" fmla="*/ 59 w 91"/>
                  <a:gd name="T17" fmla="*/ 47 h 101"/>
                  <a:gd name="T18" fmla="*/ 44 w 91"/>
                  <a:gd name="T19" fmla="*/ 30 h 101"/>
                  <a:gd name="T20" fmla="*/ 33 w 91"/>
                  <a:gd name="T21" fmla="*/ 18 h 101"/>
                  <a:gd name="T22" fmla="*/ 27 w 91"/>
                  <a:gd name="T23" fmla="*/ 12 h 101"/>
                  <a:gd name="T24" fmla="*/ 20 w 91"/>
                  <a:gd name="T25" fmla="*/ 7 h 101"/>
                  <a:gd name="T26" fmla="*/ 17 w 91"/>
                  <a:gd name="T27" fmla="*/ 5 h 101"/>
                  <a:gd name="T28" fmla="*/ 13 w 91"/>
                  <a:gd name="T29" fmla="*/ 2 h 101"/>
                  <a:gd name="T30" fmla="*/ 9 w 91"/>
                  <a:gd name="T31" fmla="*/ 1 h 101"/>
                  <a:gd name="T32" fmla="*/ 6 w 91"/>
                  <a:gd name="T33" fmla="*/ 0 h 101"/>
                  <a:gd name="T34" fmla="*/ 5 w 91"/>
                  <a:gd name="T35" fmla="*/ 0 h 101"/>
                  <a:gd name="T36" fmla="*/ 2 w 91"/>
                  <a:gd name="T37" fmla="*/ 0 h 101"/>
                  <a:gd name="T38" fmla="*/ 1 w 91"/>
                  <a:gd name="T39" fmla="*/ 2 h 101"/>
                  <a:gd name="T40" fmla="*/ 0 w 91"/>
                  <a:gd name="T41" fmla="*/ 3 h 101"/>
                  <a:gd name="T42" fmla="*/ 0 w 91"/>
                  <a:gd name="T43" fmla="*/ 6 h 101"/>
                  <a:gd name="T44" fmla="*/ 2 w 91"/>
                  <a:gd name="T45" fmla="*/ 11 h 101"/>
                  <a:gd name="T46" fmla="*/ 5 w 91"/>
                  <a:gd name="T47" fmla="*/ 18 h 101"/>
                  <a:gd name="T48" fmla="*/ 10 w 91"/>
                  <a:gd name="T49" fmla="*/ 26 h 101"/>
                  <a:gd name="T50" fmla="*/ 20 w 91"/>
                  <a:gd name="T51" fmla="*/ 37 h 101"/>
                  <a:gd name="T52" fmla="*/ 33 w 91"/>
                  <a:gd name="T53" fmla="*/ 54 h 101"/>
                  <a:gd name="T54" fmla="*/ 49 w 91"/>
                  <a:gd name="T55" fmla="*/ 71 h 101"/>
                  <a:gd name="T56" fmla="*/ 58 w 91"/>
                  <a:gd name="T57" fmla="*/ 81 h 101"/>
                  <a:gd name="T58" fmla="*/ 67 w 91"/>
                  <a:gd name="T59" fmla="*/ 91 h 101"/>
                  <a:gd name="T60" fmla="*/ 74 w 91"/>
                  <a:gd name="T61" fmla="*/ 97 h 101"/>
                  <a:gd name="T62" fmla="*/ 79 w 91"/>
                  <a:gd name="T63" fmla="*/ 100 h 101"/>
                  <a:gd name="T64" fmla="*/ 82 w 91"/>
                  <a:gd name="T65" fmla="*/ 101 h 101"/>
                  <a:gd name="T66" fmla="*/ 86 w 91"/>
                  <a:gd name="T67" fmla="*/ 100 h 101"/>
                  <a:gd name="T68" fmla="*/ 87 w 91"/>
                  <a:gd name="T69" fmla="*/ 10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1" h="101">
                    <a:moveTo>
                      <a:pt x="87" y="100"/>
                    </a:moveTo>
                    <a:lnTo>
                      <a:pt x="89" y="98"/>
                    </a:lnTo>
                    <a:lnTo>
                      <a:pt x="91" y="97"/>
                    </a:lnTo>
                    <a:lnTo>
                      <a:pt x="91" y="95"/>
                    </a:lnTo>
                    <a:lnTo>
                      <a:pt x="91" y="92"/>
                    </a:lnTo>
                    <a:lnTo>
                      <a:pt x="88" y="85"/>
                    </a:lnTo>
                    <a:lnTo>
                      <a:pt x="82" y="76"/>
                    </a:lnTo>
                    <a:lnTo>
                      <a:pt x="73" y="65"/>
                    </a:lnTo>
                    <a:lnTo>
                      <a:pt x="59" y="47"/>
                    </a:lnTo>
                    <a:lnTo>
                      <a:pt x="44" y="30"/>
                    </a:lnTo>
                    <a:lnTo>
                      <a:pt x="33" y="18"/>
                    </a:lnTo>
                    <a:lnTo>
                      <a:pt x="27" y="12"/>
                    </a:lnTo>
                    <a:lnTo>
                      <a:pt x="20" y="7"/>
                    </a:lnTo>
                    <a:lnTo>
                      <a:pt x="17" y="5"/>
                    </a:lnTo>
                    <a:lnTo>
                      <a:pt x="13" y="2"/>
                    </a:lnTo>
                    <a:lnTo>
                      <a:pt x="9" y="1"/>
                    </a:lnTo>
                    <a:lnTo>
                      <a:pt x="6" y="0"/>
                    </a:lnTo>
                    <a:lnTo>
                      <a:pt x="5" y="0"/>
                    </a:lnTo>
                    <a:lnTo>
                      <a:pt x="2" y="0"/>
                    </a:lnTo>
                    <a:lnTo>
                      <a:pt x="1" y="2"/>
                    </a:lnTo>
                    <a:lnTo>
                      <a:pt x="0" y="3"/>
                    </a:lnTo>
                    <a:lnTo>
                      <a:pt x="0" y="6"/>
                    </a:lnTo>
                    <a:lnTo>
                      <a:pt x="2" y="11"/>
                    </a:lnTo>
                    <a:lnTo>
                      <a:pt x="5" y="18"/>
                    </a:lnTo>
                    <a:lnTo>
                      <a:pt x="10" y="26"/>
                    </a:lnTo>
                    <a:lnTo>
                      <a:pt x="20" y="37"/>
                    </a:lnTo>
                    <a:lnTo>
                      <a:pt x="33" y="54"/>
                    </a:lnTo>
                    <a:lnTo>
                      <a:pt x="49" y="71"/>
                    </a:lnTo>
                    <a:lnTo>
                      <a:pt x="58" y="81"/>
                    </a:lnTo>
                    <a:lnTo>
                      <a:pt x="67" y="91"/>
                    </a:lnTo>
                    <a:lnTo>
                      <a:pt x="74" y="97"/>
                    </a:lnTo>
                    <a:lnTo>
                      <a:pt x="79" y="100"/>
                    </a:lnTo>
                    <a:lnTo>
                      <a:pt x="82" y="101"/>
                    </a:lnTo>
                    <a:lnTo>
                      <a:pt x="86" y="100"/>
                    </a:lnTo>
                    <a:lnTo>
                      <a:pt x="87" y="100"/>
                    </a:lnTo>
                    <a:close/>
                  </a:path>
                </a:pathLst>
              </a:custGeom>
              <a:solidFill>
                <a:srgbClr val="FFFFFF"/>
              </a:solidFill>
              <a:ln w="0">
                <a:solidFill>
                  <a:srgbClr val="606060"/>
                </a:solidFill>
                <a:prstDash val="solid"/>
                <a:round/>
                <a:headEnd/>
                <a:tailEnd/>
              </a:ln>
            </p:spPr>
            <p:txBody>
              <a:bodyPr/>
              <a:lstStyle/>
              <a:p>
                <a:endParaRPr lang="en-US"/>
              </a:p>
            </p:txBody>
          </p:sp>
          <p:sp>
            <p:nvSpPr>
              <p:cNvPr id="38100" name="Freeform 216"/>
              <p:cNvSpPr>
                <a:spLocks/>
              </p:cNvSpPr>
              <p:nvPr/>
            </p:nvSpPr>
            <p:spPr bwMode="auto">
              <a:xfrm>
                <a:off x="3933" y="3739"/>
                <a:ext cx="39" cy="103"/>
              </a:xfrm>
              <a:custGeom>
                <a:avLst/>
                <a:gdLst>
                  <a:gd name="T0" fmla="*/ 12 w 39"/>
                  <a:gd name="T1" fmla="*/ 2 h 103"/>
                  <a:gd name="T2" fmla="*/ 14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6 w 39"/>
                  <a:gd name="T19" fmla="*/ 79 h 103"/>
                  <a:gd name="T20" fmla="*/ 38 w 39"/>
                  <a:gd name="T21" fmla="*/ 89 h 103"/>
                  <a:gd name="T22" fmla="*/ 39 w 39"/>
                  <a:gd name="T23" fmla="*/ 95 h 103"/>
                  <a:gd name="T24" fmla="*/ 38 w 39"/>
                  <a:gd name="T25" fmla="*/ 100 h 103"/>
                  <a:gd name="T26" fmla="*/ 34 w 39"/>
                  <a:gd name="T27" fmla="*/ 103 h 103"/>
                  <a:gd name="T28" fmla="*/ 29 w 39"/>
                  <a:gd name="T29" fmla="*/ 103 h 103"/>
                  <a:gd name="T30" fmla="*/ 24 w 39"/>
                  <a:gd name="T31" fmla="*/ 102 h 103"/>
                  <a:gd name="T32" fmla="*/ 21 w 39"/>
                  <a:gd name="T33" fmla="*/ 98 h 103"/>
                  <a:gd name="T34" fmla="*/ 18 w 39"/>
                  <a:gd name="T35" fmla="*/ 92 h 103"/>
                  <a:gd name="T36" fmla="*/ 14 w 39"/>
                  <a:gd name="T37" fmla="*/ 80 h 103"/>
                  <a:gd name="T38" fmla="*/ 12 w 39"/>
                  <a:gd name="T39" fmla="*/ 70 h 103"/>
                  <a:gd name="T40" fmla="*/ 9 w 39"/>
                  <a:gd name="T41" fmla="*/ 59 h 103"/>
                  <a:gd name="T42" fmla="*/ 5 w 39"/>
                  <a:gd name="T43" fmla="*/ 45 h 103"/>
                  <a:gd name="T44" fmla="*/ 4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2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2" y="2"/>
                    </a:moveTo>
                    <a:lnTo>
                      <a:pt x="14" y="4"/>
                    </a:lnTo>
                    <a:lnTo>
                      <a:pt x="16" y="6"/>
                    </a:lnTo>
                    <a:lnTo>
                      <a:pt x="20" y="14"/>
                    </a:lnTo>
                    <a:lnTo>
                      <a:pt x="24" y="25"/>
                    </a:lnTo>
                    <a:lnTo>
                      <a:pt x="26" y="33"/>
                    </a:lnTo>
                    <a:lnTo>
                      <a:pt x="29" y="43"/>
                    </a:lnTo>
                    <a:lnTo>
                      <a:pt x="33" y="58"/>
                    </a:lnTo>
                    <a:lnTo>
                      <a:pt x="34" y="67"/>
                    </a:lnTo>
                    <a:lnTo>
                      <a:pt x="36" y="79"/>
                    </a:lnTo>
                    <a:lnTo>
                      <a:pt x="38" y="89"/>
                    </a:lnTo>
                    <a:lnTo>
                      <a:pt x="39" y="95"/>
                    </a:lnTo>
                    <a:lnTo>
                      <a:pt x="38" y="100"/>
                    </a:lnTo>
                    <a:lnTo>
                      <a:pt x="34" y="103"/>
                    </a:lnTo>
                    <a:lnTo>
                      <a:pt x="29" y="103"/>
                    </a:lnTo>
                    <a:lnTo>
                      <a:pt x="24" y="102"/>
                    </a:lnTo>
                    <a:lnTo>
                      <a:pt x="21" y="98"/>
                    </a:lnTo>
                    <a:lnTo>
                      <a:pt x="18" y="92"/>
                    </a:lnTo>
                    <a:lnTo>
                      <a:pt x="14" y="80"/>
                    </a:lnTo>
                    <a:lnTo>
                      <a:pt x="12" y="70"/>
                    </a:lnTo>
                    <a:lnTo>
                      <a:pt x="9" y="59"/>
                    </a:lnTo>
                    <a:lnTo>
                      <a:pt x="5" y="45"/>
                    </a:lnTo>
                    <a:lnTo>
                      <a:pt x="4" y="34"/>
                    </a:lnTo>
                    <a:lnTo>
                      <a:pt x="2" y="25"/>
                    </a:lnTo>
                    <a:lnTo>
                      <a:pt x="1" y="15"/>
                    </a:lnTo>
                    <a:lnTo>
                      <a:pt x="0" y="7"/>
                    </a:lnTo>
                    <a:lnTo>
                      <a:pt x="1" y="5"/>
                    </a:lnTo>
                    <a:lnTo>
                      <a:pt x="2" y="3"/>
                    </a:lnTo>
                    <a:lnTo>
                      <a:pt x="4" y="1"/>
                    </a:lnTo>
                    <a:lnTo>
                      <a:pt x="7" y="0"/>
                    </a:lnTo>
                    <a:lnTo>
                      <a:pt x="9" y="1"/>
                    </a:lnTo>
                    <a:lnTo>
                      <a:pt x="12" y="2"/>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1" name="Freeform 217"/>
              <p:cNvSpPr>
                <a:spLocks/>
              </p:cNvSpPr>
              <p:nvPr/>
            </p:nvSpPr>
            <p:spPr bwMode="auto">
              <a:xfrm>
                <a:off x="3938" y="3739"/>
                <a:ext cx="39" cy="103"/>
              </a:xfrm>
              <a:custGeom>
                <a:avLst/>
                <a:gdLst>
                  <a:gd name="T0" fmla="*/ 13 w 39"/>
                  <a:gd name="T1" fmla="*/ 2 h 103"/>
                  <a:gd name="T2" fmla="*/ 15 w 39"/>
                  <a:gd name="T3" fmla="*/ 4 h 103"/>
                  <a:gd name="T4" fmla="*/ 16 w 39"/>
                  <a:gd name="T5" fmla="*/ 6 h 103"/>
                  <a:gd name="T6" fmla="*/ 20 w 39"/>
                  <a:gd name="T7" fmla="*/ 14 h 103"/>
                  <a:gd name="T8" fmla="*/ 24 w 39"/>
                  <a:gd name="T9" fmla="*/ 25 h 103"/>
                  <a:gd name="T10" fmla="*/ 26 w 39"/>
                  <a:gd name="T11" fmla="*/ 33 h 103"/>
                  <a:gd name="T12" fmla="*/ 29 w 39"/>
                  <a:gd name="T13" fmla="*/ 43 h 103"/>
                  <a:gd name="T14" fmla="*/ 33 w 39"/>
                  <a:gd name="T15" fmla="*/ 58 h 103"/>
                  <a:gd name="T16" fmla="*/ 34 w 39"/>
                  <a:gd name="T17" fmla="*/ 67 h 103"/>
                  <a:gd name="T18" fmla="*/ 37 w 39"/>
                  <a:gd name="T19" fmla="*/ 79 h 103"/>
                  <a:gd name="T20" fmla="*/ 37 w 39"/>
                  <a:gd name="T21" fmla="*/ 89 h 103"/>
                  <a:gd name="T22" fmla="*/ 39 w 39"/>
                  <a:gd name="T23" fmla="*/ 95 h 103"/>
                  <a:gd name="T24" fmla="*/ 38 w 39"/>
                  <a:gd name="T25" fmla="*/ 100 h 103"/>
                  <a:gd name="T26" fmla="*/ 34 w 39"/>
                  <a:gd name="T27" fmla="*/ 103 h 103"/>
                  <a:gd name="T28" fmla="*/ 29 w 39"/>
                  <a:gd name="T29" fmla="*/ 103 h 103"/>
                  <a:gd name="T30" fmla="*/ 25 w 39"/>
                  <a:gd name="T31" fmla="*/ 102 h 103"/>
                  <a:gd name="T32" fmla="*/ 21 w 39"/>
                  <a:gd name="T33" fmla="*/ 98 h 103"/>
                  <a:gd name="T34" fmla="*/ 19 w 39"/>
                  <a:gd name="T35" fmla="*/ 92 h 103"/>
                  <a:gd name="T36" fmla="*/ 15 w 39"/>
                  <a:gd name="T37" fmla="*/ 80 h 103"/>
                  <a:gd name="T38" fmla="*/ 13 w 39"/>
                  <a:gd name="T39" fmla="*/ 70 h 103"/>
                  <a:gd name="T40" fmla="*/ 9 w 39"/>
                  <a:gd name="T41" fmla="*/ 59 h 103"/>
                  <a:gd name="T42" fmla="*/ 6 w 39"/>
                  <a:gd name="T43" fmla="*/ 45 h 103"/>
                  <a:gd name="T44" fmla="*/ 3 w 39"/>
                  <a:gd name="T45" fmla="*/ 34 h 103"/>
                  <a:gd name="T46" fmla="*/ 2 w 39"/>
                  <a:gd name="T47" fmla="*/ 25 h 103"/>
                  <a:gd name="T48" fmla="*/ 1 w 39"/>
                  <a:gd name="T49" fmla="*/ 15 h 103"/>
                  <a:gd name="T50" fmla="*/ 0 w 39"/>
                  <a:gd name="T51" fmla="*/ 7 h 103"/>
                  <a:gd name="T52" fmla="*/ 1 w 39"/>
                  <a:gd name="T53" fmla="*/ 5 h 103"/>
                  <a:gd name="T54" fmla="*/ 2 w 39"/>
                  <a:gd name="T55" fmla="*/ 3 h 103"/>
                  <a:gd name="T56" fmla="*/ 4 w 39"/>
                  <a:gd name="T57" fmla="*/ 1 h 103"/>
                  <a:gd name="T58" fmla="*/ 7 w 39"/>
                  <a:gd name="T59" fmla="*/ 0 h 103"/>
                  <a:gd name="T60" fmla="*/ 9 w 39"/>
                  <a:gd name="T61" fmla="*/ 1 h 103"/>
                  <a:gd name="T62" fmla="*/ 13 w 39"/>
                  <a:gd name="T63" fmla="*/ 2 h 1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103">
                    <a:moveTo>
                      <a:pt x="13" y="2"/>
                    </a:moveTo>
                    <a:lnTo>
                      <a:pt x="15" y="4"/>
                    </a:lnTo>
                    <a:lnTo>
                      <a:pt x="16" y="6"/>
                    </a:lnTo>
                    <a:lnTo>
                      <a:pt x="20" y="14"/>
                    </a:lnTo>
                    <a:lnTo>
                      <a:pt x="24" y="25"/>
                    </a:lnTo>
                    <a:lnTo>
                      <a:pt x="26" y="33"/>
                    </a:lnTo>
                    <a:lnTo>
                      <a:pt x="29" y="43"/>
                    </a:lnTo>
                    <a:lnTo>
                      <a:pt x="33" y="58"/>
                    </a:lnTo>
                    <a:lnTo>
                      <a:pt x="34" y="67"/>
                    </a:lnTo>
                    <a:lnTo>
                      <a:pt x="37" y="79"/>
                    </a:lnTo>
                    <a:lnTo>
                      <a:pt x="37" y="89"/>
                    </a:lnTo>
                    <a:lnTo>
                      <a:pt x="39" y="95"/>
                    </a:lnTo>
                    <a:lnTo>
                      <a:pt x="38" y="100"/>
                    </a:lnTo>
                    <a:lnTo>
                      <a:pt x="34" y="103"/>
                    </a:lnTo>
                    <a:lnTo>
                      <a:pt x="29" y="103"/>
                    </a:lnTo>
                    <a:lnTo>
                      <a:pt x="25" y="102"/>
                    </a:lnTo>
                    <a:lnTo>
                      <a:pt x="21" y="98"/>
                    </a:lnTo>
                    <a:lnTo>
                      <a:pt x="19" y="92"/>
                    </a:lnTo>
                    <a:lnTo>
                      <a:pt x="15" y="80"/>
                    </a:lnTo>
                    <a:lnTo>
                      <a:pt x="13" y="70"/>
                    </a:lnTo>
                    <a:lnTo>
                      <a:pt x="9" y="59"/>
                    </a:lnTo>
                    <a:lnTo>
                      <a:pt x="6" y="45"/>
                    </a:lnTo>
                    <a:lnTo>
                      <a:pt x="3" y="34"/>
                    </a:lnTo>
                    <a:lnTo>
                      <a:pt x="2" y="25"/>
                    </a:lnTo>
                    <a:lnTo>
                      <a:pt x="1" y="15"/>
                    </a:lnTo>
                    <a:lnTo>
                      <a:pt x="0" y="7"/>
                    </a:lnTo>
                    <a:lnTo>
                      <a:pt x="1" y="5"/>
                    </a:lnTo>
                    <a:lnTo>
                      <a:pt x="2" y="3"/>
                    </a:lnTo>
                    <a:lnTo>
                      <a:pt x="4" y="1"/>
                    </a:lnTo>
                    <a:lnTo>
                      <a:pt x="7" y="0"/>
                    </a:lnTo>
                    <a:lnTo>
                      <a:pt x="9" y="1"/>
                    </a:lnTo>
                    <a:lnTo>
                      <a:pt x="13" y="2"/>
                    </a:lnTo>
                    <a:close/>
                  </a:path>
                </a:pathLst>
              </a:custGeom>
              <a:solidFill>
                <a:srgbClr val="FFFFFF"/>
              </a:solidFill>
              <a:ln w="0">
                <a:solidFill>
                  <a:srgbClr val="606060"/>
                </a:solidFill>
                <a:prstDash val="solid"/>
                <a:round/>
                <a:headEnd/>
                <a:tailEnd/>
              </a:ln>
            </p:spPr>
            <p:txBody>
              <a:bodyPr/>
              <a:lstStyle/>
              <a:p>
                <a:endParaRPr lang="en-US"/>
              </a:p>
            </p:txBody>
          </p:sp>
          <p:sp>
            <p:nvSpPr>
              <p:cNvPr id="38102" name="Freeform 218"/>
              <p:cNvSpPr>
                <a:spLocks/>
              </p:cNvSpPr>
              <p:nvPr/>
            </p:nvSpPr>
            <p:spPr bwMode="auto">
              <a:xfrm>
                <a:off x="3809" y="3788"/>
                <a:ext cx="146" cy="60"/>
              </a:xfrm>
              <a:custGeom>
                <a:avLst/>
                <a:gdLst>
                  <a:gd name="T0" fmla="*/ 144 w 146"/>
                  <a:gd name="T1" fmla="*/ 53 h 60"/>
                  <a:gd name="T2" fmla="*/ 138 w 146"/>
                  <a:gd name="T3" fmla="*/ 50 h 60"/>
                  <a:gd name="T4" fmla="*/ 126 w 146"/>
                  <a:gd name="T5" fmla="*/ 44 h 60"/>
                  <a:gd name="T6" fmla="*/ 107 w 146"/>
                  <a:gd name="T7" fmla="*/ 35 h 60"/>
                  <a:gd name="T8" fmla="*/ 83 w 146"/>
                  <a:gd name="T9" fmla="*/ 25 h 60"/>
                  <a:gd name="T10" fmla="*/ 60 w 146"/>
                  <a:gd name="T11" fmla="*/ 16 h 60"/>
                  <a:gd name="T12" fmla="*/ 32 w 146"/>
                  <a:gd name="T13" fmla="*/ 6 h 60"/>
                  <a:gd name="T14" fmla="*/ 20 w 146"/>
                  <a:gd name="T15" fmla="*/ 2 h 60"/>
                  <a:gd name="T16" fmla="*/ 13 w 146"/>
                  <a:gd name="T17" fmla="*/ 1 h 60"/>
                  <a:gd name="T18" fmla="*/ 8 w 146"/>
                  <a:gd name="T19" fmla="*/ 0 h 60"/>
                  <a:gd name="T20" fmla="*/ 4 w 146"/>
                  <a:gd name="T21" fmla="*/ 0 h 60"/>
                  <a:gd name="T22" fmla="*/ 1 w 146"/>
                  <a:gd name="T23" fmla="*/ 1 h 60"/>
                  <a:gd name="T24" fmla="*/ 0 w 146"/>
                  <a:gd name="T25" fmla="*/ 3 h 60"/>
                  <a:gd name="T26" fmla="*/ 1 w 146"/>
                  <a:gd name="T27" fmla="*/ 5 h 60"/>
                  <a:gd name="T28" fmla="*/ 3 w 146"/>
                  <a:gd name="T29" fmla="*/ 8 h 60"/>
                  <a:gd name="T30" fmla="*/ 7 w 146"/>
                  <a:gd name="T31" fmla="*/ 11 h 60"/>
                  <a:gd name="T32" fmla="*/ 9 w 146"/>
                  <a:gd name="T33" fmla="*/ 13 h 60"/>
                  <a:gd name="T34" fmla="*/ 21 w 146"/>
                  <a:gd name="T35" fmla="*/ 19 h 60"/>
                  <a:gd name="T36" fmla="*/ 48 w 146"/>
                  <a:gd name="T37" fmla="*/ 31 h 60"/>
                  <a:gd name="T38" fmla="*/ 74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8" y="50"/>
                    </a:lnTo>
                    <a:lnTo>
                      <a:pt x="126" y="44"/>
                    </a:lnTo>
                    <a:lnTo>
                      <a:pt x="107" y="35"/>
                    </a:lnTo>
                    <a:lnTo>
                      <a:pt x="83" y="25"/>
                    </a:lnTo>
                    <a:lnTo>
                      <a:pt x="60" y="16"/>
                    </a:lnTo>
                    <a:lnTo>
                      <a:pt x="32" y="6"/>
                    </a:lnTo>
                    <a:lnTo>
                      <a:pt x="20" y="2"/>
                    </a:lnTo>
                    <a:lnTo>
                      <a:pt x="13" y="1"/>
                    </a:lnTo>
                    <a:lnTo>
                      <a:pt x="8" y="0"/>
                    </a:lnTo>
                    <a:lnTo>
                      <a:pt x="4" y="0"/>
                    </a:lnTo>
                    <a:lnTo>
                      <a:pt x="1" y="1"/>
                    </a:lnTo>
                    <a:lnTo>
                      <a:pt x="0" y="3"/>
                    </a:lnTo>
                    <a:lnTo>
                      <a:pt x="1" y="5"/>
                    </a:lnTo>
                    <a:lnTo>
                      <a:pt x="3" y="8"/>
                    </a:lnTo>
                    <a:lnTo>
                      <a:pt x="7" y="11"/>
                    </a:lnTo>
                    <a:lnTo>
                      <a:pt x="9" y="13"/>
                    </a:lnTo>
                    <a:lnTo>
                      <a:pt x="21" y="19"/>
                    </a:lnTo>
                    <a:lnTo>
                      <a:pt x="48" y="31"/>
                    </a:lnTo>
                    <a:lnTo>
                      <a:pt x="74" y="41"/>
                    </a:lnTo>
                    <a:lnTo>
                      <a:pt x="96" y="49"/>
                    </a:lnTo>
                    <a:lnTo>
                      <a:pt x="116" y="55"/>
                    </a:lnTo>
                    <a:lnTo>
                      <a:pt x="131" y="60"/>
                    </a:lnTo>
                    <a:lnTo>
                      <a:pt x="140" y="60"/>
                    </a:lnTo>
                    <a:lnTo>
                      <a:pt x="144" y="60"/>
                    </a:lnTo>
                    <a:lnTo>
                      <a:pt x="146" y="57"/>
                    </a:lnTo>
                    <a:lnTo>
                      <a:pt x="144" y="53"/>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3" name="Freeform 219"/>
              <p:cNvSpPr>
                <a:spLocks/>
              </p:cNvSpPr>
              <p:nvPr/>
            </p:nvSpPr>
            <p:spPr bwMode="auto">
              <a:xfrm>
                <a:off x="3814" y="3788"/>
                <a:ext cx="146" cy="60"/>
              </a:xfrm>
              <a:custGeom>
                <a:avLst/>
                <a:gdLst>
                  <a:gd name="T0" fmla="*/ 144 w 146"/>
                  <a:gd name="T1" fmla="*/ 53 h 60"/>
                  <a:gd name="T2" fmla="*/ 139 w 146"/>
                  <a:gd name="T3" fmla="*/ 50 h 60"/>
                  <a:gd name="T4" fmla="*/ 126 w 146"/>
                  <a:gd name="T5" fmla="*/ 44 h 60"/>
                  <a:gd name="T6" fmla="*/ 108 w 146"/>
                  <a:gd name="T7" fmla="*/ 35 h 60"/>
                  <a:gd name="T8" fmla="*/ 84 w 146"/>
                  <a:gd name="T9" fmla="*/ 25 h 60"/>
                  <a:gd name="T10" fmla="*/ 60 w 146"/>
                  <a:gd name="T11" fmla="*/ 16 h 60"/>
                  <a:gd name="T12" fmla="*/ 32 w 146"/>
                  <a:gd name="T13" fmla="*/ 6 h 60"/>
                  <a:gd name="T14" fmla="*/ 20 w 146"/>
                  <a:gd name="T15" fmla="*/ 2 h 60"/>
                  <a:gd name="T16" fmla="*/ 13 w 146"/>
                  <a:gd name="T17" fmla="*/ 1 h 60"/>
                  <a:gd name="T18" fmla="*/ 9 w 146"/>
                  <a:gd name="T19" fmla="*/ 0 h 60"/>
                  <a:gd name="T20" fmla="*/ 4 w 146"/>
                  <a:gd name="T21" fmla="*/ 0 h 60"/>
                  <a:gd name="T22" fmla="*/ 2 w 146"/>
                  <a:gd name="T23" fmla="*/ 1 h 60"/>
                  <a:gd name="T24" fmla="*/ 0 w 146"/>
                  <a:gd name="T25" fmla="*/ 3 h 60"/>
                  <a:gd name="T26" fmla="*/ 2 w 146"/>
                  <a:gd name="T27" fmla="*/ 5 h 60"/>
                  <a:gd name="T28" fmla="*/ 3 w 146"/>
                  <a:gd name="T29" fmla="*/ 8 h 60"/>
                  <a:gd name="T30" fmla="*/ 7 w 146"/>
                  <a:gd name="T31" fmla="*/ 11 h 60"/>
                  <a:gd name="T32" fmla="*/ 10 w 146"/>
                  <a:gd name="T33" fmla="*/ 13 h 60"/>
                  <a:gd name="T34" fmla="*/ 22 w 146"/>
                  <a:gd name="T35" fmla="*/ 19 h 60"/>
                  <a:gd name="T36" fmla="*/ 48 w 146"/>
                  <a:gd name="T37" fmla="*/ 31 h 60"/>
                  <a:gd name="T38" fmla="*/ 75 w 146"/>
                  <a:gd name="T39" fmla="*/ 41 h 60"/>
                  <a:gd name="T40" fmla="*/ 96 w 146"/>
                  <a:gd name="T41" fmla="*/ 49 h 60"/>
                  <a:gd name="T42" fmla="*/ 116 w 146"/>
                  <a:gd name="T43" fmla="*/ 55 h 60"/>
                  <a:gd name="T44" fmla="*/ 131 w 146"/>
                  <a:gd name="T45" fmla="*/ 60 h 60"/>
                  <a:gd name="T46" fmla="*/ 140 w 146"/>
                  <a:gd name="T47" fmla="*/ 60 h 60"/>
                  <a:gd name="T48" fmla="*/ 144 w 146"/>
                  <a:gd name="T49" fmla="*/ 60 h 60"/>
                  <a:gd name="T50" fmla="*/ 146 w 146"/>
                  <a:gd name="T51" fmla="*/ 57 h 60"/>
                  <a:gd name="T52" fmla="*/ 144 w 146"/>
                  <a:gd name="T53" fmla="*/ 53 h 6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46" h="60">
                    <a:moveTo>
                      <a:pt x="144" y="53"/>
                    </a:moveTo>
                    <a:lnTo>
                      <a:pt x="139" y="50"/>
                    </a:lnTo>
                    <a:lnTo>
                      <a:pt x="126" y="44"/>
                    </a:lnTo>
                    <a:lnTo>
                      <a:pt x="108" y="35"/>
                    </a:lnTo>
                    <a:lnTo>
                      <a:pt x="84" y="25"/>
                    </a:lnTo>
                    <a:lnTo>
                      <a:pt x="60" y="16"/>
                    </a:lnTo>
                    <a:lnTo>
                      <a:pt x="32" y="6"/>
                    </a:lnTo>
                    <a:lnTo>
                      <a:pt x="20" y="2"/>
                    </a:lnTo>
                    <a:lnTo>
                      <a:pt x="13" y="1"/>
                    </a:lnTo>
                    <a:lnTo>
                      <a:pt x="9" y="0"/>
                    </a:lnTo>
                    <a:lnTo>
                      <a:pt x="4" y="0"/>
                    </a:lnTo>
                    <a:lnTo>
                      <a:pt x="2" y="1"/>
                    </a:lnTo>
                    <a:lnTo>
                      <a:pt x="0" y="3"/>
                    </a:lnTo>
                    <a:lnTo>
                      <a:pt x="2" y="5"/>
                    </a:lnTo>
                    <a:lnTo>
                      <a:pt x="3" y="8"/>
                    </a:lnTo>
                    <a:lnTo>
                      <a:pt x="7" y="11"/>
                    </a:lnTo>
                    <a:lnTo>
                      <a:pt x="10" y="13"/>
                    </a:lnTo>
                    <a:lnTo>
                      <a:pt x="22" y="19"/>
                    </a:lnTo>
                    <a:lnTo>
                      <a:pt x="48" y="31"/>
                    </a:lnTo>
                    <a:lnTo>
                      <a:pt x="75" y="41"/>
                    </a:lnTo>
                    <a:lnTo>
                      <a:pt x="96" y="49"/>
                    </a:lnTo>
                    <a:lnTo>
                      <a:pt x="116" y="55"/>
                    </a:lnTo>
                    <a:lnTo>
                      <a:pt x="131" y="60"/>
                    </a:lnTo>
                    <a:lnTo>
                      <a:pt x="140" y="60"/>
                    </a:lnTo>
                    <a:lnTo>
                      <a:pt x="144" y="60"/>
                    </a:lnTo>
                    <a:lnTo>
                      <a:pt x="146" y="57"/>
                    </a:lnTo>
                    <a:lnTo>
                      <a:pt x="144" y="53"/>
                    </a:lnTo>
                    <a:close/>
                  </a:path>
                </a:pathLst>
              </a:custGeom>
              <a:solidFill>
                <a:srgbClr val="FFFFFF"/>
              </a:solidFill>
              <a:ln w="0">
                <a:solidFill>
                  <a:srgbClr val="606060"/>
                </a:solidFill>
                <a:prstDash val="solid"/>
                <a:round/>
                <a:headEnd/>
                <a:tailEnd/>
              </a:ln>
            </p:spPr>
            <p:txBody>
              <a:bodyPr/>
              <a:lstStyle/>
              <a:p>
                <a:endParaRPr lang="en-US"/>
              </a:p>
            </p:txBody>
          </p:sp>
          <p:sp>
            <p:nvSpPr>
              <p:cNvPr id="38104" name="Freeform 220"/>
              <p:cNvSpPr>
                <a:spLocks/>
              </p:cNvSpPr>
              <p:nvPr/>
            </p:nvSpPr>
            <p:spPr bwMode="auto">
              <a:xfrm>
                <a:off x="3785" y="3827"/>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9 h 30"/>
                  <a:gd name="T10" fmla="*/ 70 w 171"/>
                  <a:gd name="T11" fmla="*/ 5 h 30"/>
                  <a:gd name="T12" fmla="*/ 41 w 171"/>
                  <a:gd name="T13" fmla="*/ 2 h 30"/>
                  <a:gd name="T14" fmla="*/ 23 w 171"/>
                  <a:gd name="T15" fmla="*/ 0 h 30"/>
                  <a:gd name="T16" fmla="*/ 17 w 171"/>
                  <a:gd name="T17" fmla="*/ 0 h 30"/>
                  <a:gd name="T18" fmla="*/ 12 w 171"/>
                  <a:gd name="T19" fmla="*/ 0 h 30"/>
                  <a:gd name="T20" fmla="*/ 6 w 171"/>
                  <a:gd name="T21" fmla="*/ 1 h 30"/>
                  <a:gd name="T22" fmla="*/ 1 w 171"/>
                  <a:gd name="T23" fmla="*/ 2 h 30"/>
                  <a:gd name="T24" fmla="*/ 0 w 171"/>
                  <a:gd name="T25" fmla="*/ 3 h 30"/>
                  <a:gd name="T26" fmla="*/ 0 w 171"/>
                  <a:gd name="T27" fmla="*/ 5 h 30"/>
                  <a:gd name="T28" fmla="*/ 2 w 171"/>
                  <a:gd name="T29" fmla="*/ 7 h 30"/>
                  <a:gd name="T30" fmla="*/ 5 w 171"/>
                  <a:gd name="T31" fmla="*/ 9 h 30"/>
                  <a:gd name="T32" fmla="*/ 12 w 171"/>
                  <a:gd name="T33" fmla="*/ 11 h 30"/>
                  <a:gd name="T34" fmla="*/ 20 w 171"/>
                  <a:gd name="T35" fmla="*/ 13 h 30"/>
                  <a:gd name="T36" fmla="*/ 31 w 171"/>
                  <a:gd name="T37" fmla="*/ 16 h 30"/>
                  <a:gd name="T38" fmla="*/ 60 w 171"/>
                  <a:gd name="T39" fmla="*/ 21 h 30"/>
                  <a:gd name="T40" fmla="*/ 91 w 171"/>
                  <a:gd name="T41" fmla="*/ 24 h 30"/>
                  <a:gd name="T42" fmla="*/ 114 w 171"/>
                  <a:gd name="T43" fmla="*/ 27 h 30"/>
                  <a:gd name="T44" fmla="*/ 141 w 171"/>
                  <a:gd name="T45" fmla="*/ 29 h 30"/>
                  <a:gd name="T46" fmla="*/ 153 w 171"/>
                  <a:gd name="T47" fmla="*/ 29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9"/>
                    </a:lnTo>
                    <a:lnTo>
                      <a:pt x="70" y="5"/>
                    </a:lnTo>
                    <a:lnTo>
                      <a:pt x="41" y="2"/>
                    </a:lnTo>
                    <a:lnTo>
                      <a:pt x="23" y="0"/>
                    </a:lnTo>
                    <a:lnTo>
                      <a:pt x="17" y="0"/>
                    </a:lnTo>
                    <a:lnTo>
                      <a:pt x="12" y="0"/>
                    </a:lnTo>
                    <a:lnTo>
                      <a:pt x="6" y="1"/>
                    </a:lnTo>
                    <a:lnTo>
                      <a:pt x="1" y="2"/>
                    </a:lnTo>
                    <a:lnTo>
                      <a:pt x="0" y="3"/>
                    </a:lnTo>
                    <a:lnTo>
                      <a:pt x="0" y="5"/>
                    </a:lnTo>
                    <a:lnTo>
                      <a:pt x="2" y="7"/>
                    </a:lnTo>
                    <a:lnTo>
                      <a:pt x="5" y="9"/>
                    </a:lnTo>
                    <a:lnTo>
                      <a:pt x="12" y="11"/>
                    </a:lnTo>
                    <a:lnTo>
                      <a:pt x="20" y="13"/>
                    </a:lnTo>
                    <a:lnTo>
                      <a:pt x="31" y="16"/>
                    </a:lnTo>
                    <a:lnTo>
                      <a:pt x="60" y="21"/>
                    </a:lnTo>
                    <a:lnTo>
                      <a:pt x="91" y="24"/>
                    </a:lnTo>
                    <a:lnTo>
                      <a:pt x="114" y="27"/>
                    </a:lnTo>
                    <a:lnTo>
                      <a:pt x="141" y="29"/>
                    </a:lnTo>
                    <a:lnTo>
                      <a:pt x="153" y="29"/>
                    </a:lnTo>
                    <a:lnTo>
                      <a:pt x="162" y="30"/>
                    </a:lnTo>
                    <a:lnTo>
                      <a:pt x="169" y="29"/>
                    </a:lnTo>
                    <a:lnTo>
                      <a:pt x="171" y="28"/>
                    </a:lnTo>
                    <a:lnTo>
                      <a:pt x="171" y="2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05" name="Freeform 221"/>
              <p:cNvSpPr>
                <a:spLocks/>
              </p:cNvSpPr>
              <p:nvPr/>
            </p:nvSpPr>
            <p:spPr bwMode="auto">
              <a:xfrm>
                <a:off x="3790" y="3826"/>
                <a:ext cx="171" cy="30"/>
              </a:xfrm>
              <a:custGeom>
                <a:avLst/>
                <a:gdLst>
                  <a:gd name="T0" fmla="*/ 171 w 171"/>
                  <a:gd name="T1" fmla="*/ 26 h 30"/>
                  <a:gd name="T2" fmla="*/ 165 w 171"/>
                  <a:gd name="T3" fmla="*/ 23 h 30"/>
                  <a:gd name="T4" fmla="*/ 148 w 171"/>
                  <a:gd name="T5" fmla="*/ 19 h 30"/>
                  <a:gd name="T6" fmla="*/ 121 w 171"/>
                  <a:gd name="T7" fmla="*/ 14 h 30"/>
                  <a:gd name="T8" fmla="*/ 99 w 171"/>
                  <a:gd name="T9" fmla="*/ 10 h 30"/>
                  <a:gd name="T10" fmla="*/ 71 w 171"/>
                  <a:gd name="T11" fmla="*/ 5 h 30"/>
                  <a:gd name="T12" fmla="*/ 41 w 171"/>
                  <a:gd name="T13" fmla="*/ 2 h 30"/>
                  <a:gd name="T14" fmla="*/ 24 w 171"/>
                  <a:gd name="T15" fmla="*/ 1 h 30"/>
                  <a:gd name="T16" fmla="*/ 18 w 171"/>
                  <a:gd name="T17" fmla="*/ 0 h 30"/>
                  <a:gd name="T18" fmla="*/ 12 w 171"/>
                  <a:gd name="T19" fmla="*/ 1 h 30"/>
                  <a:gd name="T20" fmla="*/ 6 w 171"/>
                  <a:gd name="T21" fmla="*/ 1 h 30"/>
                  <a:gd name="T22" fmla="*/ 2 w 171"/>
                  <a:gd name="T23" fmla="*/ 2 h 30"/>
                  <a:gd name="T24" fmla="*/ 0 w 171"/>
                  <a:gd name="T25" fmla="*/ 4 h 30"/>
                  <a:gd name="T26" fmla="*/ 0 w 171"/>
                  <a:gd name="T27" fmla="*/ 6 h 30"/>
                  <a:gd name="T28" fmla="*/ 3 w 171"/>
                  <a:gd name="T29" fmla="*/ 8 h 30"/>
                  <a:gd name="T30" fmla="*/ 6 w 171"/>
                  <a:gd name="T31" fmla="*/ 9 h 30"/>
                  <a:gd name="T32" fmla="*/ 12 w 171"/>
                  <a:gd name="T33" fmla="*/ 12 h 30"/>
                  <a:gd name="T34" fmla="*/ 20 w 171"/>
                  <a:gd name="T35" fmla="*/ 14 h 30"/>
                  <a:gd name="T36" fmla="*/ 31 w 171"/>
                  <a:gd name="T37" fmla="*/ 16 h 30"/>
                  <a:gd name="T38" fmla="*/ 61 w 171"/>
                  <a:gd name="T39" fmla="*/ 22 h 30"/>
                  <a:gd name="T40" fmla="*/ 91 w 171"/>
                  <a:gd name="T41" fmla="*/ 25 h 30"/>
                  <a:gd name="T42" fmla="*/ 114 w 171"/>
                  <a:gd name="T43" fmla="*/ 27 h 30"/>
                  <a:gd name="T44" fmla="*/ 141 w 171"/>
                  <a:gd name="T45" fmla="*/ 29 h 30"/>
                  <a:gd name="T46" fmla="*/ 153 w 171"/>
                  <a:gd name="T47" fmla="*/ 30 h 30"/>
                  <a:gd name="T48" fmla="*/ 162 w 171"/>
                  <a:gd name="T49" fmla="*/ 30 h 30"/>
                  <a:gd name="T50" fmla="*/ 169 w 171"/>
                  <a:gd name="T51" fmla="*/ 29 h 30"/>
                  <a:gd name="T52" fmla="*/ 171 w 171"/>
                  <a:gd name="T53" fmla="*/ 28 h 30"/>
                  <a:gd name="T54" fmla="*/ 171 w 171"/>
                  <a:gd name="T55" fmla="*/ 26 h 3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1" h="30">
                    <a:moveTo>
                      <a:pt x="171" y="26"/>
                    </a:moveTo>
                    <a:lnTo>
                      <a:pt x="165" y="23"/>
                    </a:lnTo>
                    <a:lnTo>
                      <a:pt x="148" y="19"/>
                    </a:lnTo>
                    <a:lnTo>
                      <a:pt x="121" y="14"/>
                    </a:lnTo>
                    <a:lnTo>
                      <a:pt x="99" y="10"/>
                    </a:lnTo>
                    <a:lnTo>
                      <a:pt x="71" y="5"/>
                    </a:lnTo>
                    <a:lnTo>
                      <a:pt x="41" y="2"/>
                    </a:lnTo>
                    <a:lnTo>
                      <a:pt x="24" y="1"/>
                    </a:lnTo>
                    <a:lnTo>
                      <a:pt x="18" y="0"/>
                    </a:lnTo>
                    <a:lnTo>
                      <a:pt x="12" y="1"/>
                    </a:lnTo>
                    <a:lnTo>
                      <a:pt x="6" y="1"/>
                    </a:lnTo>
                    <a:lnTo>
                      <a:pt x="2" y="2"/>
                    </a:lnTo>
                    <a:lnTo>
                      <a:pt x="0" y="4"/>
                    </a:lnTo>
                    <a:lnTo>
                      <a:pt x="0" y="6"/>
                    </a:lnTo>
                    <a:lnTo>
                      <a:pt x="3" y="8"/>
                    </a:lnTo>
                    <a:lnTo>
                      <a:pt x="6" y="9"/>
                    </a:lnTo>
                    <a:lnTo>
                      <a:pt x="12" y="12"/>
                    </a:lnTo>
                    <a:lnTo>
                      <a:pt x="20" y="14"/>
                    </a:lnTo>
                    <a:lnTo>
                      <a:pt x="31" y="16"/>
                    </a:lnTo>
                    <a:lnTo>
                      <a:pt x="61" y="22"/>
                    </a:lnTo>
                    <a:lnTo>
                      <a:pt x="91" y="25"/>
                    </a:lnTo>
                    <a:lnTo>
                      <a:pt x="114" y="27"/>
                    </a:lnTo>
                    <a:lnTo>
                      <a:pt x="141" y="29"/>
                    </a:lnTo>
                    <a:lnTo>
                      <a:pt x="153" y="30"/>
                    </a:lnTo>
                    <a:lnTo>
                      <a:pt x="162" y="30"/>
                    </a:lnTo>
                    <a:lnTo>
                      <a:pt x="169" y="29"/>
                    </a:lnTo>
                    <a:lnTo>
                      <a:pt x="171" y="28"/>
                    </a:lnTo>
                    <a:lnTo>
                      <a:pt x="171" y="26"/>
                    </a:lnTo>
                    <a:close/>
                  </a:path>
                </a:pathLst>
              </a:custGeom>
              <a:solidFill>
                <a:srgbClr val="FFFFFF"/>
              </a:solidFill>
              <a:ln w="0">
                <a:solidFill>
                  <a:srgbClr val="606060"/>
                </a:solidFill>
                <a:prstDash val="solid"/>
                <a:round/>
                <a:headEnd/>
                <a:tailEnd/>
              </a:ln>
            </p:spPr>
            <p:txBody>
              <a:bodyPr/>
              <a:lstStyle/>
              <a:p>
                <a:endParaRPr lang="en-US"/>
              </a:p>
            </p:txBody>
          </p:sp>
          <p:sp>
            <p:nvSpPr>
              <p:cNvPr id="38106" name="Oval 222"/>
              <p:cNvSpPr>
                <a:spLocks noChangeArrowheads="1"/>
              </p:cNvSpPr>
              <p:nvPr/>
            </p:nvSpPr>
            <p:spPr bwMode="auto">
              <a:xfrm>
                <a:off x="3963" y="3739"/>
                <a:ext cx="28" cy="102"/>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07" name="Oval 223"/>
              <p:cNvSpPr>
                <a:spLocks noChangeArrowheads="1"/>
              </p:cNvSpPr>
              <p:nvPr/>
            </p:nvSpPr>
            <p:spPr bwMode="auto">
              <a:xfrm>
                <a:off x="3969" y="3739"/>
                <a:ext cx="28" cy="102"/>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08" name="Oval 224"/>
              <p:cNvSpPr>
                <a:spLocks noChangeArrowheads="1"/>
              </p:cNvSpPr>
              <p:nvPr/>
            </p:nvSpPr>
            <p:spPr bwMode="auto">
              <a:xfrm>
                <a:off x="3791" y="3848"/>
                <a:ext cx="163" cy="17"/>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09" name="Oval 225"/>
              <p:cNvSpPr>
                <a:spLocks noChangeArrowheads="1"/>
              </p:cNvSpPr>
              <p:nvPr/>
            </p:nvSpPr>
            <p:spPr bwMode="auto">
              <a:xfrm>
                <a:off x="3796" y="3848"/>
                <a:ext cx="164" cy="17"/>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10" name="Freeform 226"/>
              <p:cNvSpPr>
                <a:spLocks/>
              </p:cNvSpPr>
              <p:nvPr/>
            </p:nvSpPr>
            <p:spPr bwMode="auto">
              <a:xfrm>
                <a:off x="3829" y="3771"/>
                <a:ext cx="133" cy="78"/>
              </a:xfrm>
              <a:custGeom>
                <a:avLst/>
                <a:gdLst>
                  <a:gd name="T0" fmla="*/ 130 w 133"/>
                  <a:gd name="T1" fmla="*/ 71 h 78"/>
                  <a:gd name="T2" fmla="*/ 128 w 133"/>
                  <a:gd name="T3" fmla="*/ 67 h 78"/>
                  <a:gd name="T4" fmla="*/ 119 w 133"/>
                  <a:gd name="T5" fmla="*/ 60 h 78"/>
                  <a:gd name="T6" fmla="*/ 104 w 133"/>
                  <a:gd name="T7" fmla="*/ 50 h 78"/>
                  <a:gd name="T8" fmla="*/ 82 w 133"/>
                  <a:gd name="T9" fmla="*/ 36 h 78"/>
                  <a:gd name="T10" fmla="*/ 59 w 133"/>
                  <a:gd name="T11" fmla="*/ 23 h 78"/>
                  <a:gd name="T12" fmla="*/ 41 w 133"/>
                  <a:gd name="T13" fmla="*/ 14 h 78"/>
                  <a:gd name="T14" fmla="*/ 24 w 133"/>
                  <a:gd name="T15" fmla="*/ 4 h 78"/>
                  <a:gd name="T16" fmla="*/ 17 w 133"/>
                  <a:gd name="T17" fmla="*/ 2 h 78"/>
                  <a:gd name="T18" fmla="*/ 12 w 133"/>
                  <a:gd name="T19" fmla="*/ 0 h 78"/>
                  <a:gd name="T20" fmla="*/ 7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6 w 133"/>
                  <a:gd name="T33" fmla="*/ 11 h 78"/>
                  <a:gd name="T34" fmla="*/ 10 w 133"/>
                  <a:gd name="T35" fmla="*/ 15 h 78"/>
                  <a:gd name="T36" fmla="*/ 26 w 133"/>
                  <a:gd name="T37" fmla="*/ 27 h 78"/>
                  <a:gd name="T38" fmla="*/ 41 w 133"/>
                  <a:gd name="T39" fmla="*/ 37 h 78"/>
                  <a:gd name="T40" fmla="*/ 65 w 133"/>
                  <a:gd name="T41" fmla="*/ 51 h 78"/>
                  <a:gd name="T42" fmla="*/ 88 w 133"/>
                  <a:gd name="T43" fmla="*/ 63 h 78"/>
                  <a:gd name="T44" fmla="*/ 108 w 133"/>
                  <a:gd name="T45" fmla="*/ 73 h 78"/>
                  <a:gd name="T46" fmla="*/ 118 w 133"/>
                  <a:gd name="T47" fmla="*/ 76 h 78"/>
                  <a:gd name="T48" fmla="*/ 126 w 133"/>
                  <a:gd name="T49" fmla="*/ 78 h 78"/>
                  <a:gd name="T50" fmla="*/ 131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19" y="60"/>
                    </a:lnTo>
                    <a:lnTo>
                      <a:pt x="104" y="50"/>
                    </a:lnTo>
                    <a:lnTo>
                      <a:pt x="82" y="36"/>
                    </a:lnTo>
                    <a:lnTo>
                      <a:pt x="59" y="23"/>
                    </a:lnTo>
                    <a:lnTo>
                      <a:pt x="41" y="14"/>
                    </a:lnTo>
                    <a:lnTo>
                      <a:pt x="24" y="4"/>
                    </a:lnTo>
                    <a:lnTo>
                      <a:pt x="17" y="2"/>
                    </a:lnTo>
                    <a:lnTo>
                      <a:pt x="12" y="0"/>
                    </a:lnTo>
                    <a:lnTo>
                      <a:pt x="7" y="0"/>
                    </a:lnTo>
                    <a:lnTo>
                      <a:pt x="4" y="0"/>
                    </a:lnTo>
                    <a:lnTo>
                      <a:pt x="1" y="1"/>
                    </a:lnTo>
                    <a:lnTo>
                      <a:pt x="0" y="3"/>
                    </a:lnTo>
                    <a:lnTo>
                      <a:pt x="1" y="6"/>
                    </a:lnTo>
                    <a:lnTo>
                      <a:pt x="3" y="9"/>
                    </a:lnTo>
                    <a:lnTo>
                      <a:pt x="6" y="11"/>
                    </a:lnTo>
                    <a:lnTo>
                      <a:pt x="10" y="15"/>
                    </a:lnTo>
                    <a:lnTo>
                      <a:pt x="26" y="27"/>
                    </a:lnTo>
                    <a:lnTo>
                      <a:pt x="41" y="37"/>
                    </a:lnTo>
                    <a:lnTo>
                      <a:pt x="65" y="51"/>
                    </a:lnTo>
                    <a:lnTo>
                      <a:pt x="88" y="63"/>
                    </a:lnTo>
                    <a:lnTo>
                      <a:pt x="108" y="73"/>
                    </a:lnTo>
                    <a:lnTo>
                      <a:pt x="118" y="76"/>
                    </a:lnTo>
                    <a:lnTo>
                      <a:pt x="126" y="78"/>
                    </a:lnTo>
                    <a:lnTo>
                      <a:pt x="131" y="77"/>
                    </a:lnTo>
                    <a:lnTo>
                      <a:pt x="133" y="75"/>
                    </a:lnTo>
                    <a:lnTo>
                      <a:pt x="130" y="71"/>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1" name="Freeform 227"/>
              <p:cNvSpPr>
                <a:spLocks/>
              </p:cNvSpPr>
              <p:nvPr/>
            </p:nvSpPr>
            <p:spPr bwMode="auto">
              <a:xfrm>
                <a:off x="3834" y="3771"/>
                <a:ext cx="133" cy="78"/>
              </a:xfrm>
              <a:custGeom>
                <a:avLst/>
                <a:gdLst>
                  <a:gd name="T0" fmla="*/ 130 w 133"/>
                  <a:gd name="T1" fmla="*/ 71 h 78"/>
                  <a:gd name="T2" fmla="*/ 128 w 133"/>
                  <a:gd name="T3" fmla="*/ 67 h 78"/>
                  <a:gd name="T4" fmla="*/ 120 w 133"/>
                  <a:gd name="T5" fmla="*/ 60 h 78"/>
                  <a:gd name="T6" fmla="*/ 104 w 133"/>
                  <a:gd name="T7" fmla="*/ 50 h 78"/>
                  <a:gd name="T8" fmla="*/ 82 w 133"/>
                  <a:gd name="T9" fmla="*/ 36 h 78"/>
                  <a:gd name="T10" fmla="*/ 59 w 133"/>
                  <a:gd name="T11" fmla="*/ 23 h 78"/>
                  <a:gd name="T12" fmla="*/ 42 w 133"/>
                  <a:gd name="T13" fmla="*/ 14 h 78"/>
                  <a:gd name="T14" fmla="*/ 24 w 133"/>
                  <a:gd name="T15" fmla="*/ 4 h 78"/>
                  <a:gd name="T16" fmla="*/ 17 w 133"/>
                  <a:gd name="T17" fmla="*/ 2 h 78"/>
                  <a:gd name="T18" fmla="*/ 12 w 133"/>
                  <a:gd name="T19" fmla="*/ 0 h 78"/>
                  <a:gd name="T20" fmla="*/ 8 w 133"/>
                  <a:gd name="T21" fmla="*/ 0 h 78"/>
                  <a:gd name="T22" fmla="*/ 4 w 133"/>
                  <a:gd name="T23" fmla="*/ 0 h 78"/>
                  <a:gd name="T24" fmla="*/ 1 w 133"/>
                  <a:gd name="T25" fmla="*/ 1 h 78"/>
                  <a:gd name="T26" fmla="*/ 0 w 133"/>
                  <a:gd name="T27" fmla="*/ 3 h 78"/>
                  <a:gd name="T28" fmla="*/ 1 w 133"/>
                  <a:gd name="T29" fmla="*/ 6 h 78"/>
                  <a:gd name="T30" fmla="*/ 3 w 133"/>
                  <a:gd name="T31" fmla="*/ 9 h 78"/>
                  <a:gd name="T32" fmla="*/ 5 w 133"/>
                  <a:gd name="T33" fmla="*/ 11 h 78"/>
                  <a:gd name="T34" fmla="*/ 11 w 133"/>
                  <a:gd name="T35" fmla="*/ 15 h 78"/>
                  <a:gd name="T36" fmla="*/ 27 w 133"/>
                  <a:gd name="T37" fmla="*/ 27 h 78"/>
                  <a:gd name="T38" fmla="*/ 42 w 133"/>
                  <a:gd name="T39" fmla="*/ 37 h 78"/>
                  <a:gd name="T40" fmla="*/ 65 w 133"/>
                  <a:gd name="T41" fmla="*/ 51 h 78"/>
                  <a:gd name="T42" fmla="*/ 89 w 133"/>
                  <a:gd name="T43" fmla="*/ 63 h 78"/>
                  <a:gd name="T44" fmla="*/ 108 w 133"/>
                  <a:gd name="T45" fmla="*/ 73 h 78"/>
                  <a:gd name="T46" fmla="*/ 119 w 133"/>
                  <a:gd name="T47" fmla="*/ 76 h 78"/>
                  <a:gd name="T48" fmla="*/ 126 w 133"/>
                  <a:gd name="T49" fmla="*/ 78 h 78"/>
                  <a:gd name="T50" fmla="*/ 132 w 133"/>
                  <a:gd name="T51" fmla="*/ 77 h 78"/>
                  <a:gd name="T52" fmla="*/ 133 w 133"/>
                  <a:gd name="T53" fmla="*/ 75 h 78"/>
                  <a:gd name="T54" fmla="*/ 130 w 133"/>
                  <a:gd name="T55" fmla="*/ 71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3" h="78">
                    <a:moveTo>
                      <a:pt x="130" y="71"/>
                    </a:moveTo>
                    <a:lnTo>
                      <a:pt x="128" y="67"/>
                    </a:lnTo>
                    <a:lnTo>
                      <a:pt x="120" y="60"/>
                    </a:lnTo>
                    <a:lnTo>
                      <a:pt x="104" y="50"/>
                    </a:lnTo>
                    <a:lnTo>
                      <a:pt x="82" y="36"/>
                    </a:lnTo>
                    <a:lnTo>
                      <a:pt x="59" y="23"/>
                    </a:lnTo>
                    <a:lnTo>
                      <a:pt x="42" y="14"/>
                    </a:lnTo>
                    <a:lnTo>
                      <a:pt x="24" y="4"/>
                    </a:lnTo>
                    <a:lnTo>
                      <a:pt x="17" y="2"/>
                    </a:lnTo>
                    <a:lnTo>
                      <a:pt x="12" y="0"/>
                    </a:lnTo>
                    <a:lnTo>
                      <a:pt x="8" y="0"/>
                    </a:lnTo>
                    <a:lnTo>
                      <a:pt x="4" y="0"/>
                    </a:lnTo>
                    <a:lnTo>
                      <a:pt x="1" y="1"/>
                    </a:lnTo>
                    <a:lnTo>
                      <a:pt x="0" y="3"/>
                    </a:lnTo>
                    <a:lnTo>
                      <a:pt x="1" y="6"/>
                    </a:lnTo>
                    <a:lnTo>
                      <a:pt x="3" y="9"/>
                    </a:lnTo>
                    <a:lnTo>
                      <a:pt x="5" y="11"/>
                    </a:lnTo>
                    <a:lnTo>
                      <a:pt x="11" y="15"/>
                    </a:lnTo>
                    <a:lnTo>
                      <a:pt x="27" y="27"/>
                    </a:lnTo>
                    <a:lnTo>
                      <a:pt x="42" y="37"/>
                    </a:lnTo>
                    <a:lnTo>
                      <a:pt x="65" y="51"/>
                    </a:lnTo>
                    <a:lnTo>
                      <a:pt x="89" y="63"/>
                    </a:lnTo>
                    <a:lnTo>
                      <a:pt x="108" y="73"/>
                    </a:lnTo>
                    <a:lnTo>
                      <a:pt x="119" y="76"/>
                    </a:lnTo>
                    <a:lnTo>
                      <a:pt x="126" y="78"/>
                    </a:lnTo>
                    <a:lnTo>
                      <a:pt x="132" y="77"/>
                    </a:lnTo>
                    <a:lnTo>
                      <a:pt x="133" y="75"/>
                    </a:lnTo>
                    <a:lnTo>
                      <a:pt x="130" y="71"/>
                    </a:lnTo>
                    <a:close/>
                  </a:path>
                </a:pathLst>
              </a:custGeom>
              <a:solidFill>
                <a:srgbClr val="FFFFFF"/>
              </a:solidFill>
              <a:ln w="0">
                <a:solidFill>
                  <a:srgbClr val="606060"/>
                </a:solidFill>
                <a:prstDash val="solid"/>
                <a:round/>
                <a:headEnd/>
                <a:tailEnd/>
              </a:ln>
            </p:spPr>
            <p:txBody>
              <a:bodyPr/>
              <a:lstStyle/>
              <a:p>
                <a:endParaRPr lang="en-US"/>
              </a:p>
            </p:txBody>
          </p:sp>
          <p:sp>
            <p:nvSpPr>
              <p:cNvPr id="38112" name="Freeform 228"/>
              <p:cNvSpPr>
                <a:spLocks/>
              </p:cNvSpPr>
              <p:nvPr/>
            </p:nvSpPr>
            <p:spPr bwMode="auto">
              <a:xfrm>
                <a:off x="3896" y="3746"/>
                <a:ext cx="76" cy="100"/>
              </a:xfrm>
              <a:custGeom>
                <a:avLst/>
                <a:gdLst>
                  <a:gd name="T0" fmla="*/ 71 w 76"/>
                  <a:gd name="T1" fmla="*/ 100 h 100"/>
                  <a:gd name="T2" fmla="*/ 73 w 76"/>
                  <a:gd name="T3" fmla="*/ 98 h 100"/>
                  <a:gd name="T4" fmla="*/ 76 w 76"/>
                  <a:gd name="T5" fmla="*/ 96 h 100"/>
                  <a:gd name="T6" fmla="*/ 76 w 76"/>
                  <a:gd name="T7" fmla="*/ 94 h 100"/>
                  <a:gd name="T8" fmla="*/ 76 w 76"/>
                  <a:gd name="T9" fmla="*/ 91 h 100"/>
                  <a:gd name="T10" fmla="*/ 71 w 76"/>
                  <a:gd name="T11" fmla="*/ 83 h 100"/>
                  <a:gd name="T12" fmla="*/ 64 w 76"/>
                  <a:gd name="T13" fmla="*/ 69 h 100"/>
                  <a:gd name="T14" fmla="*/ 55 w 76"/>
                  <a:gd name="T15" fmla="*/ 55 h 100"/>
                  <a:gd name="T16" fmla="*/ 47 w 76"/>
                  <a:gd name="T17" fmla="*/ 42 h 100"/>
                  <a:gd name="T18" fmla="*/ 37 w 76"/>
                  <a:gd name="T19" fmla="*/ 29 h 100"/>
                  <a:gd name="T20" fmla="*/ 28 w 76"/>
                  <a:gd name="T21" fmla="*/ 17 h 100"/>
                  <a:gd name="T22" fmla="*/ 21 w 76"/>
                  <a:gd name="T23" fmla="*/ 10 h 100"/>
                  <a:gd name="T24" fmla="*/ 17 w 76"/>
                  <a:gd name="T25" fmla="*/ 5 h 100"/>
                  <a:gd name="T26" fmla="*/ 15 w 76"/>
                  <a:gd name="T27" fmla="*/ 3 h 100"/>
                  <a:gd name="T28" fmla="*/ 12 w 76"/>
                  <a:gd name="T29" fmla="*/ 2 h 100"/>
                  <a:gd name="T30" fmla="*/ 9 w 76"/>
                  <a:gd name="T31" fmla="*/ 0 h 100"/>
                  <a:gd name="T32" fmla="*/ 6 w 76"/>
                  <a:gd name="T33" fmla="*/ 0 h 100"/>
                  <a:gd name="T34" fmla="*/ 3 w 76"/>
                  <a:gd name="T35" fmla="*/ 0 h 100"/>
                  <a:gd name="T36" fmla="*/ 2 w 76"/>
                  <a:gd name="T37" fmla="*/ 2 h 100"/>
                  <a:gd name="T38" fmla="*/ 1 w 76"/>
                  <a:gd name="T39" fmla="*/ 3 h 100"/>
                  <a:gd name="T40" fmla="*/ 0 w 76"/>
                  <a:gd name="T41" fmla="*/ 5 h 100"/>
                  <a:gd name="T42" fmla="*/ 1 w 76"/>
                  <a:gd name="T43" fmla="*/ 7 h 100"/>
                  <a:gd name="T44" fmla="*/ 3 w 76"/>
                  <a:gd name="T45" fmla="*/ 11 h 100"/>
                  <a:gd name="T46" fmla="*/ 4 w 76"/>
                  <a:gd name="T47" fmla="*/ 15 h 100"/>
                  <a:gd name="T48" fmla="*/ 8 w 76"/>
                  <a:gd name="T49" fmla="*/ 23 h 100"/>
                  <a:gd name="T50" fmla="*/ 14 w 76"/>
                  <a:gd name="T51" fmla="*/ 34 h 100"/>
                  <a:gd name="T52" fmla="*/ 21 w 76"/>
                  <a:gd name="T53" fmla="*/ 47 h 100"/>
                  <a:gd name="T54" fmla="*/ 30 w 76"/>
                  <a:gd name="T55" fmla="*/ 61 h 100"/>
                  <a:gd name="T56" fmla="*/ 39 w 76"/>
                  <a:gd name="T57" fmla="*/ 73 h 100"/>
                  <a:gd name="T58" fmla="*/ 45 w 76"/>
                  <a:gd name="T59" fmla="*/ 81 h 100"/>
                  <a:gd name="T60" fmla="*/ 51 w 76"/>
                  <a:gd name="T61" fmla="*/ 88 h 100"/>
                  <a:gd name="T62" fmla="*/ 60 w 76"/>
                  <a:gd name="T63" fmla="*/ 96 h 100"/>
                  <a:gd name="T64" fmla="*/ 63 w 76"/>
                  <a:gd name="T65" fmla="*/ 99 h 100"/>
                  <a:gd name="T66" fmla="*/ 65 w 76"/>
                  <a:gd name="T67" fmla="*/ 100 h 100"/>
                  <a:gd name="T68" fmla="*/ 68 w 76"/>
                  <a:gd name="T69" fmla="*/ 100 h 100"/>
                  <a:gd name="T70" fmla="*/ 71 w 76"/>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00">
                    <a:moveTo>
                      <a:pt x="71" y="100"/>
                    </a:moveTo>
                    <a:lnTo>
                      <a:pt x="73" y="98"/>
                    </a:lnTo>
                    <a:lnTo>
                      <a:pt x="76" y="96"/>
                    </a:lnTo>
                    <a:lnTo>
                      <a:pt x="76" y="94"/>
                    </a:lnTo>
                    <a:lnTo>
                      <a:pt x="76" y="91"/>
                    </a:lnTo>
                    <a:lnTo>
                      <a:pt x="71" y="83"/>
                    </a:lnTo>
                    <a:lnTo>
                      <a:pt x="64" y="69"/>
                    </a:lnTo>
                    <a:lnTo>
                      <a:pt x="55" y="55"/>
                    </a:lnTo>
                    <a:lnTo>
                      <a:pt x="47" y="42"/>
                    </a:lnTo>
                    <a:lnTo>
                      <a:pt x="37" y="29"/>
                    </a:lnTo>
                    <a:lnTo>
                      <a:pt x="28" y="17"/>
                    </a:lnTo>
                    <a:lnTo>
                      <a:pt x="21" y="10"/>
                    </a:lnTo>
                    <a:lnTo>
                      <a:pt x="17" y="5"/>
                    </a:lnTo>
                    <a:lnTo>
                      <a:pt x="15" y="3"/>
                    </a:lnTo>
                    <a:lnTo>
                      <a:pt x="12" y="2"/>
                    </a:lnTo>
                    <a:lnTo>
                      <a:pt x="9" y="0"/>
                    </a:lnTo>
                    <a:lnTo>
                      <a:pt x="6" y="0"/>
                    </a:lnTo>
                    <a:lnTo>
                      <a:pt x="3" y="0"/>
                    </a:lnTo>
                    <a:lnTo>
                      <a:pt x="2" y="2"/>
                    </a:lnTo>
                    <a:lnTo>
                      <a:pt x="1" y="3"/>
                    </a:lnTo>
                    <a:lnTo>
                      <a:pt x="0" y="5"/>
                    </a:lnTo>
                    <a:lnTo>
                      <a:pt x="1" y="7"/>
                    </a:lnTo>
                    <a:lnTo>
                      <a:pt x="3" y="11"/>
                    </a:lnTo>
                    <a:lnTo>
                      <a:pt x="4" y="15"/>
                    </a:lnTo>
                    <a:lnTo>
                      <a:pt x="8" y="23"/>
                    </a:lnTo>
                    <a:lnTo>
                      <a:pt x="14" y="34"/>
                    </a:lnTo>
                    <a:lnTo>
                      <a:pt x="21" y="47"/>
                    </a:lnTo>
                    <a:lnTo>
                      <a:pt x="30" y="61"/>
                    </a:lnTo>
                    <a:lnTo>
                      <a:pt x="39" y="73"/>
                    </a:lnTo>
                    <a:lnTo>
                      <a:pt x="45" y="81"/>
                    </a:lnTo>
                    <a:lnTo>
                      <a:pt x="51" y="88"/>
                    </a:lnTo>
                    <a:lnTo>
                      <a:pt x="60" y="96"/>
                    </a:lnTo>
                    <a:lnTo>
                      <a:pt x="63" y="99"/>
                    </a:lnTo>
                    <a:lnTo>
                      <a:pt x="65" y="100"/>
                    </a:lnTo>
                    <a:lnTo>
                      <a:pt x="68" y="100"/>
                    </a:lnTo>
                    <a:lnTo>
                      <a:pt x="71" y="10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3" name="Freeform 229"/>
              <p:cNvSpPr>
                <a:spLocks/>
              </p:cNvSpPr>
              <p:nvPr/>
            </p:nvSpPr>
            <p:spPr bwMode="auto">
              <a:xfrm>
                <a:off x="3901" y="3746"/>
                <a:ext cx="77" cy="100"/>
              </a:xfrm>
              <a:custGeom>
                <a:avLst/>
                <a:gdLst>
                  <a:gd name="T0" fmla="*/ 71 w 77"/>
                  <a:gd name="T1" fmla="*/ 100 h 100"/>
                  <a:gd name="T2" fmla="*/ 74 w 77"/>
                  <a:gd name="T3" fmla="*/ 98 h 100"/>
                  <a:gd name="T4" fmla="*/ 76 w 77"/>
                  <a:gd name="T5" fmla="*/ 96 h 100"/>
                  <a:gd name="T6" fmla="*/ 77 w 77"/>
                  <a:gd name="T7" fmla="*/ 94 h 100"/>
                  <a:gd name="T8" fmla="*/ 76 w 77"/>
                  <a:gd name="T9" fmla="*/ 91 h 100"/>
                  <a:gd name="T10" fmla="*/ 71 w 77"/>
                  <a:gd name="T11" fmla="*/ 83 h 100"/>
                  <a:gd name="T12" fmla="*/ 65 w 77"/>
                  <a:gd name="T13" fmla="*/ 69 h 100"/>
                  <a:gd name="T14" fmla="*/ 56 w 77"/>
                  <a:gd name="T15" fmla="*/ 55 h 100"/>
                  <a:gd name="T16" fmla="*/ 47 w 77"/>
                  <a:gd name="T17" fmla="*/ 42 h 100"/>
                  <a:gd name="T18" fmla="*/ 37 w 77"/>
                  <a:gd name="T19" fmla="*/ 29 h 100"/>
                  <a:gd name="T20" fmla="*/ 28 w 77"/>
                  <a:gd name="T21" fmla="*/ 17 h 100"/>
                  <a:gd name="T22" fmla="*/ 22 w 77"/>
                  <a:gd name="T23" fmla="*/ 10 h 100"/>
                  <a:gd name="T24" fmla="*/ 19 w 77"/>
                  <a:gd name="T25" fmla="*/ 5 h 100"/>
                  <a:gd name="T26" fmla="*/ 15 w 77"/>
                  <a:gd name="T27" fmla="*/ 3 h 100"/>
                  <a:gd name="T28" fmla="*/ 12 w 77"/>
                  <a:gd name="T29" fmla="*/ 2 h 100"/>
                  <a:gd name="T30" fmla="*/ 9 w 77"/>
                  <a:gd name="T31" fmla="*/ 0 h 100"/>
                  <a:gd name="T32" fmla="*/ 6 w 77"/>
                  <a:gd name="T33" fmla="*/ 0 h 100"/>
                  <a:gd name="T34" fmla="*/ 3 w 77"/>
                  <a:gd name="T35" fmla="*/ 0 h 100"/>
                  <a:gd name="T36" fmla="*/ 2 w 77"/>
                  <a:gd name="T37" fmla="*/ 2 h 100"/>
                  <a:gd name="T38" fmla="*/ 1 w 77"/>
                  <a:gd name="T39" fmla="*/ 3 h 100"/>
                  <a:gd name="T40" fmla="*/ 0 w 77"/>
                  <a:gd name="T41" fmla="*/ 5 h 100"/>
                  <a:gd name="T42" fmla="*/ 1 w 77"/>
                  <a:gd name="T43" fmla="*/ 7 h 100"/>
                  <a:gd name="T44" fmla="*/ 3 w 77"/>
                  <a:gd name="T45" fmla="*/ 11 h 100"/>
                  <a:gd name="T46" fmla="*/ 5 w 77"/>
                  <a:gd name="T47" fmla="*/ 15 h 100"/>
                  <a:gd name="T48" fmla="*/ 8 w 77"/>
                  <a:gd name="T49" fmla="*/ 23 h 100"/>
                  <a:gd name="T50" fmla="*/ 13 w 77"/>
                  <a:gd name="T51" fmla="*/ 34 h 100"/>
                  <a:gd name="T52" fmla="*/ 22 w 77"/>
                  <a:gd name="T53" fmla="*/ 47 h 100"/>
                  <a:gd name="T54" fmla="*/ 31 w 77"/>
                  <a:gd name="T55" fmla="*/ 61 h 100"/>
                  <a:gd name="T56" fmla="*/ 39 w 77"/>
                  <a:gd name="T57" fmla="*/ 73 h 100"/>
                  <a:gd name="T58" fmla="*/ 46 w 77"/>
                  <a:gd name="T59" fmla="*/ 81 h 100"/>
                  <a:gd name="T60" fmla="*/ 52 w 77"/>
                  <a:gd name="T61" fmla="*/ 88 h 100"/>
                  <a:gd name="T62" fmla="*/ 60 w 77"/>
                  <a:gd name="T63" fmla="*/ 96 h 100"/>
                  <a:gd name="T64" fmla="*/ 63 w 77"/>
                  <a:gd name="T65" fmla="*/ 99 h 100"/>
                  <a:gd name="T66" fmla="*/ 66 w 77"/>
                  <a:gd name="T67" fmla="*/ 100 h 100"/>
                  <a:gd name="T68" fmla="*/ 68 w 77"/>
                  <a:gd name="T69" fmla="*/ 100 h 100"/>
                  <a:gd name="T70" fmla="*/ 71 w 77"/>
                  <a:gd name="T71" fmla="*/ 100 h 1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7" h="100">
                    <a:moveTo>
                      <a:pt x="71" y="100"/>
                    </a:moveTo>
                    <a:lnTo>
                      <a:pt x="74" y="98"/>
                    </a:lnTo>
                    <a:lnTo>
                      <a:pt x="76" y="96"/>
                    </a:lnTo>
                    <a:lnTo>
                      <a:pt x="77" y="94"/>
                    </a:lnTo>
                    <a:lnTo>
                      <a:pt x="76" y="91"/>
                    </a:lnTo>
                    <a:lnTo>
                      <a:pt x="71" y="83"/>
                    </a:lnTo>
                    <a:lnTo>
                      <a:pt x="65" y="69"/>
                    </a:lnTo>
                    <a:lnTo>
                      <a:pt x="56" y="55"/>
                    </a:lnTo>
                    <a:lnTo>
                      <a:pt x="47" y="42"/>
                    </a:lnTo>
                    <a:lnTo>
                      <a:pt x="37" y="29"/>
                    </a:lnTo>
                    <a:lnTo>
                      <a:pt x="28" y="17"/>
                    </a:lnTo>
                    <a:lnTo>
                      <a:pt x="22" y="10"/>
                    </a:lnTo>
                    <a:lnTo>
                      <a:pt x="19" y="5"/>
                    </a:lnTo>
                    <a:lnTo>
                      <a:pt x="15" y="3"/>
                    </a:lnTo>
                    <a:lnTo>
                      <a:pt x="12" y="2"/>
                    </a:lnTo>
                    <a:lnTo>
                      <a:pt x="9" y="0"/>
                    </a:lnTo>
                    <a:lnTo>
                      <a:pt x="6" y="0"/>
                    </a:lnTo>
                    <a:lnTo>
                      <a:pt x="3" y="0"/>
                    </a:lnTo>
                    <a:lnTo>
                      <a:pt x="2" y="2"/>
                    </a:lnTo>
                    <a:lnTo>
                      <a:pt x="1" y="3"/>
                    </a:lnTo>
                    <a:lnTo>
                      <a:pt x="0" y="5"/>
                    </a:lnTo>
                    <a:lnTo>
                      <a:pt x="1" y="7"/>
                    </a:lnTo>
                    <a:lnTo>
                      <a:pt x="3" y="11"/>
                    </a:lnTo>
                    <a:lnTo>
                      <a:pt x="5" y="15"/>
                    </a:lnTo>
                    <a:lnTo>
                      <a:pt x="8" y="23"/>
                    </a:lnTo>
                    <a:lnTo>
                      <a:pt x="13" y="34"/>
                    </a:lnTo>
                    <a:lnTo>
                      <a:pt x="22" y="47"/>
                    </a:lnTo>
                    <a:lnTo>
                      <a:pt x="31" y="61"/>
                    </a:lnTo>
                    <a:lnTo>
                      <a:pt x="39" y="73"/>
                    </a:lnTo>
                    <a:lnTo>
                      <a:pt x="46" y="81"/>
                    </a:lnTo>
                    <a:lnTo>
                      <a:pt x="52" y="88"/>
                    </a:lnTo>
                    <a:lnTo>
                      <a:pt x="60" y="96"/>
                    </a:lnTo>
                    <a:lnTo>
                      <a:pt x="63" y="99"/>
                    </a:lnTo>
                    <a:lnTo>
                      <a:pt x="66" y="100"/>
                    </a:lnTo>
                    <a:lnTo>
                      <a:pt x="68" y="100"/>
                    </a:lnTo>
                    <a:lnTo>
                      <a:pt x="71" y="100"/>
                    </a:lnTo>
                    <a:close/>
                  </a:path>
                </a:pathLst>
              </a:custGeom>
              <a:solidFill>
                <a:srgbClr val="FFFFFF"/>
              </a:solidFill>
              <a:ln w="0">
                <a:solidFill>
                  <a:srgbClr val="606060"/>
                </a:solidFill>
                <a:prstDash val="solid"/>
                <a:round/>
                <a:headEnd/>
                <a:tailEnd/>
              </a:ln>
            </p:spPr>
            <p:txBody>
              <a:bodyPr/>
              <a:lstStyle/>
              <a:p>
                <a:endParaRPr lang="en-US"/>
              </a:p>
            </p:txBody>
          </p:sp>
          <p:sp>
            <p:nvSpPr>
              <p:cNvPr id="38114" name="Freeform 230"/>
              <p:cNvSpPr>
                <a:spLocks/>
              </p:cNvSpPr>
              <p:nvPr/>
            </p:nvSpPr>
            <p:spPr bwMode="auto">
              <a:xfrm>
                <a:off x="3792" y="3808"/>
                <a:ext cx="169" cy="44"/>
              </a:xfrm>
              <a:custGeom>
                <a:avLst/>
                <a:gdLst>
                  <a:gd name="T0" fmla="*/ 169 w 169"/>
                  <a:gd name="T1" fmla="*/ 39 h 44"/>
                  <a:gd name="T2" fmla="*/ 163 w 169"/>
                  <a:gd name="T3" fmla="*/ 34 h 44"/>
                  <a:gd name="T4" fmla="*/ 146 w 169"/>
                  <a:gd name="T5" fmla="*/ 29 h 44"/>
                  <a:gd name="T6" fmla="*/ 126 w 169"/>
                  <a:gd name="T7" fmla="*/ 23 h 44"/>
                  <a:gd name="T8" fmla="*/ 98 w 169"/>
                  <a:gd name="T9" fmla="*/ 16 h 44"/>
                  <a:gd name="T10" fmla="*/ 69 w 169"/>
                  <a:gd name="T11" fmla="*/ 9 h 44"/>
                  <a:gd name="T12" fmla="*/ 40 w 169"/>
                  <a:gd name="T13" fmla="*/ 4 h 44"/>
                  <a:gd name="T14" fmla="*/ 22 w 169"/>
                  <a:gd name="T15" fmla="*/ 1 h 44"/>
                  <a:gd name="T16" fmla="*/ 17 w 169"/>
                  <a:gd name="T17" fmla="*/ 0 h 44"/>
                  <a:gd name="T18" fmla="*/ 11 w 169"/>
                  <a:gd name="T19" fmla="*/ 0 h 44"/>
                  <a:gd name="T20" fmla="*/ 4 w 169"/>
                  <a:gd name="T21" fmla="*/ 1 h 44"/>
                  <a:gd name="T22" fmla="*/ 1 w 169"/>
                  <a:gd name="T23" fmla="*/ 2 h 44"/>
                  <a:gd name="T24" fmla="*/ 0 w 169"/>
                  <a:gd name="T25" fmla="*/ 4 h 44"/>
                  <a:gd name="T26" fmla="*/ 1 w 169"/>
                  <a:gd name="T27" fmla="*/ 7 h 44"/>
                  <a:gd name="T28" fmla="*/ 2 w 169"/>
                  <a:gd name="T29" fmla="*/ 8 h 44"/>
                  <a:gd name="T30" fmla="*/ 5 w 169"/>
                  <a:gd name="T31" fmla="*/ 10 h 44"/>
                  <a:gd name="T32" fmla="*/ 10 w 169"/>
                  <a:gd name="T33" fmla="*/ 12 h 44"/>
                  <a:gd name="T34" fmla="*/ 26 w 169"/>
                  <a:gd name="T35" fmla="*/ 16 h 44"/>
                  <a:gd name="T36" fmla="*/ 56 w 169"/>
                  <a:gd name="T37" fmla="*/ 24 h 44"/>
                  <a:gd name="T38" fmla="*/ 81 w 169"/>
                  <a:gd name="T39" fmla="*/ 30 h 44"/>
                  <a:gd name="T40" fmla="*/ 111 w 169"/>
                  <a:gd name="T41" fmla="*/ 37 h 44"/>
                  <a:gd name="T42" fmla="*/ 134 w 169"/>
                  <a:gd name="T43" fmla="*/ 41 h 44"/>
                  <a:gd name="T44" fmla="*/ 150 w 169"/>
                  <a:gd name="T45" fmla="*/ 44 h 44"/>
                  <a:gd name="T46" fmla="*/ 160 w 169"/>
                  <a:gd name="T47" fmla="*/ 44 h 44"/>
                  <a:gd name="T48" fmla="*/ 166 w 169"/>
                  <a:gd name="T49" fmla="*/ 43 h 44"/>
                  <a:gd name="T50" fmla="*/ 169 w 169"/>
                  <a:gd name="T51" fmla="*/ 41 h 44"/>
                  <a:gd name="T52" fmla="*/ 169 w 169"/>
                  <a:gd name="T53" fmla="*/ 39 h 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4">
                    <a:moveTo>
                      <a:pt x="169" y="39"/>
                    </a:moveTo>
                    <a:lnTo>
                      <a:pt x="163" y="34"/>
                    </a:lnTo>
                    <a:lnTo>
                      <a:pt x="146" y="29"/>
                    </a:lnTo>
                    <a:lnTo>
                      <a:pt x="126" y="23"/>
                    </a:lnTo>
                    <a:lnTo>
                      <a:pt x="98" y="16"/>
                    </a:lnTo>
                    <a:lnTo>
                      <a:pt x="69" y="9"/>
                    </a:lnTo>
                    <a:lnTo>
                      <a:pt x="40" y="4"/>
                    </a:lnTo>
                    <a:lnTo>
                      <a:pt x="22" y="1"/>
                    </a:lnTo>
                    <a:lnTo>
                      <a:pt x="17" y="0"/>
                    </a:lnTo>
                    <a:lnTo>
                      <a:pt x="11" y="0"/>
                    </a:lnTo>
                    <a:lnTo>
                      <a:pt x="4" y="1"/>
                    </a:lnTo>
                    <a:lnTo>
                      <a:pt x="1" y="2"/>
                    </a:lnTo>
                    <a:lnTo>
                      <a:pt x="0" y="4"/>
                    </a:lnTo>
                    <a:lnTo>
                      <a:pt x="1" y="7"/>
                    </a:lnTo>
                    <a:lnTo>
                      <a:pt x="2" y="8"/>
                    </a:lnTo>
                    <a:lnTo>
                      <a:pt x="5" y="10"/>
                    </a:lnTo>
                    <a:lnTo>
                      <a:pt x="10" y="12"/>
                    </a:lnTo>
                    <a:lnTo>
                      <a:pt x="26" y="16"/>
                    </a:lnTo>
                    <a:lnTo>
                      <a:pt x="56" y="24"/>
                    </a:lnTo>
                    <a:lnTo>
                      <a:pt x="81" y="30"/>
                    </a:lnTo>
                    <a:lnTo>
                      <a:pt x="111" y="37"/>
                    </a:lnTo>
                    <a:lnTo>
                      <a:pt x="134" y="41"/>
                    </a:lnTo>
                    <a:lnTo>
                      <a:pt x="150" y="44"/>
                    </a:lnTo>
                    <a:lnTo>
                      <a:pt x="160" y="44"/>
                    </a:lnTo>
                    <a:lnTo>
                      <a:pt x="166" y="43"/>
                    </a:lnTo>
                    <a:lnTo>
                      <a:pt x="169" y="41"/>
                    </a:lnTo>
                    <a:lnTo>
                      <a:pt x="169" y="3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5" name="Freeform 231"/>
              <p:cNvSpPr>
                <a:spLocks/>
              </p:cNvSpPr>
              <p:nvPr/>
            </p:nvSpPr>
            <p:spPr bwMode="auto">
              <a:xfrm>
                <a:off x="3797" y="3807"/>
                <a:ext cx="169" cy="45"/>
              </a:xfrm>
              <a:custGeom>
                <a:avLst/>
                <a:gdLst>
                  <a:gd name="T0" fmla="*/ 169 w 169"/>
                  <a:gd name="T1" fmla="*/ 39 h 45"/>
                  <a:gd name="T2" fmla="*/ 163 w 169"/>
                  <a:gd name="T3" fmla="*/ 35 h 45"/>
                  <a:gd name="T4" fmla="*/ 147 w 169"/>
                  <a:gd name="T5" fmla="*/ 29 h 45"/>
                  <a:gd name="T6" fmla="*/ 126 w 169"/>
                  <a:gd name="T7" fmla="*/ 23 h 45"/>
                  <a:gd name="T8" fmla="*/ 98 w 169"/>
                  <a:gd name="T9" fmla="*/ 16 h 45"/>
                  <a:gd name="T10" fmla="*/ 70 w 169"/>
                  <a:gd name="T11" fmla="*/ 9 h 45"/>
                  <a:gd name="T12" fmla="*/ 40 w 169"/>
                  <a:gd name="T13" fmla="*/ 4 h 45"/>
                  <a:gd name="T14" fmla="*/ 23 w 169"/>
                  <a:gd name="T15" fmla="*/ 1 h 45"/>
                  <a:gd name="T16" fmla="*/ 17 w 169"/>
                  <a:gd name="T17" fmla="*/ 1 h 45"/>
                  <a:gd name="T18" fmla="*/ 11 w 169"/>
                  <a:gd name="T19" fmla="*/ 0 h 45"/>
                  <a:gd name="T20" fmla="*/ 5 w 169"/>
                  <a:gd name="T21" fmla="*/ 1 h 45"/>
                  <a:gd name="T22" fmla="*/ 2 w 169"/>
                  <a:gd name="T23" fmla="*/ 2 h 45"/>
                  <a:gd name="T24" fmla="*/ 0 w 169"/>
                  <a:gd name="T25" fmla="*/ 4 h 45"/>
                  <a:gd name="T26" fmla="*/ 1 w 169"/>
                  <a:gd name="T27" fmla="*/ 7 h 45"/>
                  <a:gd name="T28" fmla="*/ 3 w 169"/>
                  <a:gd name="T29" fmla="*/ 9 h 45"/>
                  <a:gd name="T30" fmla="*/ 5 w 169"/>
                  <a:gd name="T31" fmla="*/ 10 h 45"/>
                  <a:gd name="T32" fmla="*/ 11 w 169"/>
                  <a:gd name="T33" fmla="*/ 12 h 45"/>
                  <a:gd name="T34" fmla="*/ 27 w 169"/>
                  <a:gd name="T35" fmla="*/ 17 h 45"/>
                  <a:gd name="T36" fmla="*/ 56 w 169"/>
                  <a:gd name="T37" fmla="*/ 25 h 45"/>
                  <a:gd name="T38" fmla="*/ 82 w 169"/>
                  <a:gd name="T39" fmla="*/ 31 h 45"/>
                  <a:gd name="T40" fmla="*/ 111 w 169"/>
                  <a:gd name="T41" fmla="*/ 37 h 45"/>
                  <a:gd name="T42" fmla="*/ 135 w 169"/>
                  <a:gd name="T43" fmla="*/ 42 h 45"/>
                  <a:gd name="T44" fmla="*/ 150 w 169"/>
                  <a:gd name="T45" fmla="*/ 44 h 45"/>
                  <a:gd name="T46" fmla="*/ 160 w 169"/>
                  <a:gd name="T47" fmla="*/ 45 h 45"/>
                  <a:gd name="T48" fmla="*/ 166 w 169"/>
                  <a:gd name="T49" fmla="*/ 44 h 45"/>
                  <a:gd name="T50" fmla="*/ 169 w 169"/>
                  <a:gd name="T51" fmla="*/ 42 h 45"/>
                  <a:gd name="T52" fmla="*/ 169 w 169"/>
                  <a:gd name="T53" fmla="*/ 39 h 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9" h="45">
                    <a:moveTo>
                      <a:pt x="169" y="39"/>
                    </a:moveTo>
                    <a:lnTo>
                      <a:pt x="163" y="35"/>
                    </a:lnTo>
                    <a:lnTo>
                      <a:pt x="147" y="29"/>
                    </a:lnTo>
                    <a:lnTo>
                      <a:pt x="126" y="23"/>
                    </a:lnTo>
                    <a:lnTo>
                      <a:pt x="98" y="16"/>
                    </a:lnTo>
                    <a:lnTo>
                      <a:pt x="70" y="9"/>
                    </a:lnTo>
                    <a:lnTo>
                      <a:pt x="40" y="4"/>
                    </a:lnTo>
                    <a:lnTo>
                      <a:pt x="23" y="1"/>
                    </a:lnTo>
                    <a:lnTo>
                      <a:pt x="17" y="1"/>
                    </a:lnTo>
                    <a:lnTo>
                      <a:pt x="11" y="0"/>
                    </a:lnTo>
                    <a:lnTo>
                      <a:pt x="5" y="1"/>
                    </a:lnTo>
                    <a:lnTo>
                      <a:pt x="2" y="2"/>
                    </a:lnTo>
                    <a:lnTo>
                      <a:pt x="0" y="4"/>
                    </a:lnTo>
                    <a:lnTo>
                      <a:pt x="1" y="7"/>
                    </a:lnTo>
                    <a:lnTo>
                      <a:pt x="3" y="9"/>
                    </a:lnTo>
                    <a:lnTo>
                      <a:pt x="5" y="10"/>
                    </a:lnTo>
                    <a:lnTo>
                      <a:pt x="11" y="12"/>
                    </a:lnTo>
                    <a:lnTo>
                      <a:pt x="27" y="17"/>
                    </a:lnTo>
                    <a:lnTo>
                      <a:pt x="56" y="25"/>
                    </a:lnTo>
                    <a:lnTo>
                      <a:pt x="82" y="31"/>
                    </a:lnTo>
                    <a:lnTo>
                      <a:pt x="111" y="37"/>
                    </a:lnTo>
                    <a:lnTo>
                      <a:pt x="135" y="42"/>
                    </a:lnTo>
                    <a:lnTo>
                      <a:pt x="150" y="44"/>
                    </a:lnTo>
                    <a:lnTo>
                      <a:pt x="160" y="45"/>
                    </a:lnTo>
                    <a:lnTo>
                      <a:pt x="166" y="44"/>
                    </a:lnTo>
                    <a:lnTo>
                      <a:pt x="169" y="42"/>
                    </a:lnTo>
                    <a:lnTo>
                      <a:pt x="169" y="39"/>
                    </a:lnTo>
                    <a:close/>
                  </a:path>
                </a:pathLst>
              </a:custGeom>
              <a:solidFill>
                <a:srgbClr val="FFFFFF"/>
              </a:solidFill>
              <a:ln w="0">
                <a:solidFill>
                  <a:srgbClr val="606060"/>
                </a:solidFill>
                <a:prstDash val="solid"/>
                <a:round/>
                <a:headEnd/>
                <a:tailEnd/>
              </a:ln>
            </p:spPr>
            <p:txBody>
              <a:bodyPr/>
              <a:lstStyle/>
              <a:p>
                <a:endParaRPr lang="en-US"/>
              </a:p>
            </p:txBody>
          </p:sp>
          <p:sp>
            <p:nvSpPr>
              <p:cNvPr id="38116" name="Oval 232"/>
              <p:cNvSpPr>
                <a:spLocks noChangeArrowheads="1"/>
              </p:cNvSpPr>
              <p:nvPr/>
            </p:nvSpPr>
            <p:spPr bwMode="auto">
              <a:xfrm>
                <a:off x="3974" y="3790"/>
                <a:ext cx="13" cy="51"/>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17" name="Oval 233"/>
              <p:cNvSpPr>
                <a:spLocks noChangeArrowheads="1"/>
              </p:cNvSpPr>
              <p:nvPr/>
            </p:nvSpPr>
            <p:spPr bwMode="auto">
              <a:xfrm>
                <a:off x="3977" y="3790"/>
                <a:ext cx="13" cy="51"/>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18" name="Freeform 234"/>
              <p:cNvSpPr>
                <a:spLocks/>
              </p:cNvSpPr>
              <p:nvPr/>
            </p:nvSpPr>
            <p:spPr bwMode="auto">
              <a:xfrm>
                <a:off x="3941" y="3805"/>
                <a:ext cx="28" cy="37"/>
              </a:xfrm>
              <a:custGeom>
                <a:avLst/>
                <a:gdLst>
                  <a:gd name="T0" fmla="*/ 26 w 28"/>
                  <a:gd name="T1" fmla="*/ 37 h 37"/>
                  <a:gd name="T2" fmla="*/ 28 w 28"/>
                  <a:gd name="T3" fmla="*/ 36 h 37"/>
                  <a:gd name="T4" fmla="*/ 28 w 28"/>
                  <a:gd name="T5" fmla="*/ 36 h 37"/>
                  <a:gd name="T6" fmla="*/ 28 w 28"/>
                  <a:gd name="T7" fmla="*/ 36 h 37"/>
                  <a:gd name="T8" fmla="*/ 28 w 28"/>
                  <a:gd name="T9" fmla="*/ 34 h 37"/>
                  <a:gd name="T10" fmla="*/ 26 w 28"/>
                  <a:gd name="T11" fmla="*/ 31 h 37"/>
                  <a:gd name="T12" fmla="*/ 24 w 28"/>
                  <a:gd name="T13" fmla="*/ 26 h 37"/>
                  <a:gd name="T14" fmla="*/ 21 w 28"/>
                  <a:gd name="T15" fmla="*/ 20 h 37"/>
                  <a:gd name="T16" fmla="*/ 18 w 28"/>
                  <a:gd name="T17" fmla="*/ 16 h 37"/>
                  <a:gd name="T18" fmla="*/ 14 w 28"/>
                  <a:gd name="T19" fmla="*/ 11 h 37"/>
                  <a:gd name="T20" fmla="*/ 11 w 28"/>
                  <a:gd name="T21" fmla="*/ 7 h 37"/>
                  <a:gd name="T22" fmla="*/ 8 w 28"/>
                  <a:gd name="T23" fmla="*/ 4 h 37"/>
                  <a:gd name="T24" fmla="*/ 7 w 28"/>
                  <a:gd name="T25" fmla="*/ 2 h 37"/>
                  <a:gd name="T26" fmla="*/ 6 w 28"/>
                  <a:gd name="T27" fmla="*/ 2 h 37"/>
                  <a:gd name="T28" fmla="*/ 5 w 28"/>
                  <a:gd name="T29" fmla="*/ 1 h 37"/>
                  <a:gd name="T30" fmla="*/ 4 w 28"/>
                  <a:gd name="T31" fmla="*/ 1 h 37"/>
                  <a:gd name="T32" fmla="*/ 3 w 28"/>
                  <a:gd name="T33" fmla="*/ 0 h 37"/>
                  <a:gd name="T34" fmla="*/ 2 w 28"/>
                  <a:gd name="T35" fmla="*/ 1 h 37"/>
                  <a:gd name="T36" fmla="*/ 0 w 28"/>
                  <a:gd name="T37" fmla="*/ 1 h 37"/>
                  <a:gd name="T38" fmla="*/ 0 w 28"/>
                  <a:gd name="T39" fmla="*/ 2 h 37"/>
                  <a:gd name="T40" fmla="*/ 0 w 28"/>
                  <a:gd name="T41" fmla="*/ 2 h 37"/>
                  <a:gd name="T42" fmla="*/ 0 w 28"/>
                  <a:gd name="T43" fmla="*/ 3 h 37"/>
                  <a:gd name="T44" fmla="*/ 1 w 28"/>
                  <a:gd name="T45" fmla="*/ 5 h 37"/>
                  <a:gd name="T46" fmla="*/ 2 w 28"/>
                  <a:gd name="T47" fmla="*/ 6 h 37"/>
                  <a:gd name="T48" fmla="*/ 3 w 28"/>
                  <a:gd name="T49" fmla="*/ 9 h 37"/>
                  <a:gd name="T50" fmla="*/ 6 w 28"/>
                  <a:gd name="T51" fmla="*/ 13 h 37"/>
                  <a:gd name="T52" fmla="*/ 8 w 28"/>
                  <a:gd name="T53" fmla="*/ 18 h 37"/>
                  <a:gd name="T54" fmla="*/ 12 w 28"/>
                  <a:gd name="T55" fmla="*/ 23 h 37"/>
                  <a:gd name="T56" fmla="*/ 15 w 28"/>
                  <a:gd name="T57" fmla="*/ 28 h 37"/>
                  <a:gd name="T58" fmla="*/ 17 w 28"/>
                  <a:gd name="T59" fmla="*/ 30 h 37"/>
                  <a:gd name="T60" fmla="*/ 19 w 28"/>
                  <a:gd name="T61" fmla="*/ 33 h 37"/>
                  <a:gd name="T62" fmla="*/ 22 w 28"/>
                  <a:gd name="T63" fmla="*/ 36 h 37"/>
                  <a:gd name="T64" fmla="*/ 23 w 28"/>
                  <a:gd name="T65" fmla="*/ 37 h 37"/>
                  <a:gd name="T66" fmla="*/ 25 w 28"/>
                  <a:gd name="T67" fmla="*/ 37 h 37"/>
                  <a:gd name="T68" fmla="*/ 25 w 28"/>
                  <a:gd name="T69" fmla="*/ 37 h 37"/>
                  <a:gd name="T70" fmla="*/ 26 w 28"/>
                  <a:gd name="T71" fmla="*/ 37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6" y="37"/>
                    </a:moveTo>
                    <a:lnTo>
                      <a:pt x="28" y="36"/>
                    </a:lnTo>
                    <a:lnTo>
                      <a:pt x="28" y="34"/>
                    </a:lnTo>
                    <a:lnTo>
                      <a:pt x="26" y="31"/>
                    </a:lnTo>
                    <a:lnTo>
                      <a:pt x="24" y="26"/>
                    </a:lnTo>
                    <a:lnTo>
                      <a:pt x="21" y="20"/>
                    </a:lnTo>
                    <a:lnTo>
                      <a:pt x="18" y="16"/>
                    </a:lnTo>
                    <a:lnTo>
                      <a:pt x="14" y="11"/>
                    </a:lnTo>
                    <a:lnTo>
                      <a:pt x="11" y="7"/>
                    </a:lnTo>
                    <a:lnTo>
                      <a:pt x="8" y="4"/>
                    </a:lnTo>
                    <a:lnTo>
                      <a:pt x="7" y="2"/>
                    </a:lnTo>
                    <a:lnTo>
                      <a:pt x="6" y="2"/>
                    </a:lnTo>
                    <a:lnTo>
                      <a:pt x="5" y="1"/>
                    </a:lnTo>
                    <a:lnTo>
                      <a:pt x="4" y="1"/>
                    </a:lnTo>
                    <a:lnTo>
                      <a:pt x="3" y="0"/>
                    </a:lnTo>
                    <a:lnTo>
                      <a:pt x="2" y="1"/>
                    </a:lnTo>
                    <a:lnTo>
                      <a:pt x="0" y="1"/>
                    </a:lnTo>
                    <a:lnTo>
                      <a:pt x="0" y="2"/>
                    </a:lnTo>
                    <a:lnTo>
                      <a:pt x="0" y="3"/>
                    </a:lnTo>
                    <a:lnTo>
                      <a:pt x="1" y="5"/>
                    </a:lnTo>
                    <a:lnTo>
                      <a:pt x="2" y="6"/>
                    </a:lnTo>
                    <a:lnTo>
                      <a:pt x="3" y="9"/>
                    </a:lnTo>
                    <a:lnTo>
                      <a:pt x="6" y="13"/>
                    </a:lnTo>
                    <a:lnTo>
                      <a:pt x="8" y="18"/>
                    </a:lnTo>
                    <a:lnTo>
                      <a:pt x="12" y="23"/>
                    </a:lnTo>
                    <a:lnTo>
                      <a:pt x="15" y="28"/>
                    </a:lnTo>
                    <a:lnTo>
                      <a:pt x="17" y="30"/>
                    </a:lnTo>
                    <a:lnTo>
                      <a:pt x="19" y="33"/>
                    </a:lnTo>
                    <a:lnTo>
                      <a:pt x="22" y="36"/>
                    </a:lnTo>
                    <a:lnTo>
                      <a:pt x="23" y="37"/>
                    </a:lnTo>
                    <a:lnTo>
                      <a:pt x="25" y="37"/>
                    </a:lnTo>
                    <a:lnTo>
                      <a:pt x="26" y="37"/>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19" name="Freeform 235"/>
              <p:cNvSpPr>
                <a:spLocks/>
              </p:cNvSpPr>
              <p:nvPr/>
            </p:nvSpPr>
            <p:spPr bwMode="auto">
              <a:xfrm>
                <a:off x="3944" y="3805"/>
                <a:ext cx="28" cy="37"/>
              </a:xfrm>
              <a:custGeom>
                <a:avLst/>
                <a:gdLst>
                  <a:gd name="T0" fmla="*/ 25 w 28"/>
                  <a:gd name="T1" fmla="*/ 36 h 37"/>
                  <a:gd name="T2" fmla="*/ 27 w 28"/>
                  <a:gd name="T3" fmla="*/ 36 h 37"/>
                  <a:gd name="T4" fmla="*/ 27 w 28"/>
                  <a:gd name="T5" fmla="*/ 36 h 37"/>
                  <a:gd name="T6" fmla="*/ 28 w 28"/>
                  <a:gd name="T7" fmla="*/ 35 h 37"/>
                  <a:gd name="T8" fmla="*/ 27 w 28"/>
                  <a:gd name="T9" fmla="*/ 34 h 37"/>
                  <a:gd name="T10" fmla="*/ 25 w 28"/>
                  <a:gd name="T11" fmla="*/ 30 h 37"/>
                  <a:gd name="T12" fmla="*/ 23 w 28"/>
                  <a:gd name="T13" fmla="*/ 26 h 37"/>
                  <a:gd name="T14" fmla="*/ 20 w 28"/>
                  <a:gd name="T15" fmla="*/ 20 h 37"/>
                  <a:gd name="T16" fmla="*/ 17 w 28"/>
                  <a:gd name="T17" fmla="*/ 16 h 37"/>
                  <a:gd name="T18" fmla="*/ 13 w 28"/>
                  <a:gd name="T19" fmla="*/ 11 h 37"/>
                  <a:gd name="T20" fmla="*/ 10 w 28"/>
                  <a:gd name="T21" fmla="*/ 6 h 37"/>
                  <a:gd name="T22" fmla="*/ 8 w 28"/>
                  <a:gd name="T23" fmla="*/ 3 h 37"/>
                  <a:gd name="T24" fmla="*/ 7 w 28"/>
                  <a:gd name="T25" fmla="*/ 2 h 37"/>
                  <a:gd name="T26" fmla="*/ 5 w 28"/>
                  <a:gd name="T27" fmla="*/ 1 h 37"/>
                  <a:gd name="T28" fmla="*/ 4 w 28"/>
                  <a:gd name="T29" fmla="*/ 0 h 37"/>
                  <a:gd name="T30" fmla="*/ 3 w 28"/>
                  <a:gd name="T31" fmla="*/ 0 h 37"/>
                  <a:gd name="T32" fmla="*/ 2 w 28"/>
                  <a:gd name="T33" fmla="*/ 0 h 37"/>
                  <a:gd name="T34" fmla="*/ 1 w 28"/>
                  <a:gd name="T35" fmla="*/ 0 h 37"/>
                  <a:gd name="T36" fmla="*/ 0 w 28"/>
                  <a:gd name="T37" fmla="*/ 0 h 37"/>
                  <a:gd name="T38" fmla="*/ 0 w 28"/>
                  <a:gd name="T39" fmla="*/ 1 h 37"/>
                  <a:gd name="T40" fmla="*/ 0 w 28"/>
                  <a:gd name="T41" fmla="*/ 2 h 37"/>
                  <a:gd name="T42" fmla="*/ 0 w 28"/>
                  <a:gd name="T43" fmla="*/ 2 h 37"/>
                  <a:gd name="T44" fmla="*/ 1 w 28"/>
                  <a:gd name="T45" fmla="*/ 4 h 37"/>
                  <a:gd name="T46" fmla="*/ 1 w 28"/>
                  <a:gd name="T47" fmla="*/ 6 h 37"/>
                  <a:gd name="T48" fmla="*/ 3 w 28"/>
                  <a:gd name="T49" fmla="*/ 9 h 37"/>
                  <a:gd name="T50" fmla="*/ 4 w 28"/>
                  <a:gd name="T51" fmla="*/ 12 h 37"/>
                  <a:gd name="T52" fmla="*/ 8 w 28"/>
                  <a:gd name="T53" fmla="*/ 17 h 37"/>
                  <a:gd name="T54" fmla="*/ 11 w 28"/>
                  <a:gd name="T55" fmla="*/ 22 h 37"/>
                  <a:gd name="T56" fmla="*/ 14 w 28"/>
                  <a:gd name="T57" fmla="*/ 27 h 37"/>
                  <a:gd name="T58" fmla="*/ 16 w 28"/>
                  <a:gd name="T59" fmla="*/ 30 h 37"/>
                  <a:gd name="T60" fmla="*/ 19 w 28"/>
                  <a:gd name="T61" fmla="*/ 32 h 37"/>
                  <a:gd name="T62" fmla="*/ 22 w 28"/>
                  <a:gd name="T63" fmla="*/ 36 h 37"/>
                  <a:gd name="T64" fmla="*/ 22 w 28"/>
                  <a:gd name="T65" fmla="*/ 36 h 37"/>
                  <a:gd name="T66" fmla="*/ 23 w 28"/>
                  <a:gd name="T67" fmla="*/ 37 h 37"/>
                  <a:gd name="T68" fmla="*/ 25 w 28"/>
                  <a:gd name="T69" fmla="*/ 37 h 37"/>
                  <a:gd name="T70" fmla="*/ 25 w 28"/>
                  <a:gd name="T71" fmla="*/ 36 h 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 h="37">
                    <a:moveTo>
                      <a:pt x="25" y="36"/>
                    </a:moveTo>
                    <a:lnTo>
                      <a:pt x="27" y="36"/>
                    </a:lnTo>
                    <a:lnTo>
                      <a:pt x="28" y="35"/>
                    </a:lnTo>
                    <a:lnTo>
                      <a:pt x="27" y="34"/>
                    </a:lnTo>
                    <a:lnTo>
                      <a:pt x="25" y="30"/>
                    </a:lnTo>
                    <a:lnTo>
                      <a:pt x="23" y="26"/>
                    </a:lnTo>
                    <a:lnTo>
                      <a:pt x="20" y="20"/>
                    </a:lnTo>
                    <a:lnTo>
                      <a:pt x="17" y="16"/>
                    </a:lnTo>
                    <a:lnTo>
                      <a:pt x="13" y="11"/>
                    </a:lnTo>
                    <a:lnTo>
                      <a:pt x="10" y="6"/>
                    </a:lnTo>
                    <a:lnTo>
                      <a:pt x="8" y="3"/>
                    </a:lnTo>
                    <a:lnTo>
                      <a:pt x="7" y="2"/>
                    </a:lnTo>
                    <a:lnTo>
                      <a:pt x="5" y="1"/>
                    </a:lnTo>
                    <a:lnTo>
                      <a:pt x="4" y="0"/>
                    </a:lnTo>
                    <a:lnTo>
                      <a:pt x="3" y="0"/>
                    </a:lnTo>
                    <a:lnTo>
                      <a:pt x="2" y="0"/>
                    </a:lnTo>
                    <a:lnTo>
                      <a:pt x="1" y="0"/>
                    </a:lnTo>
                    <a:lnTo>
                      <a:pt x="0" y="0"/>
                    </a:lnTo>
                    <a:lnTo>
                      <a:pt x="0" y="1"/>
                    </a:lnTo>
                    <a:lnTo>
                      <a:pt x="0" y="2"/>
                    </a:lnTo>
                    <a:lnTo>
                      <a:pt x="1" y="4"/>
                    </a:lnTo>
                    <a:lnTo>
                      <a:pt x="1" y="6"/>
                    </a:lnTo>
                    <a:lnTo>
                      <a:pt x="3" y="9"/>
                    </a:lnTo>
                    <a:lnTo>
                      <a:pt x="4" y="12"/>
                    </a:lnTo>
                    <a:lnTo>
                      <a:pt x="8" y="17"/>
                    </a:lnTo>
                    <a:lnTo>
                      <a:pt x="11" y="22"/>
                    </a:lnTo>
                    <a:lnTo>
                      <a:pt x="14" y="27"/>
                    </a:lnTo>
                    <a:lnTo>
                      <a:pt x="16" y="30"/>
                    </a:lnTo>
                    <a:lnTo>
                      <a:pt x="19" y="32"/>
                    </a:lnTo>
                    <a:lnTo>
                      <a:pt x="22" y="36"/>
                    </a:lnTo>
                    <a:lnTo>
                      <a:pt x="23" y="37"/>
                    </a:lnTo>
                    <a:lnTo>
                      <a:pt x="25" y="37"/>
                    </a:lnTo>
                    <a:lnTo>
                      <a:pt x="25" y="36"/>
                    </a:lnTo>
                    <a:close/>
                  </a:path>
                </a:pathLst>
              </a:custGeom>
              <a:solidFill>
                <a:srgbClr val="FFFFFF"/>
              </a:solidFill>
              <a:ln w="0">
                <a:solidFill>
                  <a:srgbClr val="606060"/>
                </a:solidFill>
                <a:prstDash val="solid"/>
                <a:round/>
                <a:headEnd/>
                <a:tailEnd/>
              </a:ln>
            </p:spPr>
            <p:txBody>
              <a:bodyPr/>
              <a:lstStyle/>
              <a:p>
                <a:endParaRPr lang="en-US"/>
              </a:p>
            </p:txBody>
          </p:sp>
          <p:sp>
            <p:nvSpPr>
              <p:cNvPr id="38120" name="Freeform 236"/>
              <p:cNvSpPr>
                <a:spLocks/>
              </p:cNvSpPr>
              <p:nvPr/>
            </p:nvSpPr>
            <p:spPr bwMode="auto">
              <a:xfrm>
                <a:off x="3910" y="3815"/>
                <a:ext cx="54" cy="32"/>
              </a:xfrm>
              <a:custGeom>
                <a:avLst/>
                <a:gdLst>
                  <a:gd name="T0" fmla="*/ 53 w 54"/>
                  <a:gd name="T1" fmla="*/ 29 h 32"/>
                  <a:gd name="T2" fmla="*/ 52 w 54"/>
                  <a:gd name="T3" fmla="*/ 27 h 32"/>
                  <a:gd name="T4" fmla="*/ 49 w 54"/>
                  <a:gd name="T5" fmla="*/ 25 h 32"/>
                  <a:gd name="T6" fmla="*/ 43 w 54"/>
                  <a:gd name="T7" fmla="*/ 21 h 32"/>
                  <a:gd name="T8" fmla="*/ 34 w 54"/>
                  <a:gd name="T9" fmla="*/ 15 h 32"/>
                  <a:gd name="T10" fmla="*/ 25 w 54"/>
                  <a:gd name="T11" fmla="*/ 9 h 32"/>
                  <a:gd name="T12" fmla="*/ 17 w 54"/>
                  <a:gd name="T13" fmla="*/ 6 h 32"/>
                  <a:gd name="T14" fmla="*/ 10 w 54"/>
                  <a:gd name="T15" fmla="*/ 2 h 32"/>
                  <a:gd name="T16" fmla="*/ 7 w 54"/>
                  <a:gd name="T17" fmla="*/ 1 h 32"/>
                  <a:gd name="T18" fmla="*/ 6 w 54"/>
                  <a:gd name="T19" fmla="*/ 1 h 32"/>
                  <a:gd name="T20" fmla="*/ 3 w 54"/>
                  <a:gd name="T21" fmla="*/ 0 h 32"/>
                  <a:gd name="T22" fmla="*/ 2 w 54"/>
                  <a:gd name="T23" fmla="*/ 0 h 32"/>
                  <a:gd name="T24" fmla="*/ 1 w 54"/>
                  <a:gd name="T25" fmla="*/ 1 h 32"/>
                  <a:gd name="T26" fmla="*/ 0 w 54"/>
                  <a:gd name="T27" fmla="*/ 2 h 32"/>
                  <a:gd name="T28" fmla="*/ 1 w 54"/>
                  <a:gd name="T29" fmla="*/ 3 h 32"/>
                  <a:gd name="T30" fmla="*/ 2 w 54"/>
                  <a:gd name="T31" fmla="*/ 4 h 32"/>
                  <a:gd name="T32" fmla="*/ 3 w 54"/>
                  <a:gd name="T33" fmla="*/ 5 h 32"/>
                  <a:gd name="T34" fmla="*/ 4 w 54"/>
                  <a:gd name="T35" fmla="*/ 6 h 32"/>
                  <a:gd name="T36" fmla="*/ 11 w 54"/>
                  <a:gd name="T37" fmla="*/ 11 h 32"/>
                  <a:gd name="T38" fmla="*/ 18 w 54"/>
                  <a:gd name="T39" fmla="*/ 16 h 32"/>
                  <a:gd name="T40" fmla="*/ 27 w 54"/>
                  <a:gd name="T41" fmla="*/ 21 h 32"/>
                  <a:gd name="T42" fmla="*/ 36 w 54"/>
                  <a:gd name="T43" fmla="*/ 26 h 32"/>
                  <a:gd name="T44" fmla="*/ 44 w 54"/>
                  <a:gd name="T45" fmla="*/ 30 h 32"/>
                  <a:gd name="T46" fmla="*/ 49 w 54"/>
                  <a:gd name="T47" fmla="*/ 31 h 32"/>
                  <a:gd name="T48" fmla="*/ 51 w 54"/>
                  <a:gd name="T49" fmla="*/ 32 h 32"/>
                  <a:gd name="T50" fmla="*/ 53 w 54"/>
                  <a:gd name="T51" fmla="*/ 32 h 32"/>
                  <a:gd name="T52" fmla="*/ 54 w 54"/>
                  <a:gd name="T53" fmla="*/ 31 h 32"/>
                  <a:gd name="T54" fmla="*/ 53 w 54"/>
                  <a:gd name="T55" fmla="*/ 29 h 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 h="32">
                    <a:moveTo>
                      <a:pt x="53" y="29"/>
                    </a:moveTo>
                    <a:lnTo>
                      <a:pt x="52" y="27"/>
                    </a:lnTo>
                    <a:lnTo>
                      <a:pt x="49" y="25"/>
                    </a:lnTo>
                    <a:lnTo>
                      <a:pt x="43" y="21"/>
                    </a:lnTo>
                    <a:lnTo>
                      <a:pt x="34" y="15"/>
                    </a:lnTo>
                    <a:lnTo>
                      <a:pt x="25" y="9"/>
                    </a:lnTo>
                    <a:lnTo>
                      <a:pt x="17" y="6"/>
                    </a:lnTo>
                    <a:lnTo>
                      <a:pt x="10" y="2"/>
                    </a:lnTo>
                    <a:lnTo>
                      <a:pt x="7" y="1"/>
                    </a:lnTo>
                    <a:lnTo>
                      <a:pt x="6" y="1"/>
                    </a:lnTo>
                    <a:lnTo>
                      <a:pt x="3" y="0"/>
                    </a:lnTo>
                    <a:lnTo>
                      <a:pt x="2" y="0"/>
                    </a:lnTo>
                    <a:lnTo>
                      <a:pt x="1" y="1"/>
                    </a:lnTo>
                    <a:lnTo>
                      <a:pt x="0" y="2"/>
                    </a:lnTo>
                    <a:lnTo>
                      <a:pt x="1" y="3"/>
                    </a:lnTo>
                    <a:lnTo>
                      <a:pt x="2" y="4"/>
                    </a:lnTo>
                    <a:lnTo>
                      <a:pt x="3" y="5"/>
                    </a:lnTo>
                    <a:lnTo>
                      <a:pt x="4" y="6"/>
                    </a:lnTo>
                    <a:lnTo>
                      <a:pt x="11" y="11"/>
                    </a:lnTo>
                    <a:lnTo>
                      <a:pt x="18" y="16"/>
                    </a:lnTo>
                    <a:lnTo>
                      <a:pt x="27" y="21"/>
                    </a:lnTo>
                    <a:lnTo>
                      <a:pt x="36" y="26"/>
                    </a:lnTo>
                    <a:lnTo>
                      <a:pt x="44" y="30"/>
                    </a:lnTo>
                    <a:lnTo>
                      <a:pt x="49" y="31"/>
                    </a:lnTo>
                    <a:lnTo>
                      <a:pt x="51" y="32"/>
                    </a:lnTo>
                    <a:lnTo>
                      <a:pt x="53" y="32"/>
                    </a:lnTo>
                    <a:lnTo>
                      <a:pt x="54" y="31"/>
                    </a:lnTo>
                    <a:lnTo>
                      <a:pt x="53" y="29"/>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1" name="Freeform 237"/>
              <p:cNvSpPr>
                <a:spLocks/>
              </p:cNvSpPr>
              <p:nvPr/>
            </p:nvSpPr>
            <p:spPr bwMode="auto">
              <a:xfrm>
                <a:off x="3913" y="3815"/>
                <a:ext cx="53" cy="31"/>
              </a:xfrm>
              <a:custGeom>
                <a:avLst/>
                <a:gdLst>
                  <a:gd name="T0" fmla="*/ 53 w 53"/>
                  <a:gd name="T1" fmla="*/ 29 h 31"/>
                  <a:gd name="T2" fmla="*/ 51 w 53"/>
                  <a:gd name="T3" fmla="*/ 27 h 31"/>
                  <a:gd name="T4" fmla="*/ 47 w 53"/>
                  <a:gd name="T5" fmla="*/ 24 h 31"/>
                  <a:gd name="T6" fmla="*/ 42 w 53"/>
                  <a:gd name="T7" fmla="*/ 20 h 31"/>
                  <a:gd name="T8" fmla="*/ 33 w 53"/>
                  <a:gd name="T9" fmla="*/ 14 h 31"/>
                  <a:gd name="T10" fmla="*/ 24 w 53"/>
                  <a:gd name="T11" fmla="*/ 9 h 31"/>
                  <a:gd name="T12" fmla="*/ 16 w 53"/>
                  <a:gd name="T13" fmla="*/ 5 h 31"/>
                  <a:gd name="T14" fmla="*/ 10 w 53"/>
                  <a:gd name="T15" fmla="*/ 1 h 31"/>
                  <a:gd name="T16" fmla="*/ 7 w 53"/>
                  <a:gd name="T17" fmla="*/ 0 h 31"/>
                  <a:gd name="T18" fmla="*/ 5 w 53"/>
                  <a:gd name="T19" fmla="*/ 0 h 31"/>
                  <a:gd name="T20" fmla="*/ 3 w 53"/>
                  <a:gd name="T21" fmla="*/ 0 h 31"/>
                  <a:gd name="T22" fmla="*/ 1 w 53"/>
                  <a:gd name="T23" fmla="*/ 0 h 31"/>
                  <a:gd name="T24" fmla="*/ 0 w 53"/>
                  <a:gd name="T25" fmla="*/ 0 h 31"/>
                  <a:gd name="T26" fmla="*/ 0 w 53"/>
                  <a:gd name="T27" fmla="*/ 1 h 31"/>
                  <a:gd name="T28" fmla="*/ 0 w 53"/>
                  <a:gd name="T29" fmla="*/ 2 h 31"/>
                  <a:gd name="T30" fmla="*/ 1 w 53"/>
                  <a:gd name="T31" fmla="*/ 3 h 31"/>
                  <a:gd name="T32" fmla="*/ 2 w 53"/>
                  <a:gd name="T33" fmla="*/ 4 h 31"/>
                  <a:gd name="T34" fmla="*/ 4 w 53"/>
                  <a:gd name="T35" fmla="*/ 6 h 31"/>
                  <a:gd name="T36" fmla="*/ 10 w 53"/>
                  <a:gd name="T37" fmla="*/ 10 h 31"/>
                  <a:gd name="T38" fmla="*/ 17 w 53"/>
                  <a:gd name="T39" fmla="*/ 15 h 31"/>
                  <a:gd name="T40" fmla="*/ 26 w 53"/>
                  <a:gd name="T41" fmla="*/ 20 h 31"/>
                  <a:gd name="T42" fmla="*/ 35 w 53"/>
                  <a:gd name="T43" fmla="*/ 26 h 31"/>
                  <a:gd name="T44" fmla="*/ 44 w 53"/>
                  <a:gd name="T45" fmla="*/ 29 h 31"/>
                  <a:gd name="T46" fmla="*/ 47 w 53"/>
                  <a:gd name="T47" fmla="*/ 31 h 31"/>
                  <a:gd name="T48" fmla="*/ 50 w 53"/>
                  <a:gd name="T49" fmla="*/ 31 h 31"/>
                  <a:gd name="T50" fmla="*/ 53 w 53"/>
                  <a:gd name="T51" fmla="*/ 31 h 31"/>
                  <a:gd name="T52" fmla="*/ 53 w 53"/>
                  <a:gd name="T53" fmla="*/ 30 h 31"/>
                  <a:gd name="T54" fmla="*/ 53 w 53"/>
                  <a:gd name="T55" fmla="*/ 29 h 3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3" h="31">
                    <a:moveTo>
                      <a:pt x="53" y="29"/>
                    </a:moveTo>
                    <a:lnTo>
                      <a:pt x="51" y="27"/>
                    </a:lnTo>
                    <a:lnTo>
                      <a:pt x="47" y="24"/>
                    </a:lnTo>
                    <a:lnTo>
                      <a:pt x="42" y="20"/>
                    </a:lnTo>
                    <a:lnTo>
                      <a:pt x="33" y="14"/>
                    </a:lnTo>
                    <a:lnTo>
                      <a:pt x="24" y="9"/>
                    </a:lnTo>
                    <a:lnTo>
                      <a:pt x="16" y="5"/>
                    </a:lnTo>
                    <a:lnTo>
                      <a:pt x="10" y="1"/>
                    </a:lnTo>
                    <a:lnTo>
                      <a:pt x="7" y="0"/>
                    </a:lnTo>
                    <a:lnTo>
                      <a:pt x="5" y="0"/>
                    </a:lnTo>
                    <a:lnTo>
                      <a:pt x="3" y="0"/>
                    </a:lnTo>
                    <a:lnTo>
                      <a:pt x="1" y="0"/>
                    </a:lnTo>
                    <a:lnTo>
                      <a:pt x="0" y="0"/>
                    </a:lnTo>
                    <a:lnTo>
                      <a:pt x="0" y="1"/>
                    </a:lnTo>
                    <a:lnTo>
                      <a:pt x="0" y="2"/>
                    </a:lnTo>
                    <a:lnTo>
                      <a:pt x="1" y="3"/>
                    </a:lnTo>
                    <a:lnTo>
                      <a:pt x="2" y="4"/>
                    </a:lnTo>
                    <a:lnTo>
                      <a:pt x="4" y="6"/>
                    </a:lnTo>
                    <a:lnTo>
                      <a:pt x="10" y="10"/>
                    </a:lnTo>
                    <a:lnTo>
                      <a:pt x="17" y="15"/>
                    </a:lnTo>
                    <a:lnTo>
                      <a:pt x="26" y="20"/>
                    </a:lnTo>
                    <a:lnTo>
                      <a:pt x="35" y="26"/>
                    </a:lnTo>
                    <a:lnTo>
                      <a:pt x="44" y="29"/>
                    </a:lnTo>
                    <a:lnTo>
                      <a:pt x="47" y="31"/>
                    </a:lnTo>
                    <a:lnTo>
                      <a:pt x="50" y="31"/>
                    </a:lnTo>
                    <a:lnTo>
                      <a:pt x="53" y="31"/>
                    </a:lnTo>
                    <a:lnTo>
                      <a:pt x="53" y="30"/>
                    </a:lnTo>
                    <a:lnTo>
                      <a:pt x="53" y="29"/>
                    </a:lnTo>
                    <a:close/>
                  </a:path>
                </a:pathLst>
              </a:custGeom>
              <a:solidFill>
                <a:srgbClr val="FFFFFF"/>
              </a:solidFill>
              <a:ln w="0">
                <a:solidFill>
                  <a:srgbClr val="606060"/>
                </a:solidFill>
                <a:prstDash val="solid"/>
                <a:round/>
                <a:headEnd/>
                <a:tailEnd/>
              </a:ln>
            </p:spPr>
            <p:txBody>
              <a:bodyPr/>
              <a:lstStyle/>
              <a:p>
                <a:endParaRPr lang="en-US"/>
              </a:p>
            </p:txBody>
          </p:sp>
          <p:sp>
            <p:nvSpPr>
              <p:cNvPr id="38122" name="Freeform 238"/>
              <p:cNvSpPr>
                <a:spLocks/>
              </p:cNvSpPr>
              <p:nvPr/>
            </p:nvSpPr>
            <p:spPr bwMode="auto">
              <a:xfrm>
                <a:off x="3907" y="3834"/>
                <a:ext cx="49" cy="17"/>
              </a:xfrm>
              <a:custGeom>
                <a:avLst/>
                <a:gdLst>
                  <a:gd name="T0" fmla="*/ 49 w 49"/>
                  <a:gd name="T1" fmla="*/ 15 h 17"/>
                  <a:gd name="T2" fmla="*/ 47 w 49"/>
                  <a:gd name="T3" fmla="*/ 14 h 17"/>
                  <a:gd name="T4" fmla="*/ 43 w 49"/>
                  <a:gd name="T5" fmla="*/ 12 h 17"/>
                  <a:gd name="T6" fmla="*/ 37 w 49"/>
                  <a:gd name="T7" fmla="*/ 9 h 17"/>
                  <a:gd name="T8" fmla="*/ 28 w 49"/>
                  <a:gd name="T9" fmla="*/ 7 h 17"/>
                  <a:gd name="T10" fmla="*/ 20 w 49"/>
                  <a:gd name="T11" fmla="*/ 4 h 17"/>
                  <a:gd name="T12" fmla="*/ 12 w 49"/>
                  <a:gd name="T13" fmla="*/ 2 h 17"/>
                  <a:gd name="T14" fmla="*/ 7 w 49"/>
                  <a:gd name="T15" fmla="*/ 1 h 17"/>
                  <a:gd name="T16" fmla="*/ 5 w 49"/>
                  <a:gd name="T17" fmla="*/ 0 h 17"/>
                  <a:gd name="T18" fmla="*/ 3 w 49"/>
                  <a:gd name="T19" fmla="*/ 0 h 17"/>
                  <a:gd name="T20" fmla="*/ 2 w 49"/>
                  <a:gd name="T21" fmla="*/ 0 h 17"/>
                  <a:gd name="T22" fmla="*/ 0 w 49"/>
                  <a:gd name="T23" fmla="*/ 1 h 17"/>
                  <a:gd name="T24" fmla="*/ 0 w 49"/>
                  <a:gd name="T25" fmla="*/ 2 h 17"/>
                  <a:gd name="T26" fmla="*/ 0 w 49"/>
                  <a:gd name="T27" fmla="*/ 3 h 17"/>
                  <a:gd name="T28" fmla="*/ 1 w 49"/>
                  <a:gd name="T29" fmla="*/ 3 h 17"/>
                  <a:gd name="T30" fmla="*/ 2 w 49"/>
                  <a:gd name="T31" fmla="*/ 4 h 17"/>
                  <a:gd name="T32" fmla="*/ 3 w 49"/>
                  <a:gd name="T33" fmla="*/ 5 h 17"/>
                  <a:gd name="T34" fmla="*/ 8 w 49"/>
                  <a:gd name="T35" fmla="*/ 7 h 17"/>
                  <a:gd name="T36" fmla="*/ 16 w 49"/>
                  <a:gd name="T37" fmla="*/ 10 h 17"/>
                  <a:gd name="T38" fmla="*/ 24 w 49"/>
                  <a:gd name="T39" fmla="*/ 12 h 17"/>
                  <a:gd name="T40" fmla="*/ 32 w 49"/>
                  <a:gd name="T41" fmla="*/ 15 h 17"/>
                  <a:gd name="T42" fmla="*/ 39 w 49"/>
                  <a:gd name="T43" fmla="*/ 16 h 17"/>
                  <a:gd name="T44" fmla="*/ 44 w 49"/>
                  <a:gd name="T45" fmla="*/ 17 h 17"/>
                  <a:gd name="T46" fmla="*/ 47 w 49"/>
                  <a:gd name="T47" fmla="*/ 17 h 17"/>
                  <a:gd name="T48" fmla="*/ 48 w 49"/>
                  <a:gd name="T49" fmla="*/ 17 h 17"/>
                  <a:gd name="T50" fmla="*/ 49 w 49"/>
                  <a:gd name="T51" fmla="*/ 16 h 17"/>
                  <a:gd name="T52" fmla="*/ 49 w 49"/>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17">
                    <a:moveTo>
                      <a:pt x="49" y="15"/>
                    </a:moveTo>
                    <a:lnTo>
                      <a:pt x="47" y="14"/>
                    </a:lnTo>
                    <a:lnTo>
                      <a:pt x="43" y="12"/>
                    </a:lnTo>
                    <a:lnTo>
                      <a:pt x="37" y="9"/>
                    </a:lnTo>
                    <a:lnTo>
                      <a:pt x="28" y="7"/>
                    </a:lnTo>
                    <a:lnTo>
                      <a:pt x="20" y="4"/>
                    </a:lnTo>
                    <a:lnTo>
                      <a:pt x="12" y="2"/>
                    </a:lnTo>
                    <a:lnTo>
                      <a:pt x="7" y="1"/>
                    </a:lnTo>
                    <a:lnTo>
                      <a:pt x="5" y="0"/>
                    </a:lnTo>
                    <a:lnTo>
                      <a:pt x="3" y="0"/>
                    </a:lnTo>
                    <a:lnTo>
                      <a:pt x="2" y="0"/>
                    </a:lnTo>
                    <a:lnTo>
                      <a:pt x="0" y="1"/>
                    </a:lnTo>
                    <a:lnTo>
                      <a:pt x="0" y="2"/>
                    </a:lnTo>
                    <a:lnTo>
                      <a:pt x="0" y="3"/>
                    </a:lnTo>
                    <a:lnTo>
                      <a:pt x="1" y="3"/>
                    </a:lnTo>
                    <a:lnTo>
                      <a:pt x="2" y="4"/>
                    </a:lnTo>
                    <a:lnTo>
                      <a:pt x="3" y="5"/>
                    </a:lnTo>
                    <a:lnTo>
                      <a:pt x="8" y="7"/>
                    </a:lnTo>
                    <a:lnTo>
                      <a:pt x="16" y="10"/>
                    </a:lnTo>
                    <a:lnTo>
                      <a:pt x="24" y="12"/>
                    </a:lnTo>
                    <a:lnTo>
                      <a:pt x="32" y="15"/>
                    </a:lnTo>
                    <a:lnTo>
                      <a:pt x="39" y="16"/>
                    </a:lnTo>
                    <a:lnTo>
                      <a:pt x="44" y="17"/>
                    </a:lnTo>
                    <a:lnTo>
                      <a:pt x="47" y="17"/>
                    </a:lnTo>
                    <a:lnTo>
                      <a:pt x="48" y="17"/>
                    </a:lnTo>
                    <a:lnTo>
                      <a:pt x="49" y="16"/>
                    </a:lnTo>
                    <a:lnTo>
                      <a:pt x="49" y="15"/>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23" name="Freeform 239"/>
              <p:cNvSpPr>
                <a:spLocks/>
              </p:cNvSpPr>
              <p:nvPr/>
            </p:nvSpPr>
            <p:spPr bwMode="auto">
              <a:xfrm>
                <a:off x="3909" y="3833"/>
                <a:ext cx="48" cy="17"/>
              </a:xfrm>
              <a:custGeom>
                <a:avLst/>
                <a:gdLst>
                  <a:gd name="T0" fmla="*/ 48 w 48"/>
                  <a:gd name="T1" fmla="*/ 15 h 17"/>
                  <a:gd name="T2" fmla="*/ 47 w 48"/>
                  <a:gd name="T3" fmla="*/ 14 h 17"/>
                  <a:gd name="T4" fmla="*/ 42 w 48"/>
                  <a:gd name="T5" fmla="*/ 12 h 17"/>
                  <a:gd name="T6" fmla="*/ 36 w 48"/>
                  <a:gd name="T7" fmla="*/ 9 h 17"/>
                  <a:gd name="T8" fmla="*/ 28 w 48"/>
                  <a:gd name="T9" fmla="*/ 6 h 17"/>
                  <a:gd name="T10" fmla="*/ 20 w 48"/>
                  <a:gd name="T11" fmla="*/ 4 h 17"/>
                  <a:gd name="T12" fmla="*/ 11 w 48"/>
                  <a:gd name="T13" fmla="*/ 2 h 17"/>
                  <a:gd name="T14" fmla="*/ 7 w 48"/>
                  <a:gd name="T15" fmla="*/ 1 h 17"/>
                  <a:gd name="T16" fmla="*/ 4 w 48"/>
                  <a:gd name="T17" fmla="*/ 0 h 17"/>
                  <a:gd name="T18" fmla="*/ 3 w 48"/>
                  <a:gd name="T19" fmla="*/ 0 h 17"/>
                  <a:gd name="T20" fmla="*/ 1 w 48"/>
                  <a:gd name="T21" fmla="*/ 1 h 17"/>
                  <a:gd name="T22" fmla="*/ 1 w 48"/>
                  <a:gd name="T23" fmla="*/ 1 h 17"/>
                  <a:gd name="T24" fmla="*/ 0 w 48"/>
                  <a:gd name="T25" fmla="*/ 2 h 17"/>
                  <a:gd name="T26" fmla="*/ 1 w 48"/>
                  <a:gd name="T27" fmla="*/ 3 h 17"/>
                  <a:gd name="T28" fmla="*/ 1 w 48"/>
                  <a:gd name="T29" fmla="*/ 4 h 17"/>
                  <a:gd name="T30" fmla="*/ 1 w 48"/>
                  <a:gd name="T31" fmla="*/ 4 h 17"/>
                  <a:gd name="T32" fmla="*/ 3 w 48"/>
                  <a:gd name="T33" fmla="*/ 5 h 17"/>
                  <a:gd name="T34" fmla="*/ 7 w 48"/>
                  <a:gd name="T35" fmla="*/ 7 h 17"/>
                  <a:gd name="T36" fmla="*/ 16 w 48"/>
                  <a:gd name="T37" fmla="*/ 9 h 17"/>
                  <a:gd name="T38" fmla="*/ 23 w 48"/>
                  <a:gd name="T39" fmla="*/ 12 h 17"/>
                  <a:gd name="T40" fmla="*/ 32 w 48"/>
                  <a:gd name="T41" fmla="*/ 15 h 17"/>
                  <a:gd name="T42" fmla="*/ 38 w 48"/>
                  <a:gd name="T43" fmla="*/ 16 h 17"/>
                  <a:gd name="T44" fmla="*/ 43 w 48"/>
                  <a:gd name="T45" fmla="*/ 17 h 17"/>
                  <a:gd name="T46" fmla="*/ 46 w 48"/>
                  <a:gd name="T47" fmla="*/ 17 h 17"/>
                  <a:gd name="T48" fmla="*/ 48 w 48"/>
                  <a:gd name="T49" fmla="*/ 17 h 17"/>
                  <a:gd name="T50" fmla="*/ 48 w 48"/>
                  <a:gd name="T51" fmla="*/ 16 h 17"/>
                  <a:gd name="T52" fmla="*/ 48 w 48"/>
                  <a:gd name="T53" fmla="*/ 15 h 1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8" h="17">
                    <a:moveTo>
                      <a:pt x="48" y="15"/>
                    </a:moveTo>
                    <a:lnTo>
                      <a:pt x="47" y="14"/>
                    </a:lnTo>
                    <a:lnTo>
                      <a:pt x="42" y="12"/>
                    </a:lnTo>
                    <a:lnTo>
                      <a:pt x="36" y="9"/>
                    </a:lnTo>
                    <a:lnTo>
                      <a:pt x="28" y="6"/>
                    </a:lnTo>
                    <a:lnTo>
                      <a:pt x="20" y="4"/>
                    </a:lnTo>
                    <a:lnTo>
                      <a:pt x="11" y="2"/>
                    </a:lnTo>
                    <a:lnTo>
                      <a:pt x="7" y="1"/>
                    </a:lnTo>
                    <a:lnTo>
                      <a:pt x="4" y="0"/>
                    </a:lnTo>
                    <a:lnTo>
                      <a:pt x="3" y="0"/>
                    </a:lnTo>
                    <a:lnTo>
                      <a:pt x="1" y="1"/>
                    </a:lnTo>
                    <a:lnTo>
                      <a:pt x="0" y="2"/>
                    </a:lnTo>
                    <a:lnTo>
                      <a:pt x="1" y="3"/>
                    </a:lnTo>
                    <a:lnTo>
                      <a:pt x="1" y="4"/>
                    </a:lnTo>
                    <a:lnTo>
                      <a:pt x="3" y="5"/>
                    </a:lnTo>
                    <a:lnTo>
                      <a:pt x="7" y="7"/>
                    </a:lnTo>
                    <a:lnTo>
                      <a:pt x="16" y="9"/>
                    </a:lnTo>
                    <a:lnTo>
                      <a:pt x="23" y="12"/>
                    </a:lnTo>
                    <a:lnTo>
                      <a:pt x="32" y="15"/>
                    </a:lnTo>
                    <a:lnTo>
                      <a:pt x="38" y="16"/>
                    </a:lnTo>
                    <a:lnTo>
                      <a:pt x="43" y="17"/>
                    </a:lnTo>
                    <a:lnTo>
                      <a:pt x="46" y="17"/>
                    </a:lnTo>
                    <a:lnTo>
                      <a:pt x="48" y="17"/>
                    </a:lnTo>
                    <a:lnTo>
                      <a:pt x="48" y="16"/>
                    </a:lnTo>
                    <a:lnTo>
                      <a:pt x="48" y="15"/>
                    </a:lnTo>
                    <a:close/>
                  </a:path>
                </a:pathLst>
              </a:custGeom>
              <a:solidFill>
                <a:srgbClr val="FFFFFF"/>
              </a:solidFill>
              <a:ln w="0">
                <a:solidFill>
                  <a:srgbClr val="606060"/>
                </a:solidFill>
                <a:prstDash val="solid"/>
                <a:round/>
                <a:headEnd/>
                <a:tailEnd/>
              </a:ln>
            </p:spPr>
            <p:txBody>
              <a:bodyPr/>
              <a:lstStyle/>
              <a:p>
                <a:endParaRPr lang="en-US"/>
              </a:p>
            </p:txBody>
          </p:sp>
          <p:sp>
            <p:nvSpPr>
              <p:cNvPr id="38124" name="Oval 240"/>
              <p:cNvSpPr>
                <a:spLocks noChangeArrowheads="1"/>
              </p:cNvSpPr>
              <p:nvPr/>
            </p:nvSpPr>
            <p:spPr bwMode="auto">
              <a:xfrm>
                <a:off x="3889" y="3854"/>
                <a:ext cx="63" cy="5"/>
              </a:xfrm>
              <a:prstGeom prst="ellipse">
                <a:avLst/>
              </a:pr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25" name="Oval 241"/>
              <p:cNvSpPr>
                <a:spLocks noChangeArrowheads="1"/>
              </p:cNvSpPr>
              <p:nvPr/>
            </p:nvSpPr>
            <p:spPr bwMode="auto">
              <a:xfrm>
                <a:off x="3891" y="3853"/>
                <a:ext cx="63" cy="5"/>
              </a:xfrm>
              <a:prstGeom prst="ellipse">
                <a:avLst/>
              </a:prstGeom>
              <a:solidFill>
                <a:srgbClr val="FFFFFF"/>
              </a:solidFill>
              <a:ln w="0">
                <a:solidFill>
                  <a:srgbClr val="606060"/>
                </a:solidFill>
                <a:round/>
                <a:headEnd/>
                <a:tailEnd/>
              </a:ln>
            </p:spPr>
            <p:txBody>
              <a:bodyPr/>
              <a:lstStyle/>
              <a:p>
                <a:pPr eaLnBrk="1" hangingPunct="1"/>
                <a:endParaRPr lang="vi-VN" altLang="vi-VN"/>
              </a:p>
            </p:txBody>
          </p:sp>
          <p:sp>
            <p:nvSpPr>
              <p:cNvPr id="38126" name="Oval 242"/>
              <p:cNvSpPr>
                <a:spLocks noChangeArrowheads="1"/>
              </p:cNvSpPr>
              <p:nvPr/>
            </p:nvSpPr>
            <p:spPr bwMode="auto">
              <a:xfrm>
                <a:off x="3945" y="3834"/>
                <a:ext cx="75" cy="44"/>
              </a:xfrm>
              <a:prstGeom prst="ellipse">
                <a:avLst/>
              </a:prstGeom>
              <a:solidFill>
                <a:srgbClr val="FF8000"/>
              </a:solidFill>
              <a:ln w="9525">
                <a:solidFill>
                  <a:srgbClr val="A0A0A0"/>
                </a:solidFill>
                <a:round/>
                <a:headEnd/>
                <a:tailEnd/>
              </a:ln>
            </p:spPr>
            <p:txBody>
              <a:bodyPr/>
              <a:lstStyle/>
              <a:p>
                <a:pPr eaLnBrk="1" hangingPunct="1"/>
                <a:endParaRPr lang="vi-VN" altLang="vi-VN"/>
              </a:p>
            </p:txBody>
          </p:sp>
          <p:sp>
            <p:nvSpPr>
              <p:cNvPr id="38127" name="Oval 243"/>
              <p:cNvSpPr>
                <a:spLocks noChangeArrowheads="1"/>
              </p:cNvSpPr>
              <p:nvPr/>
            </p:nvSpPr>
            <p:spPr bwMode="auto">
              <a:xfrm>
                <a:off x="3952" y="3838"/>
                <a:ext cx="60" cy="37"/>
              </a:xfrm>
              <a:prstGeom prst="ellipse">
                <a:avLst/>
              </a:prstGeom>
              <a:solidFill>
                <a:srgbClr val="FFA0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28" name="Oval 244"/>
              <p:cNvSpPr>
                <a:spLocks noChangeArrowheads="1"/>
              </p:cNvSpPr>
              <p:nvPr/>
            </p:nvSpPr>
            <p:spPr bwMode="auto">
              <a:xfrm>
                <a:off x="3985"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29" name="Oval 245"/>
              <p:cNvSpPr>
                <a:spLocks noChangeArrowheads="1"/>
              </p:cNvSpPr>
              <p:nvPr/>
            </p:nvSpPr>
            <p:spPr bwMode="auto">
              <a:xfrm>
                <a:off x="3979" y="3874"/>
                <a:ext cx="5" cy="2"/>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0" name="Oval 246"/>
              <p:cNvSpPr>
                <a:spLocks noChangeArrowheads="1"/>
              </p:cNvSpPr>
              <p:nvPr/>
            </p:nvSpPr>
            <p:spPr bwMode="auto">
              <a:xfrm>
                <a:off x="3979" y="3870"/>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1" name="Oval 247"/>
              <p:cNvSpPr>
                <a:spLocks noChangeArrowheads="1"/>
              </p:cNvSpPr>
              <p:nvPr/>
            </p:nvSpPr>
            <p:spPr bwMode="auto">
              <a:xfrm>
                <a:off x="3973" y="3873"/>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2" name="Oval 248"/>
              <p:cNvSpPr>
                <a:spLocks noChangeArrowheads="1"/>
              </p:cNvSpPr>
              <p:nvPr/>
            </p:nvSpPr>
            <p:spPr bwMode="auto">
              <a:xfrm>
                <a:off x="3974" y="386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3" name="Oval 249"/>
              <p:cNvSpPr>
                <a:spLocks noChangeArrowheads="1"/>
              </p:cNvSpPr>
              <p:nvPr/>
            </p:nvSpPr>
            <p:spPr bwMode="auto">
              <a:xfrm>
                <a:off x="3966" y="3870"/>
                <a:ext cx="5"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4" name="Oval 250"/>
              <p:cNvSpPr>
                <a:spLocks noChangeArrowheads="1"/>
              </p:cNvSpPr>
              <p:nvPr/>
            </p:nvSpPr>
            <p:spPr bwMode="auto">
              <a:xfrm>
                <a:off x="3961" y="3868"/>
                <a:ext cx="4"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5" name="Oval 251"/>
              <p:cNvSpPr>
                <a:spLocks noChangeArrowheads="1"/>
              </p:cNvSpPr>
              <p:nvPr/>
            </p:nvSpPr>
            <p:spPr bwMode="auto">
              <a:xfrm>
                <a:off x="3957" y="3865"/>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6" name="Oval 252"/>
              <p:cNvSpPr>
                <a:spLocks noChangeArrowheads="1"/>
              </p:cNvSpPr>
              <p:nvPr/>
            </p:nvSpPr>
            <p:spPr bwMode="auto">
              <a:xfrm>
                <a:off x="3964" y="3864"/>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7" name="Oval 253"/>
              <p:cNvSpPr>
                <a:spLocks noChangeArrowheads="1"/>
              </p:cNvSpPr>
              <p:nvPr/>
            </p:nvSpPr>
            <p:spPr bwMode="auto">
              <a:xfrm>
                <a:off x="3952" y="3860"/>
                <a:ext cx="5" cy="3"/>
              </a:xfrm>
              <a:prstGeom prst="ellipse">
                <a:avLst/>
              </a:prstGeom>
              <a:solidFill>
                <a:srgbClr val="FF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8" name="Oval 254"/>
              <p:cNvSpPr>
                <a:spLocks noChangeArrowheads="1"/>
              </p:cNvSpPr>
              <p:nvPr/>
            </p:nvSpPr>
            <p:spPr bwMode="auto">
              <a:xfrm>
                <a:off x="3960" y="3861"/>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39" name="Oval 255"/>
              <p:cNvSpPr>
                <a:spLocks noChangeArrowheads="1"/>
              </p:cNvSpPr>
              <p:nvPr/>
            </p:nvSpPr>
            <p:spPr bwMode="auto">
              <a:xfrm>
                <a:off x="3972" y="3867"/>
                <a:ext cx="1"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0" name="Oval 256"/>
              <p:cNvSpPr>
                <a:spLocks noChangeArrowheads="1"/>
              </p:cNvSpPr>
              <p:nvPr/>
            </p:nvSpPr>
            <p:spPr bwMode="auto">
              <a:xfrm>
                <a:off x="3954" y="3858"/>
                <a:ext cx="3"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1" name="Oval 257"/>
              <p:cNvSpPr>
                <a:spLocks noChangeArrowheads="1"/>
              </p:cNvSpPr>
              <p:nvPr/>
            </p:nvSpPr>
            <p:spPr bwMode="auto">
              <a:xfrm>
                <a:off x="3954" y="3854"/>
                <a:ext cx="3" cy="2"/>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2" name="Oval 258"/>
              <p:cNvSpPr>
                <a:spLocks noChangeArrowheads="1"/>
              </p:cNvSpPr>
              <p:nvPr/>
            </p:nvSpPr>
            <p:spPr bwMode="auto">
              <a:xfrm>
                <a:off x="3958" y="3859"/>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3" name="Oval 259"/>
              <p:cNvSpPr>
                <a:spLocks noChangeArrowheads="1"/>
              </p:cNvSpPr>
              <p:nvPr/>
            </p:nvSpPr>
            <p:spPr bwMode="auto">
              <a:xfrm>
                <a:off x="3958" y="3856"/>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4" name="Oval 260"/>
              <p:cNvSpPr>
                <a:spLocks noChangeArrowheads="1"/>
              </p:cNvSpPr>
              <p:nvPr/>
            </p:nvSpPr>
            <p:spPr bwMode="auto">
              <a:xfrm>
                <a:off x="3957" y="3851"/>
                <a:ext cx="2" cy="1"/>
              </a:xfrm>
              <a:prstGeom prst="ellipse">
                <a:avLst/>
              </a:prstGeom>
              <a:solidFill>
                <a:srgbClr val="C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145" name="Freeform 261"/>
              <p:cNvSpPr>
                <a:spLocks/>
              </p:cNvSpPr>
              <p:nvPr/>
            </p:nvSpPr>
            <p:spPr bwMode="auto">
              <a:xfrm>
                <a:off x="3844" y="4179"/>
                <a:ext cx="215" cy="110"/>
              </a:xfrm>
              <a:custGeom>
                <a:avLst/>
                <a:gdLst>
                  <a:gd name="T0" fmla="*/ 215 w 215"/>
                  <a:gd name="T1" fmla="*/ 110 h 110"/>
                  <a:gd name="T2" fmla="*/ 139 w 215"/>
                  <a:gd name="T3" fmla="*/ 102 h 110"/>
                  <a:gd name="T4" fmla="*/ 120 w 215"/>
                  <a:gd name="T5" fmla="*/ 100 h 110"/>
                  <a:gd name="T6" fmla="*/ 130 w 215"/>
                  <a:gd name="T7" fmla="*/ 97 h 110"/>
                  <a:gd name="T8" fmla="*/ 141 w 215"/>
                  <a:gd name="T9" fmla="*/ 97 h 110"/>
                  <a:gd name="T10" fmla="*/ 119 w 215"/>
                  <a:gd name="T11" fmla="*/ 92 h 110"/>
                  <a:gd name="T12" fmla="*/ 103 w 215"/>
                  <a:gd name="T13" fmla="*/ 90 h 110"/>
                  <a:gd name="T14" fmla="*/ 86 w 215"/>
                  <a:gd name="T15" fmla="*/ 86 h 110"/>
                  <a:gd name="T16" fmla="*/ 103 w 215"/>
                  <a:gd name="T17" fmla="*/ 86 h 110"/>
                  <a:gd name="T18" fmla="*/ 116 w 215"/>
                  <a:gd name="T19" fmla="*/ 86 h 110"/>
                  <a:gd name="T20" fmla="*/ 84 w 215"/>
                  <a:gd name="T21" fmla="*/ 80 h 110"/>
                  <a:gd name="T22" fmla="*/ 76 w 215"/>
                  <a:gd name="T23" fmla="*/ 76 h 110"/>
                  <a:gd name="T24" fmla="*/ 66 w 215"/>
                  <a:gd name="T25" fmla="*/ 71 h 110"/>
                  <a:gd name="T26" fmla="*/ 91 w 215"/>
                  <a:gd name="T27" fmla="*/ 75 h 110"/>
                  <a:gd name="T28" fmla="*/ 67 w 215"/>
                  <a:gd name="T29" fmla="*/ 63 h 110"/>
                  <a:gd name="T30" fmla="*/ 48 w 215"/>
                  <a:gd name="T31" fmla="*/ 53 h 110"/>
                  <a:gd name="T32" fmla="*/ 60 w 215"/>
                  <a:gd name="T33" fmla="*/ 54 h 110"/>
                  <a:gd name="T34" fmla="*/ 67 w 215"/>
                  <a:gd name="T35" fmla="*/ 56 h 110"/>
                  <a:gd name="T36" fmla="*/ 42 w 215"/>
                  <a:gd name="T37" fmla="*/ 41 h 110"/>
                  <a:gd name="T38" fmla="*/ 29 w 215"/>
                  <a:gd name="T39" fmla="*/ 30 h 110"/>
                  <a:gd name="T40" fmla="*/ 42 w 215"/>
                  <a:gd name="T41" fmla="*/ 35 h 110"/>
                  <a:gd name="T42" fmla="*/ 50 w 215"/>
                  <a:gd name="T43" fmla="*/ 37 h 110"/>
                  <a:gd name="T44" fmla="*/ 25 w 215"/>
                  <a:gd name="T45" fmla="*/ 20 h 110"/>
                  <a:gd name="T46" fmla="*/ 7 w 215"/>
                  <a:gd name="T47" fmla="*/ 10 h 110"/>
                  <a:gd name="T48" fmla="*/ 0 w 215"/>
                  <a:gd name="T49" fmla="*/ 0 h 110"/>
                  <a:gd name="T50" fmla="*/ 16 w 215"/>
                  <a:gd name="T51" fmla="*/ 7 h 110"/>
                  <a:gd name="T52" fmla="*/ 38 w 215"/>
                  <a:gd name="T53" fmla="*/ 13 h 110"/>
                  <a:gd name="T54" fmla="*/ 50 w 215"/>
                  <a:gd name="T55" fmla="*/ 18 h 110"/>
                  <a:gd name="T56" fmla="*/ 36 w 215"/>
                  <a:gd name="T57" fmla="*/ 8 h 110"/>
                  <a:gd name="T58" fmla="*/ 55 w 215"/>
                  <a:gd name="T59" fmla="*/ 13 h 110"/>
                  <a:gd name="T60" fmla="*/ 69 w 215"/>
                  <a:gd name="T61" fmla="*/ 24 h 110"/>
                  <a:gd name="T62" fmla="*/ 71 w 215"/>
                  <a:gd name="T63" fmla="*/ 30 h 110"/>
                  <a:gd name="T64" fmla="*/ 71 w 215"/>
                  <a:gd name="T65" fmla="*/ 18 h 110"/>
                  <a:gd name="T66" fmla="*/ 85 w 215"/>
                  <a:gd name="T67" fmla="*/ 29 h 110"/>
                  <a:gd name="T68" fmla="*/ 99 w 215"/>
                  <a:gd name="T69" fmla="*/ 38 h 110"/>
                  <a:gd name="T70" fmla="*/ 99 w 215"/>
                  <a:gd name="T71" fmla="*/ 30 h 110"/>
                  <a:gd name="T72" fmla="*/ 116 w 215"/>
                  <a:gd name="T73" fmla="*/ 42 h 110"/>
                  <a:gd name="T74" fmla="*/ 120 w 215"/>
                  <a:gd name="T75" fmla="*/ 54 h 110"/>
                  <a:gd name="T76" fmla="*/ 125 w 215"/>
                  <a:gd name="T77" fmla="*/ 58 h 110"/>
                  <a:gd name="T78" fmla="*/ 122 w 215"/>
                  <a:gd name="T79" fmla="*/ 44 h 110"/>
                  <a:gd name="T80" fmla="*/ 141 w 215"/>
                  <a:gd name="T81" fmla="*/ 55 h 110"/>
                  <a:gd name="T82" fmla="*/ 149 w 215"/>
                  <a:gd name="T83" fmla="*/ 65 h 110"/>
                  <a:gd name="T84" fmla="*/ 159 w 215"/>
                  <a:gd name="T85" fmla="*/ 77 h 110"/>
                  <a:gd name="T86" fmla="*/ 159 w 215"/>
                  <a:gd name="T87" fmla="*/ 63 h 110"/>
                  <a:gd name="T88" fmla="*/ 170 w 215"/>
                  <a:gd name="T89" fmla="*/ 71 h 110"/>
                  <a:gd name="T90" fmla="*/ 172 w 215"/>
                  <a:gd name="T91" fmla="*/ 79 h 110"/>
                  <a:gd name="T92" fmla="*/ 187 w 215"/>
                  <a:gd name="T93" fmla="*/ 88 h 110"/>
                  <a:gd name="T94" fmla="*/ 187 w 215"/>
                  <a:gd name="T95" fmla="*/ 83 h 110"/>
                  <a:gd name="T96" fmla="*/ 202 w 215"/>
                  <a:gd name="T97" fmla="*/ 93 h 110"/>
                  <a:gd name="T98" fmla="*/ 215 w 215"/>
                  <a:gd name="T99" fmla="*/ 110 h 11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 h="110">
                    <a:moveTo>
                      <a:pt x="215" y="110"/>
                    </a:moveTo>
                    <a:lnTo>
                      <a:pt x="139" y="102"/>
                    </a:lnTo>
                    <a:lnTo>
                      <a:pt x="120" y="100"/>
                    </a:lnTo>
                    <a:lnTo>
                      <a:pt x="130" y="97"/>
                    </a:lnTo>
                    <a:lnTo>
                      <a:pt x="141" y="97"/>
                    </a:lnTo>
                    <a:lnTo>
                      <a:pt x="119" y="92"/>
                    </a:lnTo>
                    <a:lnTo>
                      <a:pt x="103" y="90"/>
                    </a:lnTo>
                    <a:lnTo>
                      <a:pt x="86" y="86"/>
                    </a:lnTo>
                    <a:lnTo>
                      <a:pt x="103" y="86"/>
                    </a:lnTo>
                    <a:lnTo>
                      <a:pt x="116" y="86"/>
                    </a:lnTo>
                    <a:lnTo>
                      <a:pt x="84" y="80"/>
                    </a:lnTo>
                    <a:lnTo>
                      <a:pt x="76" y="76"/>
                    </a:lnTo>
                    <a:lnTo>
                      <a:pt x="66" y="71"/>
                    </a:lnTo>
                    <a:lnTo>
                      <a:pt x="91" y="75"/>
                    </a:lnTo>
                    <a:lnTo>
                      <a:pt x="67" y="63"/>
                    </a:lnTo>
                    <a:lnTo>
                      <a:pt x="48" y="53"/>
                    </a:lnTo>
                    <a:lnTo>
                      <a:pt x="60" y="54"/>
                    </a:lnTo>
                    <a:lnTo>
                      <a:pt x="67" y="56"/>
                    </a:lnTo>
                    <a:lnTo>
                      <a:pt x="42" y="41"/>
                    </a:lnTo>
                    <a:lnTo>
                      <a:pt x="29" y="30"/>
                    </a:lnTo>
                    <a:lnTo>
                      <a:pt x="42" y="35"/>
                    </a:lnTo>
                    <a:lnTo>
                      <a:pt x="50" y="37"/>
                    </a:lnTo>
                    <a:lnTo>
                      <a:pt x="25" y="20"/>
                    </a:lnTo>
                    <a:lnTo>
                      <a:pt x="7" y="10"/>
                    </a:lnTo>
                    <a:lnTo>
                      <a:pt x="0" y="0"/>
                    </a:lnTo>
                    <a:lnTo>
                      <a:pt x="16" y="7"/>
                    </a:lnTo>
                    <a:lnTo>
                      <a:pt x="38" y="13"/>
                    </a:lnTo>
                    <a:lnTo>
                      <a:pt x="50" y="18"/>
                    </a:lnTo>
                    <a:lnTo>
                      <a:pt x="36" y="8"/>
                    </a:lnTo>
                    <a:lnTo>
                      <a:pt x="55" y="13"/>
                    </a:lnTo>
                    <a:lnTo>
                      <a:pt x="69" y="24"/>
                    </a:lnTo>
                    <a:lnTo>
                      <a:pt x="71" y="30"/>
                    </a:lnTo>
                    <a:lnTo>
                      <a:pt x="71" y="18"/>
                    </a:lnTo>
                    <a:lnTo>
                      <a:pt x="85" y="29"/>
                    </a:lnTo>
                    <a:lnTo>
                      <a:pt x="99" y="38"/>
                    </a:lnTo>
                    <a:lnTo>
                      <a:pt x="99" y="30"/>
                    </a:lnTo>
                    <a:lnTo>
                      <a:pt x="116" y="42"/>
                    </a:lnTo>
                    <a:lnTo>
                      <a:pt x="120" y="54"/>
                    </a:lnTo>
                    <a:lnTo>
                      <a:pt x="125" y="58"/>
                    </a:lnTo>
                    <a:lnTo>
                      <a:pt x="122" y="44"/>
                    </a:lnTo>
                    <a:lnTo>
                      <a:pt x="141" y="55"/>
                    </a:lnTo>
                    <a:lnTo>
                      <a:pt x="149" y="65"/>
                    </a:lnTo>
                    <a:lnTo>
                      <a:pt x="159" y="77"/>
                    </a:lnTo>
                    <a:lnTo>
                      <a:pt x="159" y="63"/>
                    </a:lnTo>
                    <a:lnTo>
                      <a:pt x="170" y="71"/>
                    </a:lnTo>
                    <a:lnTo>
                      <a:pt x="172" y="79"/>
                    </a:lnTo>
                    <a:lnTo>
                      <a:pt x="187" y="88"/>
                    </a:lnTo>
                    <a:lnTo>
                      <a:pt x="187" y="83"/>
                    </a:lnTo>
                    <a:lnTo>
                      <a:pt x="202" y="93"/>
                    </a:lnTo>
                    <a:lnTo>
                      <a:pt x="215" y="110"/>
                    </a:lnTo>
                    <a:close/>
                  </a:path>
                </a:pathLst>
              </a:custGeom>
              <a:solidFill>
                <a:srgbClr val="006000"/>
              </a:solidFill>
              <a:ln w="0">
                <a:solidFill>
                  <a:srgbClr val="00A000"/>
                </a:solidFill>
                <a:prstDash val="solid"/>
                <a:round/>
                <a:headEnd/>
                <a:tailEnd/>
              </a:ln>
            </p:spPr>
            <p:txBody>
              <a:bodyPr/>
              <a:lstStyle/>
              <a:p>
                <a:endParaRPr lang="en-US"/>
              </a:p>
            </p:txBody>
          </p:sp>
          <p:sp>
            <p:nvSpPr>
              <p:cNvPr id="38146" name="Freeform 262"/>
              <p:cNvSpPr>
                <a:spLocks/>
              </p:cNvSpPr>
              <p:nvPr/>
            </p:nvSpPr>
            <p:spPr bwMode="auto">
              <a:xfrm>
                <a:off x="4048" y="4186"/>
                <a:ext cx="179" cy="102"/>
              </a:xfrm>
              <a:custGeom>
                <a:avLst/>
                <a:gdLst>
                  <a:gd name="T0" fmla="*/ 0 w 179"/>
                  <a:gd name="T1" fmla="*/ 102 h 102"/>
                  <a:gd name="T2" fmla="*/ 26 w 179"/>
                  <a:gd name="T3" fmla="*/ 99 h 102"/>
                  <a:gd name="T4" fmla="*/ 64 w 179"/>
                  <a:gd name="T5" fmla="*/ 91 h 102"/>
                  <a:gd name="T6" fmla="*/ 88 w 179"/>
                  <a:gd name="T7" fmla="*/ 81 h 102"/>
                  <a:gd name="T8" fmla="*/ 54 w 179"/>
                  <a:gd name="T9" fmla="*/ 84 h 102"/>
                  <a:gd name="T10" fmla="*/ 82 w 179"/>
                  <a:gd name="T11" fmla="*/ 77 h 102"/>
                  <a:gd name="T12" fmla="*/ 106 w 179"/>
                  <a:gd name="T13" fmla="*/ 73 h 102"/>
                  <a:gd name="T14" fmla="*/ 125 w 179"/>
                  <a:gd name="T15" fmla="*/ 66 h 102"/>
                  <a:gd name="T16" fmla="*/ 97 w 179"/>
                  <a:gd name="T17" fmla="*/ 69 h 102"/>
                  <a:gd name="T18" fmla="*/ 133 w 179"/>
                  <a:gd name="T19" fmla="*/ 59 h 102"/>
                  <a:gd name="T20" fmla="*/ 157 w 179"/>
                  <a:gd name="T21" fmla="*/ 46 h 102"/>
                  <a:gd name="T22" fmla="*/ 133 w 179"/>
                  <a:gd name="T23" fmla="*/ 51 h 102"/>
                  <a:gd name="T24" fmla="*/ 166 w 179"/>
                  <a:gd name="T25" fmla="*/ 38 h 102"/>
                  <a:gd name="T26" fmla="*/ 174 w 179"/>
                  <a:gd name="T27" fmla="*/ 26 h 102"/>
                  <a:gd name="T28" fmla="*/ 157 w 179"/>
                  <a:gd name="T29" fmla="*/ 34 h 102"/>
                  <a:gd name="T30" fmla="*/ 179 w 179"/>
                  <a:gd name="T31" fmla="*/ 0 h 102"/>
                  <a:gd name="T32" fmla="*/ 129 w 179"/>
                  <a:gd name="T33" fmla="*/ 13 h 102"/>
                  <a:gd name="T34" fmla="*/ 135 w 179"/>
                  <a:gd name="T35" fmla="*/ 5 h 102"/>
                  <a:gd name="T36" fmla="*/ 98 w 179"/>
                  <a:gd name="T37" fmla="*/ 19 h 102"/>
                  <a:gd name="T38" fmla="*/ 85 w 179"/>
                  <a:gd name="T39" fmla="*/ 28 h 102"/>
                  <a:gd name="T40" fmla="*/ 85 w 179"/>
                  <a:gd name="T41" fmla="*/ 18 h 102"/>
                  <a:gd name="T42" fmla="*/ 67 w 179"/>
                  <a:gd name="T43" fmla="*/ 32 h 102"/>
                  <a:gd name="T44" fmla="*/ 55 w 179"/>
                  <a:gd name="T45" fmla="*/ 47 h 102"/>
                  <a:gd name="T46" fmla="*/ 54 w 179"/>
                  <a:gd name="T47" fmla="*/ 39 h 102"/>
                  <a:gd name="T48" fmla="*/ 39 w 179"/>
                  <a:gd name="T49" fmla="*/ 53 h 102"/>
                  <a:gd name="T50" fmla="*/ 32 w 179"/>
                  <a:gd name="T51" fmla="*/ 71 h 102"/>
                  <a:gd name="T52" fmla="*/ 26 w 179"/>
                  <a:gd name="T53" fmla="*/ 57 h 102"/>
                  <a:gd name="T54" fmla="*/ 11 w 179"/>
                  <a:gd name="T55" fmla="*/ 71 h 102"/>
                  <a:gd name="T56" fmla="*/ 6 w 179"/>
                  <a:gd name="T57" fmla="*/ 81 h 102"/>
                  <a:gd name="T58" fmla="*/ 0 w 179"/>
                  <a:gd name="T59" fmla="*/ 102 h 10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79" h="102">
                    <a:moveTo>
                      <a:pt x="0" y="102"/>
                    </a:moveTo>
                    <a:lnTo>
                      <a:pt x="26" y="99"/>
                    </a:lnTo>
                    <a:lnTo>
                      <a:pt x="64" y="91"/>
                    </a:lnTo>
                    <a:lnTo>
                      <a:pt x="88" y="81"/>
                    </a:lnTo>
                    <a:lnTo>
                      <a:pt x="54" y="84"/>
                    </a:lnTo>
                    <a:lnTo>
                      <a:pt x="82" y="77"/>
                    </a:lnTo>
                    <a:lnTo>
                      <a:pt x="106" y="73"/>
                    </a:lnTo>
                    <a:lnTo>
                      <a:pt x="125" y="66"/>
                    </a:lnTo>
                    <a:lnTo>
                      <a:pt x="97" y="69"/>
                    </a:lnTo>
                    <a:lnTo>
                      <a:pt x="133" y="59"/>
                    </a:lnTo>
                    <a:lnTo>
                      <a:pt x="157" y="46"/>
                    </a:lnTo>
                    <a:lnTo>
                      <a:pt x="133" y="51"/>
                    </a:lnTo>
                    <a:lnTo>
                      <a:pt x="166" y="38"/>
                    </a:lnTo>
                    <a:lnTo>
                      <a:pt x="174" y="26"/>
                    </a:lnTo>
                    <a:lnTo>
                      <a:pt x="157" y="34"/>
                    </a:lnTo>
                    <a:lnTo>
                      <a:pt x="179" y="0"/>
                    </a:lnTo>
                    <a:lnTo>
                      <a:pt x="129" y="13"/>
                    </a:lnTo>
                    <a:lnTo>
                      <a:pt x="135" y="5"/>
                    </a:lnTo>
                    <a:lnTo>
                      <a:pt x="98" y="19"/>
                    </a:lnTo>
                    <a:lnTo>
                      <a:pt x="85" y="28"/>
                    </a:lnTo>
                    <a:lnTo>
                      <a:pt x="85" y="18"/>
                    </a:lnTo>
                    <a:lnTo>
                      <a:pt x="67" y="32"/>
                    </a:lnTo>
                    <a:lnTo>
                      <a:pt x="55" y="47"/>
                    </a:lnTo>
                    <a:lnTo>
                      <a:pt x="54" y="39"/>
                    </a:lnTo>
                    <a:lnTo>
                      <a:pt x="39" y="53"/>
                    </a:lnTo>
                    <a:lnTo>
                      <a:pt x="32" y="71"/>
                    </a:lnTo>
                    <a:lnTo>
                      <a:pt x="26" y="57"/>
                    </a:lnTo>
                    <a:lnTo>
                      <a:pt x="11" y="71"/>
                    </a:lnTo>
                    <a:lnTo>
                      <a:pt x="6" y="81"/>
                    </a:lnTo>
                    <a:lnTo>
                      <a:pt x="0" y="102"/>
                    </a:lnTo>
                    <a:close/>
                  </a:path>
                </a:pathLst>
              </a:custGeom>
              <a:solidFill>
                <a:srgbClr val="006000"/>
              </a:solidFill>
              <a:ln w="0">
                <a:solidFill>
                  <a:srgbClr val="00A000"/>
                </a:solidFill>
                <a:prstDash val="solid"/>
                <a:round/>
                <a:headEnd/>
                <a:tailEnd/>
              </a:ln>
            </p:spPr>
            <p:txBody>
              <a:bodyPr/>
              <a:lstStyle/>
              <a:p>
                <a:endParaRPr lang="en-US"/>
              </a:p>
            </p:txBody>
          </p:sp>
          <p:sp>
            <p:nvSpPr>
              <p:cNvPr id="38147" name="Freeform 263"/>
              <p:cNvSpPr>
                <a:spLocks/>
              </p:cNvSpPr>
              <p:nvPr/>
            </p:nvSpPr>
            <p:spPr bwMode="auto">
              <a:xfrm>
                <a:off x="3910" y="3994"/>
                <a:ext cx="113" cy="50"/>
              </a:xfrm>
              <a:custGeom>
                <a:avLst/>
                <a:gdLst>
                  <a:gd name="T0" fmla="*/ 113 w 113"/>
                  <a:gd name="T1" fmla="*/ 50 h 50"/>
                  <a:gd name="T2" fmla="*/ 111 w 113"/>
                  <a:gd name="T3" fmla="*/ 33 h 50"/>
                  <a:gd name="T4" fmla="*/ 103 w 113"/>
                  <a:gd name="T5" fmla="*/ 14 h 50"/>
                  <a:gd name="T6" fmla="*/ 99 w 113"/>
                  <a:gd name="T7" fmla="*/ 28 h 50"/>
                  <a:gd name="T8" fmla="*/ 92 w 113"/>
                  <a:gd name="T9" fmla="*/ 12 h 50"/>
                  <a:gd name="T10" fmla="*/ 81 w 113"/>
                  <a:gd name="T11" fmla="*/ 3 h 50"/>
                  <a:gd name="T12" fmla="*/ 87 w 113"/>
                  <a:gd name="T13" fmla="*/ 18 h 50"/>
                  <a:gd name="T14" fmla="*/ 63 w 113"/>
                  <a:gd name="T15" fmla="*/ 4 h 50"/>
                  <a:gd name="T16" fmla="*/ 37 w 113"/>
                  <a:gd name="T17" fmla="*/ 0 h 50"/>
                  <a:gd name="T18" fmla="*/ 50 w 113"/>
                  <a:gd name="T19" fmla="*/ 6 h 50"/>
                  <a:gd name="T20" fmla="*/ 0 w 113"/>
                  <a:gd name="T21" fmla="*/ 1 h 50"/>
                  <a:gd name="T22" fmla="*/ 34 w 113"/>
                  <a:gd name="T23" fmla="*/ 13 h 50"/>
                  <a:gd name="T24" fmla="*/ 14 w 113"/>
                  <a:gd name="T25" fmla="*/ 14 h 50"/>
                  <a:gd name="T26" fmla="*/ 56 w 113"/>
                  <a:gd name="T27" fmla="*/ 18 h 50"/>
                  <a:gd name="T28" fmla="*/ 25 w 113"/>
                  <a:gd name="T29" fmla="*/ 28 h 50"/>
                  <a:gd name="T30" fmla="*/ 59 w 113"/>
                  <a:gd name="T31" fmla="*/ 25 h 50"/>
                  <a:gd name="T32" fmla="*/ 69 w 113"/>
                  <a:gd name="T33" fmla="*/ 26 h 50"/>
                  <a:gd name="T34" fmla="*/ 52 w 113"/>
                  <a:gd name="T35" fmla="*/ 32 h 50"/>
                  <a:gd name="T36" fmla="*/ 81 w 113"/>
                  <a:gd name="T37" fmla="*/ 31 h 50"/>
                  <a:gd name="T38" fmla="*/ 73 w 113"/>
                  <a:gd name="T39" fmla="*/ 41 h 50"/>
                  <a:gd name="T40" fmla="*/ 92 w 113"/>
                  <a:gd name="T41" fmla="*/ 35 h 50"/>
                  <a:gd name="T42" fmla="*/ 103 w 113"/>
                  <a:gd name="T43" fmla="*/ 35 h 50"/>
                  <a:gd name="T44" fmla="*/ 113 w 113"/>
                  <a:gd name="T45" fmla="*/ 50 h 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13" h="50">
                    <a:moveTo>
                      <a:pt x="113" y="50"/>
                    </a:moveTo>
                    <a:lnTo>
                      <a:pt x="111" y="33"/>
                    </a:lnTo>
                    <a:lnTo>
                      <a:pt x="103" y="14"/>
                    </a:lnTo>
                    <a:lnTo>
                      <a:pt x="99" y="28"/>
                    </a:lnTo>
                    <a:lnTo>
                      <a:pt x="92" y="12"/>
                    </a:lnTo>
                    <a:lnTo>
                      <a:pt x="81" y="3"/>
                    </a:lnTo>
                    <a:lnTo>
                      <a:pt x="87" y="18"/>
                    </a:lnTo>
                    <a:lnTo>
                      <a:pt x="63" y="4"/>
                    </a:lnTo>
                    <a:lnTo>
                      <a:pt x="37" y="0"/>
                    </a:lnTo>
                    <a:lnTo>
                      <a:pt x="50" y="6"/>
                    </a:lnTo>
                    <a:lnTo>
                      <a:pt x="0" y="1"/>
                    </a:lnTo>
                    <a:lnTo>
                      <a:pt x="34" y="13"/>
                    </a:lnTo>
                    <a:lnTo>
                      <a:pt x="14" y="14"/>
                    </a:lnTo>
                    <a:lnTo>
                      <a:pt x="56" y="18"/>
                    </a:lnTo>
                    <a:lnTo>
                      <a:pt x="25" y="28"/>
                    </a:lnTo>
                    <a:lnTo>
                      <a:pt x="59" y="25"/>
                    </a:lnTo>
                    <a:lnTo>
                      <a:pt x="69" y="26"/>
                    </a:lnTo>
                    <a:lnTo>
                      <a:pt x="52" y="32"/>
                    </a:lnTo>
                    <a:lnTo>
                      <a:pt x="81" y="31"/>
                    </a:lnTo>
                    <a:lnTo>
                      <a:pt x="73" y="41"/>
                    </a:lnTo>
                    <a:lnTo>
                      <a:pt x="92" y="35"/>
                    </a:lnTo>
                    <a:lnTo>
                      <a:pt x="103" y="35"/>
                    </a:lnTo>
                    <a:lnTo>
                      <a:pt x="113" y="50"/>
                    </a:lnTo>
                    <a:close/>
                  </a:path>
                </a:pathLst>
              </a:custGeom>
              <a:solidFill>
                <a:srgbClr val="00A000"/>
              </a:solidFill>
              <a:ln w="0">
                <a:solidFill>
                  <a:srgbClr val="008000"/>
                </a:solidFill>
                <a:prstDash val="solid"/>
                <a:round/>
                <a:headEnd/>
                <a:tailEnd/>
              </a:ln>
            </p:spPr>
            <p:txBody>
              <a:bodyPr/>
              <a:lstStyle/>
              <a:p>
                <a:endParaRPr lang="en-US"/>
              </a:p>
            </p:txBody>
          </p:sp>
          <p:sp>
            <p:nvSpPr>
              <p:cNvPr id="38148" name="Freeform 264"/>
              <p:cNvSpPr>
                <a:spLocks/>
              </p:cNvSpPr>
              <p:nvPr/>
            </p:nvSpPr>
            <p:spPr bwMode="auto">
              <a:xfrm>
                <a:off x="3898" y="4032"/>
                <a:ext cx="135" cy="66"/>
              </a:xfrm>
              <a:custGeom>
                <a:avLst/>
                <a:gdLst>
                  <a:gd name="T0" fmla="*/ 135 w 135"/>
                  <a:gd name="T1" fmla="*/ 66 h 66"/>
                  <a:gd name="T2" fmla="*/ 133 w 135"/>
                  <a:gd name="T3" fmla="*/ 44 h 66"/>
                  <a:gd name="T4" fmla="*/ 124 w 135"/>
                  <a:gd name="T5" fmla="*/ 19 h 66"/>
                  <a:gd name="T6" fmla="*/ 118 w 135"/>
                  <a:gd name="T7" fmla="*/ 38 h 66"/>
                  <a:gd name="T8" fmla="*/ 108 w 135"/>
                  <a:gd name="T9" fmla="*/ 16 h 66"/>
                  <a:gd name="T10" fmla="*/ 97 w 135"/>
                  <a:gd name="T11" fmla="*/ 4 h 66"/>
                  <a:gd name="T12" fmla="*/ 104 w 135"/>
                  <a:gd name="T13" fmla="*/ 24 h 66"/>
                  <a:gd name="T14" fmla="*/ 75 w 135"/>
                  <a:gd name="T15" fmla="*/ 5 h 66"/>
                  <a:gd name="T16" fmla="*/ 45 w 135"/>
                  <a:gd name="T17" fmla="*/ 0 h 66"/>
                  <a:gd name="T18" fmla="*/ 59 w 135"/>
                  <a:gd name="T19" fmla="*/ 8 h 66"/>
                  <a:gd name="T20" fmla="*/ 0 w 135"/>
                  <a:gd name="T21" fmla="*/ 1 h 66"/>
                  <a:gd name="T22" fmla="*/ 40 w 135"/>
                  <a:gd name="T23" fmla="*/ 17 h 66"/>
                  <a:gd name="T24" fmla="*/ 16 w 135"/>
                  <a:gd name="T25" fmla="*/ 19 h 66"/>
                  <a:gd name="T26" fmla="*/ 66 w 135"/>
                  <a:gd name="T27" fmla="*/ 24 h 66"/>
                  <a:gd name="T28" fmla="*/ 31 w 135"/>
                  <a:gd name="T29" fmla="*/ 38 h 66"/>
                  <a:gd name="T30" fmla="*/ 71 w 135"/>
                  <a:gd name="T31" fmla="*/ 33 h 66"/>
                  <a:gd name="T32" fmla="*/ 83 w 135"/>
                  <a:gd name="T33" fmla="*/ 35 h 66"/>
                  <a:gd name="T34" fmla="*/ 62 w 135"/>
                  <a:gd name="T35" fmla="*/ 42 h 66"/>
                  <a:gd name="T36" fmla="*/ 97 w 135"/>
                  <a:gd name="T37" fmla="*/ 41 h 66"/>
                  <a:gd name="T38" fmla="*/ 87 w 135"/>
                  <a:gd name="T39" fmla="*/ 54 h 66"/>
                  <a:gd name="T40" fmla="*/ 108 w 135"/>
                  <a:gd name="T41" fmla="*/ 47 h 66"/>
                  <a:gd name="T42" fmla="*/ 124 w 135"/>
                  <a:gd name="T43" fmla="*/ 47 h 66"/>
                  <a:gd name="T44" fmla="*/ 135 w 135"/>
                  <a:gd name="T45" fmla="*/ 6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5" h="66">
                    <a:moveTo>
                      <a:pt x="135" y="66"/>
                    </a:moveTo>
                    <a:lnTo>
                      <a:pt x="133" y="44"/>
                    </a:lnTo>
                    <a:lnTo>
                      <a:pt x="124" y="19"/>
                    </a:lnTo>
                    <a:lnTo>
                      <a:pt x="118" y="38"/>
                    </a:lnTo>
                    <a:lnTo>
                      <a:pt x="108" y="16"/>
                    </a:lnTo>
                    <a:lnTo>
                      <a:pt x="97" y="4"/>
                    </a:lnTo>
                    <a:lnTo>
                      <a:pt x="104" y="24"/>
                    </a:lnTo>
                    <a:lnTo>
                      <a:pt x="75" y="5"/>
                    </a:lnTo>
                    <a:lnTo>
                      <a:pt x="45" y="0"/>
                    </a:lnTo>
                    <a:lnTo>
                      <a:pt x="59" y="8"/>
                    </a:lnTo>
                    <a:lnTo>
                      <a:pt x="0" y="1"/>
                    </a:lnTo>
                    <a:lnTo>
                      <a:pt x="40" y="17"/>
                    </a:lnTo>
                    <a:lnTo>
                      <a:pt x="16" y="19"/>
                    </a:lnTo>
                    <a:lnTo>
                      <a:pt x="66" y="24"/>
                    </a:lnTo>
                    <a:lnTo>
                      <a:pt x="31" y="38"/>
                    </a:lnTo>
                    <a:lnTo>
                      <a:pt x="71" y="33"/>
                    </a:lnTo>
                    <a:lnTo>
                      <a:pt x="83" y="35"/>
                    </a:lnTo>
                    <a:lnTo>
                      <a:pt x="62" y="42"/>
                    </a:lnTo>
                    <a:lnTo>
                      <a:pt x="97" y="41"/>
                    </a:lnTo>
                    <a:lnTo>
                      <a:pt x="87" y="54"/>
                    </a:lnTo>
                    <a:lnTo>
                      <a:pt x="108" y="47"/>
                    </a:lnTo>
                    <a:lnTo>
                      <a:pt x="124" y="47"/>
                    </a:lnTo>
                    <a:lnTo>
                      <a:pt x="135" y="66"/>
                    </a:lnTo>
                    <a:close/>
                  </a:path>
                </a:pathLst>
              </a:custGeom>
              <a:solidFill>
                <a:srgbClr val="00A000"/>
              </a:solidFill>
              <a:ln w="0">
                <a:solidFill>
                  <a:srgbClr val="008000"/>
                </a:solidFill>
                <a:prstDash val="solid"/>
                <a:round/>
                <a:headEnd/>
                <a:tailEnd/>
              </a:ln>
            </p:spPr>
            <p:txBody>
              <a:bodyPr/>
              <a:lstStyle/>
              <a:p>
                <a:endParaRPr lang="en-US"/>
              </a:p>
            </p:txBody>
          </p:sp>
          <p:sp>
            <p:nvSpPr>
              <p:cNvPr id="38149" name="Freeform 265"/>
              <p:cNvSpPr>
                <a:spLocks/>
              </p:cNvSpPr>
              <p:nvPr/>
            </p:nvSpPr>
            <p:spPr bwMode="auto">
              <a:xfrm>
                <a:off x="3819" y="4141"/>
                <a:ext cx="219" cy="80"/>
              </a:xfrm>
              <a:custGeom>
                <a:avLst/>
                <a:gdLst>
                  <a:gd name="T0" fmla="*/ 219 w 219"/>
                  <a:gd name="T1" fmla="*/ 80 h 80"/>
                  <a:gd name="T2" fmla="*/ 216 w 219"/>
                  <a:gd name="T3" fmla="*/ 53 h 80"/>
                  <a:gd name="T4" fmla="*/ 200 w 219"/>
                  <a:gd name="T5" fmla="*/ 23 h 80"/>
                  <a:gd name="T6" fmla="*/ 194 w 219"/>
                  <a:gd name="T7" fmla="*/ 46 h 80"/>
                  <a:gd name="T8" fmla="*/ 177 w 219"/>
                  <a:gd name="T9" fmla="*/ 18 h 80"/>
                  <a:gd name="T10" fmla="*/ 157 w 219"/>
                  <a:gd name="T11" fmla="*/ 5 h 80"/>
                  <a:gd name="T12" fmla="*/ 169 w 219"/>
                  <a:gd name="T13" fmla="*/ 30 h 80"/>
                  <a:gd name="T14" fmla="*/ 123 w 219"/>
                  <a:gd name="T15" fmla="*/ 7 h 80"/>
                  <a:gd name="T16" fmla="*/ 73 w 219"/>
                  <a:gd name="T17" fmla="*/ 0 h 80"/>
                  <a:gd name="T18" fmla="*/ 97 w 219"/>
                  <a:gd name="T19" fmla="*/ 10 h 80"/>
                  <a:gd name="T20" fmla="*/ 0 w 219"/>
                  <a:gd name="T21" fmla="*/ 1 h 80"/>
                  <a:gd name="T22" fmla="*/ 64 w 219"/>
                  <a:gd name="T23" fmla="*/ 21 h 80"/>
                  <a:gd name="T24" fmla="*/ 26 w 219"/>
                  <a:gd name="T25" fmla="*/ 23 h 80"/>
                  <a:gd name="T26" fmla="*/ 107 w 219"/>
                  <a:gd name="T27" fmla="*/ 30 h 80"/>
                  <a:gd name="T28" fmla="*/ 49 w 219"/>
                  <a:gd name="T29" fmla="*/ 46 h 80"/>
                  <a:gd name="T30" fmla="*/ 115 w 219"/>
                  <a:gd name="T31" fmla="*/ 41 h 80"/>
                  <a:gd name="T32" fmla="*/ 135 w 219"/>
                  <a:gd name="T33" fmla="*/ 42 h 80"/>
                  <a:gd name="T34" fmla="*/ 100 w 219"/>
                  <a:gd name="T35" fmla="*/ 51 h 80"/>
                  <a:gd name="T36" fmla="*/ 157 w 219"/>
                  <a:gd name="T37" fmla="*/ 50 h 80"/>
                  <a:gd name="T38" fmla="*/ 143 w 219"/>
                  <a:gd name="T39" fmla="*/ 66 h 80"/>
                  <a:gd name="T40" fmla="*/ 177 w 219"/>
                  <a:gd name="T41" fmla="*/ 57 h 80"/>
                  <a:gd name="T42" fmla="*/ 200 w 219"/>
                  <a:gd name="T43" fmla="*/ 57 h 80"/>
                  <a:gd name="T44" fmla="*/ 219 w 219"/>
                  <a:gd name="T45" fmla="*/ 80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9" h="80">
                    <a:moveTo>
                      <a:pt x="219" y="80"/>
                    </a:moveTo>
                    <a:lnTo>
                      <a:pt x="216" y="53"/>
                    </a:lnTo>
                    <a:lnTo>
                      <a:pt x="200" y="23"/>
                    </a:lnTo>
                    <a:lnTo>
                      <a:pt x="194" y="46"/>
                    </a:lnTo>
                    <a:lnTo>
                      <a:pt x="177" y="18"/>
                    </a:lnTo>
                    <a:lnTo>
                      <a:pt x="157" y="5"/>
                    </a:lnTo>
                    <a:lnTo>
                      <a:pt x="169" y="30"/>
                    </a:lnTo>
                    <a:lnTo>
                      <a:pt x="123" y="7"/>
                    </a:lnTo>
                    <a:lnTo>
                      <a:pt x="73" y="0"/>
                    </a:lnTo>
                    <a:lnTo>
                      <a:pt x="97" y="10"/>
                    </a:lnTo>
                    <a:lnTo>
                      <a:pt x="0" y="1"/>
                    </a:lnTo>
                    <a:lnTo>
                      <a:pt x="64" y="21"/>
                    </a:lnTo>
                    <a:lnTo>
                      <a:pt x="26" y="23"/>
                    </a:lnTo>
                    <a:lnTo>
                      <a:pt x="107" y="30"/>
                    </a:lnTo>
                    <a:lnTo>
                      <a:pt x="49" y="46"/>
                    </a:lnTo>
                    <a:lnTo>
                      <a:pt x="115" y="41"/>
                    </a:lnTo>
                    <a:lnTo>
                      <a:pt x="135" y="42"/>
                    </a:lnTo>
                    <a:lnTo>
                      <a:pt x="100" y="51"/>
                    </a:lnTo>
                    <a:lnTo>
                      <a:pt x="157" y="50"/>
                    </a:lnTo>
                    <a:lnTo>
                      <a:pt x="143" y="66"/>
                    </a:lnTo>
                    <a:lnTo>
                      <a:pt x="177" y="57"/>
                    </a:lnTo>
                    <a:lnTo>
                      <a:pt x="200" y="57"/>
                    </a:lnTo>
                    <a:lnTo>
                      <a:pt x="219" y="80"/>
                    </a:lnTo>
                    <a:close/>
                  </a:path>
                </a:pathLst>
              </a:custGeom>
              <a:solidFill>
                <a:srgbClr val="00A000"/>
              </a:solidFill>
              <a:ln w="0">
                <a:solidFill>
                  <a:srgbClr val="00A000"/>
                </a:solidFill>
                <a:prstDash val="solid"/>
                <a:round/>
                <a:headEnd/>
                <a:tailEnd/>
              </a:ln>
            </p:spPr>
            <p:txBody>
              <a:bodyPr/>
              <a:lstStyle/>
              <a:p>
                <a:endParaRPr lang="en-US"/>
              </a:p>
            </p:txBody>
          </p:sp>
          <p:sp>
            <p:nvSpPr>
              <p:cNvPr id="38150" name="Freeform 266"/>
              <p:cNvSpPr>
                <a:spLocks/>
              </p:cNvSpPr>
              <p:nvPr/>
            </p:nvSpPr>
            <p:spPr bwMode="auto">
              <a:xfrm>
                <a:off x="4037" y="4141"/>
                <a:ext cx="230" cy="77"/>
              </a:xfrm>
              <a:custGeom>
                <a:avLst/>
                <a:gdLst>
                  <a:gd name="T0" fmla="*/ 0 w 230"/>
                  <a:gd name="T1" fmla="*/ 77 h 77"/>
                  <a:gd name="T2" fmla="*/ 3 w 230"/>
                  <a:gd name="T3" fmla="*/ 51 h 77"/>
                  <a:gd name="T4" fmla="*/ 19 w 230"/>
                  <a:gd name="T5" fmla="*/ 22 h 77"/>
                  <a:gd name="T6" fmla="*/ 26 w 230"/>
                  <a:gd name="T7" fmla="*/ 44 h 77"/>
                  <a:gd name="T8" fmla="*/ 44 w 230"/>
                  <a:gd name="T9" fmla="*/ 18 h 77"/>
                  <a:gd name="T10" fmla="*/ 64 w 230"/>
                  <a:gd name="T11" fmla="*/ 4 h 77"/>
                  <a:gd name="T12" fmla="*/ 51 w 230"/>
                  <a:gd name="T13" fmla="*/ 29 h 77"/>
                  <a:gd name="T14" fmla="*/ 99 w 230"/>
                  <a:gd name="T15" fmla="*/ 6 h 77"/>
                  <a:gd name="T16" fmla="*/ 152 w 230"/>
                  <a:gd name="T17" fmla="*/ 0 h 77"/>
                  <a:gd name="T18" fmla="*/ 127 w 230"/>
                  <a:gd name="T19" fmla="*/ 9 h 77"/>
                  <a:gd name="T20" fmla="*/ 230 w 230"/>
                  <a:gd name="T21" fmla="*/ 1 h 77"/>
                  <a:gd name="T22" fmla="*/ 161 w 230"/>
                  <a:gd name="T23" fmla="*/ 20 h 77"/>
                  <a:gd name="T24" fmla="*/ 201 w 230"/>
                  <a:gd name="T25" fmla="*/ 22 h 77"/>
                  <a:gd name="T26" fmla="*/ 117 w 230"/>
                  <a:gd name="T27" fmla="*/ 29 h 77"/>
                  <a:gd name="T28" fmla="*/ 177 w 230"/>
                  <a:gd name="T29" fmla="*/ 44 h 77"/>
                  <a:gd name="T30" fmla="*/ 109 w 230"/>
                  <a:gd name="T31" fmla="*/ 39 h 77"/>
                  <a:gd name="T32" fmla="*/ 88 w 230"/>
                  <a:gd name="T33" fmla="*/ 41 h 77"/>
                  <a:gd name="T34" fmla="*/ 124 w 230"/>
                  <a:gd name="T35" fmla="*/ 50 h 77"/>
                  <a:gd name="T36" fmla="*/ 64 w 230"/>
                  <a:gd name="T37" fmla="*/ 48 h 77"/>
                  <a:gd name="T38" fmla="*/ 79 w 230"/>
                  <a:gd name="T39" fmla="*/ 63 h 77"/>
                  <a:gd name="T40" fmla="*/ 44 w 230"/>
                  <a:gd name="T41" fmla="*/ 55 h 77"/>
                  <a:gd name="T42" fmla="*/ 19 w 230"/>
                  <a:gd name="T43" fmla="*/ 55 h 77"/>
                  <a:gd name="T44" fmla="*/ 0 w 230"/>
                  <a:gd name="T45" fmla="*/ 77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30" h="77">
                    <a:moveTo>
                      <a:pt x="0" y="77"/>
                    </a:moveTo>
                    <a:lnTo>
                      <a:pt x="3" y="51"/>
                    </a:lnTo>
                    <a:lnTo>
                      <a:pt x="19" y="22"/>
                    </a:lnTo>
                    <a:lnTo>
                      <a:pt x="26" y="44"/>
                    </a:lnTo>
                    <a:lnTo>
                      <a:pt x="44" y="18"/>
                    </a:lnTo>
                    <a:lnTo>
                      <a:pt x="64" y="4"/>
                    </a:lnTo>
                    <a:lnTo>
                      <a:pt x="51" y="29"/>
                    </a:lnTo>
                    <a:lnTo>
                      <a:pt x="99" y="6"/>
                    </a:lnTo>
                    <a:lnTo>
                      <a:pt x="152" y="0"/>
                    </a:lnTo>
                    <a:lnTo>
                      <a:pt x="127" y="9"/>
                    </a:lnTo>
                    <a:lnTo>
                      <a:pt x="230" y="1"/>
                    </a:lnTo>
                    <a:lnTo>
                      <a:pt x="161" y="20"/>
                    </a:lnTo>
                    <a:lnTo>
                      <a:pt x="201" y="22"/>
                    </a:lnTo>
                    <a:lnTo>
                      <a:pt x="117" y="29"/>
                    </a:lnTo>
                    <a:lnTo>
                      <a:pt x="177" y="44"/>
                    </a:lnTo>
                    <a:lnTo>
                      <a:pt x="109" y="39"/>
                    </a:lnTo>
                    <a:lnTo>
                      <a:pt x="88" y="41"/>
                    </a:lnTo>
                    <a:lnTo>
                      <a:pt x="124" y="50"/>
                    </a:lnTo>
                    <a:lnTo>
                      <a:pt x="64" y="48"/>
                    </a:lnTo>
                    <a:lnTo>
                      <a:pt x="79" y="63"/>
                    </a:lnTo>
                    <a:lnTo>
                      <a:pt x="44" y="55"/>
                    </a:lnTo>
                    <a:lnTo>
                      <a:pt x="19" y="55"/>
                    </a:lnTo>
                    <a:lnTo>
                      <a:pt x="0" y="77"/>
                    </a:lnTo>
                    <a:close/>
                  </a:path>
                </a:pathLst>
              </a:custGeom>
              <a:solidFill>
                <a:srgbClr val="00A000"/>
              </a:solidFill>
              <a:ln w="0">
                <a:solidFill>
                  <a:srgbClr val="00A000"/>
                </a:solidFill>
                <a:prstDash val="solid"/>
                <a:round/>
                <a:headEnd/>
                <a:tailEnd/>
              </a:ln>
            </p:spPr>
            <p:txBody>
              <a:bodyPr/>
              <a:lstStyle/>
              <a:p>
                <a:endParaRPr lang="en-US"/>
              </a:p>
            </p:txBody>
          </p:sp>
          <p:sp>
            <p:nvSpPr>
              <p:cNvPr id="38151" name="Freeform 267"/>
              <p:cNvSpPr>
                <a:spLocks/>
              </p:cNvSpPr>
              <p:nvPr/>
            </p:nvSpPr>
            <p:spPr bwMode="auto">
              <a:xfrm>
                <a:off x="4032" y="4086"/>
                <a:ext cx="161" cy="79"/>
              </a:xfrm>
              <a:custGeom>
                <a:avLst/>
                <a:gdLst>
                  <a:gd name="T0" fmla="*/ 0 w 161"/>
                  <a:gd name="T1" fmla="*/ 79 h 79"/>
                  <a:gd name="T2" fmla="*/ 2 w 161"/>
                  <a:gd name="T3" fmla="*/ 52 h 79"/>
                  <a:gd name="T4" fmla="*/ 14 w 161"/>
                  <a:gd name="T5" fmla="*/ 23 h 79"/>
                  <a:gd name="T6" fmla="*/ 19 w 161"/>
                  <a:gd name="T7" fmla="*/ 45 h 79"/>
                  <a:gd name="T8" fmla="*/ 31 w 161"/>
                  <a:gd name="T9" fmla="*/ 19 h 79"/>
                  <a:gd name="T10" fmla="*/ 46 w 161"/>
                  <a:gd name="T11" fmla="*/ 5 h 79"/>
                  <a:gd name="T12" fmla="*/ 36 w 161"/>
                  <a:gd name="T13" fmla="*/ 29 h 79"/>
                  <a:gd name="T14" fmla="*/ 70 w 161"/>
                  <a:gd name="T15" fmla="*/ 7 h 79"/>
                  <a:gd name="T16" fmla="*/ 108 w 161"/>
                  <a:gd name="T17" fmla="*/ 0 h 79"/>
                  <a:gd name="T18" fmla="*/ 90 w 161"/>
                  <a:gd name="T19" fmla="*/ 10 h 79"/>
                  <a:gd name="T20" fmla="*/ 161 w 161"/>
                  <a:gd name="T21" fmla="*/ 2 h 79"/>
                  <a:gd name="T22" fmla="*/ 114 w 161"/>
                  <a:gd name="T23" fmla="*/ 21 h 79"/>
                  <a:gd name="T24" fmla="*/ 142 w 161"/>
                  <a:gd name="T25" fmla="*/ 23 h 79"/>
                  <a:gd name="T26" fmla="*/ 83 w 161"/>
                  <a:gd name="T27" fmla="*/ 29 h 79"/>
                  <a:gd name="T28" fmla="*/ 125 w 161"/>
                  <a:gd name="T29" fmla="*/ 45 h 79"/>
                  <a:gd name="T30" fmla="*/ 77 w 161"/>
                  <a:gd name="T31" fmla="*/ 40 h 79"/>
                  <a:gd name="T32" fmla="*/ 62 w 161"/>
                  <a:gd name="T33" fmla="*/ 42 h 79"/>
                  <a:gd name="T34" fmla="*/ 88 w 161"/>
                  <a:gd name="T35" fmla="*/ 51 h 79"/>
                  <a:gd name="T36" fmla="*/ 46 w 161"/>
                  <a:gd name="T37" fmla="*/ 49 h 79"/>
                  <a:gd name="T38" fmla="*/ 56 w 161"/>
                  <a:gd name="T39" fmla="*/ 64 h 79"/>
                  <a:gd name="T40" fmla="*/ 31 w 161"/>
                  <a:gd name="T41" fmla="*/ 56 h 79"/>
                  <a:gd name="T42" fmla="*/ 14 w 161"/>
                  <a:gd name="T43" fmla="*/ 56 h 79"/>
                  <a:gd name="T44" fmla="*/ 0 w 161"/>
                  <a:gd name="T45" fmla="*/ 79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1" h="79">
                    <a:moveTo>
                      <a:pt x="0" y="79"/>
                    </a:moveTo>
                    <a:lnTo>
                      <a:pt x="2" y="52"/>
                    </a:lnTo>
                    <a:lnTo>
                      <a:pt x="14" y="23"/>
                    </a:lnTo>
                    <a:lnTo>
                      <a:pt x="19" y="45"/>
                    </a:lnTo>
                    <a:lnTo>
                      <a:pt x="31" y="19"/>
                    </a:lnTo>
                    <a:lnTo>
                      <a:pt x="46" y="5"/>
                    </a:lnTo>
                    <a:lnTo>
                      <a:pt x="36" y="29"/>
                    </a:lnTo>
                    <a:lnTo>
                      <a:pt x="70" y="7"/>
                    </a:lnTo>
                    <a:lnTo>
                      <a:pt x="108" y="0"/>
                    </a:lnTo>
                    <a:lnTo>
                      <a:pt x="90" y="10"/>
                    </a:lnTo>
                    <a:lnTo>
                      <a:pt x="161" y="2"/>
                    </a:lnTo>
                    <a:lnTo>
                      <a:pt x="114" y="21"/>
                    </a:lnTo>
                    <a:lnTo>
                      <a:pt x="142" y="23"/>
                    </a:lnTo>
                    <a:lnTo>
                      <a:pt x="83" y="29"/>
                    </a:lnTo>
                    <a:lnTo>
                      <a:pt x="125" y="45"/>
                    </a:lnTo>
                    <a:lnTo>
                      <a:pt x="77" y="40"/>
                    </a:lnTo>
                    <a:lnTo>
                      <a:pt x="62" y="42"/>
                    </a:lnTo>
                    <a:lnTo>
                      <a:pt x="88" y="51"/>
                    </a:lnTo>
                    <a:lnTo>
                      <a:pt x="46" y="49"/>
                    </a:lnTo>
                    <a:lnTo>
                      <a:pt x="56" y="64"/>
                    </a:lnTo>
                    <a:lnTo>
                      <a:pt x="31" y="56"/>
                    </a:lnTo>
                    <a:lnTo>
                      <a:pt x="14" y="56"/>
                    </a:lnTo>
                    <a:lnTo>
                      <a:pt x="0" y="79"/>
                    </a:lnTo>
                    <a:close/>
                  </a:path>
                </a:pathLst>
              </a:custGeom>
              <a:solidFill>
                <a:srgbClr val="00A000"/>
              </a:solidFill>
              <a:ln w="0">
                <a:solidFill>
                  <a:srgbClr val="006000"/>
                </a:solidFill>
                <a:prstDash val="solid"/>
                <a:round/>
                <a:headEnd/>
                <a:tailEnd/>
              </a:ln>
            </p:spPr>
            <p:txBody>
              <a:bodyPr/>
              <a:lstStyle/>
              <a:p>
                <a:endParaRPr lang="en-US"/>
              </a:p>
            </p:txBody>
          </p:sp>
        </p:grpSp>
        <p:grpSp>
          <p:nvGrpSpPr>
            <p:cNvPr id="37895" name="Group 268"/>
            <p:cNvGrpSpPr>
              <a:grpSpLocks/>
            </p:cNvGrpSpPr>
            <p:nvPr/>
          </p:nvGrpSpPr>
          <p:grpSpPr bwMode="auto">
            <a:xfrm>
              <a:off x="4506" y="3198"/>
              <a:ext cx="1242" cy="1111"/>
              <a:chOff x="4506" y="3198"/>
              <a:chExt cx="1242" cy="1111"/>
            </a:xfrm>
          </p:grpSpPr>
          <p:sp>
            <p:nvSpPr>
              <p:cNvPr id="37990" name="Freeform 269"/>
              <p:cNvSpPr>
                <a:spLocks/>
              </p:cNvSpPr>
              <p:nvPr/>
            </p:nvSpPr>
            <p:spPr bwMode="auto">
              <a:xfrm>
                <a:off x="5087" y="3669"/>
                <a:ext cx="271" cy="640"/>
              </a:xfrm>
              <a:custGeom>
                <a:avLst/>
                <a:gdLst>
                  <a:gd name="T0" fmla="*/ 224 w 271"/>
                  <a:gd name="T1" fmla="*/ 640 h 640"/>
                  <a:gd name="T2" fmla="*/ 239 w 271"/>
                  <a:gd name="T3" fmla="*/ 599 h 640"/>
                  <a:gd name="T4" fmla="*/ 254 w 271"/>
                  <a:gd name="T5" fmla="*/ 550 h 640"/>
                  <a:gd name="T6" fmla="*/ 261 w 271"/>
                  <a:gd name="T7" fmla="*/ 500 h 640"/>
                  <a:gd name="T8" fmla="*/ 265 w 271"/>
                  <a:gd name="T9" fmla="*/ 461 h 640"/>
                  <a:gd name="T10" fmla="*/ 265 w 271"/>
                  <a:gd name="T11" fmla="*/ 420 h 640"/>
                  <a:gd name="T12" fmla="*/ 271 w 271"/>
                  <a:gd name="T13" fmla="*/ 364 h 640"/>
                  <a:gd name="T14" fmla="*/ 267 w 271"/>
                  <a:gd name="T15" fmla="*/ 313 h 640"/>
                  <a:gd name="T16" fmla="*/ 265 w 271"/>
                  <a:gd name="T17" fmla="*/ 253 h 640"/>
                  <a:gd name="T18" fmla="*/ 259 w 271"/>
                  <a:gd name="T19" fmla="*/ 210 h 640"/>
                  <a:gd name="T20" fmla="*/ 256 w 271"/>
                  <a:gd name="T21" fmla="*/ 180 h 640"/>
                  <a:gd name="T22" fmla="*/ 246 w 271"/>
                  <a:gd name="T23" fmla="*/ 151 h 640"/>
                  <a:gd name="T24" fmla="*/ 236 w 271"/>
                  <a:gd name="T25" fmla="*/ 119 h 640"/>
                  <a:gd name="T26" fmla="*/ 217 w 271"/>
                  <a:gd name="T27" fmla="*/ 82 h 640"/>
                  <a:gd name="T28" fmla="*/ 190 w 271"/>
                  <a:gd name="T29" fmla="*/ 47 h 640"/>
                  <a:gd name="T30" fmla="*/ 169 w 271"/>
                  <a:gd name="T31" fmla="*/ 26 h 640"/>
                  <a:gd name="T32" fmla="*/ 144 w 271"/>
                  <a:gd name="T33" fmla="*/ 8 h 640"/>
                  <a:gd name="T34" fmla="*/ 120 w 271"/>
                  <a:gd name="T35" fmla="*/ 2 h 640"/>
                  <a:gd name="T36" fmla="*/ 88 w 271"/>
                  <a:gd name="T37" fmla="*/ 0 h 640"/>
                  <a:gd name="T38" fmla="*/ 52 w 271"/>
                  <a:gd name="T39" fmla="*/ 6 h 640"/>
                  <a:gd name="T40" fmla="*/ 0 w 271"/>
                  <a:gd name="T41" fmla="*/ 28 h 640"/>
                  <a:gd name="T42" fmla="*/ 56 w 271"/>
                  <a:gd name="T43" fmla="*/ 28 h 640"/>
                  <a:gd name="T44" fmla="*/ 97 w 271"/>
                  <a:gd name="T45" fmla="*/ 32 h 640"/>
                  <a:gd name="T46" fmla="*/ 118 w 271"/>
                  <a:gd name="T47" fmla="*/ 36 h 640"/>
                  <a:gd name="T48" fmla="*/ 142 w 271"/>
                  <a:gd name="T49" fmla="*/ 45 h 640"/>
                  <a:gd name="T50" fmla="*/ 157 w 271"/>
                  <a:gd name="T51" fmla="*/ 62 h 640"/>
                  <a:gd name="T52" fmla="*/ 175 w 271"/>
                  <a:gd name="T53" fmla="*/ 92 h 640"/>
                  <a:gd name="T54" fmla="*/ 191 w 271"/>
                  <a:gd name="T55" fmla="*/ 115 h 640"/>
                  <a:gd name="T56" fmla="*/ 197 w 271"/>
                  <a:gd name="T57" fmla="*/ 143 h 640"/>
                  <a:gd name="T58" fmla="*/ 209 w 271"/>
                  <a:gd name="T59" fmla="*/ 173 h 640"/>
                  <a:gd name="T60" fmla="*/ 216 w 271"/>
                  <a:gd name="T61" fmla="*/ 206 h 640"/>
                  <a:gd name="T62" fmla="*/ 224 w 271"/>
                  <a:gd name="T63" fmla="*/ 249 h 640"/>
                  <a:gd name="T64" fmla="*/ 227 w 271"/>
                  <a:gd name="T65" fmla="*/ 296 h 640"/>
                  <a:gd name="T66" fmla="*/ 227 w 271"/>
                  <a:gd name="T67" fmla="*/ 370 h 640"/>
                  <a:gd name="T68" fmla="*/ 223 w 271"/>
                  <a:gd name="T69" fmla="*/ 437 h 640"/>
                  <a:gd name="T70" fmla="*/ 215 w 271"/>
                  <a:gd name="T71" fmla="*/ 504 h 640"/>
                  <a:gd name="T72" fmla="*/ 204 w 271"/>
                  <a:gd name="T73" fmla="*/ 545 h 640"/>
                  <a:gd name="T74" fmla="*/ 189 w 271"/>
                  <a:gd name="T75" fmla="*/ 595 h 640"/>
                  <a:gd name="T76" fmla="*/ 170 w 271"/>
                  <a:gd name="T77" fmla="*/ 640 h 640"/>
                  <a:gd name="T78" fmla="*/ 224 w 271"/>
                  <a:gd name="T79" fmla="*/ 640 h 6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71" h="640">
                    <a:moveTo>
                      <a:pt x="224" y="640"/>
                    </a:moveTo>
                    <a:lnTo>
                      <a:pt x="239" y="599"/>
                    </a:lnTo>
                    <a:lnTo>
                      <a:pt x="254" y="550"/>
                    </a:lnTo>
                    <a:lnTo>
                      <a:pt x="261" y="500"/>
                    </a:lnTo>
                    <a:lnTo>
                      <a:pt x="265" y="461"/>
                    </a:lnTo>
                    <a:lnTo>
                      <a:pt x="265" y="420"/>
                    </a:lnTo>
                    <a:lnTo>
                      <a:pt x="271" y="364"/>
                    </a:lnTo>
                    <a:lnTo>
                      <a:pt x="267" y="313"/>
                    </a:lnTo>
                    <a:lnTo>
                      <a:pt x="265" y="253"/>
                    </a:lnTo>
                    <a:lnTo>
                      <a:pt x="259" y="210"/>
                    </a:lnTo>
                    <a:lnTo>
                      <a:pt x="256" y="180"/>
                    </a:lnTo>
                    <a:lnTo>
                      <a:pt x="246" y="151"/>
                    </a:lnTo>
                    <a:lnTo>
                      <a:pt x="236" y="119"/>
                    </a:lnTo>
                    <a:lnTo>
                      <a:pt x="217" y="82"/>
                    </a:lnTo>
                    <a:lnTo>
                      <a:pt x="190" y="47"/>
                    </a:lnTo>
                    <a:lnTo>
                      <a:pt x="169" y="26"/>
                    </a:lnTo>
                    <a:lnTo>
                      <a:pt x="144" y="8"/>
                    </a:lnTo>
                    <a:lnTo>
                      <a:pt x="120" y="2"/>
                    </a:lnTo>
                    <a:lnTo>
                      <a:pt x="88" y="0"/>
                    </a:lnTo>
                    <a:lnTo>
                      <a:pt x="52" y="6"/>
                    </a:lnTo>
                    <a:lnTo>
                      <a:pt x="0" y="28"/>
                    </a:lnTo>
                    <a:lnTo>
                      <a:pt x="56" y="28"/>
                    </a:lnTo>
                    <a:lnTo>
                      <a:pt x="97" y="32"/>
                    </a:lnTo>
                    <a:lnTo>
                      <a:pt x="118" y="36"/>
                    </a:lnTo>
                    <a:lnTo>
                      <a:pt x="142" y="45"/>
                    </a:lnTo>
                    <a:lnTo>
                      <a:pt x="157" y="62"/>
                    </a:lnTo>
                    <a:lnTo>
                      <a:pt x="175" y="92"/>
                    </a:lnTo>
                    <a:lnTo>
                      <a:pt x="191" y="115"/>
                    </a:lnTo>
                    <a:lnTo>
                      <a:pt x="197" y="143"/>
                    </a:lnTo>
                    <a:lnTo>
                      <a:pt x="209" y="173"/>
                    </a:lnTo>
                    <a:lnTo>
                      <a:pt x="216" y="206"/>
                    </a:lnTo>
                    <a:lnTo>
                      <a:pt x="224" y="249"/>
                    </a:lnTo>
                    <a:lnTo>
                      <a:pt x="227" y="296"/>
                    </a:lnTo>
                    <a:lnTo>
                      <a:pt x="227" y="370"/>
                    </a:lnTo>
                    <a:lnTo>
                      <a:pt x="223" y="437"/>
                    </a:lnTo>
                    <a:lnTo>
                      <a:pt x="215" y="504"/>
                    </a:lnTo>
                    <a:lnTo>
                      <a:pt x="204" y="545"/>
                    </a:lnTo>
                    <a:lnTo>
                      <a:pt x="189" y="595"/>
                    </a:lnTo>
                    <a:lnTo>
                      <a:pt x="170" y="640"/>
                    </a:lnTo>
                    <a:lnTo>
                      <a:pt x="224" y="640"/>
                    </a:lnTo>
                    <a:close/>
                  </a:path>
                </a:pathLst>
              </a:custGeom>
              <a:solidFill>
                <a:srgbClr val="000000"/>
              </a:solidFill>
              <a:ln w="1588">
                <a:solidFill>
                  <a:srgbClr val="004000"/>
                </a:solidFill>
                <a:prstDash val="solid"/>
                <a:round/>
                <a:headEnd/>
                <a:tailEnd/>
              </a:ln>
            </p:spPr>
            <p:txBody>
              <a:bodyPr/>
              <a:lstStyle/>
              <a:p>
                <a:endParaRPr lang="en-US"/>
              </a:p>
            </p:txBody>
          </p:sp>
          <p:sp>
            <p:nvSpPr>
              <p:cNvPr id="37991" name="Freeform 270"/>
              <p:cNvSpPr>
                <a:spLocks/>
              </p:cNvSpPr>
              <p:nvPr/>
            </p:nvSpPr>
            <p:spPr bwMode="auto">
              <a:xfrm>
                <a:off x="5299" y="3405"/>
                <a:ext cx="132" cy="904"/>
              </a:xfrm>
              <a:custGeom>
                <a:avLst/>
                <a:gdLst>
                  <a:gd name="T0" fmla="*/ 0 w 132"/>
                  <a:gd name="T1" fmla="*/ 0 h 904"/>
                  <a:gd name="T2" fmla="*/ 41 w 132"/>
                  <a:gd name="T3" fmla="*/ 30 h 904"/>
                  <a:gd name="T4" fmla="*/ 62 w 132"/>
                  <a:gd name="T5" fmla="*/ 43 h 904"/>
                  <a:gd name="T6" fmla="*/ 76 w 132"/>
                  <a:gd name="T7" fmla="*/ 57 h 904"/>
                  <a:gd name="T8" fmla="*/ 93 w 132"/>
                  <a:gd name="T9" fmla="*/ 75 h 904"/>
                  <a:gd name="T10" fmla="*/ 107 w 132"/>
                  <a:gd name="T11" fmla="*/ 100 h 904"/>
                  <a:gd name="T12" fmla="*/ 114 w 132"/>
                  <a:gd name="T13" fmla="*/ 124 h 904"/>
                  <a:gd name="T14" fmla="*/ 116 w 132"/>
                  <a:gd name="T15" fmla="*/ 147 h 904"/>
                  <a:gd name="T16" fmla="*/ 116 w 132"/>
                  <a:gd name="T17" fmla="*/ 186 h 904"/>
                  <a:gd name="T18" fmla="*/ 115 w 132"/>
                  <a:gd name="T19" fmla="*/ 225 h 904"/>
                  <a:gd name="T20" fmla="*/ 111 w 132"/>
                  <a:gd name="T21" fmla="*/ 282 h 904"/>
                  <a:gd name="T22" fmla="*/ 104 w 132"/>
                  <a:gd name="T23" fmla="*/ 331 h 904"/>
                  <a:gd name="T24" fmla="*/ 101 w 132"/>
                  <a:gd name="T25" fmla="*/ 364 h 904"/>
                  <a:gd name="T26" fmla="*/ 96 w 132"/>
                  <a:gd name="T27" fmla="*/ 387 h 904"/>
                  <a:gd name="T28" fmla="*/ 90 w 132"/>
                  <a:gd name="T29" fmla="*/ 415 h 904"/>
                  <a:gd name="T30" fmla="*/ 80 w 132"/>
                  <a:gd name="T31" fmla="*/ 451 h 904"/>
                  <a:gd name="T32" fmla="*/ 71 w 132"/>
                  <a:gd name="T33" fmla="*/ 485 h 904"/>
                  <a:gd name="T34" fmla="*/ 61 w 132"/>
                  <a:gd name="T35" fmla="*/ 521 h 904"/>
                  <a:gd name="T36" fmla="*/ 54 w 132"/>
                  <a:gd name="T37" fmla="*/ 548 h 904"/>
                  <a:gd name="T38" fmla="*/ 44 w 132"/>
                  <a:gd name="T39" fmla="*/ 585 h 904"/>
                  <a:gd name="T40" fmla="*/ 34 w 132"/>
                  <a:gd name="T41" fmla="*/ 628 h 904"/>
                  <a:gd name="T42" fmla="*/ 23 w 132"/>
                  <a:gd name="T43" fmla="*/ 679 h 904"/>
                  <a:gd name="T44" fmla="*/ 15 w 132"/>
                  <a:gd name="T45" fmla="*/ 725 h 904"/>
                  <a:gd name="T46" fmla="*/ 9 w 132"/>
                  <a:gd name="T47" fmla="*/ 762 h 904"/>
                  <a:gd name="T48" fmla="*/ 6 w 132"/>
                  <a:gd name="T49" fmla="*/ 815 h 904"/>
                  <a:gd name="T50" fmla="*/ 3 w 132"/>
                  <a:gd name="T51" fmla="*/ 860 h 904"/>
                  <a:gd name="T52" fmla="*/ 1 w 132"/>
                  <a:gd name="T53" fmla="*/ 904 h 904"/>
                  <a:gd name="T54" fmla="*/ 19 w 132"/>
                  <a:gd name="T55" fmla="*/ 903 h 904"/>
                  <a:gd name="T56" fmla="*/ 16 w 132"/>
                  <a:gd name="T57" fmla="*/ 879 h 904"/>
                  <a:gd name="T58" fmla="*/ 19 w 132"/>
                  <a:gd name="T59" fmla="*/ 846 h 904"/>
                  <a:gd name="T60" fmla="*/ 22 w 132"/>
                  <a:gd name="T61" fmla="*/ 810 h 904"/>
                  <a:gd name="T62" fmla="*/ 24 w 132"/>
                  <a:gd name="T63" fmla="*/ 780 h 904"/>
                  <a:gd name="T64" fmla="*/ 30 w 132"/>
                  <a:gd name="T65" fmla="*/ 733 h 904"/>
                  <a:gd name="T66" fmla="*/ 39 w 132"/>
                  <a:gd name="T67" fmla="*/ 686 h 904"/>
                  <a:gd name="T68" fmla="*/ 50 w 132"/>
                  <a:gd name="T69" fmla="*/ 630 h 904"/>
                  <a:gd name="T70" fmla="*/ 60 w 132"/>
                  <a:gd name="T71" fmla="*/ 589 h 904"/>
                  <a:gd name="T72" fmla="*/ 70 w 132"/>
                  <a:gd name="T73" fmla="*/ 548 h 904"/>
                  <a:gd name="T74" fmla="*/ 82 w 132"/>
                  <a:gd name="T75" fmla="*/ 509 h 904"/>
                  <a:gd name="T76" fmla="*/ 92 w 132"/>
                  <a:gd name="T77" fmla="*/ 470 h 904"/>
                  <a:gd name="T78" fmla="*/ 101 w 132"/>
                  <a:gd name="T79" fmla="*/ 439 h 904"/>
                  <a:gd name="T80" fmla="*/ 108 w 132"/>
                  <a:gd name="T81" fmla="*/ 406 h 904"/>
                  <a:gd name="T82" fmla="*/ 115 w 132"/>
                  <a:gd name="T83" fmla="*/ 374 h 904"/>
                  <a:gd name="T84" fmla="*/ 119 w 132"/>
                  <a:gd name="T85" fmla="*/ 342 h 904"/>
                  <a:gd name="T86" fmla="*/ 124 w 132"/>
                  <a:gd name="T87" fmla="*/ 310 h 904"/>
                  <a:gd name="T88" fmla="*/ 127 w 132"/>
                  <a:gd name="T89" fmla="*/ 275 h 904"/>
                  <a:gd name="T90" fmla="*/ 129 w 132"/>
                  <a:gd name="T91" fmla="*/ 242 h 904"/>
                  <a:gd name="T92" fmla="*/ 132 w 132"/>
                  <a:gd name="T93" fmla="*/ 207 h 904"/>
                  <a:gd name="T94" fmla="*/ 132 w 132"/>
                  <a:gd name="T95" fmla="*/ 174 h 904"/>
                  <a:gd name="T96" fmla="*/ 131 w 132"/>
                  <a:gd name="T97" fmla="*/ 141 h 904"/>
                  <a:gd name="T98" fmla="*/ 127 w 132"/>
                  <a:gd name="T99" fmla="*/ 108 h 904"/>
                  <a:gd name="T100" fmla="*/ 119 w 132"/>
                  <a:gd name="T101" fmla="*/ 85 h 904"/>
                  <a:gd name="T102" fmla="*/ 104 w 132"/>
                  <a:gd name="T103" fmla="*/ 63 h 904"/>
                  <a:gd name="T104" fmla="*/ 83 w 132"/>
                  <a:gd name="T105" fmla="*/ 44 h 904"/>
                  <a:gd name="T106" fmla="*/ 63 w 132"/>
                  <a:gd name="T107" fmla="*/ 30 h 904"/>
                  <a:gd name="T108" fmla="*/ 0 w 132"/>
                  <a:gd name="T109" fmla="*/ 0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2" h="904">
                    <a:moveTo>
                      <a:pt x="0" y="0"/>
                    </a:moveTo>
                    <a:lnTo>
                      <a:pt x="41" y="30"/>
                    </a:lnTo>
                    <a:lnTo>
                      <a:pt x="62" y="43"/>
                    </a:lnTo>
                    <a:lnTo>
                      <a:pt x="76" y="57"/>
                    </a:lnTo>
                    <a:lnTo>
                      <a:pt x="93" y="75"/>
                    </a:lnTo>
                    <a:lnTo>
                      <a:pt x="107" y="100"/>
                    </a:lnTo>
                    <a:lnTo>
                      <a:pt x="114" y="124"/>
                    </a:lnTo>
                    <a:lnTo>
                      <a:pt x="116" y="147"/>
                    </a:lnTo>
                    <a:lnTo>
                      <a:pt x="116" y="186"/>
                    </a:lnTo>
                    <a:lnTo>
                      <a:pt x="115" y="225"/>
                    </a:lnTo>
                    <a:lnTo>
                      <a:pt x="111" y="282"/>
                    </a:lnTo>
                    <a:lnTo>
                      <a:pt x="104" y="331"/>
                    </a:lnTo>
                    <a:lnTo>
                      <a:pt x="101" y="364"/>
                    </a:lnTo>
                    <a:lnTo>
                      <a:pt x="96" y="387"/>
                    </a:lnTo>
                    <a:lnTo>
                      <a:pt x="90" y="415"/>
                    </a:lnTo>
                    <a:lnTo>
                      <a:pt x="80" y="451"/>
                    </a:lnTo>
                    <a:lnTo>
                      <a:pt x="71" y="485"/>
                    </a:lnTo>
                    <a:lnTo>
                      <a:pt x="61" y="521"/>
                    </a:lnTo>
                    <a:lnTo>
                      <a:pt x="54" y="548"/>
                    </a:lnTo>
                    <a:lnTo>
                      <a:pt x="44" y="585"/>
                    </a:lnTo>
                    <a:lnTo>
                      <a:pt x="34" y="628"/>
                    </a:lnTo>
                    <a:lnTo>
                      <a:pt x="23" y="679"/>
                    </a:lnTo>
                    <a:lnTo>
                      <a:pt x="15" y="725"/>
                    </a:lnTo>
                    <a:lnTo>
                      <a:pt x="9" y="762"/>
                    </a:lnTo>
                    <a:lnTo>
                      <a:pt x="6" y="815"/>
                    </a:lnTo>
                    <a:lnTo>
                      <a:pt x="3" y="860"/>
                    </a:lnTo>
                    <a:lnTo>
                      <a:pt x="1" y="904"/>
                    </a:lnTo>
                    <a:lnTo>
                      <a:pt x="19" y="903"/>
                    </a:lnTo>
                    <a:lnTo>
                      <a:pt x="16" y="879"/>
                    </a:lnTo>
                    <a:lnTo>
                      <a:pt x="19" y="846"/>
                    </a:lnTo>
                    <a:lnTo>
                      <a:pt x="22" y="810"/>
                    </a:lnTo>
                    <a:lnTo>
                      <a:pt x="24" y="780"/>
                    </a:lnTo>
                    <a:lnTo>
                      <a:pt x="30" y="733"/>
                    </a:lnTo>
                    <a:lnTo>
                      <a:pt x="39" y="686"/>
                    </a:lnTo>
                    <a:lnTo>
                      <a:pt x="50" y="630"/>
                    </a:lnTo>
                    <a:lnTo>
                      <a:pt x="60" y="589"/>
                    </a:lnTo>
                    <a:lnTo>
                      <a:pt x="70" y="548"/>
                    </a:lnTo>
                    <a:lnTo>
                      <a:pt x="82" y="509"/>
                    </a:lnTo>
                    <a:lnTo>
                      <a:pt x="92" y="470"/>
                    </a:lnTo>
                    <a:lnTo>
                      <a:pt x="101" y="439"/>
                    </a:lnTo>
                    <a:lnTo>
                      <a:pt x="108" y="406"/>
                    </a:lnTo>
                    <a:lnTo>
                      <a:pt x="115" y="374"/>
                    </a:lnTo>
                    <a:lnTo>
                      <a:pt x="119" y="342"/>
                    </a:lnTo>
                    <a:lnTo>
                      <a:pt x="124" y="310"/>
                    </a:lnTo>
                    <a:lnTo>
                      <a:pt x="127" y="275"/>
                    </a:lnTo>
                    <a:lnTo>
                      <a:pt x="129" y="242"/>
                    </a:lnTo>
                    <a:lnTo>
                      <a:pt x="132" y="207"/>
                    </a:lnTo>
                    <a:lnTo>
                      <a:pt x="132" y="174"/>
                    </a:lnTo>
                    <a:lnTo>
                      <a:pt x="131" y="141"/>
                    </a:lnTo>
                    <a:lnTo>
                      <a:pt x="127" y="108"/>
                    </a:lnTo>
                    <a:lnTo>
                      <a:pt x="119" y="85"/>
                    </a:lnTo>
                    <a:lnTo>
                      <a:pt x="104" y="63"/>
                    </a:lnTo>
                    <a:lnTo>
                      <a:pt x="83" y="44"/>
                    </a:lnTo>
                    <a:lnTo>
                      <a:pt x="63" y="30"/>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7992" name="Freeform 271"/>
              <p:cNvSpPr>
                <a:spLocks/>
              </p:cNvSpPr>
              <p:nvPr/>
            </p:nvSpPr>
            <p:spPr bwMode="auto">
              <a:xfrm>
                <a:off x="5311" y="3471"/>
                <a:ext cx="437" cy="838"/>
              </a:xfrm>
              <a:custGeom>
                <a:avLst/>
                <a:gdLst>
                  <a:gd name="T0" fmla="*/ 0 w 437"/>
                  <a:gd name="T1" fmla="*/ 838 h 838"/>
                  <a:gd name="T2" fmla="*/ 2 w 437"/>
                  <a:gd name="T3" fmla="*/ 798 h 838"/>
                  <a:gd name="T4" fmla="*/ 4 w 437"/>
                  <a:gd name="T5" fmla="*/ 763 h 838"/>
                  <a:gd name="T6" fmla="*/ 8 w 437"/>
                  <a:gd name="T7" fmla="*/ 715 h 838"/>
                  <a:gd name="T8" fmla="*/ 15 w 437"/>
                  <a:gd name="T9" fmla="*/ 672 h 838"/>
                  <a:gd name="T10" fmla="*/ 22 w 437"/>
                  <a:gd name="T11" fmla="*/ 624 h 838"/>
                  <a:gd name="T12" fmla="*/ 35 w 437"/>
                  <a:gd name="T13" fmla="*/ 576 h 838"/>
                  <a:gd name="T14" fmla="*/ 46 w 437"/>
                  <a:gd name="T15" fmla="*/ 539 h 838"/>
                  <a:gd name="T16" fmla="*/ 60 w 437"/>
                  <a:gd name="T17" fmla="*/ 488 h 838"/>
                  <a:gd name="T18" fmla="*/ 76 w 437"/>
                  <a:gd name="T19" fmla="*/ 438 h 838"/>
                  <a:gd name="T20" fmla="*/ 94 w 437"/>
                  <a:gd name="T21" fmla="*/ 394 h 838"/>
                  <a:gd name="T22" fmla="*/ 116 w 437"/>
                  <a:gd name="T23" fmla="*/ 345 h 838"/>
                  <a:gd name="T24" fmla="*/ 136 w 437"/>
                  <a:gd name="T25" fmla="*/ 308 h 838"/>
                  <a:gd name="T26" fmla="*/ 165 w 437"/>
                  <a:gd name="T27" fmla="*/ 256 h 838"/>
                  <a:gd name="T28" fmla="*/ 192 w 437"/>
                  <a:gd name="T29" fmla="*/ 213 h 838"/>
                  <a:gd name="T30" fmla="*/ 216 w 437"/>
                  <a:gd name="T31" fmla="*/ 176 h 838"/>
                  <a:gd name="T32" fmla="*/ 240 w 437"/>
                  <a:gd name="T33" fmla="*/ 141 h 838"/>
                  <a:gd name="T34" fmla="*/ 266 w 437"/>
                  <a:gd name="T35" fmla="*/ 105 h 838"/>
                  <a:gd name="T36" fmla="*/ 299 w 437"/>
                  <a:gd name="T37" fmla="*/ 70 h 838"/>
                  <a:gd name="T38" fmla="*/ 328 w 437"/>
                  <a:gd name="T39" fmla="*/ 37 h 838"/>
                  <a:gd name="T40" fmla="*/ 366 w 437"/>
                  <a:gd name="T41" fmla="*/ 14 h 838"/>
                  <a:gd name="T42" fmla="*/ 411 w 437"/>
                  <a:gd name="T43" fmla="*/ 0 h 838"/>
                  <a:gd name="T44" fmla="*/ 437 w 437"/>
                  <a:gd name="T45" fmla="*/ 0 h 838"/>
                  <a:gd name="T46" fmla="*/ 396 w 437"/>
                  <a:gd name="T47" fmla="*/ 14 h 838"/>
                  <a:gd name="T48" fmla="*/ 351 w 437"/>
                  <a:gd name="T49" fmla="*/ 51 h 838"/>
                  <a:gd name="T50" fmla="*/ 326 w 437"/>
                  <a:gd name="T51" fmla="*/ 83 h 838"/>
                  <a:gd name="T52" fmla="*/ 295 w 437"/>
                  <a:gd name="T53" fmla="*/ 119 h 838"/>
                  <a:gd name="T54" fmla="*/ 258 w 437"/>
                  <a:gd name="T55" fmla="*/ 170 h 838"/>
                  <a:gd name="T56" fmla="*/ 233 w 437"/>
                  <a:gd name="T57" fmla="*/ 208 h 838"/>
                  <a:gd name="T58" fmla="*/ 212 w 437"/>
                  <a:gd name="T59" fmla="*/ 246 h 838"/>
                  <a:gd name="T60" fmla="*/ 186 w 437"/>
                  <a:gd name="T61" fmla="*/ 290 h 838"/>
                  <a:gd name="T62" fmla="*/ 166 w 437"/>
                  <a:gd name="T63" fmla="*/ 325 h 838"/>
                  <a:gd name="T64" fmla="*/ 143 w 437"/>
                  <a:gd name="T65" fmla="*/ 371 h 838"/>
                  <a:gd name="T66" fmla="*/ 121 w 437"/>
                  <a:gd name="T67" fmla="*/ 421 h 838"/>
                  <a:gd name="T68" fmla="*/ 103 w 437"/>
                  <a:gd name="T69" fmla="*/ 470 h 838"/>
                  <a:gd name="T70" fmla="*/ 87 w 437"/>
                  <a:gd name="T71" fmla="*/ 512 h 838"/>
                  <a:gd name="T72" fmla="*/ 78 w 437"/>
                  <a:gd name="T73" fmla="*/ 553 h 838"/>
                  <a:gd name="T74" fmla="*/ 67 w 437"/>
                  <a:gd name="T75" fmla="*/ 603 h 838"/>
                  <a:gd name="T76" fmla="*/ 58 w 437"/>
                  <a:gd name="T77" fmla="*/ 655 h 838"/>
                  <a:gd name="T78" fmla="*/ 53 w 437"/>
                  <a:gd name="T79" fmla="*/ 702 h 838"/>
                  <a:gd name="T80" fmla="*/ 50 w 437"/>
                  <a:gd name="T81" fmla="*/ 747 h 838"/>
                  <a:gd name="T82" fmla="*/ 53 w 437"/>
                  <a:gd name="T83" fmla="*/ 797 h 838"/>
                  <a:gd name="T84" fmla="*/ 56 w 437"/>
                  <a:gd name="T85" fmla="*/ 838 h 838"/>
                  <a:gd name="T86" fmla="*/ 0 w 437"/>
                  <a:gd name="T87" fmla="*/ 838 h 83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7" h="838">
                    <a:moveTo>
                      <a:pt x="0" y="838"/>
                    </a:moveTo>
                    <a:lnTo>
                      <a:pt x="2" y="798"/>
                    </a:lnTo>
                    <a:lnTo>
                      <a:pt x="4" y="763"/>
                    </a:lnTo>
                    <a:lnTo>
                      <a:pt x="8" y="715"/>
                    </a:lnTo>
                    <a:lnTo>
                      <a:pt x="15" y="672"/>
                    </a:lnTo>
                    <a:lnTo>
                      <a:pt x="22" y="624"/>
                    </a:lnTo>
                    <a:lnTo>
                      <a:pt x="35" y="576"/>
                    </a:lnTo>
                    <a:lnTo>
                      <a:pt x="46" y="539"/>
                    </a:lnTo>
                    <a:lnTo>
                      <a:pt x="60" y="488"/>
                    </a:lnTo>
                    <a:lnTo>
                      <a:pt x="76" y="438"/>
                    </a:lnTo>
                    <a:lnTo>
                      <a:pt x="94" y="394"/>
                    </a:lnTo>
                    <a:lnTo>
                      <a:pt x="116" y="345"/>
                    </a:lnTo>
                    <a:lnTo>
                      <a:pt x="136" y="308"/>
                    </a:lnTo>
                    <a:lnTo>
                      <a:pt x="165" y="256"/>
                    </a:lnTo>
                    <a:lnTo>
                      <a:pt x="192" y="213"/>
                    </a:lnTo>
                    <a:lnTo>
                      <a:pt x="216" y="176"/>
                    </a:lnTo>
                    <a:lnTo>
                      <a:pt x="240" y="141"/>
                    </a:lnTo>
                    <a:lnTo>
                      <a:pt x="266" y="105"/>
                    </a:lnTo>
                    <a:lnTo>
                      <a:pt x="299" y="70"/>
                    </a:lnTo>
                    <a:lnTo>
                      <a:pt x="328" y="37"/>
                    </a:lnTo>
                    <a:lnTo>
                      <a:pt x="366" y="14"/>
                    </a:lnTo>
                    <a:lnTo>
                      <a:pt x="411" y="0"/>
                    </a:lnTo>
                    <a:lnTo>
                      <a:pt x="437" y="0"/>
                    </a:lnTo>
                    <a:lnTo>
                      <a:pt x="396" y="14"/>
                    </a:lnTo>
                    <a:lnTo>
                      <a:pt x="351" y="51"/>
                    </a:lnTo>
                    <a:lnTo>
                      <a:pt x="326" y="83"/>
                    </a:lnTo>
                    <a:lnTo>
                      <a:pt x="295" y="119"/>
                    </a:lnTo>
                    <a:lnTo>
                      <a:pt x="258" y="170"/>
                    </a:lnTo>
                    <a:lnTo>
                      <a:pt x="233" y="208"/>
                    </a:lnTo>
                    <a:lnTo>
                      <a:pt x="212" y="246"/>
                    </a:lnTo>
                    <a:lnTo>
                      <a:pt x="186" y="290"/>
                    </a:lnTo>
                    <a:lnTo>
                      <a:pt x="166" y="325"/>
                    </a:lnTo>
                    <a:lnTo>
                      <a:pt x="143" y="371"/>
                    </a:lnTo>
                    <a:lnTo>
                      <a:pt x="121" y="421"/>
                    </a:lnTo>
                    <a:lnTo>
                      <a:pt x="103" y="470"/>
                    </a:lnTo>
                    <a:lnTo>
                      <a:pt x="87" y="512"/>
                    </a:lnTo>
                    <a:lnTo>
                      <a:pt x="78" y="553"/>
                    </a:lnTo>
                    <a:lnTo>
                      <a:pt x="67" y="603"/>
                    </a:lnTo>
                    <a:lnTo>
                      <a:pt x="58" y="655"/>
                    </a:lnTo>
                    <a:lnTo>
                      <a:pt x="53" y="702"/>
                    </a:lnTo>
                    <a:lnTo>
                      <a:pt x="50" y="747"/>
                    </a:lnTo>
                    <a:lnTo>
                      <a:pt x="53" y="797"/>
                    </a:lnTo>
                    <a:lnTo>
                      <a:pt x="56" y="838"/>
                    </a:lnTo>
                    <a:lnTo>
                      <a:pt x="0" y="838"/>
                    </a:lnTo>
                    <a:close/>
                  </a:path>
                </a:pathLst>
              </a:custGeom>
              <a:solidFill>
                <a:srgbClr val="000000"/>
              </a:solidFill>
              <a:ln w="1588">
                <a:solidFill>
                  <a:srgbClr val="004000"/>
                </a:solidFill>
                <a:prstDash val="solid"/>
                <a:round/>
                <a:headEnd/>
                <a:tailEnd/>
              </a:ln>
            </p:spPr>
            <p:txBody>
              <a:bodyPr/>
              <a:lstStyle/>
              <a:p>
                <a:endParaRPr lang="en-US"/>
              </a:p>
            </p:txBody>
          </p:sp>
          <p:sp>
            <p:nvSpPr>
              <p:cNvPr id="37993" name="Freeform 272"/>
              <p:cNvSpPr>
                <a:spLocks/>
              </p:cNvSpPr>
              <p:nvPr/>
            </p:nvSpPr>
            <p:spPr bwMode="auto">
              <a:xfrm>
                <a:off x="5066" y="3286"/>
                <a:ext cx="180" cy="135"/>
              </a:xfrm>
              <a:custGeom>
                <a:avLst/>
                <a:gdLst>
                  <a:gd name="T0" fmla="*/ 174 w 180"/>
                  <a:gd name="T1" fmla="*/ 102 h 135"/>
                  <a:gd name="T2" fmla="*/ 179 w 180"/>
                  <a:gd name="T3" fmla="*/ 87 h 135"/>
                  <a:gd name="T4" fmla="*/ 180 w 180"/>
                  <a:gd name="T5" fmla="*/ 74 h 135"/>
                  <a:gd name="T6" fmla="*/ 175 w 180"/>
                  <a:gd name="T7" fmla="*/ 62 h 135"/>
                  <a:gd name="T8" fmla="*/ 172 w 180"/>
                  <a:gd name="T9" fmla="*/ 48 h 135"/>
                  <a:gd name="T10" fmla="*/ 163 w 180"/>
                  <a:gd name="T11" fmla="*/ 36 h 135"/>
                  <a:gd name="T12" fmla="*/ 154 w 180"/>
                  <a:gd name="T13" fmla="*/ 25 h 135"/>
                  <a:gd name="T14" fmla="*/ 142 w 180"/>
                  <a:gd name="T15" fmla="*/ 15 h 135"/>
                  <a:gd name="T16" fmla="*/ 126 w 180"/>
                  <a:gd name="T17" fmla="*/ 7 h 135"/>
                  <a:gd name="T18" fmla="*/ 109 w 180"/>
                  <a:gd name="T19" fmla="*/ 3 h 135"/>
                  <a:gd name="T20" fmla="*/ 90 w 180"/>
                  <a:gd name="T21" fmla="*/ 0 h 135"/>
                  <a:gd name="T22" fmla="*/ 69 w 180"/>
                  <a:gd name="T23" fmla="*/ 3 h 135"/>
                  <a:gd name="T24" fmla="*/ 51 w 180"/>
                  <a:gd name="T25" fmla="*/ 7 h 135"/>
                  <a:gd name="T26" fmla="*/ 28 w 180"/>
                  <a:gd name="T27" fmla="*/ 9 h 135"/>
                  <a:gd name="T28" fmla="*/ 13 w 180"/>
                  <a:gd name="T29" fmla="*/ 9 h 135"/>
                  <a:gd name="T30" fmla="*/ 0 w 180"/>
                  <a:gd name="T31" fmla="*/ 4 h 135"/>
                  <a:gd name="T32" fmla="*/ 10 w 180"/>
                  <a:gd name="T33" fmla="*/ 17 h 135"/>
                  <a:gd name="T34" fmla="*/ 13 w 180"/>
                  <a:gd name="T35" fmla="*/ 25 h 135"/>
                  <a:gd name="T36" fmla="*/ 14 w 180"/>
                  <a:gd name="T37" fmla="*/ 37 h 135"/>
                  <a:gd name="T38" fmla="*/ 14 w 180"/>
                  <a:gd name="T39" fmla="*/ 50 h 135"/>
                  <a:gd name="T40" fmla="*/ 18 w 180"/>
                  <a:gd name="T41" fmla="*/ 71 h 135"/>
                  <a:gd name="T42" fmla="*/ 23 w 180"/>
                  <a:gd name="T43" fmla="*/ 84 h 135"/>
                  <a:gd name="T44" fmla="*/ 27 w 180"/>
                  <a:gd name="T45" fmla="*/ 94 h 135"/>
                  <a:gd name="T46" fmla="*/ 38 w 180"/>
                  <a:gd name="T47" fmla="*/ 109 h 135"/>
                  <a:gd name="T48" fmla="*/ 50 w 180"/>
                  <a:gd name="T49" fmla="*/ 119 h 135"/>
                  <a:gd name="T50" fmla="*/ 63 w 180"/>
                  <a:gd name="T51" fmla="*/ 128 h 135"/>
                  <a:gd name="T52" fmla="*/ 77 w 180"/>
                  <a:gd name="T53" fmla="*/ 132 h 135"/>
                  <a:gd name="T54" fmla="*/ 92 w 180"/>
                  <a:gd name="T55" fmla="*/ 135 h 135"/>
                  <a:gd name="T56" fmla="*/ 105 w 180"/>
                  <a:gd name="T57" fmla="*/ 135 h 135"/>
                  <a:gd name="T58" fmla="*/ 121 w 180"/>
                  <a:gd name="T59" fmla="*/ 135 h 135"/>
                  <a:gd name="T60" fmla="*/ 140 w 180"/>
                  <a:gd name="T61" fmla="*/ 134 h 135"/>
                  <a:gd name="T62" fmla="*/ 156 w 180"/>
                  <a:gd name="T63" fmla="*/ 127 h 135"/>
                  <a:gd name="T64" fmla="*/ 169 w 180"/>
                  <a:gd name="T65" fmla="*/ 115 h 135"/>
                  <a:gd name="T66" fmla="*/ 174 w 180"/>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0" h="135">
                    <a:moveTo>
                      <a:pt x="174" y="102"/>
                    </a:moveTo>
                    <a:lnTo>
                      <a:pt x="179" y="87"/>
                    </a:lnTo>
                    <a:lnTo>
                      <a:pt x="180" y="74"/>
                    </a:lnTo>
                    <a:lnTo>
                      <a:pt x="175" y="62"/>
                    </a:lnTo>
                    <a:lnTo>
                      <a:pt x="172" y="48"/>
                    </a:lnTo>
                    <a:lnTo>
                      <a:pt x="163" y="36"/>
                    </a:lnTo>
                    <a:lnTo>
                      <a:pt x="154" y="25"/>
                    </a:lnTo>
                    <a:lnTo>
                      <a:pt x="142" y="15"/>
                    </a:lnTo>
                    <a:lnTo>
                      <a:pt x="126" y="7"/>
                    </a:lnTo>
                    <a:lnTo>
                      <a:pt x="109" y="3"/>
                    </a:lnTo>
                    <a:lnTo>
                      <a:pt x="90" y="0"/>
                    </a:lnTo>
                    <a:lnTo>
                      <a:pt x="69" y="3"/>
                    </a:lnTo>
                    <a:lnTo>
                      <a:pt x="51" y="7"/>
                    </a:lnTo>
                    <a:lnTo>
                      <a:pt x="28" y="9"/>
                    </a:lnTo>
                    <a:lnTo>
                      <a:pt x="13" y="9"/>
                    </a:lnTo>
                    <a:lnTo>
                      <a:pt x="0" y="4"/>
                    </a:lnTo>
                    <a:lnTo>
                      <a:pt x="10" y="17"/>
                    </a:lnTo>
                    <a:lnTo>
                      <a:pt x="13" y="25"/>
                    </a:lnTo>
                    <a:lnTo>
                      <a:pt x="14" y="37"/>
                    </a:lnTo>
                    <a:lnTo>
                      <a:pt x="14" y="50"/>
                    </a:lnTo>
                    <a:lnTo>
                      <a:pt x="18" y="71"/>
                    </a:lnTo>
                    <a:lnTo>
                      <a:pt x="23" y="84"/>
                    </a:lnTo>
                    <a:lnTo>
                      <a:pt x="27" y="94"/>
                    </a:lnTo>
                    <a:lnTo>
                      <a:pt x="38" y="109"/>
                    </a:lnTo>
                    <a:lnTo>
                      <a:pt x="50" y="119"/>
                    </a:lnTo>
                    <a:lnTo>
                      <a:pt x="63" y="128"/>
                    </a:lnTo>
                    <a:lnTo>
                      <a:pt x="77" y="132"/>
                    </a:lnTo>
                    <a:lnTo>
                      <a:pt x="92" y="135"/>
                    </a:lnTo>
                    <a:lnTo>
                      <a:pt x="105" y="135"/>
                    </a:lnTo>
                    <a:lnTo>
                      <a:pt x="121" y="135"/>
                    </a:lnTo>
                    <a:lnTo>
                      <a:pt x="140" y="134"/>
                    </a:lnTo>
                    <a:lnTo>
                      <a:pt x="156" y="127"/>
                    </a:lnTo>
                    <a:lnTo>
                      <a:pt x="169" y="115"/>
                    </a:lnTo>
                    <a:lnTo>
                      <a:pt x="174" y="102"/>
                    </a:lnTo>
                    <a:close/>
                  </a:path>
                </a:pathLst>
              </a:custGeom>
              <a:solidFill>
                <a:srgbClr val="FFFF00"/>
              </a:solidFill>
              <a:ln w="1588">
                <a:solidFill>
                  <a:srgbClr val="808000"/>
                </a:solidFill>
                <a:prstDash val="solid"/>
                <a:round/>
                <a:headEnd/>
                <a:tailEnd/>
              </a:ln>
            </p:spPr>
            <p:txBody>
              <a:bodyPr/>
              <a:lstStyle/>
              <a:p>
                <a:endParaRPr lang="en-US"/>
              </a:p>
            </p:txBody>
          </p:sp>
          <p:sp>
            <p:nvSpPr>
              <p:cNvPr id="37994" name="Freeform 273"/>
              <p:cNvSpPr>
                <a:spLocks/>
              </p:cNvSpPr>
              <p:nvPr/>
            </p:nvSpPr>
            <p:spPr bwMode="auto">
              <a:xfrm>
                <a:off x="5089" y="3294"/>
                <a:ext cx="150" cy="124"/>
              </a:xfrm>
              <a:custGeom>
                <a:avLst/>
                <a:gdLst>
                  <a:gd name="T0" fmla="*/ 0 w 150"/>
                  <a:gd name="T1" fmla="*/ 19 h 124"/>
                  <a:gd name="T2" fmla="*/ 19 w 150"/>
                  <a:gd name="T3" fmla="*/ 36 h 124"/>
                  <a:gd name="T4" fmla="*/ 46 w 150"/>
                  <a:gd name="T5" fmla="*/ 55 h 124"/>
                  <a:gd name="T6" fmla="*/ 69 w 150"/>
                  <a:gd name="T7" fmla="*/ 67 h 124"/>
                  <a:gd name="T8" fmla="*/ 82 w 150"/>
                  <a:gd name="T9" fmla="*/ 74 h 124"/>
                  <a:gd name="T10" fmla="*/ 92 w 150"/>
                  <a:gd name="T11" fmla="*/ 78 h 124"/>
                  <a:gd name="T12" fmla="*/ 92 w 150"/>
                  <a:gd name="T13" fmla="*/ 84 h 124"/>
                  <a:gd name="T14" fmla="*/ 82 w 150"/>
                  <a:gd name="T15" fmla="*/ 87 h 124"/>
                  <a:gd name="T16" fmla="*/ 69 w 150"/>
                  <a:gd name="T17" fmla="*/ 92 h 124"/>
                  <a:gd name="T18" fmla="*/ 55 w 150"/>
                  <a:gd name="T19" fmla="*/ 100 h 124"/>
                  <a:gd name="T20" fmla="*/ 45 w 150"/>
                  <a:gd name="T21" fmla="*/ 108 h 124"/>
                  <a:gd name="T22" fmla="*/ 38 w 150"/>
                  <a:gd name="T23" fmla="*/ 116 h 124"/>
                  <a:gd name="T24" fmla="*/ 54 w 150"/>
                  <a:gd name="T25" fmla="*/ 119 h 124"/>
                  <a:gd name="T26" fmla="*/ 74 w 150"/>
                  <a:gd name="T27" fmla="*/ 123 h 124"/>
                  <a:gd name="T28" fmla="*/ 98 w 150"/>
                  <a:gd name="T29" fmla="*/ 124 h 124"/>
                  <a:gd name="T30" fmla="*/ 115 w 150"/>
                  <a:gd name="T31" fmla="*/ 121 h 124"/>
                  <a:gd name="T32" fmla="*/ 131 w 150"/>
                  <a:gd name="T33" fmla="*/ 114 h 124"/>
                  <a:gd name="T34" fmla="*/ 143 w 150"/>
                  <a:gd name="T35" fmla="*/ 103 h 124"/>
                  <a:gd name="T36" fmla="*/ 148 w 150"/>
                  <a:gd name="T37" fmla="*/ 92 h 124"/>
                  <a:gd name="T38" fmla="*/ 149 w 150"/>
                  <a:gd name="T39" fmla="*/ 79 h 124"/>
                  <a:gd name="T40" fmla="*/ 150 w 150"/>
                  <a:gd name="T41" fmla="*/ 67 h 124"/>
                  <a:gd name="T42" fmla="*/ 146 w 150"/>
                  <a:gd name="T43" fmla="*/ 52 h 124"/>
                  <a:gd name="T44" fmla="*/ 140 w 150"/>
                  <a:gd name="T45" fmla="*/ 39 h 124"/>
                  <a:gd name="T46" fmla="*/ 130 w 150"/>
                  <a:gd name="T47" fmla="*/ 28 h 124"/>
                  <a:gd name="T48" fmla="*/ 118 w 150"/>
                  <a:gd name="T49" fmla="*/ 16 h 124"/>
                  <a:gd name="T50" fmla="*/ 108 w 150"/>
                  <a:gd name="T51" fmla="*/ 9 h 124"/>
                  <a:gd name="T52" fmla="*/ 93 w 150"/>
                  <a:gd name="T53" fmla="*/ 3 h 124"/>
                  <a:gd name="T54" fmla="*/ 79 w 150"/>
                  <a:gd name="T55" fmla="*/ 0 h 124"/>
                  <a:gd name="T56" fmla="*/ 77 w 150"/>
                  <a:gd name="T57" fmla="*/ 14 h 124"/>
                  <a:gd name="T58" fmla="*/ 77 w 150"/>
                  <a:gd name="T59" fmla="*/ 26 h 124"/>
                  <a:gd name="T60" fmla="*/ 78 w 150"/>
                  <a:gd name="T61" fmla="*/ 38 h 124"/>
                  <a:gd name="T62" fmla="*/ 79 w 150"/>
                  <a:gd name="T63" fmla="*/ 50 h 124"/>
                  <a:gd name="T64" fmla="*/ 82 w 150"/>
                  <a:gd name="T65" fmla="*/ 60 h 124"/>
                  <a:gd name="T66" fmla="*/ 87 w 150"/>
                  <a:gd name="T67" fmla="*/ 69 h 124"/>
                  <a:gd name="T68" fmla="*/ 61 w 150"/>
                  <a:gd name="T69" fmla="*/ 58 h 124"/>
                  <a:gd name="T70" fmla="*/ 45 w 150"/>
                  <a:gd name="T71" fmla="*/ 50 h 124"/>
                  <a:gd name="T72" fmla="*/ 26 w 150"/>
                  <a:gd name="T73" fmla="*/ 39 h 124"/>
                  <a:gd name="T74" fmla="*/ 0 w 150"/>
                  <a:gd name="T75" fmla="*/ 19 h 12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4">
                    <a:moveTo>
                      <a:pt x="0" y="19"/>
                    </a:moveTo>
                    <a:lnTo>
                      <a:pt x="19" y="36"/>
                    </a:lnTo>
                    <a:lnTo>
                      <a:pt x="46" y="55"/>
                    </a:lnTo>
                    <a:lnTo>
                      <a:pt x="69" y="67"/>
                    </a:lnTo>
                    <a:lnTo>
                      <a:pt x="82" y="74"/>
                    </a:lnTo>
                    <a:lnTo>
                      <a:pt x="92" y="78"/>
                    </a:lnTo>
                    <a:lnTo>
                      <a:pt x="92" y="84"/>
                    </a:lnTo>
                    <a:lnTo>
                      <a:pt x="82" y="87"/>
                    </a:lnTo>
                    <a:lnTo>
                      <a:pt x="69" y="92"/>
                    </a:lnTo>
                    <a:lnTo>
                      <a:pt x="55" y="100"/>
                    </a:lnTo>
                    <a:lnTo>
                      <a:pt x="45" y="108"/>
                    </a:lnTo>
                    <a:lnTo>
                      <a:pt x="38" y="116"/>
                    </a:lnTo>
                    <a:lnTo>
                      <a:pt x="54" y="119"/>
                    </a:lnTo>
                    <a:lnTo>
                      <a:pt x="74" y="123"/>
                    </a:lnTo>
                    <a:lnTo>
                      <a:pt x="98" y="124"/>
                    </a:lnTo>
                    <a:lnTo>
                      <a:pt x="115" y="121"/>
                    </a:lnTo>
                    <a:lnTo>
                      <a:pt x="131" y="114"/>
                    </a:lnTo>
                    <a:lnTo>
                      <a:pt x="143" y="103"/>
                    </a:lnTo>
                    <a:lnTo>
                      <a:pt x="148" y="92"/>
                    </a:lnTo>
                    <a:lnTo>
                      <a:pt x="149" y="79"/>
                    </a:lnTo>
                    <a:lnTo>
                      <a:pt x="150" y="67"/>
                    </a:lnTo>
                    <a:lnTo>
                      <a:pt x="146" y="52"/>
                    </a:lnTo>
                    <a:lnTo>
                      <a:pt x="140" y="39"/>
                    </a:lnTo>
                    <a:lnTo>
                      <a:pt x="130" y="28"/>
                    </a:lnTo>
                    <a:lnTo>
                      <a:pt x="118" y="16"/>
                    </a:lnTo>
                    <a:lnTo>
                      <a:pt x="108" y="9"/>
                    </a:lnTo>
                    <a:lnTo>
                      <a:pt x="93" y="3"/>
                    </a:lnTo>
                    <a:lnTo>
                      <a:pt x="79" y="0"/>
                    </a:lnTo>
                    <a:lnTo>
                      <a:pt x="77" y="14"/>
                    </a:lnTo>
                    <a:lnTo>
                      <a:pt x="77" y="26"/>
                    </a:lnTo>
                    <a:lnTo>
                      <a:pt x="78" y="38"/>
                    </a:lnTo>
                    <a:lnTo>
                      <a:pt x="79" y="50"/>
                    </a:lnTo>
                    <a:lnTo>
                      <a:pt x="82" y="60"/>
                    </a:lnTo>
                    <a:lnTo>
                      <a:pt x="87" y="69"/>
                    </a:lnTo>
                    <a:lnTo>
                      <a:pt x="61" y="58"/>
                    </a:lnTo>
                    <a:lnTo>
                      <a:pt x="45" y="50"/>
                    </a:lnTo>
                    <a:lnTo>
                      <a:pt x="26" y="39"/>
                    </a:lnTo>
                    <a:lnTo>
                      <a:pt x="0" y="19"/>
                    </a:lnTo>
                    <a:close/>
                  </a:path>
                </a:pathLst>
              </a:custGeom>
              <a:solidFill>
                <a:srgbClr val="808000"/>
              </a:solidFill>
              <a:ln w="1588">
                <a:solidFill>
                  <a:srgbClr val="808000"/>
                </a:solidFill>
                <a:prstDash val="solid"/>
                <a:round/>
                <a:headEnd/>
                <a:tailEnd/>
              </a:ln>
            </p:spPr>
            <p:txBody>
              <a:bodyPr/>
              <a:lstStyle/>
              <a:p>
                <a:endParaRPr lang="en-US"/>
              </a:p>
            </p:txBody>
          </p:sp>
          <p:sp>
            <p:nvSpPr>
              <p:cNvPr id="37995" name="Freeform 274"/>
              <p:cNvSpPr>
                <a:spLocks/>
              </p:cNvSpPr>
              <p:nvPr/>
            </p:nvSpPr>
            <p:spPr bwMode="auto">
              <a:xfrm>
                <a:off x="5274" y="3210"/>
                <a:ext cx="143" cy="173"/>
              </a:xfrm>
              <a:custGeom>
                <a:avLst/>
                <a:gdLst>
                  <a:gd name="T0" fmla="*/ 32 w 143"/>
                  <a:gd name="T1" fmla="*/ 164 h 173"/>
                  <a:gd name="T2" fmla="*/ 22 w 143"/>
                  <a:gd name="T3" fmla="*/ 161 h 173"/>
                  <a:gd name="T4" fmla="*/ 10 w 143"/>
                  <a:gd name="T5" fmla="*/ 152 h 173"/>
                  <a:gd name="T6" fmla="*/ 4 w 143"/>
                  <a:gd name="T7" fmla="*/ 136 h 173"/>
                  <a:gd name="T8" fmla="*/ 0 w 143"/>
                  <a:gd name="T9" fmla="*/ 121 h 173"/>
                  <a:gd name="T10" fmla="*/ 0 w 143"/>
                  <a:gd name="T11" fmla="*/ 106 h 173"/>
                  <a:gd name="T12" fmla="*/ 0 w 143"/>
                  <a:gd name="T13" fmla="*/ 89 h 173"/>
                  <a:gd name="T14" fmla="*/ 4 w 143"/>
                  <a:gd name="T15" fmla="*/ 72 h 173"/>
                  <a:gd name="T16" fmla="*/ 12 w 143"/>
                  <a:gd name="T17" fmla="*/ 55 h 173"/>
                  <a:gd name="T18" fmla="*/ 21 w 143"/>
                  <a:gd name="T19" fmla="*/ 44 h 173"/>
                  <a:gd name="T20" fmla="*/ 32 w 143"/>
                  <a:gd name="T21" fmla="*/ 37 h 173"/>
                  <a:gd name="T22" fmla="*/ 47 w 143"/>
                  <a:gd name="T23" fmla="*/ 28 h 173"/>
                  <a:gd name="T24" fmla="*/ 67 w 143"/>
                  <a:gd name="T25" fmla="*/ 22 h 173"/>
                  <a:gd name="T26" fmla="*/ 85 w 143"/>
                  <a:gd name="T27" fmla="*/ 20 h 173"/>
                  <a:gd name="T28" fmla="*/ 102 w 143"/>
                  <a:gd name="T29" fmla="*/ 18 h 173"/>
                  <a:gd name="T30" fmla="*/ 119 w 143"/>
                  <a:gd name="T31" fmla="*/ 17 h 173"/>
                  <a:gd name="T32" fmla="*/ 128 w 143"/>
                  <a:gd name="T33" fmla="*/ 10 h 173"/>
                  <a:gd name="T34" fmla="*/ 139 w 143"/>
                  <a:gd name="T35" fmla="*/ 0 h 173"/>
                  <a:gd name="T36" fmla="*/ 135 w 143"/>
                  <a:gd name="T37" fmla="*/ 17 h 173"/>
                  <a:gd name="T38" fmla="*/ 134 w 143"/>
                  <a:gd name="T39" fmla="*/ 30 h 173"/>
                  <a:gd name="T40" fmla="*/ 136 w 143"/>
                  <a:gd name="T41" fmla="*/ 46 h 173"/>
                  <a:gd name="T42" fmla="*/ 137 w 143"/>
                  <a:gd name="T43" fmla="*/ 60 h 173"/>
                  <a:gd name="T44" fmla="*/ 139 w 143"/>
                  <a:gd name="T45" fmla="*/ 71 h 173"/>
                  <a:gd name="T46" fmla="*/ 141 w 143"/>
                  <a:gd name="T47" fmla="*/ 85 h 173"/>
                  <a:gd name="T48" fmla="*/ 143 w 143"/>
                  <a:gd name="T49" fmla="*/ 103 h 173"/>
                  <a:gd name="T50" fmla="*/ 140 w 143"/>
                  <a:gd name="T51" fmla="*/ 120 h 173"/>
                  <a:gd name="T52" fmla="*/ 135 w 143"/>
                  <a:gd name="T53" fmla="*/ 138 h 173"/>
                  <a:gd name="T54" fmla="*/ 125 w 143"/>
                  <a:gd name="T55" fmla="*/ 151 h 173"/>
                  <a:gd name="T56" fmla="*/ 112 w 143"/>
                  <a:gd name="T57" fmla="*/ 160 h 173"/>
                  <a:gd name="T58" fmla="*/ 100 w 143"/>
                  <a:gd name="T59" fmla="*/ 167 h 173"/>
                  <a:gd name="T60" fmla="*/ 85 w 143"/>
                  <a:gd name="T61" fmla="*/ 169 h 173"/>
                  <a:gd name="T62" fmla="*/ 63 w 143"/>
                  <a:gd name="T63" fmla="*/ 173 h 173"/>
                  <a:gd name="T64" fmla="*/ 47 w 143"/>
                  <a:gd name="T65" fmla="*/ 171 h 173"/>
                  <a:gd name="T66" fmla="*/ 32 w 143"/>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3" h="173">
                    <a:moveTo>
                      <a:pt x="32" y="164"/>
                    </a:moveTo>
                    <a:lnTo>
                      <a:pt x="22" y="161"/>
                    </a:lnTo>
                    <a:lnTo>
                      <a:pt x="10" y="152"/>
                    </a:lnTo>
                    <a:lnTo>
                      <a:pt x="4" y="136"/>
                    </a:lnTo>
                    <a:lnTo>
                      <a:pt x="0" y="121"/>
                    </a:lnTo>
                    <a:lnTo>
                      <a:pt x="0" y="106"/>
                    </a:lnTo>
                    <a:lnTo>
                      <a:pt x="0" y="89"/>
                    </a:lnTo>
                    <a:lnTo>
                      <a:pt x="4" y="72"/>
                    </a:lnTo>
                    <a:lnTo>
                      <a:pt x="12" y="55"/>
                    </a:lnTo>
                    <a:lnTo>
                      <a:pt x="21" y="44"/>
                    </a:lnTo>
                    <a:lnTo>
                      <a:pt x="32" y="37"/>
                    </a:lnTo>
                    <a:lnTo>
                      <a:pt x="47" y="28"/>
                    </a:lnTo>
                    <a:lnTo>
                      <a:pt x="67" y="22"/>
                    </a:lnTo>
                    <a:lnTo>
                      <a:pt x="85" y="20"/>
                    </a:lnTo>
                    <a:lnTo>
                      <a:pt x="102" y="18"/>
                    </a:lnTo>
                    <a:lnTo>
                      <a:pt x="119" y="17"/>
                    </a:lnTo>
                    <a:lnTo>
                      <a:pt x="128" y="10"/>
                    </a:lnTo>
                    <a:lnTo>
                      <a:pt x="139" y="0"/>
                    </a:lnTo>
                    <a:lnTo>
                      <a:pt x="135" y="17"/>
                    </a:lnTo>
                    <a:lnTo>
                      <a:pt x="134" y="30"/>
                    </a:lnTo>
                    <a:lnTo>
                      <a:pt x="136" y="46"/>
                    </a:lnTo>
                    <a:lnTo>
                      <a:pt x="137" y="60"/>
                    </a:lnTo>
                    <a:lnTo>
                      <a:pt x="139" y="71"/>
                    </a:lnTo>
                    <a:lnTo>
                      <a:pt x="141" y="85"/>
                    </a:lnTo>
                    <a:lnTo>
                      <a:pt x="143" y="103"/>
                    </a:lnTo>
                    <a:lnTo>
                      <a:pt x="140" y="120"/>
                    </a:lnTo>
                    <a:lnTo>
                      <a:pt x="135" y="138"/>
                    </a:lnTo>
                    <a:lnTo>
                      <a:pt x="125" y="151"/>
                    </a:lnTo>
                    <a:lnTo>
                      <a:pt x="112" y="160"/>
                    </a:lnTo>
                    <a:lnTo>
                      <a:pt x="100" y="167"/>
                    </a:lnTo>
                    <a:lnTo>
                      <a:pt x="85" y="169"/>
                    </a:lnTo>
                    <a:lnTo>
                      <a:pt x="63" y="173"/>
                    </a:lnTo>
                    <a:lnTo>
                      <a:pt x="47" y="171"/>
                    </a:lnTo>
                    <a:lnTo>
                      <a:pt x="32" y="164"/>
                    </a:lnTo>
                    <a:close/>
                  </a:path>
                </a:pathLst>
              </a:custGeom>
              <a:solidFill>
                <a:srgbClr val="FFFF00"/>
              </a:solidFill>
              <a:ln w="1588">
                <a:solidFill>
                  <a:srgbClr val="808000"/>
                </a:solidFill>
                <a:prstDash val="solid"/>
                <a:round/>
                <a:headEnd/>
                <a:tailEnd/>
              </a:ln>
            </p:spPr>
            <p:txBody>
              <a:bodyPr/>
              <a:lstStyle/>
              <a:p>
                <a:endParaRPr lang="en-US"/>
              </a:p>
            </p:txBody>
          </p:sp>
          <p:sp>
            <p:nvSpPr>
              <p:cNvPr id="37996" name="Freeform 275"/>
              <p:cNvSpPr>
                <a:spLocks/>
              </p:cNvSpPr>
              <p:nvPr/>
            </p:nvSpPr>
            <p:spPr bwMode="auto">
              <a:xfrm>
                <a:off x="5292" y="3245"/>
                <a:ext cx="108" cy="129"/>
              </a:xfrm>
              <a:custGeom>
                <a:avLst/>
                <a:gdLst>
                  <a:gd name="T0" fmla="*/ 100 w 108"/>
                  <a:gd name="T1" fmla="*/ 0 h 129"/>
                  <a:gd name="T2" fmla="*/ 92 w 108"/>
                  <a:gd name="T3" fmla="*/ 19 h 129"/>
                  <a:gd name="T4" fmla="*/ 82 w 108"/>
                  <a:gd name="T5" fmla="*/ 37 h 129"/>
                  <a:gd name="T6" fmla="*/ 73 w 108"/>
                  <a:gd name="T7" fmla="*/ 48 h 129"/>
                  <a:gd name="T8" fmla="*/ 51 w 108"/>
                  <a:gd name="T9" fmla="*/ 66 h 129"/>
                  <a:gd name="T10" fmla="*/ 41 w 108"/>
                  <a:gd name="T11" fmla="*/ 69 h 129"/>
                  <a:gd name="T12" fmla="*/ 32 w 108"/>
                  <a:gd name="T13" fmla="*/ 64 h 129"/>
                  <a:gd name="T14" fmla="*/ 25 w 108"/>
                  <a:gd name="T15" fmla="*/ 57 h 129"/>
                  <a:gd name="T16" fmla="*/ 13 w 108"/>
                  <a:gd name="T17" fmla="*/ 46 h 129"/>
                  <a:gd name="T18" fmla="*/ 4 w 108"/>
                  <a:gd name="T19" fmla="*/ 33 h 129"/>
                  <a:gd name="T20" fmla="*/ 0 w 108"/>
                  <a:gd name="T21" fmla="*/ 53 h 129"/>
                  <a:gd name="T22" fmla="*/ 0 w 108"/>
                  <a:gd name="T23" fmla="*/ 71 h 129"/>
                  <a:gd name="T24" fmla="*/ 0 w 108"/>
                  <a:gd name="T25" fmla="*/ 83 h 129"/>
                  <a:gd name="T26" fmla="*/ 1 w 108"/>
                  <a:gd name="T27" fmla="*/ 99 h 129"/>
                  <a:gd name="T28" fmla="*/ 4 w 108"/>
                  <a:gd name="T29" fmla="*/ 117 h 129"/>
                  <a:gd name="T30" fmla="*/ 7 w 108"/>
                  <a:gd name="T31" fmla="*/ 123 h 129"/>
                  <a:gd name="T32" fmla="*/ 16 w 108"/>
                  <a:gd name="T33" fmla="*/ 129 h 129"/>
                  <a:gd name="T34" fmla="*/ 37 w 108"/>
                  <a:gd name="T35" fmla="*/ 129 h 129"/>
                  <a:gd name="T36" fmla="*/ 53 w 108"/>
                  <a:gd name="T37" fmla="*/ 129 h 129"/>
                  <a:gd name="T38" fmla="*/ 76 w 108"/>
                  <a:gd name="T39" fmla="*/ 122 h 129"/>
                  <a:gd name="T40" fmla="*/ 91 w 108"/>
                  <a:gd name="T41" fmla="*/ 111 h 129"/>
                  <a:gd name="T42" fmla="*/ 102 w 108"/>
                  <a:gd name="T43" fmla="*/ 99 h 129"/>
                  <a:gd name="T44" fmla="*/ 108 w 108"/>
                  <a:gd name="T45" fmla="*/ 81 h 129"/>
                  <a:gd name="T46" fmla="*/ 64 w 108"/>
                  <a:gd name="T47" fmla="*/ 77 h 129"/>
                  <a:gd name="T48" fmla="*/ 53 w 108"/>
                  <a:gd name="T49" fmla="*/ 71 h 129"/>
                  <a:gd name="T50" fmla="*/ 67 w 108"/>
                  <a:gd name="T51" fmla="*/ 61 h 129"/>
                  <a:gd name="T52" fmla="*/ 79 w 108"/>
                  <a:gd name="T53" fmla="*/ 45 h 129"/>
                  <a:gd name="T54" fmla="*/ 90 w 108"/>
                  <a:gd name="T55" fmla="*/ 27 h 129"/>
                  <a:gd name="T56" fmla="*/ 100 w 108"/>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8" h="129">
                    <a:moveTo>
                      <a:pt x="100" y="0"/>
                    </a:moveTo>
                    <a:lnTo>
                      <a:pt x="92" y="19"/>
                    </a:lnTo>
                    <a:lnTo>
                      <a:pt x="82" y="37"/>
                    </a:lnTo>
                    <a:lnTo>
                      <a:pt x="73" y="48"/>
                    </a:lnTo>
                    <a:lnTo>
                      <a:pt x="51" y="66"/>
                    </a:lnTo>
                    <a:lnTo>
                      <a:pt x="41" y="69"/>
                    </a:lnTo>
                    <a:lnTo>
                      <a:pt x="32" y="64"/>
                    </a:lnTo>
                    <a:lnTo>
                      <a:pt x="25" y="57"/>
                    </a:lnTo>
                    <a:lnTo>
                      <a:pt x="13" y="46"/>
                    </a:lnTo>
                    <a:lnTo>
                      <a:pt x="4" y="33"/>
                    </a:lnTo>
                    <a:lnTo>
                      <a:pt x="0" y="53"/>
                    </a:lnTo>
                    <a:lnTo>
                      <a:pt x="0" y="71"/>
                    </a:lnTo>
                    <a:lnTo>
                      <a:pt x="0" y="83"/>
                    </a:lnTo>
                    <a:lnTo>
                      <a:pt x="1" y="99"/>
                    </a:lnTo>
                    <a:lnTo>
                      <a:pt x="4" y="117"/>
                    </a:lnTo>
                    <a:lnTo>
                      <a:pt x="7" y="123"/>
                    </a:lnTo>
                    <a:lnTo>
                      <a:pt x="16" y="129"/>
                    </a:lnTo>
                    <a:lnTo>
                      <a:pt x="37" y="129"/>
                    </a:lnTo>
                    <a:lnTo>
                      <a:pt x="53" y="129"/>
                    </a:lnTo>
                    <a:lnTo>
                      <a:pt x="76" y="122"/>
                    </a:lnTo>
                    <a:lnTo>
                      <a:pt x="91" y="111"/>
                    </a:lnTo>
                    <a:lnTo>
                      <a:pt x="102" y="99"/>
                    </a:lnTo>
                    <a:lnTo>
                      <a:pt x="108" y="81"/>
                    </a:lnTo>
                    <a:lnTo>
                      <a:pt x="64" y="77"/>
                    </a:lnTo>
                    <a:lnTo>
                      <a:pt x="53" y="71"/>
                    </a:lnTo>
                    <a:lnTo>
                      <a:pt x="67" y="61"/>
                    </a:lnTo>
                    <a:lnTo>
                      <a:pt x="79" y="45"/>
                    </a:lnTo>
                    <a:lnTo>
                      <a:pt x="90" y="27"/>
                    </a:lnTo>
                    <a:lnTo>
                      <a:pt x="10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276"/>
              <p:cNvSpPr>
                <a:spLocks/>
              </p:cNvSpPr>
              <p:nvPr/>
            </p:nvSpPr>
            <p:spPr bwMode="auto">
              <a:xfrm>
                <a:off x="5234" y="3394"/>
                <a:ext cx="143" cy="197"/>
              </a:xfrm>
              <a:custGeom>
                <a:avLst/>
                <a:gdLst>
                  <a:gd name="T0" fmla="*/ 70 w 143"/>
                  <a:gd name="T1" fmla="*/ 0 h 197"/>
                  <a:gd name="T2" fmla="*/ 45 w 143"/>
                  <a:gd name="T3" fmla="*/ 8 h 197"/>
                  <a:gd name="T4" fmla="*/ 24 w 143"/>
                  <a:gd name="T5" fmla="*/ 27 h 197"/>
                  <a:gd name="T6" fmla="*/ 9 w 143"/>
                  <a:gd name="T7" fmla="*/ 51 h 197"/>
                  <a:gd name="T8" fmla="*/ 6 w 143"/>
                  <a:gd name="T9" fmla="*/ 66 h 197"/>
                  <a:gd name="T10" fmla="*/ 2 w 143"/>
                  <a:gd name="T11" fmla="*/ 81 h 197"/>
                  <a:gd name="T12" fmla="*/ 0 w 143"/>
                  <a:gd name="T13" fmla="*/ 99 h 197"/>
                  <a:gd name="T14" fmla="*/ 3 w 143"/>
                  <a:gd name="T15" fmla="*/ 115 h 197"/>
                  <a:gd name="T16" fmla="*/ 11 w 143"/>
                  <a:gd name="T17" fmla="*/ 134 h 197"/>
                  <a:gd name="T18" fmla="*/ 22 w 143"/>
                  <a:gd name="T19" fmla="*/ 147 h 197"/>
                  <a:gd name="T20" fmla="*/ 33 w 143"/>
                  <a:gd name="T21" fmla="*/ 158 h 197"/>
                  <a:gd name="T22" fmla="*/ 56 w 143"/>
                  <a:gd name="T23" fmla="*/ 174 h 197"/>
                  <a:gd name="T24" fmla="*/ 70 w 143"/>
                  <a:gd name="T25" fmla="*/ 186 h 197"/>
                  <a:gd name="T26" fmla="*/ 73 w 143"/>
                  <a:gd name="T27" fmla="*/ 197 h 197"/>
                  <a:gd name="T28" fmla="*/ 79 w 143"/>
                  <a:gd name="T29" fmla="*/ 185 h 197"/>
                  <a:gd name="T30" fmla="*/ 89 w 143"/>
                  <a:gd name="T31" fmla="*/ 174 h 197"/>
                  <a:gd name="T32" fmla="*/ 101 w 143"/>
                  <a:gd name="T33" fmla="*/ 163 h 197"/>
                  <a:gd name="T34" fmla="*/ 117 w 143"/>
                  <a:gd name="T35" fmla="*/ 149 h 197"/>
                  <a:gd name="T36" fmla="*/ 128 w 143"/>
                  <a:gd name="T37" fmla="*/ 134 h 197"/>
                  <a:gd name="T38" fmla="*/ 138 w 143"/>
                  <a:gd name="T39" fmla="*/ 119 h 197"/>
                  <a:gd name="T40" fmla="*/ 143 w 143"/>
                  <a:gd name="T41" fmla="*/ 98 h 197"/>
                  <a:gd name="T42" fmla="*/ 141 w 143"/>
                  <a:gd name="T43" fmla="*/ 79 h 197"/>
                  <a:gd name="T44" fmla="*/ 139 w 143"/>
                  <a:gd name="T45" fmla="*/ 62 h 197"/>
                  <a:gd name="T46" fmla="*/ 130 w 143"/>
                  <a:gd name="T47" fmla="*/ 45 h 197"/>
                  <a:gd name="T48" fmla="*/ 121 w 143"/>
                  <a:gd name="T49" fmla="*/ 28 h 197"/>
                  <a:gd name="T50" fmla="*/ 109 w 143"/>
                  <a:gd name="T51" fmla="*/ 14 h 197"/>
                  <a:gd name="T52" fmla="*/ 94 w 143"/>
                  <a:gd name="T53" fmla="*/ 4 h 197"/>
                  <a:gd name="T54" fmla="*/ 70 w 143"/>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3" h="197">
                    <a:moveTo>
                      <a:pt x="70" y="0"/>
                    </a:moveTo>
                    <a:lnTo>
                      <a:pt x="45" y="8"/>
                    </a:lnTo>
                    <a:lnTo>
                      <a:pt x="24" y="27"/>
                    </a:lnTo>
                    <a:lnTo>
                      <a:pt x="9" y="51"/>
                    </a:lnTo>
                    <a:lnTo>
                      <a:pt x="6" y="66"/>
                    </a:lnTo>
                    <a:lnTo>
                      <a:pt x="2" y="81"/>
                    </a:lnTo>
                    <a:lnTo>
                      <a:pt x="0" y="99"/>
                    </a:lnTo>
                    <a:lnTo>
                      <a:pt x="3" y="115"/>
                    </a:lnTo>
                    <a:lnTo>
                      <a:pt x="11" y="134"/>
                    </a:lnTo>
                    <a:lnTo>
                      <a:pt x="22" y="147"/>
                    </a:lnTo>
                    <a:lnTo>
                      <a:pt x="33" y="158"/>
                    </a:lnTo>
                    <a:lnTo>
                      <a:pt x="56" y="174"/>
                    </a:lnTo>
                    <a:lnTo>
                      <a:pt x="70" y="186"/>
                    </a:lnTo>
                    <a:lnTo>
                      <a:pt x="73" y="197"/>
                    </a:lnTo>
                    <a:lnTo>
                      <a:pt x="79" y="185"/>
                    </a:lnTo>
                    <a:lnTo>
                      <a:pt x="89" y="174"/>
                    </a:lnTo>
                    <a:lnTo>
                      <a:pt x="101" y="163"/>
                    </a:lnTo>
                    <a:lnTo>
                      <a:pt x="117" y="149"/>
                    </a:lnTo>
                    <a:lnTo>
                      <a:pt x="128" y="134"/>
                    </a:lnTo>
                    <a:lnTo>
                      <a:pt x="138" y="119"/>
                    </a:lnTo>
                    <a:lnTo>
                      <a:pt x="143" y="98"/>
                    </a:lnTo>
                    <a:lnTo>
                      <a:pt x="141" y="79"/>
                    </a:lnTo>
                    <a:lnTo>
                      <a:pt x="139" y="62"/>
                    </a:lnTo>
                    <a:lnTo>
                      <a:pt x="130" y="45"/>
                    </a:lnTo>
                    <a:lnTo>
                      <a:pt x="121" y="28"/>
                    </a:lnTo>
                    <a:lnTo>
                      <a:pt x="109" y="14"/>
                    </a:lnTo>
                    <a:lnTo>
                      <a:pt x="94" y="4"/>
                    </a:lnTo>
                    <a:lnTo>
                      <a:pt x="70" y="0"/>
                    </a:lnTo>
                    <a:close/>
                  </a:path>
                </a:pathLst>
              </a:custGeom>
              <a:solidFill>
                <a:srgbClr val="FFFF00"/>
              </a:solidFill>
              <a:ln w="1588">
                <a:solidFill>
                  <a:srgbClr val="808000"/>
                </a:solidFill>
                <a:prstDash val="solid"/>
                <a:round/>
                <a:headEnd/>
                <a:tailEnd/>
              </a:ln>
            </p:spPr>
            <p:txBody>
              <a:bodyPr/>
              <a:lstStyle/>
              <a:p>
                <a:endParaRPr lang="en-US"/>
              </a:p>
            </p:txBody>
          </p:sp>
          <p:sp>
            <p:nvSpPr>
              <p:cNvPr id="37998" name="Freeform 277"/>
              <p:cNvSpPr>
                <a:spLocks/>
              </p:cNvSpPr>
              <p:nvPr/>
            </p:nvSpPr>
            <p:spPr bwMode="auto">
              <a:xfrm>
                <a:off x="5237" y="3402"/>
                <a:ext cx="117" cy="171"/>
              </a:xfrm>
              <a:custGeom>
                <a:avLst/>
                <a:gdLst>
                  <a:gd name="T0" fmla="*/ 0 w 117"/>
                  <a:gd name="T1" fmla="*/ 80 h 171"/>
                  <a:gd name="T2" fmla="*/ 26 w 117"/>
                  <a:gd name="T3" fmla="*/ 79 h 171"/>
                  <a:gd name="T4" fmla="*/ 35 w 117"/>
                  <a:gd name="T5" fmla="*/ 79 h 171"/>
                  <a:gd name="T6" fmla="*/ 54 w 117"/>
                  <a:gd name="T7" fmla="*/ 74 h 171"/>
                  <a:gd name="T8" fmla="*/ 62 w 117"/>
                  <a:gd name="T9" fmla="*/ 69 h 171"/>
                  <a:gd name="T10" fmla="*/ 66 w 117"/>
                  <a:gd name="T11" fmla="*/ 79 h 171"/>
                  <a:gd name="T12" fmla="*/ 66 w 117"/>
                  <a:gd name="T13" fmla="*/ 94 h 171"/>
                  <a:gd name="T14" fmla="*/ 68 w 117"/>
                  <a:gd name="T15" fmla="*/ 121 h 171"/>
                  <a:gd name="T16" fmla="*/ 67 w 117"/>
                  <a:gd name="T17" fmla="*/ 146 h 171"/>
                  <a:gd name="T18" fmla="*/ 70 w 117"/>
                  <a:gd name="T19" fmla="*/ 171 h 171"/>
                  <a:gd name="T20" fmla="*/ 70 w 117"/>
                  <a:gd name="T21" fmla="*/ 139 h 171"/>
                  <a:gd name="T22" fmla="*/ 70 w 117"/>
                  <a:gd name="T23" fmla="*/ 107 h 171"/>
                  <a:gd name="T24" fmla="*/ 70 w 117"/>
                  <a:gd name="T25" fmla="*/ 87 h 171"/>
                  <a:gd name="T26" fmla="*/ 70 w 117"/>
                  <a:gd name="T27" fmla="*/ 69 h 171"/>
                  <a:gd name="T28" fmla="*/ 73 w 117"/>
                  <a:gd name="T29" fmla="*/ 57 h 171"/>
                  <a:gd name="T30" fmla="*/ 77 w 117"/>
                  <a:gd name="T31" fmla="*/ 45 h 171"/>
                  <a:gd name="T32" fmla="*/ 87 w 117"/>
                  <a:gd name="T33" fmla="*/ 38 h 171"/>
                  <a:gd name="T34" fmla="*/ 96 w 117"/>
                  <a:gd name="T35" fmla="*/ 36 h 171"/>
                  <a:gd name="T36" fmla="*/ 108 w 117"/>
                  <a:gd name="T37" fmla="*/ 36 h 171"/>
                  <a:gd name="T38" fmla="*/ 117 w 117"/>
                  <a:gd name="T39" fmla="*/ 36 h 171"/>
                  <a:gd name="T40" fmla="*/ 109 w 117"/>
                  <a:gd name="T41" fmla="*/ 20 h 171"/>
                  <a:gd name="T42" fmla="*/ 96 w 117"/>
                  <a:gd name="T43" fmla="*/ 8 h 171"/>
                  <a:gd name="T44" fmla="*/ 77 w 117"/>
                  <a:gd name="T45" fmla="*/ 0 h 171"/>
                  <a:gd name="T46" fmla="*/ 62 w 117"/>
                  <a:gd name="T47" fmla="*/ 0 h 171"/>
                  <a:gd name="T48" fmla="*/ 47 w 117"/>
                  <a:gd name="T49" fmla="*/ 6 h 171"/>
                  <a:gd name="T50" fmla="*/ 34 w 117"/>
                  <a:gd name="T51" fmla="*/ 16 h 171"/>
                  <a:gd name="T52" fmla="*/ 28 w 117"/>
                  <a:gd name="T53" fmla="*/ 25 h 171"/>
                  <a:gd name="T54" fmla="*/ 0 w 117"/>
                  <a:gd name="T55" fmla="*/ 80 h 1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7" h="171">
                    <a:moveTo>
                      <a:pt x="0" y="80"/>
                    </a:moveTo>
                    <a:lnTo>
                      <a:pt x="26" y="79"/>
                    </a:lnTo>
                    <a:lnTo>
                      <a:pt x="35" y="79"/>
                    </a:lnTo>
                    <a:lnTo>
                      <a:pt x="54" y="74"/>
                    </a:lnTo>
                    <a:lnTo>
                      <a:pt x="62" y="69"/>
                    </a:lnTo>
                    <a:lnTo>
                      <a:pt x="66" y="79"/>
                    </a:lnTo>
                    <a:lnTo>
                      <a:pt x="66" y="94"/>
                    </a:lnTo>
                    <a:lnTo>
                      <a:pt x="68" y="121"/>
                    </a:lnTo>
                    <a:lnTo>
                      <a:pt x="67" y="146"/>
                    </a:lnTo>
                    <a:lnTo>
                      <a:pt x="70" y="171"/>
                    </a:lnTo>
                    <a:lnTo>
                      <a:pt x="70" y="139"/>
                    </a:lnTo>
                    <a:lnTo>
                      <a:pt x="70" y="107"/>
                    </a:lnTo>
                    <a:lnTo>
                      <a:pt x="70" y="87"/>
                    </a:lnTo>
                    <a:lnTo>
                      <a:pt x="70" y="69"/>
                    </a:lnTo>
                    <a:lnTo>
                      <a:pt x="73" y="57"/>
                    </a:lnTo>
                    <a:lnTo>
                      <a:pt x="77" y="45"/>
                    </a:lnTo>
                    <a:lnTo>
                      <a:pt x="87" y="38"/>
                    </a:lnTo>
                    <a:lnTo>
                      <a:pt x="96" y="36"/>
                    </a:lnTo>
                    <a:lnTo>
                      <a:pt x="108" y="36"/>
                    </a:lnTo>
                    <a:lnTo>
                      <a:pt x="117" y="36"/>
                    </a:lnTo>
                    <a:lnTo>
                      <a:pt x="109" y="20"/>
                    </a:lnTo>
                    <a:lnTo>
                      <a:pt x="96" y="8"/>
                    </a:lnTo>
                    <a:lnTo>
                      <a:pt x="77" y="0"/>
                    </a:lnTo>
                    <a:lnTo>
                      <a:pt x="62" y="0"/>
                    </a:lnTo>
                    <a:lnTo>
                      <a:pt x="47" y="6"/>
                    </a:lnTo>
                    <a:lnTo>
                      <a:pt x="34" y="16"/>
                    </a:lnTo>
                    <a:lnTo>
                      <a:pt x="28" y="25"/>
                    </a:lnTo>
                    <a:lnTo>
                      <a:pt x="0" y="8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278"/>
              <p:cNvSpPr>
                <a:spLocks/>
              </p:cNvSpPr>
              <p:nvPr/>
            </p:nvSpPr>
            <p:spPr bwMode="auto">
              <a:xfrm>
                <a:off x="5084" y="3373"/>
                <a:ext cx="201" cy="128"/>
              </a:xfrm>
              <a:custGeom>
                <a:avLst/>
                <a:gdLst>
                  <a:gd name="T0" fmla="*/ 77 w 201"/>
                  <a:gd name="T1" fmla="*/ 16 h 128"/>
                  <a:gd name="T2" fmla="*/ 64 w 201"/>
                  <a:gd name="T3" fmla="*/ 25 h 128"/>
                  <a:gd name="T4" fmla="*/ 50 w 201"/>
                  <a:gd name="T5" fmla="*/ 34 h 128"/>
                  <a:gd name="T6" fmla="*/ 41 w 201"/>
                  <a:gd name="T7" fmla="*/ 45 h 128"/>
                  <a:gd name="T8" fmla="*/ 36 w 201"/>
                  <a:gd name="T9" fmla="*/ 55 h 128"/>
                  <a:gd name="T10" fmla="*/ 33 w 201"/>
                  <a:gd name="T11" fmla="*/ 69 h 128"/>
                  <a:gd name="T12" fmla="*/ 31 w 201"/>
                  <a:gd name="T13" fmla="*/ 80 h 128"/>
                  <a:gd name="T14" fmla="*/ 28 w 201"/>
                  <a:gd name="T15" fmla="*/ 93 h 128"/>
                  <a:gd name="T16" fmla="*/ 16 w 201"/>
                  <a:gd name="T17" fmla="*/ 106 h 128"/>
                  <a:gd name="T18" fmla="*/ 0 w 201"/>
                  <a:gd name="T19" fmla="*/ 117 h 128"/>
                  <a:gd name="T20" fmla="*/ 24 w 201"/>
                  <a:gd name="T21" fmla="*/ 123 h 128"/>
                  <a:gd name="T22" fmla="*/ 42 w 201"/>
                  <a:gd name="T23" fmla="*/ 126 h 128"/>
                  <a:gd name="T24" fmla="*/ 61 w 201"/>
                  <a:gd name="T25" fmla="*/ 128 h 128"/>
                  <a:gd name="T26" fmla="*/ 80 w 201"/>
                  <a:gd name="T27" fmla="*/ 128 h 128"/>
                  <a:gd name="T28" fmla="*/ 101 w 201"/>
                  <a:gd name="T29" fmla="*/ 126 h 128"/>
                  <a:gd name="T30" fmla="*/ 120 w 201"/>
                  <a:gd name="T31" fmla="*/ 123 h 128"/>
                  <a:gd name="T32" fmla="*/ 139 w 201"/>
                  <a:gd name="T33" fmla="*/ 117 h 128"/>
                  <a:gd name="T34" fmla="*/ 154 w 201"/>
                  <a:gd name="T35" fmla="*/ 108 h 128"/>
                  <a:gd name="T36" fmla="*/ 167 w 201"/>
                  <a:gd name="T37" fmla="*/ 100 h 128"/>
                  <a:gd name="T38" fmla="*/ 178 w 201"/>
                  <a:gd name="T39" fmla="*/ 90 h 128"/>
                  <a:gd name="T40" fmla="*/ 188 w 201"/>
                  <a:gd name="T41" fmla="*/ 80 h 128"/>
                  <a:gd name="T42" fmla="*/ 195 w 201"/>
                  <a:gd name="T43" fmla="*/ 64 h 128"/>
                  <a:gd name="T44" fmla="*/ 200 w 201"/>
                  <a:gd name="T45" fmla="*/ 51 h 128"/>
                  <a:gd name="T46" fmla="*/ 201 w 201"/>
                  <a:gd name="T47" fmla="*/ 35 h 128"/>
                  <a:gd name="T48" fmla="*/ 197 w 201"/>
                  <a:gd name="T49" fmla="*/ 23 h 128"/>
                  <a:gd name="T50" fmla="*/ 192 w 201"/>
                  <a:gd name="T51" fmla="*/ 15 h 128"/>
                  <a:gd name="T52" fmla="*/ 185 w 201"/>
                  <a:gd name="T53" fmla="*/ 7 h 128"/>
                  <a:gd name="T54" fmla="*/ 169 w 201"/>
                  <a:gd name="T55" fmla="*/ 1 h 128"/>
                  <a:gd name="T56" fmla="*/ 152 w 201"/>
                  <a:gd name="T57" fmla="*/ 0 h 128"/>
                  <a:gd name="T58" fmla="*/ 129 w 201"/>
                  <a:gd name="T59" fmla="*/ 1 h 128"/>
                  <a:gd name="T60" fmla="*/ 111 w 201"/>
                  <a:gd name="T61" fmla="*/ 4 h 128"/>
                  <a:gd name="T62" fmla="*/ 91 w 201"/>
                  <a:gd name="T63" fmla="*/ 8 h 128"/>
                  <a:gd name="T64" fmla="*/ 77 w 201"/>
                  <a:gd name="T65" fmla="*/ 16 h 1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8">
                    <a:moveTo>
                      <a:pt x="77" y="16"/>
                    </a:moveTo>
                    <a:lnTo>
                      <a:pt x="64" y="25"/>
                    </a:lnTo>
                    <a:lnTo>
                      <a:pt x="50" y="34"/>
                    </a:lnTo>
                    <a:lnTo>
                      <a:pt x="41" y="45"/>
                    </a:lnTo>
                    <a:lnTo>
                      <a:pt x="36" y="55"/>
                    </a:lnTo>
                    <a:lnTo>
                      <a:pt x="33" y="69"/>
                    </a:lnTo>
                    <a:lnTo>
                      <a:pt x="31" y="80"/>
                    </a:lnTo>
                    <a:lnTo>
                      <a:pt x="28" y="93"/>
                    </a:lnTo>
                    <a:lnTo>
                      <a:pt x="16" y="106"/>
                    </a:lnTo>
                    <a:lnTo>
                      <a:pt x="0" y="117"/>
                    </a:lnTo>
                    <a:lnTo>
                      <a:pt x="24" y="123"/>
                    </a:lnTo>
                    <a:lnTo>
                      <a:pt x="42" y="126"/>
                    </a:lnTo>
                    <a:lnTo>
                      <a:pt x="61" y="128"/>
                    </a:lnTo>
                    <a:lnTo>
                      <a:pt x="80" y="128"/>
                    </a:lnTo>
                    <a:lnTo>
                      <a:pt x="101" y="126"/>
                    </a:lnTo>
                    <a:lnTo>
                      <a:pt x="120" y="123"/>
                    </a:lnTo>
                    <a:lnTo>
                      <a:pt x="139" y="117"/>
                    </a:lnTo>
                    <a:lnTo>
                      <a:pt x="154" y="108"/>
                    </a:lnTo>
                    <a:lnTo>
                      <a:pt x="167" y="100"/>
                    </a:lnTo>
                    <a:lnTo>
                      <a:pt x="178" y="90"/>
                    </a:lnTo>
                    <a:lnTo>
                      <a:pt x="188" y="80"/>
                    </a:lnTo>
                    <a:lnTo>
                      <a:pt x="195" y="64"/>
                    </a:lnTo>
                    <a:lnTo>
                      <a:pt x="200" y="51"/>
                    </a:lnTo>
                    <a:lnTo>
                      <a:pt x="201" y="35"/>
                    </a:lnTo>
                    <a:lnTo>
                      <a:pt x="197" y="23"/>
                    </a:lnTo>
                    <a:lnTo>
                      <a:pt x="192" y="15"/>
                    </a:lnTo>
                    <a:lnTo>
                      <a:pt x="185" y="7"/>
                    </a:lnTo>
                    <a:lnTo>
                      <a:pt x="169" y="1"/>
                    </a:lnTo>
                    <a:lnTo>
                      <a:pt x="152" y="0"/>
                    </a:lnTo>
                    <a:lnTo>
                      <a:pt x="129" y="1"/>
                    </a:lnTo>
                    <a:lnTo>
                      <a:pt x="111" y="4"/>
                    </a:lnTo>
                    <a:lnTo>
                      <a:pt x="91" y="8"/>
                    </a:lnTo>
                    <a:lnTo>
                      <a:pt x="77" y="16"/>
                    </a:lnTo>
                    <a:close/>
                  </a:path>
                </a:pathLst>
              </a:custGeom>
              <a:solidFill>
                <a:srgbClr val="FFFF00"/>
              </a:solidFill>
              <a:ln w="1588">
                <a:solidFill>
                  <a:srgbClr val="808000"/>
                </a:solidFill>
                <a:prstDash val="solid"/>
                <a:round/>
                <a:headEnd/>
                <a:tailEnd/>
              </a:ln>
            </p:spPr>
            <p:txBody>
              <a:bodyPr/>
              <a:lstStyle/>
              <a:p>
                <a:endParaRPr lang="en-US"/>
              </a:p>
            </p:txBody>
          </p:sp>
          <p:sp>
            <p:nvSpPr>
              <p:cNvPr id="38000" name="Freeform 279"/>
              <p:cNvSpPr>
                <a:spLocks/>
              </p:cNvSpPr>
              <p:nvPr/>
            </p:nvSpPr>
            <p:spPr bwMode="auto">
              <a:xfrm>
                <a:off x="5117" y="3376"/>
                <a:ext cx="162" cy="108"/>
              </a:xfrm>
              <a:custGeom>
                <a:avLst/>
                <a:gdLst>
                  <a:gd name="T0" fmla="*/ 123 w 162"/>
                  <a:gd name="T1" fmla="*/ 14 h 108"/>
                  <a:gd name="T2" fmla="*/ 126 w 162"/>
                  <a:gd name="T3" fmla="*/ 25 h 108"/>
                  <a:gd name="T4" fmla="*/ 123 w 162"/>
                  <a:gd name="T5" fmla="*/ 38 h 108"/>
                  <a:gd name="T6" fmla="*/ 111 w 162"/>
                  <a:gd name="T7" fmla="*/ 56 h 108"/>
                  <a:gd name="T8" fmla="*/ 96 w 162"/>
                  <a:gd name="T9" fmla="*/ 70 h 108"/>
                  <a:gd name="T10" fmla="*/ 76 w 162"/>
                  <a:gd name="T11" fmla="*/ 84 h 108"/>
                  <a:gd name="T12" fmla="*/ 56 w 162"/>
                  <a:gd name="T13" fmla="*/ 92 h 108"/>
                  <a:gd name="T14" fmla="*/ 32 w 162"/>
                  <a:gd name="T15" fmla="*/ 100 h 108"/>
                  <a:gd name="T16" fmla="*/ 15 w 162"/>
                  <a:gd name="T17" fmla="*/ 105 h 108"/>
                  <a:gd name="T18" fmla="*/ 0 w 162"/>
                  <a:gd name="T19" fmla="*/ 108 h 108"/>
                  <a:gd name="T20" fmla="*/ 41 w 162"/>
                  <a:gd name="T21" fmla="*/ 100 h 108"/>
                  <a:gd name="T22" fmla="*/ 65 w 162"/>
                  <a:gd name="T23" fmla="*/ 92 h 108"/>
                  <a:gd name="T24" fmla="*/ 78 w 162"/>
                  <a:gd name="T25" fmla="*/ 87 h 108"/>
                  <a:gd name="T26" fmla="*/ 94 w 162"/>
                  <a:gd name="T27" fmla="*/ 80 h 108"/>
                  <a:gd name="T28" fmla="*/ 108 w 162"/>
                  <a:gd name="T29" fmla="*/ 71 h 108"/>
                  <a:gd name="T30" fmla="*/ 119 w 162"/>
                  <a:gd name="T31" fmla="*/ 64 h 108"/>
                  <a:gd name="T32" fmla="*/ 130 w 162"/>
                  <a:gd name="T33" fmla="*/ 58 h 108"/>
                  <a:gd name="T34" fmla="*/ 147 w 162"/>
                  <a:gd name="T35" fmla="*/ 56 h 108"/>
                  <a:gd name="T36" fmla="*/ 152 w 162"/>
                  <a:gd name="T37" fmla="*/ 60 h 108"/>
                  <a:gd name="T38" fmla="*/ 153 w 162"/>
                  <a:gd name="T39" fmla="*/ 67 h 108"/>
                  <a:gd name="T40" fmla="*/ 162 w 162"/>
                  <a:gd name="T41" fmla="*/ 50 h 108"/>
                  <a:gd name="T42" fmla="*/ 162 w 162"/>
                  <a:gd name="T43" fmla="*/ 32 h 108"/>
                  <a:gd name="T44" fmla="*/ 155 w 162"/>
                  <a:gd name="T45" fmla="*/ 16 h 108"/>
                  <a:gd name="T46" fmla="*/ 144 w 162"/>
                  <a:gd name="T47" fmla="*/ 7 h 108"/>
                  <a:gd name="T48" fmla="*/ 131 w 162"/>
                  <a:gd name="T49" fmla="*/ 2 h 108"/>
                  <a:gd name="T50" fmla="*/ 115 w 162"/>
                  <a:gd name="T51" fmla="*/ 0 h 108"/>
                  <a:gd name="T52" fmla="*/ 123 w 162"/>
                  <a:gd name="T53" fmla="*/ 14 h 1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2" h="108">
                    <a:moveTo>
                      <a:pt x="123" y="14"/>
                    </a:moveTo>
                    <a:lnTo>
                      <a:pt x="126" y="25"/>
                    </a:lnTo>
                    <a:lnTo>
                      <a:pt x="123" y="38"/>
                    </a:lnTo>
                    <a:lnTo>
                      <a:pt x="111" y="56"/>
                    </a:lnTo>
                    <a:lnTo>
                      <a:pt x="96" y="70"/>
                    </a:lnTo>
                    <a:lnTo>
                      <a:pt x="76" y="84"/>
                    </a:lnTo>
                    <a:lnTo>
                      <a:pt x="56" y="92"/>
                    </a:lnTo>
                    <a:lnTo>
                      <a:pt x="32" y="100"/>
                    </a:lnTo>
                    <a:lnTo>
                      <a:pt x="15" y="105"/>
                    </a:lnTo>
                    <a:lnTo>
                      <a:pt x="0" y="108"/>
                    </a:lnTo>
                    <a:lnTo>
                      <a:pt x="41" y="100"/>
                    </a:lnTo>
                    <a:lnTo>
                      <a:pt x="65" y="92"/>
                    </a:lnTo>
                    <a:lnTo>
                      <a:pt x="78" y="87"/>
                    </a:lnTo>
                    <a:lnTo>
                      <a:pt x="94" y="80"/>
                    </a:lnTo>
                    <a:lnTo>
                      <a:pt x="108" y="71"/>
                    </a:lnTo>
                    <a:lnTo>
                      <a:pt x="119" y="64"/>
                    </a:lnTo>
                    <a:lnTo>
                      <a:pt x="130" y="58"/>
                    </a:lnTo>
                    <a:lnTo>
                      <a:pt x="147" y="56"/>
                    </a:lnTo>
                    <a:lnTo>
                      <a:pt x="152" y="60"/>
                    </a:lnTo>
                    <a:lnTo>
                      <a:pt x="153" y="67"/>
                    </a:lnTo>
                    <a:lnTo>
                      <a:pt x="162" y="50"/>
                    </a:lnTo>
                    <a:lnTo>
                      <a:pt x="162" y="32"/>
                    </a:lnTo>
                    <a:lnTo>
                      <a:pt x="155" y="16"/>
                    </a:lnTo>
                    <a:lnTo>
                      <a:pt x="144" y="7"/>
                    </a:lnTo>
                    <a:lnTo>
                      <a:pt x="131" y="2"/>
                    </a:lnTo>
                    <a:lnTo>
                      <a:pt x="115" y="0"/>
                    </a:lnTo>
                    <a:lnTo>
                      <a:pt x="123"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280"/>
              <p:cNvSpPr>
                <a:spLocks/>
              </p:cNvSpPr>
              <p:nvPr/>
            </p:nvSpPr>
            <p:spPr bwMode="auto">
              <a:xfrm>
                <a:off x="5300" y="3310"/>
                <a:ext cx="186" cy="129"/>
              </a:xfrm>
              <a:custGeom>
                <a:avLst/>
                <a:gdLst>
                  <a:gd name="T0" fmla="*/ 24 w 186"/>
                  <a:gd name="T1" fmla="*/ 113 h 129"/>
                  <a:gd name="T2" fmla="*/ 14 w 186"/>
                  <a:gd name="T3" fmla="*/ 105 h 129"/>
                  <a:gd name="T4" fmla="*/ 6 w 186"/>
                  <a:gd name="T5" fmla="*/ 95 h 129"/>
                  <a:gd name="T6" fmla="*/ 3 w 186"/>
                  <a:gd name="T7" fmla="*/ 84 h 129"/>
                  <a:gd name="T8" fmla="*/ 0 w 186"/>
                  <a:gd name="T9" fmla="*/ 70 h 129"/>
                  <a:gd name="T10" fmla="*/ 2 w 186"/>
                  <a:gd name="T11" fmla="*/ 55 h 129"/>
                  <a:gd name="T12" fmla="*/ 7 w 186"/>
                  <a:gd name="T13" fmla="*/ 38 h 129"/>
                  <a:gd name="T14" fmla="*/ 15 w 186"/>
                  <a:gd name="T15" fmla="*/ 24 h 129"/>
                  <a:gd name="T16" fmla="*/ 27 w 186"/>
                  <a:gd name="T17" fmla="*/ 13 h 129"/>
                  <a:gd name="T18" fmla="*/ 40 w 186"/>
                  <a:gd name="T19" fmla="*/ 6 h 129"/>
                  <a:gd name="T20" fmla="*/ 56 w 186"/>
                  <a:gd name="T21" fmla="*/ 1 h 129"/>
                  <a:gd name="T22" fmla="*/ 74 w 186"/>
                  <a:gd name="T23" fmla="*/ 0 h 129"/>
                  <a:gd name="T24" fmla="*/ 89 w 186"/>
                  <a:gd name="T25" fmla="*/ 1 h 129"/>
                  <a:gd name="T26" fmla="*/ 103 w 186"/>
                  <a:gd name="T27" fmla="*/ 4 h 129"/>
                  <a:gd name="T28" fmla="*/ 115 w 186"/>
                  <a:gd name="T29" fmla="*/ 9 h 129"/>
                  <a:gd name="T30" fmla="*/ 128 w 186"/>
                  <a:gd name="T31" fmla="*/ 18 h 129"/>
                  <a:gd name="T32" fmla="*/ 139 w 186"/>
                  <a:gd name="T33" fmla="*/ 29 h 129"/>
                  <a:gd name="T34" fmla="*/ 149 w 186"/>
                  <a:gd name="T35" fmla="*/ 39 h 129"/>
                  <a:gd name="T36" fmla="*/ 156 w 186"/>
                  <a:gd name="T37" fmla="*/ 52 h 129"/>
                  <a:gd name="T38" fmla="*/ 161 w 186"/>
                  <a:gd name="T39" fmla="*/ 64 h 129"/>
                  <a:gd name="T40" fmla="*/ 165 w 186"/>
                  <a:gd name="T41" fmla="*/ 76 h 129"/>
                  <a:gd name="T42" fmla="*/ 172 w 186"/>
                  <a:gd name="T43" fmla="*/ 86 h 129"/>
                  <a:gd name="T44" fmla="*/ 186 w 186"/>
                  <a:gd name="T45" fmla="*/ 92 h 129"/>
                  <a:gd name="T46" fmla="*/ 169 w 186"/>
                  <a:gd name="T47" fmla="*/ 100 h 129"/>
                  <a:gd name="T48" fmla="*/ 158 w 186"/>
                  <a:gd name="T49" fmla="*/ 104 h 129"/>
                  <a:gd name="T50" fmla="*/ 147 w 186"/>
                  <a:gd name="T51" fmla="*/ 110 h 129"/>
                  <a:gd name="T52" fmla="*/ 132 w 186"/>
                  <a:gd name="T53" fmla="*/ 118 h 129"/>
                  <a:gd name="T54" fmla="*/ 116 w 186"/>
                  <a:gd name="T55" fmla="*/ 122 h 129"/>
                  <a:gd name="T56" fmla="*/ 102 w 186"/>
                  <a:gd name="T57" fmla="*/ 126 h 129"/>
                  <a:gd name="T58" fmla="*/ 86 w 186"/>
                  <a:gd name="T59" fmla="*/ 129 h 129"/>
                  <a:gd name="T60" fmla="*/ 70 w 186"/>
                  <a:gd name="T61" fmla="*/ 129 h 129"/>
                  <a:gd name="T62" fmla="*/ 53 w 186"/>
                  <a:gd name="T63" fmla="*/ 125 h 129"/>
                  <a:gd name="T64" fmla="*/ 37 w 186"/>
                  <a:gd name="T65" fmla="*/ 120 h 129"/>
                  <a:gd name="T66" fmla="*/ 24 w 186"/>
                  <a:gd name="T67" fmla="*/ 113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24" y="113"/>
                    </a:moveTo>
                    <a:lnTo>
                      <a:pt x="14" y="105"/>
                    </a:lnTo>
                    <a:lnTo>
                      <a:pt x="6" y="95"/>
                    </a:lnTo>
                    <a:lnTo>
                      <a:pt x="3" y="84"/>
                    </a:lnTo>
                    <a:lnTo>
                      <a:pt x="0" y="70"/>
                    </a:lnTo>
                    <a:lnTo>
                      <a:pt x="2" y="55"/>
                    </a:lnTo>
                    <a:lnTo>
                      <a:pt x="7" y="38"/>
                    </a:lnTo>
                    <a:lnTo>
                      <a:pt x="15" y="24"/>
                    </a:lnTo>
                    <a:lnTo>
                      <a:pt x="27" y="13"/>
                    </a:lnTo>
                    <a:lnTo>
                      <a:pt x="40" y="6"/>
                    </a:lnTo>
                    <a:lnTo>
                      <a:pt x="56" y="1"/>
                    </a:lnTo>
                    <a:lnTo>
                      <a:pt x="74" y="0"/>
                    </a:lnTo>
                    <a:lnTo>
                      <a:pt x="89" y="1"/>
                    </a:lnTo>
                    <a:lnTo>
                      <a:pt x="103" y="4"/>
                    </a:lnTo>
                    <a:lnTo>
                      <a:pt x="115" y="9"/>
                    </a:lnTo>
                    <a:lnTo>
                      <a:pt x="128" y="18"/>
                    </a:lnTo>
                    <a:lnTo>
                      <a:pt x="139" y="29"/>
                    </a:lnTo>
                    <a:lnTo>
                      <a:pt x="149" y="39"/>
                    </a:lnTo>
                    <a:lnTo>
                      <a:pt x="156" y="52"/>
                    </a:lnTo>
                    <a:lnTo>
                      <a:pt x="161" y="64"/>
                    </a:lnTo>
                    <a:lnTo>
                      <a:pt x="165" y="76"/>
                    </a:lnTo>
                    <a:lnTo>
                      <a:pt x="172" y="86"/>
                    </a:lnTo>
                    <a:lnTo>
                      <a:pt x="186" y="92"/>
                    </a:lnTo>
                    <a:lnTo>
                      <a:pt x="169" y="100"/>
                    </a:lnTo>
                    <a:lnTo>
                      <a:pt x="158" y="104"/>
                    </a:lnTo>
                    <a:lnTo>
                      <a:pt x="147" y="110"/>
                    </a:lnTo>
                    <a:lnTo>
                      <a:pt x="132" y="118"/>
                    </a:lnTo>
                    <a:lnTo>
                      <a:pt x="116" y="122"/>
                    </a:lnTo>
                    <a:lnTo>
                      <a:pt x="102" y="126"/>
                    </a:lnTo>
                    <a:lnTo>
                      <a:pt x="86" y="129"/>
                    </a:lnTo>
                    <a:lnTo>
                      <a:pt x="70" y="129"/>
                    </a:lnTo>
                    <a:lnTo>
                      <a:pt x="53" y="125"/>
                    </a:lnTo>
                    <a:lnTo>
                      <a:pt x="37" y="120"/>
                    </a:lnTo>
                    <a:lnTo>
                      <a:pt x="24" y="113"/>
                    </a:lnTo>
                    <a:close/>
                  </a:path>
                </a:pathLst>
              </a:custGeom>
              <a:solidFill>
                <a:srgbClr val="FFFF00"/>
              </a:solidFill>
              <a:ln w="1588">
                <a:solidFill>
                  <a:srgbClr val="808000"/>
                </a:solidFill>
                <a:prstDash val="solid"/>
                <a:round/>
                <a:headEnd/>
                <a:tailEnd/>
              </a:ln>
            </p:spPr>
            <p:txBody>
              <a:bodyPr/>
              <a:lstStyle/>
              <a:p>
                <a:endParaRPr lang="en-US"/>
              </a:p>
            </p:txBody>
          </p:sp>
          <p:sp>
            <p:nvSpPr>
              <p:cNvPr id="38002" name="Freeform 281"/>
              <p:cNvSpPr>
                <a:spLocks/>
              </p:cNvSpPr>
              <p:nvPr/>
            </p:nvSpPr>
            <p:spPr bwMode="auto">
              <a:xfrm>
                <a:off x="5303" y="3336"/>
                <a:ext cx="164" cy="100"/>
              </a:xfrm>
              <a:custGeom>
                <a:avLst/>
                <a:gdLst>
                  <a:gd name="T0" fmla="*/ 14 w 164"/>
                  <a:gd name="T1" fmla="*/ 0 h 100"/>
                  <a:gd name="T2" fmla="*/ 13 w 164"/>
                  <a:gd name="T3" fmla="*/ 16 h 100"/>
                  <a:gd name="T4" fmla="*/ 14 w 164"/>
                  <a:gd name="T5" fmla="*/ 30 h 100"/>
                  <a:gd name="T6" fmla="*/ 17 w 164"/>
                  <a:gd name="T7" fmla="*/ 38 h 100"/>
                  <a:gd name="T8" fmla="*/ 24 w 164"/>
                  <a:gd name="T9" fmla="*/ 46 h 100"/>
                  <a:gd name="T10" fmla="*/ 34 w 164"/>
                  <a:gd name="T11" fmla="*/ 53 h 100"/>
                  <a:gd name="T12" fmla="*/ 43 w 164"/>
                  <a:gd name="T13" fmla="*/ 57 h 100"/>
                  <a:gd name="T14" fmla="*/ 61 w 164"/>
                  <a:gd name="T15" fmla="*/ 63 h 100"/>
                  <a:gd name="T16" fmla="*/ 76 w 164"/>
                  <a:gd name="T17" fmla="*/ 66 h 100"/>
                  <a:gd name="T18" fmla="*/ 97 w 164"/>
                  <a:gd name="T19" fmla="*/ 66 h 100"/>
                  <a:gd name="T20" fmla="*/ 112 w 164"/>
                  <a:gd name="T21" fmla="*/ 67 h 100"/>
                  <a:gd name="T22" fmla="*/ 131 w 164"/>
                  <a:gd name="T23" fmla="*/ 67 h 100"/>
                  <a:gd name="T24" fmla="*/ 145 w 164"/>
                  <a:gd name="T25" fmla="*/ 66 h 100"/>
                  <a:gd name="T26" fmla="*/ 164 w 164"/>
                  <a:gd name="T27" fmla="*/ 67 h 100"/>
                  <a:gd name="T28" fmla="*/ 140 w 164"/>
                  <a:gd name="T29" fmla="*/ 69 h 100"/>
                  <a:gd name="T30" fmla="*/ 115 w 164"/>
                  <a:gd name="T31" fmla="*/ 70 h 100"/>
                  <a:gd name="T32" fmla="*/ 90 w 164"/>
                  <a:gd name="T33" fmla="*/ 69 h 100"/>
                  <a:gd name="T34" fmla="*/ 66 w 164"/>
                  <a:gd name="T35" fmla="*/ 69 h 100"/>
                  <a:gd name="T36" fmla="*/ 54 w 164"/>
                  <a:gd name="T37" fmla="*/ 67 h 100"/>
                  <a:gd name="T38" fmla="*/ 45 w 164"/>
                  <a:gd name="T39" fmla="*/ 66 h 100"/>
                  <a:gd name="T40" fmla="*/ 30 w 164"/>
                  <a:gd name="T41" fmla="*/ 64 h 100"/>
                  <a:gd name="T42" fmla="*/ 27 w 164"/>
                  <a:gd name="T43" fmla="*/ 69 h 100"/>
                  <a:gd name="T44" fmla="*/ 29 w 164"/>
                  <a:gd name="T45" fmla="*/ 74 h 100"/>
                  <a:gd name="T46" fmla="*/ 32 w 164"/>
                  <a:gd name="T47" fmla="*/ 80 h 100"/>
                  <a:gd name="T48" fmla="*/ 36 w 164"/>
                  <a:gd name="T49" fmla="*/ 85 h 100"/>
                  <a:gd name="T50" fmla="*/ 44 w 164"/>
                  <a:gd name="T51" fmla="*/ 90 h 100"/>
                  <a:gd name="T52" fmla="*/ 51 w 164"/>
                  <a:gd name="T53" fmla="*/ 94 h 100"/>
                  <a:gd name="T54" fmla="*/ 59 w 164"/>
                  <a:gd name="T55" fmla="*/ 97 h 100"/>
                  <a:gd name="T56" fmla="*/ 66 w 164"/>
                  <a:gd name="T57" fmla="*/ 100 h 100"/>
                  <a:gd name="T58" fmla="*/ 55 w 164"/>
                  <a:gd name="T59" fmla="*/ 98 h 100"/>
                  <a:gd name="T60" fmla="*/ 43 w 164"/>
                  <a:gd name="T61" fmla="*/ 95 h 100"/>
                  <a:gd name="T62" fmla="*/ 33 w 164"/>
                  <a:gd name="T63" fmla="*/ 91 h 100"/>
                  <a:gd name="T64" fmla="*/ 23 w 164"/>
                  <a:gd name="T65" fmla="*/ 86 h 100"/>
                  <a:gd name="T66" fmla="*/ 17 w 164"/>
                  <a:gd name="T67" fmla="*/ 79 h 100"/>
                  <a:gd name="T68" fmla="*/ 10 w 164"/>
                  <a:gd name="T69" fmla="*/ 74 h 100"/>
                  <a:gd name="T70" fmla="*/ 5 w 164"/>
                  <a:gd name="T71" fmla="*/ 67 h 100"/>
                  <a:gd name="T72" fmla="*/ 2 w 164"/>
                  <a:gd name="T73" fmla="*/ 61 h 100"/>
                  <a:gd name="T74" fmla="*/ 1 w 164"/>
                  <a:gd name="T75" fmla="*/ 52 h 100"/>
                  <a:gd name="T76" fmla="*/ 0 w 164"/>
                  <a:gd name="T77" fmla="*/ 42 h 100"/>
                  <a:gd name="T78" fmla="*/ 1 w 164"/>
                  <a:gd name="T79" fmla="*/ 31 h 100"/>
                  <a:gd name="T80" fmla="*/ 4 w 164"/>
                  <a:gd name="T81" fmla="*/ 18 h 100"/>
                  <a:gd name="T82" fmla="*/ 7 w 164"/>
                  <a:gd name="T83" fmla="*/ 10 h 100"/>
                  <a:gd name="T84" fmla="*/ 14 w 164"/>
                  <a:gd name="T85" fmla="*/ 0 h 1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0">
                    <a:moveTo>
                      <a:pt x="14" y="0"/>
                    </a:moveTo>
                    <a:lnTo>
                      <a:pt x="13" y="16"/>
                    </a:lnTo>
                    <a:lnTo>
                      <a:pt x="14" y="30"/>
                    </a:lnTo>
                    <a:lnTo>
                      <a:pt x="17" y="38"/>
                    </a:lnTo>
                    <a:lnTo>
                      <a:pt x="24" y="46"/>
                    </a:lnTo>
                    <a:lnTo>
                      <a:pt x="34" y="53"/>
                    </a:lnTo>
                    <a:lnTo>
                      <a:pt x="43" y="57"/>
                    </a:lnTo>
                    <a:lnTo>
                      <a:pt x="61" y="63"/>
                    </a:lnTo>
                    <a:lnTo>
                      <a:pt x="76" y="66"/>
                    </a:lnTo>
                    <a:lnTo>
                      <a:pt x="97" y="66"/>
                    </a:lnTo>
                    <a:lnTo>
                      <a:pt x="112" y="67"/>
                    </a:lnTo>
                    <a:lnTo>
                      <a:pt x="131" y="67"/>
                    </a:lnTo>
                    <a:lnTo>
                      <a:pt x="145" y="66"/>
                    </a:lnTo>
                    <a:lnTo>
                      <a:pt x="164" y="67"/>
                    </a:lnTo>
                    <a:lnTo>
                      <a:pt x="140" y="69"/>
                    </a:lnTo>
                    <a:lnTo>
                      <a:pt x="115" y="70"/>
                    </a:lnTo>
                    <a:lnTo>
                      <a:pt x="90" y="69"/>
                    </a:lnTo>
                    <a:lnTo>
                      <a:pt x="66" y="69"/>
                    </a:lnTo>
                    <a:lnTo>
                      <a:pt x="54" y="67"/>
                    </a:lnTo>
                    <a:lnTo>
                      <a:pt x="45" y="66"/>
                    </a:lnTo>
                    <a:lnTo>
                      <a:pt x="30" y="64"/>
                    </a:lnTo>
                    <a:lnTo>
                      <a:pt x="27" y="69"/>
                    </a:lnTo>
                    <a:lnTo>
                      <a:pt x="29" y="74"/>
                    </a:lnTo>
                    <a:lnTo>
                      <a:pt x="32" y="80"/>
                    </a:lnTo>
                    <a:lnTo>
                      <a:pt x="36" y="85"/>
                    </a:lnTo>
                    <a:lnTo>
                      <a:pt x="44" y="90"/>
                    </a:lnTo>
                    <a:lnTo>
                      <a:pt x="51" y="94"/>
                    </a:lnTo>
                    <a:lnTo>
                      <a:pt x="59" y="97"/>
                    </a:lnTo>
                    <a:lnTo>
                      <a:pt x="66" y="100"/>
                    </a:lnTo>
                    <a:lnTo>
                      <a:pt x="55" y="98"/>
                    </a:lnTo>
                    <a:lnTo>
                      <a:pt x="43" y="95"/>
                    </a:lnTo>
                    <a:lnTo>
                      <a:pt x="33" y="91"/>
                    </a:lnTo>
                    <a:lnTo>
                      <a:pt x="23" y="86"/>
                    </a:lnTo>
                    <a:lnTo>
                      <a:pt x="17" y="79"/>
                    </a:lnTo>
                    <a:lnTo>
                      <a:pt x="10" y="74"/>
                    </a:lnTo>
                    <a:lnTo>
                      <a:pt x="5" y="67"/>
                    </a:lnTo>
                    <a:lnTo>
                      <a:pt x="2" y="61"/>
                    </a:lnTo>
                    <a:lnTo>
                      <a:pt x="1" y="52"/>
                    </a:lnTo>
                    <a:lnTo>
                      <a:pt x="0" y="42"/>
                    </a:lnTo>
                    <a:lnTo>
                      <a:pt x="1" y="31"/>
                    </a:lnTo>
                    <a:lnTo>
                      <a:pt x="4" y="18"/>
                    </a:lnTo>
                    <a:lnTo>
                      <a:pt x="7" y="10"/>
                    </a:lnTo>
                    <a:lnTo>
                      <a:pt x="14"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282"/>
              <p:cNvSpPr>
                <a:spLocks/>
              </p:cNvSpPr>
              <p:nvPr/>
            </p:nvSpPr>
            <p:spPr bwMode="auto">
              <a:xfrm>
                <a:off x="5169" y="3198"/>
                <a:ext cx="151" cy="181"/>
              </a:xfrm>
              <a:custGeom>
                <a:avLst/>
                <a:gdLst>
                  <a:gd name="T0" fmla="*/ 113 w 151"/>
                  <a:gd name="T1" fmla="*/ 178 h 181"/>
                  <a:gd name="T2" fmla="*/ 95 w 151"/>
                  <a:gd name="T3" fmla="*/ 181 h 181"/>
                  <a:gd name="T4" fmla="*/ 78 w 151"/>
                  <a:gd name="T5" fmla="*/ 180 h 181"/>
                  <a:gd name="T6" fmla="*/ 62 w 151"/>
                  <a:gd name="T7" fmla="*/ 176 h 181"/>
                  <a:gd name="T8" fmla="*/ 46 w 151"/>
                  <a:gd name="T9" fmla="*/ 170 h 181"/>
                  <a:gd name="T10" fmla="*/ 31 w 151"/>
                  <a:gd name="T11" fmla="*/ 162 h 181"/>
                  <a:gd name="T12" fmla="*/ 16 w 151"/>
                  <a:gd name="T13" fmla="*/ 144 h 181"/>
                  <a:gd name="T14" fmla="*/ 8 w 151"/>
                  <a:gd name="T15" fmla="*/ 128 h 181"/>
                  <a:gd name="T16" fmla="*/ 2 w 151"/>
                  <a:gd name="T17" fmla="*/ 110 h 181"/>
                  <a:gd name="T18" fmla="*/ 0 w 151"/>
                  <a:gd name="T19" fmla="*/ 85 h 181"/>
                  <a:gd name="T20" fmla="*/ 2 w 151"/>
                  <a:gd name="T21" fmla="*/ 64 h 181"/>
                  <a:gd name="T22" fmla="*/ 7 w 151"/>
                  <a:gd name="T23" fmla="*/ 47 h 181"/>
                  <a:gd name="T24" fmla="*/ 16 w 151"/>
                  <a:gd name="T25" fmla="*/ 34 h 181"/>
                  <a:gd name="T26" fmla="*/ 24 w 151"/>
                  <a:gd name="T27" fmla="*/ 21 h 181"/>
                  <a:gd name="T28" fmla="*/ 30 w 151"/>
                  <a:gd name="T29" fmla="*/ 10 h 181"/>
                  <a:gd name="T30" fmla="*/ 30 w 151"/>
                  <a:gd name="T31" fmla="*/ 0 h 181"/>
                  <a:gd name="T32" fmla="*/ 43 w 151"/>
                  <a:gd name="T33" fmla="*/ 8 h 181"/>
                  <a:gd name="T34" fmla="*/ 55 w 151"/>
                  <a:gd name="T35" fmla="*/ 11 h 181"/>
                  <a:gd name="T36" fmla="*/ 66 w 151"/>
                  <a:gd name="T37" fmla="*/ 16 h 181"/>
                  <a:gd name="T38" fmla="*/ 82 w 151"/>
                  <a:gd name="T39" fmla="*/ 21 h 181"/>
                  <a:gd name="T40" fmla="*/ 95 w 151"/>
                  <a:gd name="T41" fmla="*/ 22 h 181"/>
                  <a:gd name="T42" fmla="*/ 107 w 151"/>
                  <a:gd name="T43" fmla="*/ 28 h 181"/>
                  <a:gd name="T44" fmla="*/ 122 w 151"/>
                  <a:gd name="T45" fmla="*/ 39 h 181"/>
                  <a:gd name="T46" fmla="*/ 129 w 151"/>
                  <a:gd name="T47" fmla="*/ 49 h 181"/>
                  <a:gd name="T48" fmla="*/ 139 w 151"/>
                  <a:gd name="T49" fmla="*/ 62 h 181"/>
                  <a:gd name="T50" fmla="*/ 145 w 151"/>
                  <a:gd name="T51" fmla="*/ 75 h 181"/>
                  <a:gd name="T52" fmla="*/ 149 w 151"/>
                  <a:gd name="T53" fmla="*/ 88 h 181"/>
                  <a:gd name="T54" fmla="*/ 151 w 151"/>
                  <a:gd name="T55" fmla="*/ 106 h 181"/>
                  <a:gd name="T56" fmla="*/ 149 w 151"/>
                  <a:gd name="T57" fmla="*/ 118 h 181"/>
                  <a:gd name="T58" fmla="*/ 148 w 151"/>
                  <a:gd name="T59" fmla="*/ 131 h 181"/>
                  <a:gd name="T60" fmla="*/ 142 w 151"/>
                  <a:gd name="T61" fmla="*/ 147 h 181"/>
                  <a:gd name="T62" fmla="*/ 134 w 151"/>
                  <a:gd name="T63" fmla="*/ 164 h 181"/>
                  <a:gd name="T64" fmla="*/ 124 w 151"/>
                  <a:gd name="T65" fmla="*/ 172 h 181"/>
                  <a:gd name="T66" fmla="*/ 113 w 151"/>
                  <a:gd name="T67" fmla="*/ 178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113" y="178"/>
                    </a:moveTo>
                    <a:lnTo>
                      <a:pt x="95" y="181"/>
                    </a:lnTo>
                    <a:lnTo>
                      <a:pt x="78" y="180"/>
                    </a:lnTo>
                    <a:lnTo>
                      <a:pt x="62" y="176"/>
                    </a:lnTo>
                    <a:lnTo>
                      <a:pt x="46" y="170"/>
                    </a:lnTo>
                    <a:lnTo>
                      <a:pt x="31" y="162"/>
                    </a:lnTo>
                    <a:lnTo>
                      <a:pt x="16" y="144"/>
                    </a:lnTo>
                    <a:lnTo>
                      <a:pt x="8" y="128"/>
                    </a:lnTo>
                    <a:lnTo>
                      <a:pt x="2" y="110"/>
                    </a:lnTo>
                    <a:lnTo>
                      <a:pt x="0" y="85"/>
                    </a:lnTo>
                    <a:lnTo>
                      <a:pt x="2" y="64"/>
                    </a:lnTo>
                    <a:lnTo>
                      <a:pt x="7" y="47"/>
                    </a:lnTo>
                    <a:lnTo>
                      <a:pt x="16" y="34"/>
                    </a:lnTo>
                    <a:lnTo>
                      <a:pt x="24" y="21"/>
                    </a:lnTo>
                    <a:lnTo>
                      <a:pt x="30" y="10"/>
                    </a:lnTo>
                    <a:lnTo>
                      <a:pt x="30" y="0"/>
                    </a:lnTo>
                    <a:lnTo>
                      <a:pt x="43" y="8"/>
                    </a:lnTo>
                    <a:lnTo>
                      <a:pt x="55" y="11"/>
                    </a:lnTo>
                    <a:lnTo>
                      <a:pt x="66" y="16"/>
                    </a:lnTo>
                    <a:lnTo>
                      <a:pt x="82" y="21"/>
                    </a:lnTo>
                    <a:lnTo>
                      <a:pt x="95" y="22"/>
                    </a:lnTo>
                    <a:lnTo>
                      <a:pt x="107" y="28"/>
                    </a:lnTo>
                    <a:lnTo>
                      <a:pt x="122" y="39"/>
                    </a:lnTo>
                    <a:lnTo>
                      <a:pt x="129" y="49"/>
                    </a:lnTo>
                    <a:lnTo>
                      <a:pt x="139" y="62"/>
                    </a:lnTo>
                    <a:lnTo>
                      <a:pt x="145" y="75"/>
                    </a:lnTo>
                    <a:lnTo>
                      <a:pt x="149" y="88"/>
                    </a:lnTo>
                    <a:lnTo>
                      <a:pt x="151" y="106"/>
                    </a:lnTo>
                    <a:lnTo>
                      <a:pt x="149" y="118"/>
                    </a:lnTo>
                    <a:lnTo>
                      <a:pt x="148" y="131"/>
                    </a:lnTo>
                    <a:lnTo>
                      <a:pt x="142" y="147"/>
                    </a:lnTo>
                    <a:lnTo>
                      <a:pt x="134" y="164"/>
                    </a:lnTo>
                    <a:lnTo>
                      <a:pt x="124" y="172"/>
                    </a:lnTo>
                    <a:lnTo>
                      <a:pt x="113" y="178"/>
                    </a:lnTo>
                    <a:close/>
                  </a:path>
                </a:pathLst>
              </a:custGeom>
              <a:solidFill>
                <a:srgbClr val="FFFF00"/>
              </a:solidFill>
              <a:ln w="1588">
                <a:solidFill>
                  <a:srgbClr val="808000"/>
                </a:solidFill>
                <a:prstDash val="solid"/>
                <a:round/>
                <a:headEnd/>
                <a:tailEnd/>
              </a:ln>
            </p:spPr>
            <p:txBody>
              <a:bodyPr/>
              <a:lstStyle/>
              <a:p>
                <a:endParaRPr lang="en-US"/>
              </a:p>
            </p:txBody>
          </p:sp>
          <p:sp>
            <p:nvSpPr>
              <p:cNvPr id="38004" name="Freeform 283"/>
              <p:cNvSpPr>
                <a:spLocks/>
              </p:cNvSpPr>
              <p:nvPr/>
            </p:nvSpPr>
            <p:spPr bwMode="auto">
              <a:xfrm>
                <a:off x="5213" y="3238"/>
                <a:ext cx="99" cy="138"/>
              </a:xfrm>
              <a:custGeom>
                <a:avLst/>
                <a:gdLst>
                  <a:gd name="T0" fmla="*/ 0 w 99"/>
                  <a:gd name="T1" fmla="*/ 0 h 138"/>
                  <a:gd name="T2" fmla="*/ 11 w 99"/>
                  <a:gd name="T3" fmla="*/ 13 h 138"/>
                  <a:gd name="T4" fmla="*/ 21 w 99"/>
                  <a:gd name="T5" fmla="*/ 32 h 138"/>
                  <a:gd name="T6" fmla="*/ 30 w 99"/>
                  <a:gd name="T7" fmla="*/ 51 h 138"/>
                  <a:gd name="T8" fmla="*/ 38 w 99"/>
                  <a:gd name="T9" fmla="*/ 76 h 138"/>
                  <a:gd name="T10" fmla="*/ 44 w 99"/>
                  <a:gd name="T11" fmla="*/ 101 h 138"/>
                  <a:gd name="T12" fmla="*/ 43 w 99"/>
                  <a:gd name="T13" fmla="*/ 116 h 138"/>
                  <a:gd name="T14" fmla="*/ 41 w 99"/>
                  <a:gd name="T15" fmla="*/ 127 h 138"/>
                  <a:gd name="T16" fmla="*/ 33 w 99"/>
                  <a:gd name="T17" fmla="*/ 133 h 138"/>
                  <a:gd name="T18" fmla="*/ 21 w 99"/>
                  <a:gd name="T19" fmla="*/ 133 h 138"/>
                  <a:gd name="T20" fmla="*/ 36 w 99"/>
                  <a:gd name="T21" fmla="*/ 138 h 138"/>
                  <a:gd name="T22" fmla="*/ 51 w 99"/>
                  <a:gd name="T23" fmla="*/ 138 h 138"/>
                  <a:gd name="T24" fmla="*/ 73 w 99"/>
                  <a:gd name="T25" fmla="*/ 133 h 138"/>
                  <a:gd name="T26" fmla="*/ 81 w 99"/>
                  <a:gd name="T27" fmla="*/ 126 h 138"/>
                  <a:gd name="T28" fmla="*/ 88 w 99"/>
                  <a:gd name="T29" fmla="*/ 120 h 138"/>
                  <a:gd name="T30" fmla="*/ 93 w 99"/>
                  <a:gd name="T31" fmla="*/ 108 h 138"/>
                  <a:gd name="T32" fmla="*/ 97 w 99"/>
                  <a:gd name="T33" fmla="*/ 98 h 138"/>
                  <a:gd name="T34" fmla="*/ 99 w 99"/>
                  <a:gd name="T35" fmla="*/ 85 h 138"/>
                  <a:gd name="T36" fmla="*/ 91 w 99"/>
                  <a:gd name="T37" fmla="*/ 96 h 138"/>
                  <a:gd name="T38" fmla="*/ 80 w 99"/>
                  <a:gd name="T39" fmla="*/ 102 h 138"/>
                  <a:gd name="T40" fmla="*/ 65 w 99"/>
                  <a:gd name="T41" fmla="*/ 105 h 138"/>
                  <a:gd name="T42" fmla="*/ 54 w 99"/>
                  <a:gd name="T43" fmla="*/ 104 h 138"/>
                  <a:gd name="T44" fmla="*/ 48 w 99"/>
                  <a:gd name="T45" fmla="*/ 101 h 138"/>
                  <a:gd name="T46" fmla="*/ 47 w 99"/>
                  <a:gd name="T47" fmla="*/ 89 h 138"/>
                  <a:gd name="T48" fmla="*/ 43 w 99"/>
                  <a:gd name="T49" fmla="*/ 70 h 138"/>
                  <a:gd name="T50" fmla="*/ 36 w 99"/>
                  <a:gd name="T51" fmla="*/ 49 h 138"/>
                  <a:gd name="T52" fmla="*/ 28 w 99"/>
                  <a:gd name="T53" fmla="*/ 36 h 138"/>
                  <a:gd name="T54" fmla="*/ 17 w 99"/>
                  <a:gd name="T55" fmla="*/ 18 h 138"/>
                  <a:gd name="T56" fmla="*/ 0 w 99"/>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9" h="138">
                    <a:moveTo>
                      <a:pt x="0" y="0"/>
                    </a:moveTo>
                    <a:lnTo>
                      <a:pt x="11" y="13"/>
                    </a:lnTo>
                    <a:lnTo>
                      <a:pt x="21" y="32"/>
                    </a:lnTo>
                    <a:lnTo>
                      <a:pt x="30" y="51"/>
                    </a:lnTo>
                    <a:lnTo>
                      <a:pt x="38" y="76"/>
                    </a:lnTo>
                    <a:lnTo>
                      <a:pt x="44" y="101"/>
                    </a:lnTo>
                    <a:lnTo>
                      <a:pt x="43" y="116"/>
                    </a:lnTo>
                    <a:lnTo>
                      <a:pt x="41" y="127"/>
                    </a:lnTo>
                    <a:lnTo>
                      <a:pt x="33" y="133"/>
                    </a:lnTo>
                    <a:lnTo>
                      <a:pt x="21" y="133"/>
                    </a:lnTo>
                    <a:lnTo>
                      <a:pt x="36" y="138"/>
                    </a:lnTo>
                    <a:lnTo>
                      <a:pt x="51" y="138"/>
                    </a:lnTo>
                    <a:lnTo>
                      <a:pt x="73" y="133"/>
                    </a:lnTo>
                    <a:lnTo>
                      <a:pt x="81" y="126"/>
                    </a:lnTo>
                    <a:lnTo>
                      <a:pt x="88" y="120"/>
                    </a:lnTo>
                    <a:lnTo>
                      <a:pt x="93" y="108"/>
                    </a:lnTo>
                    <a:lnTo>
                      <a:pt x="97" y="98"/>
                    </a:lnTo>
                    <a:lnTo>
                      <a:pt x="99" y="85"/>
                    </a:lnTo>
                    <a:lnTo>
                      <a:pt x="91" y="96"/>
                    </a:lnTo>
                    <a:lnTo>
                      <a:pt x="80" y="102"/>
                    </a:lnTo>
                    <a:lnTo>
                      <a:pt x="65" y="105"/>
                    </a:lnTo>
                    <a:lnTo>
                      <a:pt x="54" y="104"/>
                    </a:lnTo>
                    <a:lnTo>
                      <a:pt x="48" y="101"/>
                    </a:lnTo>
                    <a:lnTo>
                      <a:pt x="47" y="89"/>
                    </a:lnTo>
                    <a:lnTo>
                      <a:pt x="43" y="70"/>
                    </a:lnTo>
                    <a:lnTo>
                      <a:pt x="36" y="49"/>
                    </a:lnTo>
                    <a:lnTo>
                      <a:pt x="28" y="36"/>
                    </a:lnTo>
                    <a:lnTo>
                      <a:pt x="17" y="18"/>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284"/>
              <p:cNvSpPr>
                <a:spLocks/>
              </p:cNvSpPr>
              <p:nvPr/>
            </p:nvSpPr>
            <p:spPr bwMode="auto">
              <a:xfrm>
                <a:off x="5211" y="3342"/>
                <a:ext cx="114" cy="88"/>
              </a:xfrm>
              <a:custGeom>
                <a:avLst/>
                <a:gdLst>
                  <a:gd name="T0" fmla="*/ 0 w 273"/>
                  <a:gd name="T1" fmla="*/ 0 h 209"/>
                  <a:gd name="T2" fmla="*/ 0 w 273"/>
                  <a:gd name="T3" fmla="*/ 0 h 209"/>
                  <a:gd name="T4" fmla="*/ 0 w 273"/>
                  <a:gd name="T5" fmla="*/ 0 h 209"/>
                  <a:gd name="T6" fmla="*/ 0 w 273"/>
                  <a:gd name="T7" fmla="*/ 0 h 209"/>
                  <a:gd name="T8" fmla="*/ 0 w 273"/>
                  <a:gd name="T9" fmla="*/ 0 h 209"/>
                  <a:gd name="T10" fmla="*/ 0 w 273"/>
                  <a:gd name="T11" fmla="*/ 0 h 2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3" h="209">
                    <a:moveTo>
                      <a:pt x="137" y="209"/>
                    </a:moveTo>
                    <a:cubicBezTo>
                      <a:pt x="212" y="208"/>
                      <a:pt x="273" y="162"/>
                      <a:pt x="273" y="105"/>
                    </a:cubicBezTo>
                    <a:cubicBezTo>
                      <a:pt x="273" y="47"/>
                      <a:pt x="211" y="1"/>
                      <a:pt x="135" y="1"/>
                    </a:cubicBezTo>
                    <a:cubicBezTo>
                      <a:pt x="71" y="0"/>
                      <a:pt x="16" y="33"/>
                      <a:pt x="0" y="80"/>
                    </a:cubicBezTo>
                    <a:lnTo>
                      <a:pt x="135" y="106"/>
                    </a:lnTo>
                    <a:lnTo>
                      <a:pt x="137" y="209"/>
                    </a:lnTo>
                    <a:close/>
                  </a:path>
                </a:pathLst>
              </a:custGeom>
              <a:solidFill>
                <a:srgbClr val="FFFF00"/>
              </a:solidFill>
              <a:ln w="1588">
                <a:solidFill>
                  <a:srgbClr val="808000"/>
                </a:solidFill>
                <a:prstDash val="solid"/>
                <a:round/>
                <a:headEnd/>
                <a:tailEnd/>
              </a:ln>
            </p:spPr>
            <p:txBody>
              <a:bodyPr/>
              <a:lstStyle/>
              <a:p>
                <a:endParaRPr lang="en-US"/>
              </a:p>
            </p:txBody>
          </p:sp>
          <p:sp>
            <p:nvSpPr>
              <p:cNvPr id="38006" name="Freeform 285"/>
              <p:cNvSpPr>
                <a:spLocks/>
              </p:cNvSpPr>
              <p:nvPr/>
            </p:nvSpPr>
            <p:spPr bwMode="auto">
              <a:xfrm>
                <a:off x="5137" y="3318"/>
                <a:ext cx="154" cy="166"/>
              </a:xfrm>
              <a:custGeom>
                <a:avLst/>
                <a:gdLst>
                  <a:gd name="T0" fmla="*/ 64 w 154"/>
                  <a:gd name="T1" fmla="*/ 6 h 166"/>
                  <a:gd name="T2" fmla="*/ 49 w 154"/>
                  <a:gd name="T3" fmla="*/ 14 h 166"/>
                  <a:gd name="T4" fmla="*/ 35 w 154"/>
                  <a:gd name="T5" fmla="*/ 22 h 166"/>
                  <a:gd name="T6" fmla="*/ 24 w 154"/>
                  <a:gd name="T7" fmla="*/ 26 h 166"/>
                  <a:gd name="T8" fmla="*/ 17 w 154"/>
                  <a:gd name="T9" fmla="*/ 35 h 166"/>
                  <a:gd name="T10" fmla="*/ 20 w 154"/>
                  <a:gd name="T11" fmla="*/ 44 h 166"/>
                  <a:gd name="T12" fmla="*/ 11 w 154"/>
                  <a:gd name="T13" fmla="*/ 52 h 166"/>
                  <a:gd name="T14" fmla="*/ 3 w 154"/>
                  <a:gd name="T15" fmla="*/ 60 h 166"/>
                  <a:gd name="T16" fmla="*/ 5 w 154"/>
                  <a:gd name="T17" fmla="*/ 73 h 166"/>
                  <a:gd name="T18" fmla="*/ 5 w 154"/>
                  <a:gd name="T19" fmla="*/ 86 h 166"/>
                  <a:gd name="T20" fmla="*/ 0 w 154"/>
                  <a:gd name="T21" fmla="*/ 106 h 166"/>
                  <a:gd name="T22" fmla="*/ 5 w 154"/>
                  <a:gd name="T23" fmla="*/ 119 h 166"/>
                  <a:gd name="T24" fmla="*/ 19 w 154"/>
                  <a:gd name="T25" fmla="*/ 122 h 166"/>
                  <a:gd name="T26" fmla="*/ 25 w 154"/>
                  <a:gd name="T27" fmla="*/ 139 h 166"/>
                  <a:gd name="T28" fmla="*/ 45 w 154"/>
                  <a:gd name="T29" fmla="*/ 145 h 166"/>
                  <a:gd name="T30" fmla="*/ 51 w 154"/>
                  <a:gd name="T31" fmla="*/ 163 h 166"/>
                  <a:gd name="T32" fmla="*/ 65 w 154"/>
                  <a:gd name="T33" fmla="*/ 166 h 166"/>
                  <a:gd name="T34" fmla="*/ 77 w 154"/>
                  <a:gd name="T35" fmla="*/ 163 h 166"/>
                  <a:gd name="T36" fmla="*/ 87 w 154"/>
                  <a:gd name="T37" fmla="*/ 161 h 166"/>
                  <a:gd name="T38" fmla="*/ 107 w 154"/>
                  <a:gd name="T39" fmla="*/ 161 h 166"/>
                  <a:gd name="T40" fmla="*/ 115 w 154"/>
                  <a:gd name="T41" fmla="*/ 149 h 166"/>
                  <a:gd name="T42" fmla="*/ 122 w 154"/>
                  <a:gd name="T43" fmla="*/ 147 h 166"/>
                  <a:gd name="T44" fmla="*/ 133 w 154"/>
                  <a:gd name="T45" fmla="*/ 141 h 166"/>
                  <a:gd name="T46" fmla="*/ 141 w 154"/>
                  <a:gd name="T47" fmla="*/ 117 h 166"/>
                  <a:gd name="T48" fmla="*/ 151 w 154"/>
                  <a:gd name="T49" fmla="*/ 116 h 166"/>
                  <a:gd name="T50" fmla="*/ 154 w 154"/>
                  <a:gd name="T51" fmla="*/ 100 h 166"/>
                  <a:gd name="T52" fmla="*/ 149 w 154"/>
                  <a:gd name="T53" fmla="*/ 87 h 166"/>
                  <a:gd name="T54" fmla="*/ 154 w 154"/>
                  <a:gd name="T55" fmla="*/ 74 h 166"/>
                  <a:gd name="T56" fmla="*/ 147 w 154"/>
                  <a:gd name="T57" fmla="*/ 61 h 166"/>
                  <a:gd name="T58" fmla="*/ 145 w 154"/>
                  <a:gd name="T59" fmla="*/ 44 h 166"/>
                  <a:gd name="T60" fmla="*/ 140 w 154"/>
                  <a:gd name="T61" fmla="*/ 31 h 166"/>
                  <a:gd name="T62" fmla="*/ 130 w 154"/>
                  <a:gd name="T63" fmla="*/ 27 h 166"/>
                  <a:gd name="T64" fmla="*/ 123 w 154"/>
                  <a:gd name="T65" fmla="*/ 18 h 166"/>
                  <a:gd name="T66" fmla="*/ 113 w 154"/>
                  <a:gd name="T67" fmla="*/ 11 h 166"/>
                  <a:gd name="T68" fmla="*/ 103 w 154"/>
                  <a:gd name="T69" fmla="*/ 11 h 166"/>
                  <a:gd name="T70" fmla="*/ 94 w 154"/>
                  <a:gd name="T71" fmla="*/ 3 h 166"/>
                  <a:gd name="T72" fmla="*/ 83 w 154"/>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4" h="166">
                    <a:moveTo>
                      <a:pt x="77" y="6"/>
                    </a:moveTo>
                    <a:lnTo>
                      <a:pt x="64" y="6"/>
                    </a:lnTo>
                    <a:lnTo>
                      <a:pt x="55" y="8"/>
                    </a:lnTo>
                    <a:lnTo>
                      <a:pt x="49" y="14"/>
                    </a:lnTo>
                    <a:lnTo>
                      <a:pt x="47" y="21"/>
                    </a:lnTo>
                    <a:lnTo>
                      <a:pt x="35" y="22"/>
                    </a:lnTo>
                    <a:lnTo>
                      <a:pt x="29" y="24"/>
                    </a:lnTo>
                    <a:lnTo>
                      <a:pt x="24" y="26"/>
                    </a:lnTo>
                    <a:lnTo>
                      <a:pt x="19" y="31"/>
                    </a:lnTo>
                    <a:lnTo>
                      <a:pt x="17" y="35"/>
                    </a:lnTo>
                    <a:lnTo>
                      <a:pt x="18" y="41"/>
                    </a:lnTo>
                    <a:lnTo>
                      <a:pt x="20" y="44"/>
                    </a:lnTo>
                    <a:lnTo>
                      <a:pt x="18" y="50"/>
                    </a:lnTo>
                    <a:lnTo>
                      <a:pt x="11" y="52"/>
                    </a:lnTo>
                    <a:lnTo>
                      <a:pt x="6" y="55"/>
                    </a:lnTo>
                    <a:lnTo>
                      <a:pt x="3" y="60"/>
                    </a:lnTo>
                    <a:lnTo>
                      <a:pt x="2" y="67"/>
                    </a:lnTo>
                    <a:lnTo>
                      <a:pt x="5" y="73"/>
                    </a:lnTo>
                    <a:lnTo>
                      <a:pt x="8" y="77"/>
                    </a:lnTo>
                    <a:lnTo>
                      <a:pt x="5" y="86"/>
                    </a:lnTo>
                    <a:lnTo>
                      <a:pt x="1" y="97"/>
                    </a:lnTo>
                    <a:lnTo>
                      <a:pt x="0" y="106"/>
                    </a:lnTo>
                    <a:lnTo>
                      <a:pt x="1" y="114"/>
                    </a:lnTo>
                    <a:lnTo>
                      <a:pt x="5" y="119"/>
                    </a:lnTo>
                    <a:lnTo>
                      <a:pt x="14" y="121"/>
                    </a:lnTo>
                    <a:lnTo>
                      <a:pt x="19" y="122"/>
                    </a:lnTo>
                    <a:lnTo>
                      <a:pt x="20" y="131"/>
                    </a:lnTo>
                    <a:lnTo>
                      <a:pt x="25" y="139"/>
                    </a:lnTo>
                    <a:lnTo>
                      <a:pt x="36" y="144"/>
                    </a:lnTo>
                    <a:lnTo>
                      <a:pt x="45" y="145"/>
                    </a:lnTo>
                    <a:lnTo>
                      <a:pt x="48" y="158"/>
                    </a:lnTo>
                    <a:lnTo>
                      <a:pt x="51" y="163"/>
                    </a:lnTo>
                    <a:lnTo>
                      <a:pt x="56" y="166"/>
                    </a:lnTo>
                    <a:lnTo>
                      <a:pt x="65" y="166"/>
                    </a:lnTo>
                    <a:lnTo>
                      <a:pt x="72" y="166"/>
                    </a:lnTo>
                    <a:lnTo>
                      <a:pt x="77" y="163"/>
                    </a:lnTo>
                    <a:lnTo>
                      <a:pt x="82" y="159"/>
                    </a:lnTo>
                    <a:lnTo>
                      <a:pt x="87" y="161"/>
                    </a:lnTo>
                    <a:lnTo>
                      <a:pt x="98" y="163"/>
                    </a:lnTo>
                    <a:lnTo>
                      <a:pt x="107" y="161"/>
                    </a:lnTo>
                    <a:lnTo>
                      <a:pt x="112" y="155"/>
                    </a:lnTo>
                    <a:lnTo>
                      <a:pt x="115" y="149"/>
                    </a:lnTo>
                    <a:lnTo>
                      <a:pt x="117" y="145"/>
                    </a:lnTo>
                    <a:lnTo>
                      <a:pt x="122" y="147"/>
                    </a:lnTo>
                    <a:lnTo>
                      <a:pt x="127" y="146"/>
                    </a:lnTo>
                    <a:lnTo>
                      <a:pt x="133" y="141"/>
                    </a:lnTo>
                    <a:lnTo>
                      <a:pt x="139" y="130"/>
                    </a:lnTo>
                    <a:lnTo>
                      <a:pt x="141" y="117"/>
                    </a:lnTo>
                    <a:lnTo>
                      <a:pt x="145" y="119"/>
                    </a:lnTo>
                    <a:lnTo>
                      <a:pt x="151" y="116"/>
                    </a:lnTo>
                    <a:lnTo>
                      <a:pt x="153" y="108"/>
                    </a:lnTo>
                    <a:lnTo>
                      <a:pt x="154" y="100"/>
                    </a:lnTo>
                    <a:lnTo>
                      <a:pt x="150" y="92"/>
                    </a:lnTo>
                    <a:lnTo>
                      <a:pt x="149" y="87"/>
                    </a:lnTo>
                    <a:lnTo>
                      <a:pt x="154" y="81"/>
                    </a:lnTo>
                    <a:lnTo>
                      <a:pt x="154" y="74"/>
                    </a:lnTo>
                    <a:lnTo>
                      <a:pt x="151" y="66"/>
                    </a:lnTo>
                    <a:lnTo>
                      <a:pt x="147" y="61"/>
                    </a:lnTo>
                    <a:lnTo>
                      <a:pt x="145" y="53"/>
                    </a:lnTo>
                    <a:lnTo>
                      <a:pt x="145" y="44"/>
                    </a:lnTo>
                    <a:lnTo>
                      <a:pt x="145" y="37"/>
                    </a:lnTo>
                    <a:lnTo>
                      <a:pt x="140" y="31"/>
                    </a:lnTo>
                    <a:lnTo>
                      <a:pt x="134" y="27"/>
                    </a:lnTo>
                    <a:lnTo>
                      <a:pt x="130" y="27"/>
                    </a:lnTo>
                    <a:lnTo>
                      <a:pt x="127" y="27"/>
                    </a:lnTo>
                    <a:lnTo>
                      <a:pt x="123" y="18"/>
                    </a:lnTo>
                    <a:lnTo>
                      <a:pt x="119" y="13"/>
                    </a:lnTo>
                    <a:lnTo>
                      <a:pt x="113" y="11"/>
                    </a:lnTo>
                    <a:lnTo>
                      <a:pt x="108" y="11"/>
                    </a:lnTo>
                    <a:lnTo>
                      <a:pt x="103" y="11"/>
                    </a:lnTo>
                    <a:lnTo>
                      <a:pt x="98" y="6"/>
                    </a:lnTo>
                    <a:lnTo>
                      <a:pt x="94" y="3"/>
                    </a:lnTo>
                    <a:lnTo>
                      <a:pt x="88" y="1"/>
                    </a:lnTo>
                    <a:lnTo>
                      <a:pt x="83" y="0"/>
                    </a:lnTo>
                    <a:lnTo>
                      <a:pt x="77" y="6"/>
                    </a:lnTo>
                    <a:close/>
                  </a:path>
                </a:pathLst>
              </a:custGeom>
              <a:solidFill>
                <a:srgbClr val="FFFF00"/>
              </a:solidFill>
              <a:ln w="1588">
                <a:solidFill>
                  <a:srgbClr val="808000"/>
                </a:solidFill>
                <a:prstDash val="solid"/>
                <a:round/>
                <a:headEnd/>
                <a:tailEnd/>
              </a:ln>
            </p:spPr>
            <p:txBody>
              <a:bodyPr/>
              <a:lstStyle/>
              <a:p>
                <a:endParaRPr lang="en-US"/>
              </a:p>
            </p:txBody>
          </p:sp>
          <p:sp>
            <p:nvSpPr>
              <p:cNvPr id="38007" name="Freeform 286"/>
              <p:cNvSpPr>
                <a:spLocks/>
              </p:cNvSpPr>
              <p:nvPr/>
            </p:nvSpPr>
            <p:spPr bwMode="auto">
              <a:xfrm>
                <a:off x="5149" y="3379"/>
                <a:ext cx="44" cy="16"/>
              </a:xfrm>
              <a:custGeom>
                <a:avLst/>
                <a:gdLst>
                  <a:gd name="T0" fmla="*/ 0 w 44"/>
                  <a:gd name="T1" fmla="*/ 16 h 16"/>
                  <a:gd name="T2" fmla="*/ 7 w 44"/>
                  <a:gd name="T3" fmla="*/ 11 h 16"/>
                  <a:gd name="T4" fmla="*/ 14 w 44"/>
                  <a:gd name="T5" fmla="*/ 7 h 16"/>
                  <a:gd name="T6" fmla="*/ 24 w 44"/>
                  <a:gd name="T7" fmla="*/ 5 h 16"/>
                  <a:gd name="T8" fmla="*/ 33 w 44"/>
                  <a:gd name="T9" fmla="*/ 4 h 16"/>
                  <a:gd name="T10" fmla="*/ 44 w 44"/>
                  <a:gd name="T11" fmla="*/ 4 h 16"/>
                  <a:gd name="T12" fmla="*/ 32 w 44"/>
                  <a:gd name="T13" fmla="*/ 1 h 16"/>
                  <a:gd name="T14" fmla="*/ 22 w 44"/>
                  <a:gd name="T15" fmla="*/ 0 h 16"/>
                  <a:gd name="T16" fmla="*/ 12 w 44"/>
                  <a:gd name="T17" fmla="*/ 0 h 16"/>
                  <a:gd name="T18" fmla="*/ 7 w 44"/>
                  <a:gd name="T19" fmla="*/ 3 h 16"/>
                  <a:gd name="T20" fmla="*/ 2 w 44"/>
                  <a:gd name="T21" fmla="*/ 8 h 16"/>
                  <a:gd name="T22" fmla="*/ 0 w 44"/>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16">
                    <a:moveTo>
                      <a:pt x="0" y="16"/>
                    </a:moveTo>
                    <a:lnTo>
                      <a:pt x="7" y="11"/>
                    </a:lnTo>
                    <a:lnTo>
                      <a:pt x="14" y="7"/>
                    </a:lnTo>
                    <a:lnTo>
                      <a:pt x="24" y="5"/>
                    </a:lnTo>
                    <a:lnTo>
                      <a:pt x="33" y="4"/>
                    </a:lnTo>
                    <a:lnTo>
                      <a:pt x="44" y="4"/>
                    </a:lnTo>
                    <a:lnTo>
                      <a:pt x="32" y="1"/>
                    </a:lnTo>
                    <a:lnTo>
                      <a:pt x="22" y="0"/>
                    </a:lnTo>
                    <a:lnTo>
                      <a:pt x="12" y="0"/>
                    </a:lnTo>
                    <a:lnTo>
                      <a:pt x="7" y="3"/>
                    </a:lnTo>
                    <a:lnTo>
                      <a:pt x="2" y="8"/>
                    </a:lnTo>
                    <a:lnTo>
                      <a:pt x="0"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287"/>
              <p:cNvSpPr>
                <a:spLocks/>
              </p:cNvSpPr>
              <p:nvPr/>
            </p:nvSpPr>
            <p:spPr bwMode="auto">
              <a:xfrm>
                <a:off x="5158" y="3410"/>
                <a:ext cx="39" cy="28"/>
              </a:xfrm>
              <a:custGeom>
                <a:avLst/>
                <a:gdLst>
                  <a:gd name="T0" fmla="*/ 0 w 39"/>
                  <a:gd name="T1" fmla="*/ 28 h 28"/>
                  <a:gd name="T2" fmla="*/ 6 w 39"/>
                  <a:gd name="T3" fmla="*/ 17 h 28"/>
                  <a:gd name="T4" fmla="*/ 14 w 39"/>
                  <a:gd name="T5" fmla="*/ 10 h 28"/>
                  <a:gd name="T6" fmla="*/ 24 w 39"/>
                  <a:gd name="T7" fmla="*/ 4 h 28"/>
                  <a:gd name="T8" fmla="*/ 33 w 39"/>
                  <a:gd name="T9" fmla="*/ 3 h 28"/>
                  <a:gd name="T10" fmla="*/ 39 w 39"/>
                  <a:gd name="T11" fmla="*/ 2 h 28"/>
                  <a:gd name="T12" fmla="*/ 23 w 39"/>
                  <a:gd name="T13" fmla="*/ 0 h 28"/>
                  <a:gd name="T14" fmla="*/ 15 w 39"/>
                  <a:gd name="T15" fmla="*/ 3 h 28"/>
                  <a:gd name="T16" fmla="*/ 10 w 39"/>
                  <a:gd name="T17" fmla="*/ 6 h 28"/>
                  <a:gd name="T18" fmla="*/ 6 w 39"/>
                  <a:gd name="T19" fmla="*/ 11 h 28"/>
                  <a:gd name="T20" fmla="*/ 3 w 39"/>
                  <a:gd name="T21" fmla="*/ 18 h 28"/>
                  <a:gd name="T22" fmla="*/ 0 w 39"/>
                  <a:gd name="T23" fmla="*/ 28 h 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28">
                    <a:moveTo>
                      <a:pt x="0" y="28"/>
                    </a:moveTo>
                    <a:lnTo>
                      <a:pt x="6" y="17"/>
                    </a:lnTo>
                    <a:lnTo>
                      <a:pt x="14" y="10"/>
                    </a:lnTo>
                    <a:lnTo>
                      <a:pt x="24" y="4"/>
                    </a:lnTo>
                    <a:lnTo>
                      <a:pt x="33" y="3"/>
                    </a:lnTo>
                    <a:lnTo>
                      <a:pt x="39" y="2"/>
                    </a:lnTo>
                    <a:lnTo>
                      <a:pt x="23" y="0"/>
                    </a:lnTo>
                    <a:lnTo>
                      <a:pt x="15" y="3"/>
                    </a:lnTo>
                    <a:lnTo>
                      <a:pt x="10" y="6"/>
                    </a:lnTo>
                    <a:lnTo>
                      <a:pt x="6" y="11"/>
                    </a:lnTo>
                    <a:lnTo>
                      <a:pt x="3" y="18"/>
                    </a:lnTo>
                    <a:lnTo>
                      <a:pt x="0" y="2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288"/>
              <p:cNvSpPr>
                <a:spLocks/>
              </p:cNvSpPr>
              <p:nvPr/>
            </p:nvSpPr>
            <p:spPr bwMode="auto">
              <a:xfrm>
                <a:off x="5186" y="3418"/>
                <a:ext cx="21" cy="39"/>
              </a:xfrm>
              <a:custGeom>
                <a:avLst/>
                <a:gdLst>
                  <a:gd name="T0" fmla="*/ 1 w 21"/>
                  <a:gd name="T1" fmla="*/ 39 h 39"/>
                  <a:gd name="T2" fmla="*/ 5 w 21"/>
                  <a:gd name="T3" fmla="*/ 25 h 39"/>
                  <a:gd name="T4" fmla="*/ 8 w 21"/>
                  <a:gd name="T5" fmla="*/ 17 h 39"/>
                  <a:gd name="T6" fmla="*/ 13 w 21"/>
                  <a:gd name="T7" fmla="*/ 10 h 39"/>
                  <a:gd name="T8" fmla="*/ 16 w 21"/>
                  <a:gd name="T9" fmla="*/ 4 h 39"/>
                  <a:gd name="T10" fmla="*/ 21 w 21"/>
                  <a:gd name="T11" fmla="*/ 0 h 39"/>
                  <a:gd name="T12" fmla="*/ 12 w 21"/>
                  <a:gd name="T13" fmla="*/ 6 h 39"/>
                  <a:gd name="T14" fmla="*/ 4 w 21"/>
                  <a:gd name="T15" fmla="*/ 16 h 39"/>
                  <a:gd name="T16" fmla="*/ 1 w 21"/>
                  <a:gd name="T17" fmla="*/ 22 h 39"/>
                  <a:gd name="T18" fmla="*/ 0 w 21"/>
                  <a:gd name="T19" fmla="*/ 28 h 39"/>
                  <a:gd name="T20" fmla="*/ 1 w 21"/>
                  <a:gd name="T21" fmla="*/ 39 h 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39">
                    <a:moveTo>
                      <a:pt x="1" y="39"/>
                    </a:moveTo>
                    <a:lnTo>
                      <a:pt x="5" y="25"/>
                    </a:lnTo>
                    <a:lnTo>
                      <a:pt x="8" y="17"/>
                    </a:lnTo>
                    <a:lnTo>
                      <a:pt x="13" y="10"/>
                    </a:lnTo>
                    <a:lnTo>
                      <a:pt x="16" y="4"/>
                    </a:lnTo>
                    <a:lnTo>
                      <a:pt x="21" y="0"/>
                    </a:lnTo>
                    <a:lnTo>
                      <a:pt x="12" y="6"/>
                    </a:lnTo>
                    <a:lnTo>
                      <a:pt x="4" y="16"/>
                    </a:lnTo>
                    <a:lnTo>
                      <a:pt x="1" y="22"/>
                    </a:lnTo>
                    <a:lnTo>
                      <a:pt x="0" y="28"/>
                    </a:lnTo>
                    <a:lnTo>
                      <a:pt x="1" y="39"/>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289"/>
              <p:cNvSpPr>
                <a:spLocks/>
              </p:cNvSpPr>
              <p:nvPr/>
            </p:nvSpPr>
            <p:spPr bwMode="auto">
              <a:xfrm>
                <a:off x="5163" y="3367"/>
                <a:ext cx="38" cy="17"/>
              </a:xfrm>
              <a:custGeom>
                <a:avLst/>
                <a:gdLst>
                  <a:gd name="T0" fmla="*/ 9 w 38"/>
                  <a:gd name="T1" fmla="*/ 0 h 17"/>
                  <a:gd name="T2" fmla="*/ 16 w 38"/>
                  <a:gd name="T3" fmla="*/ 1 h 17"/>
                  <a:gd name="T4" fmla="*/ 25 w 38"/>
                  <a:gd name="T5" fmla="*/ 3 h 17"/>
                  <a:gd name="T6" fmla="*/ 34 w 38"/>
                  <a:gd name="T7" fmla="*/ 11 h 17"/>
                  <a:gd name="T8" fmla="*/ 38 w 38"/>
                  <a:gd name="T9" fmla="*/ 17 h 17"/>
                  <a:gd name="T10" fmla="*/ 27 w 38"/>
                  <a:gd name="T11" fmla="*/ 8 h 17"/>
                  <a:gd name="T12" fmla="*/ 15 w 38"/>
                  <a:gd name="T13" fmla="*/ 4 h 17"/>
                  <a:gd name="T14" fmla="*/ 7 w 38"/>
                  <a:gd name="T15" fmla="*/ 3 h 17"/>
                  <a:gd name="T16" fmla="*/ 0 w 38"/>
                  <a:gd name="T17" fmla="*/ 2 h 17"/>
                  <a:gd name="T18" fmla="*/ 9 w 38"/>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7">
                    <a:moveTo>
                      <a:pt x="9" y="0"/>
                    </a:moveTo>
                    <a:lnTo>
                      <a:pt x="16" y="1"/>
                    </a:lnTo>
                    <a:lnTo>
                      <a:pt x="25" y="3"/>
                    </a:lnTo>
                    <a:lnTo>
                      <a:pt x="34" y="11"/>
                    </a:lnTo>
                    <a:lnTo>
                      <a:pt x="38" y="17"/>
                    </a:lnTo>
                    <a:lnTo>
                      <a:pt x="27" y="8"/>
                    </a:lnTo>
                    <a:lnTo>
                      <a:pt x="15" y="4"/>
                    </a:lnTo>
                    <a:lnTo>
                      <a:pt x="7" y="3"/>
                    </a:lnTo>
                    <a:lnTo>
                      <a:pt x="0" y="2"/>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290"/>
              <p:cNvSpPr>
                <a:spLocks/>
              </p:cNvSpPr>
              <p:nvPr/>
            </p:nvSpPr>
            <p:spPr bwMode="auto">
              <a:xfrm>
                <a:off x="5187" y="3344"/>
                <a:ext cx="15" cy="26"/>
              </a:xfrm>
              <a:custGeom>
                <a:avLst/>
                <a:gdLst>
                  <a:gd name="T0" fmla="*/ 0 w 15"/>
                  <a:gd name="T1" fmla="*/ 0 h 26"/>
                  <a:gd name="T2" fmla="*/ 9 w 15"/>
                  <a:gd name="T3" fmla="*/ 9 h 26"/>
                  <a:gd name="T4" fmla="*/ 12 w 15"/>
                  <a:gd name="T5" fmla="*/ 16 h 26"/>
                  <a:gd name="T6" fmla="*/ 15 w 15"/>
                  <a:gd name="T7" fmla="*/ 26 h 26"/>
                  <a:gd name="T8" fmla="*/ 15 w 15"/>
                  <a:gd name="T9" fmla="*/ 13 h 26"/>
                  <a:gd name="T10" fmla="*/ 11 w 15"/>
                  <a:gd name="T11" fmla="*/ 4 h 26"/>
                  <a:gd name="T12" fmla="*/ 0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0" y="0"/>
                    </a:moveTo>
                    <a:lnTo>
                      <a:pt x="9" y="9"/>
                    </a:lnTo>
                    <a:lnTo>
                      <a:pt x="12" y="16"/>
                    </a:lnTo>
                    <a:lnTo>
                      <a:pt x="15" y="26"/>
                    </a:lnTo>
                    <a:lnTo>
                      <a:pt x="15" y="13"/>
                    </a:lnTo>
                    <a:lnTo>
                      <a:pt x="11" y="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291"/>
              <p:cNvSpPr>
                <a:spLocks/>
              </p:cNvSpPr>
              <p:nvPr/>
            </p:nvSpPr>
            <p:spPr bwMode="auto">
              <a:xfrm>
                <a:off x="5210" y="3422"/>
                <a:ext cx="7" cy="49"/>
              </a:xfrm>
              <a:custGeom>
                <a:avLst/>
                <a:gdLst>
                  <a:gd name="T0" fmla="*/ 5 w 7"/>
                  <a:gd name="T1" fmla="*/ 0 h 49"/>
                  <a:gd name="T2" fmla="*/ 1 w 7"/>
                  <a:gd name="T3" fmla="*/ 12 h 49"/>
                  <a:gd name="T4" fmla="*/ 0 w 7"/>
                  <a:gd name="T5" fmla="*/ 25 h 49"/>
                  <a:gd name="T6" fmla="*/ 2 w 7"/>
                  <a:gd name="T7" fmla="*/ 33 h 49"/>
                  <a:gd name="T8" fmla="*/ 3 w 7"/>
                  <a:gd name="T9" fmla="*/ 43 h 49"/>
                  <a:gd name="T10" fmla="*/ 7 w 7"/>
                  <a:gd name="T11" fmla="*/ 49 h 49"/>
                  <a:gd name="T12" fmla="*/ 5 w 7"/>
                  <a:gd name="T13" fmla="*/ 33 h 49"/>
                  <a:gd name="T14" fmla="*/ 4 w 7"/>
                  <a:gd name="T15" fmla="*/ 13 h 49"/>
                  <a:gd name="T16" fmla="*/ 5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5" y="0"/>
                    </a:moveTo>
                    <a:lnTo>
                      <a:pt x="1" y="12"/>
                    </a:lnTo>
                    <a:lnTo>
                      <a:pt x="0" y="25"/>
                    </a:lnTo>
                    <a:lnTo>
                      <a:pt x="2" y="33"/>
                    </a:lnTo>
                    <a:lnTo>
                      <a:pt x="3" y="43"/>
                    </a:lnTo>
                    <a:lnTo>
                      <a:pt x="7" y="49"/>
                    </a:lnTo>
                    <a:lnTo>
                      <a:pt x="5" y="33"/>
                    </a:lnTo>
                    <a:lnTo>
                      <a:pt x="4" y="13"/>
                    </a:lnTo>
                    <a:lnTo>
                      <a:pt x="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292"/>
              <p:cNvSpPr>
                <a:spLocks/>
              </p:cNvSpPr>
              <p:nvPr/>
            </p:nvSpPr>
            <p:spPr bwMode="auto">
              <a:xfrm>
                <a:off x="5233" y="3417"/>
                <a:ext cx="15" cy="38"/>
              </a:xfrm>
              <a:custGeom>
                <a:avLst/>
                <a:gdLst>
                  <a:gd name="T0" fmla="*/ 15 w 15"/>
                  <a:gd name="T1" fmla="*/ 38 h 38"/>
                  <a:gd name="T2" fmla="*/ 5 w 15"/>
                  <a:gd name="T3" fmla="*/ 23 h 38"/>
                  <a:gd name="T4" fmla="*/ 2 w 15"/>
                  <a:gd name="T5" fmla="*/ 11 h 38"/>
                  <a:gd name="T6" fmla="*/ 0 w 15"/>
                  <a:gd name="T7" fmla="*/ 0 h 38"/>
                  <a:gd name="T8" fmla="*/ 8 w 15"/>
                  <a:gd name="T9" fmla="*/ 11 h 38"/>
                  <a:gd name="T10" fmla="*/ 12 w 15"/>
                  <a:gd name="T11" fmla="*/ 22 h 38"/>
                  <a:gd name="T12" fmla="*/ 15 w 15"/>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38">
                    <a:moveTo>
                      <a:pt x="15" y="38"/>
                    </a:moveTo>
                    <a:lnTo>
                      <a:pt x="5" y="23"/>
                    </a:lnTo>
                    <a:lnTo>
                      <a:pt x="2" y="11"/>
                    </a:lnTo>
                    <a:lnTo>
                      <a:pt x="0" y="0"/>
                    </a:lnTo>
                    <a:lnTo>
                      <a:pt x="8" y="11"/>
                    </a:lnTo>
                    <a:lnTo>
                      <a:pt x="12" y="22"/>
                    </a:lnTo>
                    <a:lnTo>
                      <a:pt x="15"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4" name="Freeform 293"/>
              <p:cNvSpPr>
                <a:spLocks/>
              </p:cNvSpPr>
              <p:nvPr/>
            </p:nvSpPr>
            <p:spPr bwMode="auto">
              <a:xfrm>
                <a:off x="5239" y="3412"/>
                <a:ext cx="35" cy="20"/>
              </a:xfrm>
              <a:custGeom>
                <a:avLst/>
                <a:gdLst>
                  <a:gd name="T0" fmla="*/ 0 w 35"/>
                  <a:gd name="T1" fmla="*/ 0 h 20"/>
                  <a:gd name="T2" fmla="*/ 15 w 35"/>
                  <a:gd name="T3" fmla="*/ 3 h 20"/>
                  <a:gd name="T4" fmla="*/ 22 w 35"/>
                  <a:gd name="T5" fmla="*/ 8 h 20"/>
                  <a:gd name="T6" fmla="*/ 31 w 35"/>
                  <a:gd name="T7" fmla="*/ 15 h 20"/>
                  <a:gd name="T8" fmla="*/ 35 w 35"/>
                  <a:gd name="T9" fmla="*/ 20 h 20"/>
                  <a:gd name="T10" fmla="*/ 30 w 35"/>
                  <a:gd name="T11" fmla="*/ 10 h 20"/>
                  <a:gd name="T12" fmla="*/ 23 w 35"/>
                  <a:gd name="T13" fmla="*/ 3 h 20"/>
                  <a:gd name="T14" fmla="*/ 13 w 35"/>
                  <a:gd name="T15" fmla="*/ 0 h 20"/>
                  <a:gd name="T16" fmla="*/ 0 w 35"/>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20">
                    <a:moveTo>
                      <a:pt x="0" y="0"/>
                    </a:moveTo>
                    <a:lnTo>
                      <a:pt x="15" y="3"/>
                    </a:lnTo>
                    <a:lnTo>
                      <a:pt x="22" y="8"/>
                    </a:lnTo>
                    <a:lnTo>
                      <a:pt x="31" y="15"/>
                    </a:lnTo>
                    <a:lnTo>
                      <a:pt x="35" y="20"/>
                    </a:lnTo>
                    <a:lnTo>
                      <a:pt x="30" y="10"/>
                    </a:lnTo>
                    <a:lnTo>
                      <a:pt x="23" y="3"/>
                    </a:lnTo>
                    <a:lnTo>
                      <a:pt x="13" y="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5" name="Freeform 294"/>
              <p:cNvSpPr>
                <a:spLocks/>
              </p:cNvSpPr>
              <p:nvPr/>
            </p:nvSpPr>
            <p:spPr bwMode="auto">
              <a:xfrm>
                <a:off x="5242" y="3358"/>
                <a:ext cx="9" cy="20"/>
              </a:xfrm>
              <a:custGeom>
                <a:avLst/>
                <a:gdLst>
                  <a:gd name="T0" fmla="*/ 9 w 9"/>
                  <a:gd name="T1" fmla="*/ 0 h 20"/>
                  <a:gd name="T2" fmla="*/ 3 w 9"/>
                  <a:gd name="T3" fmla="*/ 9 h 20"/>
                  <a:gd name="T4" fmla="*/ 0 w 9"/>
                  <a:gd name="T5" fmla="*/ 20 h 20"/>
                  <a:gd name="T6" fmla="*/ 7 w 9"/>
                  <a:gd name="T7" fmla="*/ 11 h 20"/>
                  <a:gd name="T8" fmla="*/ 9 w 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0">
                    <a:moveTo>
                      <a:pt x="9" y="0"/>
                    </a:moveTo>
                    <a:lnTo>
                      <a:pt x="3" y="9"/>
                    </a:lnTo>
                    <a:lnTo>
                      <a:pt x="0" y="20"/>
                    </a:lnTo>
                    <a:lnTo>
                      <a:pt x="7" y="11"/>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6" name="Freeform 295"/>
              <p:cNvSpPr>
                <a:spLocks/>
              </p:cNvSpPr>
              <p:nvPr/>
            </p:nvSpPr>
            <p:spPr bwMode="auto">
              <a:xfrm>
                <a:off x="5226" y="3346"/>
                <a:ext cx="4" cy="27"/>
              </a:xfrm>
              <a:custGeom>
                <a:avLst/>
                <a:gdLst>
                  <a:gd name="T0" fmla="*/ 3 w 4"/>
                  <a:gd name="T1" fmla="*/ 0 h 27"/>
                  <a:gd name="T2" fmla="*/ 0 w 4"/>
                  <a:gd name="T3" fmla="*/ 8 h 27"/>
                  <a:gd name="T4" fmla="*/ 0 w 4"/>
                  <a:gd name="T5" fmla="*/ 17 h 27"/>
                  <a:gd name="T6" fmla="*/ 2 w 4"/>
                  <a:gd name="T7" fmla="*/ 27 h 27"/>
                  <a:gd name="T8" fmla="*/ 4 w 4"/>
                  <a:gd name="T9" fmla="*/ 14 h 27"/>
                  <a:gd name="T10" fmla="*/ 3 w 4"/>
                  <a:gd name="T11" fmla="*/ 0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27">
                    <a:moveTo>
                      <a:pt x="3" y="0"/>
                    </a:moveTo>
                    <a:lnTo>
                      <a:pt x="0" y="8"/>
                    </a:lnTo>
                    <a:lnTo>
                      <a:pt x="0" y="17"/>
                    </a:lnTo>
                    <a:lnTo>
                      <a:pt x="2" y="27"/>
                    </a:lnTo>
                    <a:lnTo>
                      <a:pt x="4" y="14"/>
                    </a:lnTo>
                    <a:lnTo>
                      <a:pt x="3"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7" name="Freeform 296"/>
              <p:cNvSpPr>
                <a:spLocks/>
              </p:cNvSpPr>
              <p:nvPr/>
            </p:nvSpPr>
            <p:spPr bwMode="auto">
              <a:xfrm>
                <a:off x="5250" y="3381"/>
                <a:ext cx="24" cy="6"/>
              </a:xfrm>
              <a:custGeom>
                <a:avLst/>
                <a:gdLst>
                  <a:gd name="T0" fmla="*/ 0 w 24"/>
                  <a:gd name="T1" fmla="*/ 6 h 6"/>
                  <a:gd name="T2" fmla="*/ 8 w 24"/>
                  <a:gd name="T3" fmla="*/ 3 h 6"/>
                  <a:gd name="T4" fmla="*/ 16 w 24"/>
                  <a:gd name="T5" fmla="*/ 0 h 6"/>
                  <a:gd name="T6" fmla="*/ 24 w 24"/>
                  <a:gd name="T7" fmla="*/ 1 h 6"/>
                  <a:gd name="T8" fmla="*/ 14 w 24"/>
                  <a:gd name="T9" fmla="*/ 3 h 6"/>
                  <a:gd name="T10" fmla="*/ 0 w 24"/>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6">
                    <a:moveTo>
                      <a:pt x="0" y="6"/>
                    </a:moveTo>
                    <a:lnTo>
                      <a:pt x="8" y="3"/>
                    </a:lnTo>
                    <a:lnTo>
                      <a:pt x="16" y="0"/>
                    </a:lnTo>
                    <a:lnTo>
                      <a:pt x="24" y="1"/>
                    </a:lnTo>
                    <a:lnTo>
                      <a:pt x="14" y="3"/>
                    </a:lnTo>
                    <a:lnTo>
                      <a:pt x="0" y="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8" name="Freeform 297"/>
              <p:cNvSpPr>
                <a:spLocks/>
              </p:cNvSpPr>
              <p:nvPr/>
            </p:nvSpPr>
            <p:spPr bwMode="auto">
              <a:xfrm>
                <a:off x="5188" y="3376"/>
                <a:ext cx="57" cy="44"/>
              </a:xfrm>
              <a:custGeom>
                <a:avLst/>
                <a:gdLst>
                  <a:gd name="T0" fmla="*/ 3 w 57"/>
                  <a:gd name="T1" fmla="*/ 30 h 44"/>
                  <a:gd name="T2" fmla="*/ 9 w 57"/>
                  <a:gd name="T3" fmla="*/ 36 h 44"/>
                  <a:gd name="T4" fmla="*/ 9 w 57"/>
                  <a:gd name="T5" fmla="*/ 30 h 44"/>
                  <a:gd name="T6" fmla="*/ 11 w 57"/>
                  <a:gd name="T7" fmla="*/ 24 h 44"/>
                  <a:gd name="T8" fmla="*/ 13 w 57"/>
                  <a:gd name="T9" fmla="*/ 20 h 44"/>
                  <a:gd name="T10" fmla="*/ 21 w 57"/>
                  <a:gd name="T11" fmla="*/ 16 h 44"/>
                  <a:gd name="T12" fmla="*/ 27 w 57"/>
                  <a:gd name="T13" fmla="*/ 14 h 44"/>
                  <a:gd name="T14" fmla="*/ 34 w 57"/>
                  <a:gd name="T15" fmla="*/ 15 h 44"/>
                  <a:gd name="T16" fmla="*/ 40 w 57"/>
                  <a:gd name="T17" fmla="*/ 16 h 44"/>
                  <a:gd name="T18" fmla="*/ 44 w 57"/>
                  <a:gd name="T19" fmla="*/ 20 h 44"/>
                  <a:gd name="T20" fmla="*/ 45 w 57"/>
                  <a:gd name="T21" fmla="*/ 26 h 44"/>
                  <a:gd name="T22" fmla="*/ 45 w 57"/>
                  <a:gd name="T23" fmla="*/ 33 h 44"/>
                  <a:gd name="T24" fmla="*/ 43 w 57"/>
                  <a:gd name="T25" fmla="*/ 37 h 44"/>
                  <a:gd name="T26" fmla="*/ 39 w 57"/>
                  <a:gd name="T27" fmla="*/ 41 h 44"/>
                  <a:gd name="T28" fmla="*/ 25 w 57"/>
                  <a:gd name="T29" fmla="*/ 42 h 44"/>
                  <a:gd name="T30" fmla="*/ 35 w 57"/>
                  <a:gd name="T31" fmla="*/ 44 h 44"/>
                  <a:gd name="T32" fmla="*/ 42 w 57"/>
                  <a:gd name="T33" fmla="*/ 42 h 44"/>
                  <a:gd name="T34" fmla="*/ 47 w 57"/>
                  <a:gd name="T35" fmla="*/ 40 h 44"/>
                  <a:gd name="T36" fmla="*/ 54 w 57"/>
                  <a:gd name="T37" fmla="*/ 34 h 44"/>
                  <a:gd name="T38" fmla="*/ 56 w 57"/>
                  <a:gd name="T39" fmla="*/ 28 h 44"/>
                  <a:gd name="T40" fmla="*/ 57 w 57"/>
                  <a:gd name="T41" fmla="*/ 23 h 44"/>
                  <a:gd name="T42" fmla="*/ 57 w 57"/>
                  <a:gd name="T43" fmla="*/ 17 h 44"/>
                  <a:gd name="T44" fmla="*/ 54 w 57"/>
                  <a:gd name="T45" fmla="*/ 12 h 44"/>
                  <a:gd name="T46" fmla="*/ 52 w 57"/>
                  <a:gd name="T47" fmla="*/ 9 h 44"/>
                  <a:gd name="T48" fmla="*/ 46 w 57"/>
                  <a:gd name="T49" fmla="*/ 4 h 44"/>
                  <a:gd name="T50" fmla="*/ 41 w 57"/>
                  <a:gd name="T51" fmla="*/ 1 h 44"/>
                  <a:gd name="T52" fmla="*/ 36 w 57"/>
                  <a:gd name="T53" fmla="*/ 0 h 44"/>
                  <a:gd name="T54" fmla="*/ 29 w 57"/>
                  <a:gd name="T55" fmla="*/ 0 h 44"/>
                  <a:gd name="T56" fmla="*/ 22 w 57"/>
                  <a:gd name="T57" fmla="*/ 1 h 44"/>
                  <a:gd name="T58" fmla="*/ 14 w 57"/>
                  <a:gd name="T59" fmla="*/ 3 h 44"/>
                  <a:gd name="T60" fmla="*/ 7 w 57"/>
                  <a:gd name="T61" fmla="*/ 7 h 44"/>
                  <a:gd name="T62" fmla="*/ 4 w 57"/>
                  <a:gd name="T63" fmla="*/ 11 h 44"/>
                  <a:gd name="T64" fmla="*/ 0 w 57"/>
                  <a:gd name="T65" fmla="*/ 18 h 44"/>
                  <a:gd name="T66" fmla="*/ 0 w 57"/>
                  <a:gd name="T67" fmla="*/ 25 h 44"/>
                  <a:gd name="T68" fmla="*/ 3 w 57"/>
                  <a:gd name="T69" fmla="*/ 30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7" h="44">
                    <a:moveTo>
                      <a:pt x="3" y="30"/>
                    </a:moveTo>
                    <a:lnTo>
                      <a:pt x="9" y="36"/>
                    </a:lnTo>
                    <a:lnTo>
                      <a:pt x="9" y="30"/>
                    </a:lnTo>
                    <a:lnTo>
                      <a:pt x="11" y="24"/>
                    </a:lnTo>
                    <a:lnTo>
                      <a:pt x="13" y="20"/>
                    </a:lnTo>
                    <a:lnTo>
                      <a:pt x="21" y="16"/>
                    </a:lnTo>
                    <a:lnTo>
                      <a:pt x="27" y="14"/>
                    </a:lnTo>
                    <a:lnTo>
                      <a:pt x="34" y="15"/>
                    </a:lnTo>
                    <a:lnTo>
                      <a:pt x="40" y="16"/>
                    </a:lnTo>
                    <a:lnTo>
                      <a:pt x="44" y="20"/>
                    </a:lnTo>
                    <a:lnTo>
                      <a:pt x="45" y="26"/>
                    </a:lnTo>
                    <a:lnTo>
                      <a:pt x="45" y="33"/>
                    </a:lnTo>
                    <a:lnTo>
                      <a:pt x="43" y="37"/>
                    </a:lnTo>
                    <a:lnTo>
                      <a:pt x="39" y="41"/>
                    </a:lnTo>
                    <a:lnTo>
                      <a:pt x="25" y="42"/>
                    </a:lnTo>
                    <a:lnTo>
                      <a:pt x="35" y="44"/>
                    </a:lnTo>
                    <a:lnTo>
                      <a:pt x="42" y="42"/>
                    </a:lnTo>
                    <a:lnTo>
                      <a:pt x="47" y="40"/>
                    </a:lnTo>
                    <a:lnTo>
                      <a:pt x="54" y="34"/>
                    </a:lnTo>
                    <a:lnTo>
                      <a:pt x="56" y="28"/>
                    </a:lnTo>
                    <a:lnTo>
                      <a:pt x="57" y="23"/>
                    </a:lnTo>
                    <a:lnTo>
                      <a:pt x="57" y="17"/>
                    </a:lnTo>
                    <a:lnTo>
                      <a:pt x="54" y="12"/>
                    </a:lnTo>
                    <a:lnTo>
                      <a:pt x="52" y="9"/>
                    </a:lnTo>
                    <a:lnTo>
                      <a:pt x="46" y="4"/>
                    </a:lnTo>
                    <a:lnTo>
                      <a:pt x="41" y="1"/>
                    </a:lnTo>
                    <a:lnTo>
                      <a:pt x="36" y="0"/>
                    </a:lnTo>
                    <a:lnTo>
                      <a:pt x="29" y="0"/>
                    </a:lnTo>
                    <a:lnTo>
                      <a:pt x="22" y="1"/>
                    </a:lnTo>
                    <a:lnTo>
                      <a:pt x="14" y="3"/>
                    </a:lnTo>
                    <a:lnTo>
                      <a:pt x="7" y="7"/>
                    </a:lnTo>
                    <a:lnTo>
                      <a:pt x="4" y="11"/>
                    </a:lnTo>
                    <a:lnTo>
                      <a:pt x="0" y="18"/>
                    </a:lnTo>
                    <a:lnTo>
                      <a:pt x="0" y="25"/>
                    </a:lnTo>
                    <a:lnTo>
                      <a:pt x="3" y="3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9" name="Freeform 298"/>
              <p:cNvSpPr>
                <a:spLocks/>
              </p:cNvSpPr>
              <p:nvPr/>
            </p:nvSpPr>
            <p:spPr bwMode="auto">
              <a:xfrm>
                <a:off x="5179" y="3405"/>
                <a:ext cx="26" cy="24"/>
              </a:xfrm>
              <a:custGeom>
                <a:avLst/>
                <a:gdLst>
                  <a:gd name="T0" fmla="*/ 26 w 26"/>
                  <a:gd name="T1" fmla="*/ 0 h 24"/>
                  <a:gd name="T2" fmla="*/ 15 w 26"/>
                  <a:gd name="T3" fmla="*/ 5 h 24"/>
                  <a:gd name="T4" fmla="*/ 6 w 26"/>
                  <a:gd name="T5" fmla="*/ 11 h 24"/>
                  <a:gd name="T6" fmla="*/ 2 w 26"/>
                  <a:gd name="T7" fmla="*/ 18 h 24"/>
                  <a:gd name="T8" fmla="*/ 0 w 26"/>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24">
                    <a:moveTo>
                      <a:pt x="26" y="0"/>
                    </a:moveTo>
                    <a:lnTo>
                      <a:pt x="15" y="5"/>
                    </a:lnTo>
                    <a:lnTo>
                      <a:pt x="6" y="11"/>
                    </a:lnTo>
                    <a:lnTo>
                      <a:pt x="2" y="18"/>
                    </a:lnTo>
                    <a:lnTo>
                      <a:pt x="0"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0" name="Freeform 299"/>
              <p:cNvSpPr>
                <a:spLocks/>
              </p:cNvSpPr>
              <p:nvPr/>
            </p:nvSpPr>
            <p:spPr bwMode="auto">
              <a:xfrm>
                <a:off x="5196" y="3405"/>
                <a:ext cx="15" cy="36"/>
              </a:xfrm>
              <a:custGeom>
                <a:avLst/>
                <a:gdLst>
                  <a:gd name="T0" fmla="*/ 15 w 15"/>
                  <a:gd name="T1" fmla="*/ 0 h 36"/>
                  <a:gd name="T2" fmla="*/ 5 w 15"/>
                  <a:gd name="T3" fmla="*/ 8 h 36"/>
                  <a:gd name="T4" fmla="*/ 1 w 15"/>
                  <a:gd name="T5" fmla="*/ 15 h 36"/>
                  <a:gd name="T6" fmla="*/ 0 w 15"/>
                  <a:gd name="T7" fmla="*/ 20 h 36"/>
                  <a:gd name="T8" fmla="*/ 0 w 15"/>
                  <a:gd name="T9" fmla="*/ 28 h 36"/>
                  <a:gd name="T10" fmla="*/ 2 w 15"/>
                  <a:gd name="T11" fmla="*/ 36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15" y="0"/>
                    </a:moveTo>
                    <a:lnTo>
                      <a:pt x="5" y="8"/>
                    </a:lnTo>
                    <a:lnTo>
                      <a:pt x="1" y="15"/>
                    </a:lnTo>
                    <a:lnTo>
                      <a:pt x="0" y="20"/>
                    </a:lnTo>
                    <a:lnTo>
                      <a:pt x="0" y="28"/>
                    </a:lnTo>
                    <a:lnTo>
                      <a:pt x="2" y="36"/>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1" name="Freeform 300"/>
              <p:cNvSpPr>
                <a:spLocks/>
              </p:cNvSpPr>
              <p:nvPr/>
            </p:nvSpPr>
            <p:spPr bwMode="auto">
              <a:xfrm>
                <a:off x="5208" y="3405"/>
                <a:ext cx="9" cy="29"/>
              </a:xfrm>
              <a:custGeom>
                <a:avLst/>
                <a:gdLst>
                  <a:gd name="T0" fmla="*/ 9 w 9"/>
                  <a:gd name="T1" fmla="*/ 0 h 29"/>
                  <a:gd name="T2" fmla="*/ 2 w 9"/>
                  <a:gd name="T3" fmla="*/ 7 h 29"/>
                  <a:gd name="T4" fmla="*/ 1 w 9"/>
                  <a:gd name="T5" fmla="*/ 13 h 29"/>
                  <a:gd name="T6" fmla="*/ 0 w 9"/>
                  <a:gd name="T7" fmla="*/ 19 h 29"/>
                  <a:gd name="T8" fmla="*/ 0 w 9"/>
                  <a:gd name="T9" fmla="*/ 26 h 29"/>
                  <a:gd name="T10" fmla="*/ 0 w 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29">
                    <a:moveTo>
                      <a:pt x="9" y="0"/>
                    </a:moveTo>
                    <a:lnTo>
                      <a:pt x="2" y="7"/>
                    </a:lnTo>
                    <a:lnTo>
                      <a:pt x="1" y="13"/>
                    </a:lnTo>
                    <a:lnTo>
                      <a:pt x="0" y="19"/>
                    </a:lnTo>
                    <a:lnTo>
                      <a:pt x="0" y="26"/>
                    </a:lnTo>
                    <a:lnTo>
                      <a:pt x="0" y="29"/>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22" name="Oval 301"/>
              <p:cNvSpPr>
                <a:spLocks noChangeArrowheads="1"/>
              </p:cNvSpPr>
              <p:nvPr/>
            </p:nvSpPr>
            <p:spPr bwMode="auto">
              <a:xfrm>
                <a:off x="5174" y="3425"/>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23" name="Oval 302"/>
              <p:cNvSpPr>
                <a:spLocks noChangeArrowheads="1"/>
              </p:cNvSpPr>
              <p:nvPr/>
            </p:nvSpPr>
            <p:spPr bwMode="auto">
              <a:xfrm>
                <a:off x="5193" y="3440"/>
                <a:ext cx="9"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24" name="Oval 303"/>
              <p:cNvSpPr>
                <a:spLocks noChangeArrowheads="1"/>
              </p:cNvSpPr>
              <p:nvPr/>
            </p:nvSpPr>
            <p:spPr bwMode="auto">
              <a:xfrm>
                <a:off x="5204" y="3432"/>
                <a:ext cx="8" cy="8"/>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25" name="Freeform 304"/>
              <p:cNvSpPr>
                <a:spLocks/>
              </p:cNvSpPr>
              <p:nvPr/>
            </p:nvSpPr>
            <p:spPr bwMode="auto">
              <a:xfrm>
                <a:off x="4897" y="3740"/>
                <a:ext cx="320" cy="569"/>
              </a:xfrm>
              <a:custGeom>
                <a:avLst/>
                <a:gdLst>
                  <a:gd name="T0" fmla="*/ 0 w 320"/>
                  <a:gd name="T1" fmla="*/ 569 h 569"/>
                  <a:gd name="T2" fmla="*/ 1 w 320"/>
                  <a:gd name="T3" fmla="*/ 542 h 569"/>
                  <a:gd name="T4" fmla="*/ 2 w 320"/>
                  <a:gd name="T5" fmla="*/ 518 h 569"/>
                  <a:gd name="T6" fmla="*/ 5 w 320"/>
                  <a:gd name="T7" fmla="*/ 485 h 569"/>
                  <a:gd name="T8" fmla="*/ 11 w 320"/>
                  <a:gd name="T9" fmla="*/ 456 h 569"/>
                  <a:gd name="T10" fmla="*/ 16 w 320"/>
                  <a:gd name="T11" fmla="*/ 424 h 569"/>
                  <a:gd name="T12" fmla="*/ 26 w 320"/>
                  <a:gd name="T13" fmla="*/ 391 h 569"/>
                  <a:gd name="T14" fmla="*/ 33 w 320"/>
                  <a:gd name="T15" fmla="*/ 366 h 569"/>
                  <a:gd name="T16" fmla="*/ 43 w 320"/>
                  <a:gd name="T17" fmla="*/ 332 h 569"/>
                  <a:gd name="T18" fmla="*/ 56 w 320"/>
                  <a:gd name="T19" fmla="*/ 297 h 569"/>
                  <a:gd name="T20" fmla="*/ 69 w 320"/>
                  <a:gd name="T21" fmla="*/ 267 h 569"/>
                  <a:gd name="T22" fmla="*/ 84 w 320"/>
                  <a:gd name="T23" fmla="*/ 234 h 569"/>
                  <a:gd name="T24" fmla="*/ 99 w 320"/>
                  <a:gd name="T25" fmla="*/ 209 h 569"/>
                  <a:gd name="T26" fmla="*/ 121 w 320"/>
                  <a:gd name="T27" fmla="*/ 174 h 569"/>
                  <a:gd name="T28" fmla="*/ 141 w 320"/>
                  <a:gd name="T29" fmla="*/ 145 h 569"/>
                  <a:gd name="T30" fmla="*/ 159 w 320"/>
                  <a:gd name="T31" fmla="*/ 120 h 569"/>
                  <a:gd name="T32" fmla="*/ 176 w 320"/>
                  <a:gd name="T33" fmla="*/ 96 h 569"/>
                  <a:gd name="T34" fmla="*/ 195 w 320"/>
                  <a:gd name="T35" fmla="*/ 72 h 569"/>
                  <a:gd name="T36" fmla="*/ 219 w 320"/>
                  <a:gd name="T37" fmla="*/ 48 h 569"/>
                  <a:gd name="T38" fmla="*/ 240 w 320"/>
                  <a:gd name="T39" fmla="*/ 25 h 569"/>
                  <a:gd name="T40" fmla="*/ 269 w 320"/>
                  <a:gd name="T41" fmla="*/ 10 h 569"/>
                  <a:gd name="T42" fmla="*/ 301 w 320"/>
                  <a:gd name="T43" fmla="*/ 0 h 569"/>
                  <a:gd name="T44" fmla="*/ 320 w 320"/>
                  <a:gd name="T45" fmla="*/ 0 h 569"/>
                  <a:gd name="T46" fmla="*/ 290 w 320"/>
                  <a:gd name="T47" fmla="*/ 10 h 569"/>
                  <a:gd name="T48" fmla="*/ 258 w 320"/>
                  <a:gd name="T49" fmla="*/ 35 h 569"/>
                  <a:gd name="T50" fmla="*/ 239 w 320"/>
                  <a:gd name="T51" fmla="*/ 56 h 569"/>
                  <a:gd name="T52" fmla="*/ 216 w 320"/>
                  <a:gd name="T53" fmla="*/ 81 h 569"/>
                  <a:gd name="T54" fmla="*/ 189 w 320"/>
                  <a:gd name="T55" fmla="*/ 116 h 569"/>
                  <a:gd name="T56" fmla="*/ 171 w 320"/>
                  <a:gd name="T57" fmla="*/ 141 h 569"/>
                  <a:gd name="T58" fmla="*/ 156 w 320"/>
                  <a:gd name="T59" fmla="*/ 168 h 569"/>
                  <a:gd name="T60" fmla="*/ 136 w 320"/>
                  <a:gd name="T61" fmla="*/ 196 h 569"/>
                  <a:gd name="T62" fmla="*/ 122 w 320"/>
                  <a:gd name="T63" fmla="*/ 221 h 569"/>
                  <a:gd name="T64" fmla="*/ 105 w 320"/>
                  <a:gd name="T65" fmla="*/ 252 h 569"/>
                  <a:gd name="T66" fmla="*/ 89 w 320"/>
                  <a:gd name="T67" fmla="*/ 286 h 569"/>
                  <a:gd name="T68" fmla="*/ 75 w 320"/>
                  <a:gd name="T69" fmla="*/ 319 h 569"/>
                  <a:gd name="T70" fmla="*/ 63 w 320"/>
                  <a:gd name="T71" fmla="*/ 348 h 569"/>
                  <a:gd name="T72" fmla="*/ 57 w 320"/>
                  <a:gd name="T73" fmla="*/ 376 h 569"/>
                  <a:gd name="T74" fmla="*/ 49 w 320"/>
                  <a:gd name="T75" fmla="*/ 409 h 569"/>
                  <a:gd name="T76" fmla="*/ 42 w 320"/>
                  <a:gd name="T77" fmla="*/ 445 h 569"/>
                  <a:gd name="T78" fmla="*/ 38 w 320"/>
                  <a:gd name="T79" fmla="*/ 477 h 569"/>
                  <a:gd name="T80" fmla="*/ 37 w 320"/>
                  <a:gd name="T81" fmla="*/ 507 h 569"/>
                  <a:gd name="T82" fmla="*/ 38 w 320"/>
                  <a:gd name="T83" fmla="*/ 541 h 569"/>
                  <a:gd name="T84" fmla="*/ 41 w 320"/>
                  <a:gd name="T85" fmla="*/ 569 h 569"/>
                  <a:gd name="T86" fmla="*/ 0 w 320"/>
                  <a:gd name="T87" fmla="*/ 569 h 56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0" h="569">
                    <a:moveTo>
                      <a:pt x="0" y="569"/>
                    </a:moveTo>
                    <a:lnTo>
                      <a:pt x="1" y="542"/>
                    </a:lnTo>
                    <a:lnTo>
                      <a:pt x="2" y="518"/>
                    </a:lnTo>
                    <a:lnTo>
                      <a:pt x="5" y="485"/>
                    </a:lnTo>
                    <a:lnTo>
                      <a:pt x="11" y="456"/>
                    </a:lnTo>
                    <a:lnTo>
                      <a:pt x="16" y="424"/>
                    </a:lnTo>
                    <a:lnTo>
                      <a:pt x="26" y="391"/>
                    </a:lnTo>
                    <a:lnTo>
                      <a:pt x="33" y="366"/>
                    </a:lnTo>
                    <a:lnTo>
                      <a:pt x="43" y="332"/>
                    </a:lnTo>
                    <a:lnTo>
                      <a:pt x="56" y="297"/>
                    </a:lnTo>
                    <a:lnTo>
                      <a:pt x="69" y="267"/>
                    </a:lnTo>
                    <a:lnTo>
                      <a:pt x="84" y="234"/>
                    </a:lnTo>
                    <a:lnTo>
                      <a:pt x="99" y="209"/>
                    </a:lnTo>
                    <a:lnTo>
                      <a:pt x="121" y="174"/>
                    </a:lnTo>
                    <a:lnTo>
                      <a:pt x="141" y="145"/>
                    </a:lnTo>
                    <a:lnTo>
                      <a:pt x="159" y="120"/>
                    </a:lnTo>
                    <a:lnTo>
                      <a:pt x="176" y="96"/>
                    </a:lnTo>
                    <a:lnTo>
                      <a:pt x="195" y="72"/>
                    </a:lnTo>
                    <a:lnTo>
                      <a:pt x="219" y="48"/>
                    </a:lnTo>
                    <a:lnTo>
                      <a:pt x="240" y="25"/>
                    </a:lnTo>
                    <a:lnTo>
                      <a:pt x="269" y="10"/>
                    </a:lnTo>
                    <a:lnTo>
                      <a:pt x="301" y="0"/>
                    </a:lnTo>
                    <a:lnTo>
                      <a:pt x="320" y="0"/>
                    </a:lnTo>
                    <a:lnTo>
                      <a:pt x="290" y="10"/>
                    </a:lnTo>
                    <a:lnTo>
                      <a:pt x="258" y="35"/>
                    </a:lnTo>
                    <a:lnTo>
                      <a:pt x="239" y="56"/>
                    </a:lnTo>
                    <a:lnTo>
                      <a:pt x="216" y="81"/>
                    </a:lnTo>
                    <a:lnTo>
                      <a:pt x="189" y="116"/>
                    </a:lnTo>
                    <a:lnTo>
                      <a:pt x="171" y="141"/>
                    </a:lnTo>
                    <a:lnTo>
                      <a:pt x="156" y="168"/>
                    </a:lnTo>
                    <a:lnTo>
                      <a:pt x="136" y="196"/>
                    </a:lnTo>
                    <a:lnTo>
                      <a:pt x="122" y="221"/>
                    </a:lnTo>
                    <a:lnTo>
                      <a:pt x="105" y="252"/>
                    </a:lnTo>
                    <a:lnTo>
                      <a:pt x="89" y="286"/>
                    </a:lnTo>
                    <a:lnTo>
                      <a:pt x="75" y="319"/>
                    </a:lnTo>
                    <a:lnTo>
                      <a:pt x="63" y="348"/>
                    </a:lnTo>
                    <a:lnTo>
                      <a:pt x="57" y="376"/>
                    </a:lnTo>
                    <a:lnTo>
                      <a:pt x="49" y="409"/>
                    </a:lnTo>
                    <a:lnTo>
                      <a:pt x="42" y="445"/>
                    </a:lnTo>
                    <a:lnTo>
                      <a:pt x="38" y="477"/>
                    </a:lnTo>
                    <a:lnTo>
                      <a:pt x="37" y="507"/>
                    </a:lnTo>
                    <a:lnTo>
                      <a:pt x="38" y="541"/>
                    </a:lnTo>
                    <a:lnTo>
                      <a:pt x="41" y="569"/>
                    </a:lnTo>
                    <a:lnTo>
                      <a:pt x="0" y="569"/>
                    </a:lnTo>
                    <a:close/>
                  </a:path>
                </a:pathLst>
              </a:custGeom>
              <a:solidFill>
                <a:srgbClr val="000000"/>
              </a:solidFill>
              <a:ln w="1588">
                <a:solidFill>
                  <a:srgbClr val="004000"/>
                </a:solidFill>
                <a:prstDash val="solid"/>
                <a:round/>
                <a:headEnd/>
                <a:tailEnd/>
              </a:ln>
            </p:spPr>
            <p:txBody>
              <a:bodyPr/>
              <a:lstStyle/>
              <a:p>
                <a:endParaRPr lang="en-US"/>
              </a:p>
            </p:txBody>
          </p:sp>
          <p:sp>
            <p:nvSpPr>
              <p:cNvPr id="38026" name="Freeform 305"/>
              <p:cNvSpPr>
                <a:spLocks/>
              </p:cNvSpPr>
              <p:nvPr/>
            </p:nvSpPr>
            <p:spPr bwMode="auto">
              <a:xfrm>
                <a:off x="4786" y="3526"/>
                <a:ext cx="118" cy="783"/>
              </a:xfrm>
              <a:custGeom>
                <a:avLst/>
                <a:gdLst>
                  <a:gd name="T0" fmla="*/ 118 w 118"/>
                  <a:gd name="T1" fmla="*/ 0 h 783"/>
                  <a:gd name="T2" fmla="*/ 82 w 118"/>
                  <a:gd name="T3" fmla="*/ 26 h 783"/>
                  <a:gd name="T4" fmla="*/ 62 w 118"/>
                  <a:gd name="T5" fmla="*/ 37 h 783"/>
                  <a:gd name="T6" fmla="*/ 50 w 118"/>
                  <a:gd name="T7" fmla="*/ 49 h 783"/>
                  <a:gd name="T8" fmla="*/ 35 w 118"/>
                  <a:gd name="T9" fmla="*/ 64 h 783"/>
                  <a:gd name="T10" fmla="*/ 22 w 118"/>
                  <a:gd name="T11" fmla="*/ 86 h 783"/>
                  <a:gd name="T12" fmla="*/ 17 w 118"/>
                  <a:gd name="T13" fmla="*/ 107 h 783"/>
                  <a:gd name="T14" fmla="*/ 15 w 118"/>
                  <a:gd name="T15" fmla="*/ 127 h 783"/>
                  <a:gd name="T16" fmla="*/ 15 w 118"/>
                  <a:gd name="T17" fmla="*/ 161 h 783"/>
                  <a:gd name="T18" fmla="*/ 15 w 118"/>
                  <a:gd name="T19" fmla="*/ 195 h 783"/>
                  <a:gd name="T20" fmla="*/ 19 w 118"/>
                  <a:gd name="T21" fmla="*/ 244 h 783"/>
                  <a:gd name="T22" fmla="*/ 25 w 118"/>
                  <a:gd name="T23" fmla="*/ 287 h 783"/>
                  <a:gd name="T24" fmla="*/ 28 w 118"/>
                  <a:gd name="T25" fmla="*/ 315 h 783"/>
                  <a:gd name="T26" fmla="*/ 32 w 118"/>
                  <a:gd name="T27" fmla="*/ 335 h 783"/>
                  <a:gd name="T28" fmla="*/ 38 w 118"/>
                  <a:gd name="T29" fmla="*/ 359 h 783"/>
                  <a:gd name="T30" fmla="*/ 47 w 118"/>
                  <a:gd name="T31" fmla="*/ 390 h 783"/>
                  <a:gd name="T32" fmla="*/ 54 w 118"/>
                  <a:gd name="T33" fmla="*/ 420 h 783"/>
                  <a:gd name="T34" fmla="*/ 64 w 118"/>
                  <a:gd name="T35" fmla="*/ 450 h 783"/>
                  <a:gd name="T36" fmla="*/ 70 w 118"/>
                  <a:gd name="T37" fmla="*/ 474 h 783"/>
                  <a:gd name="T38" fmla="*/ 79 w 118"/>
                  <a:gd name="T39" fmla="*/ 506 h 783"/>
                  <a:gd name="T40" fmla="*/ 88 w 118"/>
                  <a:gd name="T41" fmla="*/ 544 h 783"/>
                  <a:gd name="T42" fmla="*/ 98 w 118"/>
                  <a:gd name="T43" fmla="*/ 588 h 783"/>
                  <a:gd name="T44" fmla="*/ 105 w 118"/>
                  <a:gd name="T45" fmla="*/ 628 h 783"/>
                  <a:gd name="T46" fmla="*/ 110 w 118"/>
                  <a:gd name="T47" fmla="*/ 660 h 783"/>
                  <a:gd name="T48" fmla="*/ 113 w 118"/>
                  <a:gd name="T49" fmla="*/ 705 h 783"/>
                  <a:gd name="T50" fmla="*/ 116 w 118"/>
                  <a:gd name="T51" fmla="*/ 745 h 783"/>
                  <a:gd name="T52" fmla="*/ 118 w 118"/>
                  <a:gd name="T53" fmla="*/ 783 h 783"/>
                  <a:gd name="T54" fmla="*/ 102 w 118"/>
                  <a:gd name="T55" fmla="*/ 782 h 783"/>
                  <a:gd name="T56" fmla="*/ 104 w 118"/>
                  <a:gd name="T57" fmla="*/ 761 h 783"/>
                  <a:gd name="T58" fmla="*/ 101 w 118"/>
                  <a:gd name="T59" fmla="*/ 732 h 783"/>
                  <a:gd name="T60" fmla="*/ 98 w 118"/>
                  <a:gd name="T61" fmla="*/ 702 h 783"/>
                  <a:gd name="T62" fmla="*/ 97 w 118"/>
                  <a:gd name="T63" fmla="*/ 675 h 783"/>
                  <a:gd name="T64" fmla="*/ 91 w 118"/>
                  <a:gd name="T65" fmla="*/ 634 h 783"/>
                  <a:gd name="T66" fmla="*/ 84 w 118"/>
                  <a:gd name="T67" fmla="*/ 594 h 783"/>
                  <a:gd name="T68" fmla="*/ 74 w 118"/>
                  <a:gd name="T69" fmla="*/ 545 h 783"/>
                  <a:gd name="T70" fmla="*/ 64 w 118"/>
                  <a:gd name="T71" fmla="*/ 510 h 783"/>
                  <a:gd name="T72" fmla="*/ 56 w 118"/>
                  <a:gd name="T73" fmla="*/ 474 h 783"/>
                  <a:gd name="T74" fmla="*/ 45 w 118"/>
                  <a:gd name="T75" fmla="*/ 441 h 783"/>
                  <a:gd name="T76" fmla="*/ 36 w 118"/>
                  <a:gd name="T77" fmla="*/ 407 h 783"/>
                  <a:gd name="T78" fmla="*/ 28 w 118"/>
                  <a:gd name="T79" fmla="*/ 380 h 783"/>
                  <a:gd name="T80" fmla="*/ 21 w 118"/>
                  <a:gd name="T81" fmla="*/ 351 h 783"/>
                  <a:gd name="T82" fmla="*/ 15 w 118"/>
                  <a:gd name="T83" fmla="*/ 323 h 783"/>
                  <a:gd name="T84" fmla="*/ 11 w 118"/>
                  <a:gd name="T85" fmla="*/ 296 h 783"/>
                  <a:gd name="T86" fmla="*/ 7 w 118"/>
                  <a:gd name="T87" fmla="*/ 268 h 783"/>
                  <a:gd name="T88" fmla="*/ 5 w 118"/>
                  <a:gd name="T89" fmla="*/ 238 h 783"/>
                  <a:gd name="T90" fmla="*/ 2 w 118"/>
                  <a:gd name="T91" fmla="*/ 210 h 783"/>
                  <a:gd name="T92" fmla="*/ 0 w 118"/>
                  <a:gd name="T93" fmla="*/ 179 h 783"/>
                  <a:gd name="T94" fmla="*/ 0 w 118"/>
                  <a:gd name="T95" fmla="*/ 151 h 783"/>
                  <a:gd name="T96" fmla="*/ 1 w 118"/>
                  <a:gd name="T97" fmla="*/ 122 h 783"/>
                  <a:gd name="T98" fmla="*/ 5 w 118"/>
                  <a:gd name="T99" fmla="*/ 93 h 783"/>
                  <a:gd name="T100" fmla="*/ 13 w 118"/>
                  <a:gd name="T101" fmla="*/ 74 h 783"/>
                  <a:gd name="T102" fmla="*/ 25 w 118"/>
                  <a:gd name="T103" fmla="*/ 55 h 783"/>
                  <a:gd name="T104" fmla="*/ 43 w 118"/>
                  <a:gd name="T105" fmla="*/ 38 h 783"/>
                  <a:gd name="T106" fmla="*/ 61 w 118"/>
                  <a:gd name="T107" fmla="*/ 26 h 783"/>
                  <a:gd name="T108" fmla="*/ 118 w 118"/>
                  <a:gd name="T109" fmla="*/ 0 h 78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8" h="783">
                    <a:moveTo>
                      <a:pt x="118" y="0"/>
                    </a:moveTo>
                    <a:lnTo>
                      <a:pt x="82" y="26"/>
                    </a:lnTo>
                    <a:lnTo>
                      <a:pt x="62" y="37"/>
                    </a:lnTo>
                    <a:lnTo>
                      <a:pt x="50" y="49"/>
                    </a:lnTo>
                    <a:lnTo>
                      <a:pt x="35" y="64"/>
                    </a:lnTo>
                    <a:lnTo>
                      <a:pt x="22" y="86"/>
                    </a:lnTo>
                    <a:lnTo>
                      <a:pt x="17" y="107"/>
                    </a:lnTo>
                    <a:lnTo>
                      <a:pt x="15" y="127"/>
                    </a:lnTo>
                    <a:lnTo>
                      <a:pt x="15" y="161"/>
                    </a:lnTo>
                    <a:lnTo>
                      <a:pt x="15" y="195"/>
                    </a:lnTo>
                    <a:lnTo>
                      <a:pt x="19" y="244"/>
                    </a:lnTo>
                    <a:lnTo>
                      <a:pt x="25" y="287"/>
                    </a:lnTo>
                    <a:lnTo>
                      <a:pt x="28" y="315"/>
                    </a:lnTo>
                    <a:lnTo>
                      <a:pt x="32" y="335"/>
                    </a:lnTo>
                    <a:lnTo>
                      <a:pt x="38" y="359"/>
                    </a:lnTo>
                    <a:lnTo>
                      <a:pt x="47" y="390"/>
                    </a:lnTo>
                    <a:lnTo>
                      <a:pt x="54" y="420"/>
                    </a:lnTo>
                    <a:lnTo>
                      <a:pt x="64" y="450"/>
                    </a:lnTo>
                    <a:lnTo>
                      <a:pt x="70" y="474"/>
                    </a:lnTo>
                    <a:lnTo>
                      <a:pt x="79" y="506"/>
                    </a:lnTo>
                    <a:lnTo>
                      <a:pt x="88" y="544"/>
                    </a:lnTo>
                    <a:lnTo>
                      <a:pt x="98" y="588"/>
                    </a:lnTo>
                    <a:lnTo>
                      <a:pt x="105" y="628"/>
                    </a:lnTo>
                    <a:lnTo>
                      <a:pt x="110" y="660"/>
                    </a:lnTo>
                    <a:lnTo>
                      <a:pt x="113" y="705"/>
                    </a:lnTo>
                    <a:lnTo>
                      <a:pt x="116" y="745"/>
                    </a:lnTo>
                    <a:lnTo>
                      <a:pt x="118" y="783"/>
                    </a:lnTo>
                    <a:lnTo>
                      <a:pt x="102" y="782"/>
                    </a:lnTo>
                    <a:lnTo>
                      <a:pt x="104" y="761"/>
                    </a:lnTo>
                    <a:lnTo>
                      <a:pt x="101" y="732"/>
                    </a:lnTo>
                    <a:lnTo>
                      <a:pt x="98" y="702"/>
                    </a:lnTo>
                    <a:lnTo>
                      <a:pt x="97" y="675"/>
                    </a:lnTo>
                    <a:lnTo>
                      <a:pt x="91" y="634"/>
                    </a:lnTo>
                    <a:lnTo>
                      <a:pt x="84" y="594"/>
                    </a:lnTo>
                    <a:lnTo>
                      <a:pt x="74" y="545"/>
                    </a:lnTo>
                    <a:lnTo>
                      <a:pt x="64" y="510"/>
                    </a:lnTo>
                    <a:lnTo>
                      <a:pt x="56" y="474"/>
                    </a:lnTo>
                    <a:lnTo>
                      <a:pt x="45" y="441"/>
                    </a:lnTo>
                    <a:lnTo>
                      <a:pt x="36" y="407"/>
                    </a:lnTo>
                    <a:lnTo>
                      <a:pt x="28" y="380"/>
                    </a:lnTo>
                    <a:lnTo>
                      <a:pt x="21" y="351"/>
                    </a:lnTo>
                    <a:lnTo>
                      <a:pt x="15" y="323"/>
                    </a:lnTo>
                    <a:lnTo>
                      <a:pt x="11" y="296"/>
                    </a:lnTo>
                    <a:lnTo>
                      <a:pt x="7" y="268"/>
                    </a:lnTo>
                    <a:lnTo>
                      <a:pt x="5" y="238"/>
                    </a:lnTo>
                    <a:lnTo>
                      <a:pt x="2" y="210"/>
                    </a:lnTo>
                    <a:lnTo>
                      <a:pt x="0" y="179"/>
                    </a:lnTo>
                    <a:lnTo>
                      <a:pt x="0" y="151"/>
                    </a:lnTo>
                    <a:lnTo>
                      <a:pt x="1" y="122"/>
                    </a:lnTo>
                    <a:lnTo>
                      <a:pt x="5" y="93"/>
                    </a:lnTo>
                    <a:lnTo>
                      <a:pt x="13" y="74"/>
                    </a:lnTo>
                    <a:lnTo>
                      <a:pt x="25" y="55"/>
                    </a:lnTo>
                    <a:lnTo>
                      <a:pt x="43" y="38"/>
                    </a:lnTo>
                    <a:lnTo>
                      <a:pt x="61" y="26"/>
                    </a:lnTo>
                    <a:lnTo>
                      <a:pt x="118" y="0"/>
                    </a:lnTo>
                    <a:close/>
                  </a:path>
                </a:pathLst>
              </a:custGeom>
              <a:solidFill>
                <a:srgbClr val="000000"/>
              </a:solidFill>
              <a:ln w="1588">
                <a:solidFill>
                  <a:srgbClr val="004000"/>
                </a:solidFill>
                <a:prstDash val="solid"/>
                <a:round/>
                <a:headEnd/>
                <a:tailEnd/>
              </a:ln>
            </p:spPr>
            <p:txBody>
              <a:bodyPr/>
              <a:lstStyle/>
              <a:p>
                <a:endParaRPr lang="en-US"/>
              </a:p>
            </p:txBody>
          </p:sp>
          <p:sp>
            <p:nvSpPr>
              <p:cNvPr id="38027" name="Freeform 306"/>
              <p:cNvSpPr>
                <a:spLocks/>
              </p:cNvSpPr>
              <p:nvPr/>
            </p:nvSpPr>
            <p:spPr bwMode="auto">
              <a:xfrm>
                <a:off x="4506" y="3619"/>
                <a:ext cx="389" cy="690"/>
              </a:xfrm>
              <a:custGeom>
                <a:avLst/>
                <a:gdLst>
                  <a:gd name="T0" fmla="*/ 389 w 389"/>
                  <a:gd name="T1" fmla="*/ 690 h 690"/>
                  <a:gd name="T2" fmla="*/ 388 w 389"/>
                  <a:gd name="T3" fmla="*/ 657 h 690"/>
                  <a:gd name="T4" fmla="*/ 386 w 389"/>
                  <a:gd name="T5" fmla="*/ 629 h 690"/>
                  <a:gd name="T6" fmla="*/ 383 w 389"/>
                  <a:gd name="T7" fmla="*/ 589 h 690"/>
                  <a:gd name="T8" fmla="*/ 376 w 389"/>
                  <a:gd name="T9" fmla="*/ 554 h 690"/>
                  <a:gd name="T10" fmla="*/ 370 w 389"/>
                  <a:gd name="T11" fmla="*/ 514 h 690"/>
                  <a:gd name="T12" fmla="*/ 358 w 389"/>
                  <a:gd name="T13" fmla="*/ 474 h 690"/>
                  <a:gd name="T14" fmla="*/ 349 w 389"/>
                  <a:gd name="T15" fmla="*/ 444 h 690"/>
                  <a:gd name="T16" fmla="*/ 336 w 389"/>
                  <a:gd name="T17" fmla="*/ 403 h 690"/>
                  <a:gd name="T18" fmla="*/ 321 w 389"/>
                  <a:gd name="T19" fmla="*/ 361 h 690"/>
                  <a:gd name="T20" fmla="*/ 305 w 389"/>
                  <a:gd name="T21" fmla="*/ 324 h 690"/>
                  <a:gd name="T22" fmla="*/ 286 w 389"/>
                  <a:gd name="T23" fmla="*/ 285 h 690"/>
                  <a:gd name="T24" fmla="*/ 268 w 389"/>
                  <a:gd name="T25" fmla="*/ 254 h 690"/>
                  <a:gd name="T26" fmla="*/ 243 w 389"/>
                  <a:gd name="T27" fmla="*/ 211 h 690"/>
                  <a:gd name="T28" fmla="*/ 218 w 389"/>
                  <a:gd name="T29" fmla="*/ 176 h 690"/>
                  <a:gd name="T30" fmla="*/ 197 w 389"/>
                  <a:gd name="T31" fmla="*/ 146 h 690"/>
                  <a:gd name="T32" fmla="*/ 176 w 389"/>
                  <a:gd name="T33" fmla="*/ 116 h 690"/>
                  <a:gd name="T34" fmla="*/ 152 w 389"/>
                  <a:gd name="T35" fmla="*/ 88 h 690"/>
                  <a:gd name="T36" fmla="*/ 123 w 389"/>
                  <a:gd name="T37" fmla="*/ 58 h 690"/>
                  <a:gd name="T38" fmla="*/ 97 w 389"/>
                  <a:gd name="T39" fmla="*/ 31 h 690"/>
                  <a:gd name="T40" fmla="*/ 63 w 389"/>
                  <a:gd name="T41" fmla="*/ 12 h 690"/>
                  <a:gd name="T42" fmla="*/ 23 w 389"/>
                  <a:gd name="T43" fmla="*/ 0 h 690"/>
                  <a:gd name="T44" fmla="*/ 0 w 389"/>
                  <a:gd name="T45" fmla="*/ 0 h 690"/>
                  <a:gd name="T46" fmla="*/ 37 w 389"/>
                  <a:gd name="T47" fmla="*/ 12 h 690"/>
                  <a:gd name="T48" fmla="*/ 77 w 389"/>
                  <a:gd name="T49" fmla="*/ 43 h 690"/>
                  <a:gd name="T50" fmla="*/ 99 w 389"/>
                  <a:gd name="T51" fmla="*/ 69 h 690"/>
                  <a:gd name="T52" fmla="*/ 126 w 389"/>
                  <a:gd name="T53" fmla="*/ 98 h 690"/>
                  <a:gd name="T54" fmla="*/ 159 w 389"/>
                  <a:gd name="T55" fmla="*/ 141 h 690"/>
                  <a:gd name="T56" fmla="*/ 182 w 389"/>
                  <a:gd name="T57" fmla="*/ 172 h 690"/>
                  <a:gd name="T58" fmla="*/ 200 w 389"/>
                  <a:gd name="T59" fmla="*/ 204 h 690"/>
                  <a:gd name="T60" fmla="*/ 223 w 389"/>
                  <a:gd name="T61" fmla="*/ 239 h 690"/>
                  <a:gd name="T62" fmla="*/ 242 w 389"/>
                  <a:gd name="T63" fmla="*/ 268 h 690"/>
                  <a:gd name="T64" fmla="*/ 262 w 389"/>
                  <a:gd name="T65" fmla="*/ 306 h 690"/>
                  <a:gd name="T66" fmla="*/ 282 w 389"/>
                  <a:gd name="T67" fmla="*/ 347 h 690"/>
                  <a:gd name="T68" fmla="*/ 298 w 389"/>
                  <a:gd name="T69" fmla="*/ 387 h 690"/>
                  <a:gd name="T70" fmla="*/ 312 w 389"/>
                  <a:gd name="T71" fmla="*/ 422 h 690"/>
                  <a:gd name="T72" fmla="*/ 320 w 389"/>
                  <a:gd name="T73" fmla="*/ 456 h 690"/>
                  <a:gd name="T74" fmla="*/ 330 w 389"/>
                  <a:gd name="T75" fmla="*/ 497 h 690"/>
                  <a:gd name="T76" fmla="*/ 338 w 389"/>
                  <a:gd name="T77" fmla="*/ 540 h 690"/>
                  <a:gd name="T78" fmla="*/ 343 w 389"/>
                  <a:gd name="T79" fmla="*/ 578 h 690"/>
                  <a:gd name="T80" fmla="*/ 344 w 389"/>
                  <a:gd name="T81" fmla="*/ 615 h 690"/>
                  <a:gd name="T82" fmla="*/ 343 w 389"/>
                  <a:gd name="T83" fmla="*/ 656 h 690"/>
                  <a:gd name="T84" fmla="*/ 340 w 389"/>
                  <a:gd name="T85" fmla="*/ 690 h 690"/>
                  <a:gd name="T86" fmla="*/ 389 w 389"/>
                  <a:gd name="T87" fmla="*/ 690 h 6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89" h="690">
                    <a:moveTo>
                      <a:pt x="389" y="690"/>
                    </a:moveTo>
                    <a:lnTo>
                      <a:pt x="388" y="657"/>
                    </a:lnTo>
                    <a:lnTo>
                      <a:pt x="386" y="629"/>
                    </a:lnTo>
                    <a:lnTo>
                      <a:pt x="383" y="589"/>
                    </a:lnTo>
                    <a:lnTo>
                      <a:pt x="376" y="554"/>
                    </a:lnTo>
                    <a:lnTo>
                      <a:pt x="370" y="514"/>
                    </a:lnTo>
                    <a:lnTo>
                      <a:pt x="358" y="474"/>
                    </a:lnTo>
                    <a:lnTo>
                      <a:pt x="349" y="444"/>
                    </a:lnTo>
                    <a:lnTo>
                      <a:pt x="336" y="403"/>
                    </a:lnTo>
                    <a:lnTo>
                      <a:pt x="321" y="361"/>
                    </a:lnTo>
                    <a:lnTo>
                      <a:pt x="305" y="324"/>
                    </a:lnTo>
                    <a:lnTo>
                      <a:pt x="286" y="285"/>
                    </a:lnTo>
                    <a:lnTo>
                      <a:pt x="268" y="254"/>
                    </a:lnTo>
                    <a:lnTo>
                      <a:pt x="243" y="211"/>
                    </a:lnTo>
                    <a:lnTo>
                      <a:pt x="218" y="176"/>
                    </a:lnTo>
                    <a:lnTo>
                      <a:pt x="197" y="146"/>
                    </a:lnTo>
                    <a:lnTo>
                      <a:pt x="176" y="116"/>
                    </a:lnTo>
                    <a:lnTo>
                      <a:pt x="152" y="88"/>
                    </a:lnTo>
                    <a:lnTo>
                      <a:pt x="123" y="58"/>
                    </a:lnTo>
                    <a:lnTo>
                      <a:pt x="97" y="31"/>
                    </a:lnTo>
                    <a:lnTo>
                      <a:pt x="63" y="12"/>
                    </a:lnTo>
                    <a:lnTo>
                      <a:pt x="23" y="0"/>
                    </a:lnTo>
                    <a:lnTo>
                      <a:pt x="0" y="0"/>
                    </a:lnTo>
                    <a:lnTo>
                      <a:pt x="37" y="12"/>
                    </a:lnTo>
                    <a:lnTo>
                      <a:pt x="77" y="43"/>
                    </a:lnTo>
                    <a:lnTo>
                      <a:pt x="99" y="69"/>
                    </a:lnTo>
                    <a:lnTo>
                      <a:pt x="126" y="98"/>
                    </a:lnTo>
                    <a:lnTo>
                      <a:pt x="159" y="141"/>
                    </a:lnTo>
                    <a:lnTo>
                      <a:pt x="182" y="172"/>
                    </a:lnTo>
                    <a:lnTo>
                      <a:pt x="200" y="204"/>
                    </a:lnTo>
                    <a:lnTo>
                      <a:pt x="223" y="239"/>
                    </a:lnTo>
                    <a:lnTo>
                      <a:pt x="242" y="268"/>
                    </a:lnTo>
                    <a:lnTo>
                      <a:pt x="262" y="306"/>
                    </a:lnTo>
                    <a:lnTo>
                      <a:pt x="282" y="347"/>
                    </a:lnTo>
                    <a:lnTo>
                      <a:pt x="298" y="387"/>
                    </a:lnTo>
                    <a:lnTo>
                      <a:pt x="312" y="422"/>
                    </a:lnTo>
                    <a:lnTo>
                      <a:pt x="320" y="456"/>
                    </a:lnTo>
                    <a:lnTo>
                      <a:pt x="330" y="497"/>
                    </a:lnTo>
                    <a:lnTo>
                      <a:pt x="338" y="540"/>
                    </a:lnTo>
                    <a:lnTo>
                      <a:pt x="343" y="578"/>
                    </a:lnTo>
                    <a:lnTo>
                      <a:pt x="344" y="615"/>
                    </a:lnTo>
                    <a:lnTo>
                      <a:pt x="343" y="656"/>
                    </a:lnTo>
                    <a:lnTo>
                      <a:pt x="340" y="690"/>
                    </a:lnTo>
                    <a:lnTo>
                      <a:pt x="389" y="690"/>
                    </a:lnTo>
                    <a:close/>
                  </a:path>
                </a:pathLst>
              </a:custGeom>
              <a:solidFill>
                <a:srgbClr val="000000"/>
              </a:solidFill>
              <a:ln w="1588">
                <a:solidFill>
                  <a:srgbClr val="004000"/>
                </a:solidFill>
                <a:prstDash val="solid"/>
                <a:round/>
                <a:headEnd/>
                <a:tailEnd/>
              </a:ln>
            </p:spPr>
            <p:txBody>
              <a:bodyPr/>
              <a:lstStyle/>
              <a:p>
                <a:endParaRPr lang="en-US"/>
              </a:p>
            </p:txBody>
          </p:sp>
          <p:sp>
            <p:nvSpPr>
              <p:cNvPr id="38028" name="Freeform 307"/>
              <p:cNvSpPr>
                <a:spLocks/>
              </p:cNvSpPr>
              <p:nvPr/>
            </p:nvSpPr>
            <p:spPr bwMode="auto">
              <a:xfrm>
                <a:off x="4942" y="3448"/>
                <a:ext cx="179" cy="135"/>
              </a:xfrm>
              <a:custGeom>
                <a:avLst/>
                <a:gdLst>
                  <a:gd name="T0" fmla="*/ 5 w 179"/>
                  <a:gd name="T1" fmla="*/ 102 h 135"/>
                  <a:gd name="T2" fmla="*/ 0 w 179"/>
                  <a:gd name="T3" fmla="*/ 86 h 135"/>
                  <a:gd name="T4" fmla="*/ 0 w 179"/>
                  <a:gd name="T5" fmla="*/ 74 h 135"/>
                  <a:gd name="T6" fmla="*/ 4 w 179"/>
                  <a:gd name="T7" fmla="*/ 61 h 135"/>
                  <a:gd name="T8" fmla="*/ 8 w 179"/>
                  <a:gd name="T9" fmla="*/ 48 h 135"/>
                  <a:gd name="T10" fmla="*/ 16 w 179"/>
                  <a:gd name="T11" fmla="*/ 36 h 135"/>
                  <a:gd name="T12" fmla="*/ 26 w 179"/>
                  <a:gd name="T13" fmla="*/ 24 h 135"/>
                  <a:gd name="T14" fmla="*/ 38 w 179"/>
                  <a:gd name="T15" fmla="*/ 15 h 135"/>
                  <a:gd name="T16" fmla="*/ 54 w 179"/>
                  <a:gd name="T17" fmla="*/ 7 h 135"/>
                  <a:gd name="T18" fmla="*/ 70 w 179"/>
                  <a:gd name="T19" fmla="*/ 3 h 135"/>
                  <a:gd name="T20" fmla="*/ 90 w 179"/>
                  <a:gd name="T21" fmla="*/ 0 h 135"/>
                  <a:gd name="T22" fmla="*/ 110 w 179"/>
                  <a:gd name="T23" fmla="*/ 3 h 135"/>
                  <a:gd name="T24" fmla="*/ 128 w 179"/>
                  <a:gd name="T25" fmla="*/ 7 h 135"/>
                  <a:gd name="T26" fmla="*/ 151 w 179"/>
                  <a:gd name="T27" fmla="*/ 8 h 135"/>
                  <a:gd name="T28" fmla="*/ 166 w 179"/>
                  <a:gd name="T29" fmla="*/ 8 h 135"/>
                  <a:gd name="T30" fmla="*/ 179 w 179"/>
                  <a:gd name="T31" fmla="*/ 4 h 135"/>
                  <a:gd name="T32" fmla="*/ 170 w 179"/>
                  <a:gd name="T33" fmla="*/ 17 h 135"/>
                  <a:gd name="T34" fmla="*/ 166 w 179"/>
                  <a:gd name="T35" fmla="*/ 24 h 135"/>
                  <a:gd name="T36" fmla="*/ 165 w 179"/>
                  <a:gd name="T37" fmla="*/ 36 h 135"/>
                  <a:gd name="T38" fmla="*/ 165 w 179"/>
                  <a:gd name="T39" fmla="*/ 50 h 135"/>
                  <a:gd name="T40" fmla="*/ 162 w 179"/>
                  <a:gd name="T41" fmla="*/ 71 h 135"/>
                  <a:gd name="T42" fmla="*/ 157 w 179"/>
                  <a:gd name="T43" fmla="*/ 84 h 135"/>
                  <a:gd name="T44" fmla="*/ 152 w 179"/>
                  <a:gd name="T45" fmla="*/ 94 h 135"/>
                  <a:gd name="T46" fmla="*/ 141 w 179"/>
                  <a:gd name="T47" fmla="*/ 109 h 135"/>
                  <a:gd name="T48" fmla="*/ 130 w 179"/>
                  <a:gd name="T49" fmla="*/ 119 h 135"/>
                  <a:gd name="T50" fmla="*/ 117 w 179"/>
                  <a:gd name="T51" fmla="*/ 127 h 135"/>
                  <a:gd name="T52" fmla="*/ 102 w 179"/>
                  <a:gd name="T53" fmla="*/ 132 h 135"/>
                  <a:gd name="T54" fmla="*/ 88 w 179"/>
                  <a:gd name="T55" fmla="*/ 135 h 135"/>
                  <a:gd name="T56" fmla="*/ 74 w 179"/>
                  <a:gd name="T57" fmla="*/ 135 h 135"/>
                  <a:gd name="T58" fmla="*/ 59 w 179"/>
                  <a:gd name="T59" fmla="*/ 135 h 135"/>
                  <a:gd name="T60" fmla="*/ 39 w 179"/>
                  <a:gd name="T61" fmla="*/ 134 h 135"/>
                  <a:gd name="T62" fmla="*/ 24 w 179"/>
                  <a:gd name="T63" fmla="*/ 127 h 135"/>
                  <a:gd name="T64" fmla="*/ 11 w 179"/>
                  <a:gd name="T65" fmla="*/ 114 h 135"/>
                  <a:gd name="T66" fmla="*/ 5 w 179"/>
                  <a:gd name="T67" fmla="*/ 102 h 1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79" h="135">
                    <a:moveTo>
                      <a:pt x="5" y="102"/>
                    </a:moveTo>
                    <a:lnTo>
                      <a:pt x="0" y="86"/>
                    </a:lnTo>
                    <a:lnTo>
                      <a:pt x="0" y="74"/>
                    </a:lnTo>
                    <a:lnTo>
                      <a:pt x="4" y="61"/>
                    </a:lnTo>
                    <a:lnTo>
                      <a:pt x="8" y="48"/>
                    </a:lnTo>
                    <a:lnTo>
                      <a:pt x="16" y="36"/>
                    </a:lnTo>
                    <a:lnTo>
                      <a:pt x="26" y="24"/>
                    </a:lnTo>
                    <a:lnTo>
                      <a:pt x="38" y="15"/>
                    </a:lnTo>
                    <a:lnTo>
                      <a:pt x="54" y="7"/>
                    </a:lnTo>
                    <a:lnTo>
                      <a:pt x="70" y="3"/>
                    </a:lnTo>
                    <a:lnTo>
                      <a:pt x="90" y="0"/>
                    </a:lnTo>
                    <a:lnTo>
                      <a:pt x="110" y="3"/>
                    </a:lnTo>
                    <a:lnTo>
                      <a:pt x="128" y="7"/>
                    </a:lnTo>
                    <a:lnTo>
                      <a:pt x="151" y="8"/>
                    </a:lnTo>
                    <a:lnTo>
                      <a:pt x="166" y="8"/>
                    </a:lnTo>
                    <a:lnTo>
                      <a:pt x="179" y="4"/>
                    </a:lnTo>
                    <a:lnTo>
                      <a:pt x="170" y="17"/>
                    </a:lnTo>
                    <a:lnTo>
                      <a:pt x="166" y="24"/>
                    </a:lnTo>
                    <a:lnTo>
                      <a:pt x="165" y="36"/>
                    </a:lnTo>
                    <a:lnTo>
                      <a:pt x="165" y="50"/>
                    </a:lnTo>
                    <a:lnTo>
                      <a:pt x="162" y="71"/>
                    </a:lnTo>
                    <a:lnTo>
                      <a:pt x="157" y="84"/>
                    </a:lnTo>
                    <a:lnTo>
                      <a:pt x="152" y="94"/>
                    </a:lnTo>
                    <a:lnTo>
                      <a:pt x="141" y="109"/>
                    </a:lnTo>
                    <a:lnTo>
                      <a:pt x="130" y="119"/>
                    </a:lnTo>
                    <a:lnTo>
                      <a:pt x="117" y="127"/>
                    </a:lnTo>
                    <a:lnTo>
                      <a:pt x="102" y="132"/>
                    </a:lnTo>
                    <a:lnTo>
                      <a:pt x="88" y="135"/>
                    </a:lnTo>
                    <a:lnTo>
                      <a:pt x="74" y="135"/>
                    </a:lnTo>
                    <a:lnTo>
                      <a:pt x="59" y="135"/>
                    </a:lnTo>
                    <a:lnTo>
                      <a:pt x="39" y="134"/>
                    </a:lnTo>
                    <a:lnTo>
                      <a:pt x="24" y="127"/>
                    </a:lnTo>
                    <a:lnTo>
                      <a:pt x="11" y="114"/>
                    </a:lnTo>
                    <a:lnTo>
                      <a:pt x="5" y="102"/>
                    </a:lnTo>
                    <a:close/>
                  </a:path>
                </a:pathLst>
              </a:custGeom>
              <a:solidFill>
                <a:srgbClr val="FFFF00"/>
              </a:solidFill>
              <a:ln w="1588">
                <a:solidFill>
                  <a:srgbClr val="808000"/>
                </a:solidFill>
                <a:prstDash val="solid"/>
                <a:round/>
                <a:headEnd/>
                <a:tailEnd/>
              </a:ln>
            </p:spPr>
            <p:txBody>
              <a:bodyPr/>
              <a:lstStyle/>
              <a:p>
                <a:endParaRPr lang="en-US"/>
              </a:p>
            </p:txBody>
          </p:sp>
          <p:sp>
            <p:nvSpPr>
              <p:cNvPr id="38029" name="Freeform 308"/>
              <p:cNvSpPr>
                <a:spLocks/>
              </p:cNvSpPr>
              <p:nvPr/>
            </p:nvSpPr>
            <p:spPr bwMode="auto">
              <a:xfrm>
                <a:off x="4948" y="3456"/>
                <a:ext cx="150" cy="123"/>
              </a:xfrm>
              <a:custGeom>
                <a:avLst/>
                <a:gdLst>
                  <a:gd name="T0" fmla="*/ 150 w 150"/>
                  <a:gd name="T1" fmla="*/ 19 h 123"/>
                  <a:gd name="T2" fmla="*/ 131 w 150"/>
                  <a:gd name="T3" fmla="*/ 36 h 123"/>
                  <a:gd name="T4" fmla="*/ 104 w 150"/>
                  <a:gd name="T5" fmla="*/ 55 h 123"/>
                  <a:gd name="T6" fmla="*/ 82 w 150"/>
                  <a:gd name="T7" fmla="*/ 66 h 123"/>
                  <a:gd name="T8" fmla="*/ 68 w 150"/>
                  <a:gd name="T9" fmla="*/ 74 h 123"/>
                  <a:gd name="T10" fmla="*/ 59 w 150"/>
                  <a:gd name="T11" fmla="*/ 78 h 123"/>
                  <a:gd name="T12" fmla="*/ 59 w 150"/>
                  <a:gd name="T13" fmla="*/ 84 h 123"/>
                  <a:gd name="T14" fmla="*/ 69 w 150"/>
                  <a:gd name="T15" fmla="*/ 87 h 123"/>
                  <a:gd name="T16" fmla="*/ 82 w 150"/>
                  <a:gd name="T17" fmla="*/ 92 h 123"/>
                  <a:gd name="T18" fmla="*/ 96 w 150"/>
                  <a:gd name="T19" fmla="*/ 100 h 123"/>
                  <a:gd name="T20" fmla="*/ 105 w 150"/>
                  <a:gd name="T21" fmla="*/ 108 h 123"/>
                  <a:gd name="T22" fmla="*/ 113 w 150"/>
                  <a:gd name="T23" fmla="*/ 116 h 123"/>
                  <a:gd name="T24" fmla="*/ 97 w 150"/>
                  <a:gd name="T25" fmla="*/ 119 h 123"/>
                  <a:gd name="T26" fmla="*/ 76 w 150"/>
                  <a:gd name="T27" fmla="*/ 122 h 123"/>
                  <a:gd name="T28" fmla="*/ 52 w 150"/>
                  <a:gd name="T29" fmla="*/ 123 h 123"/>
                  <a:gd name="T30" fmla="*/ 36 w 150"/>
                  <a:gd name="T31" fmla="*/ 120 h 123"/>
                  <a:gd name="T32" fmla="*/ 20 w 150"/>
                  <a:gd name="T33" fmla="*/ 114 h 123"/>
                  <a:gd name="T34" fmla="*/ 7 w 150"/>
                  <a:gd name="T35" fmla="*/ 103 h 123"/>
                  <a:gd name="T36" fmla="*/ 3 w 150"/>
                  <a:gd name="T37" fmla="*/ 91 h 123"/>
                  <a:gd name="T38" fmla="*/ 1 w 150"/>
                  <a:gd name="T39" fmla="*/ 78 h 123"/>
                  <a:gd name="T40" fmla="*/ 0 w 150"/>
                  <a:gd name="T41" fmla="*/ 66 h 123"/>
                  <a:gd name="T42" fmla="*/ 4 w 150"/>
                  <a:gd name="T43" fmla="*/ 51 h 123"/>
                  <a:gd name="T44" fmla="*/ 10 w 150"/>
                  <a:gd name="T45" fmla="*/ 38 h 123"/>
                  <a:gd name="T46" fmla="*/ 20 w 150"/>
                  <a:gd name="T47" fmla="*/ 28 h 123"/>
                  <a:gd name="T48" fmla="*/ 33 w 150"/>
                  <a:gd name="T49" fmla="*/ 15 h 123"/>
                  <a:gd name="T50" fmla="*/ 42 w 150"/>
                  <a:gd name="T51" fmla="*/ 8 h 123"/>
                  <a:gd name="T52" fmla="*/ 57 w 150"/>
                  <a:gd name="T53" fmla="*/ 2 h 123"/>
                  <a:gd name="T54" fmla="*/ 72 w 150"/>
                  <a:gd name="T55" fmla="*/ 0 h 123"/>
                  <a:gd name="T56" fmla="*/ 74 w 150"/>
                  <a:gd name="T57" fmla="*/ 14 h 123"/>
                  <a:gd name="T58" fmla="*/ 73 w 150"/>
                  <a:gd name="T59" fmla="*/ 26 h 123"/>
                  <a:gd name="T60" fmla="*/ 73 w 150"/>
                  <a:gd name="T61" fmla="*/ 38 h 123"/>
                  <a:gd name="T62" fmla="*/ 72 w 150"/>
                  <a:gd name="T63" fmla="*/ 50 h 123"/>
                  <a:gd name="T64" fmla="*/ 69 w 150"/>
                  <a:gd name="T65" fmla="*/ 59 h 123"/>
                  <a:gd name="T66" fmla="*/ 63 w 150"/>
                  <a:gd name="T67" fmla="*/ 68 h 123"/>
                  <a:gd name="T68" fmla="*/ 90 w 150"/>
                  <a:gd name="T69" fmla="*/ 58 h 123"/>
                  <a:gd name="T70" fmla="*/ 105 w 150"/>
                  <a:gd name="T71" fmla="*/ 50 h 123"/>
                  <a:gd name="T72" fmla="*/ 125 w 150"/>
                  <a:gd name="T73" fmla="*/ 38 h 123"/>
                  <a:gd name="T74" fmla="*/ 150 w 150"/>
                  <a:gd name="T75" fmla="*/ 19 h 1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0" h="123">
                    <a:moveTo>
                      <a:pt x="150" y="19"/>
                    </a:moveTo>
                    <a:lnTo>
                      <a:pt x="131" y="36"/>
                    </a:lnTo>
                    <a:lnTo>
                      <a:pt x="104" y="55"/>
                    </a:lnTo>
                    <a:lnTo>
                      <a:pt x="82" y="66"/>
                    </a:lnTo>
                    <a:lnTo>
                      <a:pt x="68" y="74"/>
                    </a:lnTo>
                    <a:lnTo>
                      <a:pt x="59" y="78"/>
                    </a:lnTo>
                    <a:lnTo>
                      <a:pt x="59" y="84"/>
                    </a:lnTo>
                    <a:lnTo>
                      <a:pt x="69" y="87"/>
                    </a:lnTo>
                    <a:lnTo>
                      <a:pt x="82" y="92"/>
                    </a:lnTo>
                    <a:lnTo>
                      <a:pt x="96" y="100"/>
                    </a:lnTo>
                    <a:lnTo>
                      <a:pt x="105" y="108"/>
                    </a:lnTo>
                    <a:lnTo>
                      <a:pt x="113" y="116"/>
                    </a:lnTo>
                    <a:lnTo>
                      <a:pt x="97" y="119"/>
                    </a:lnTo>
                    <a:lnTo>
                      <a:pt x="76" y="122"/>
                    </a:lnTo>
                    <a:lnTo>
                      <a:pt x="52" y="123"/>
                    </a:lnTo>
                    <a:lnTo>
                      <a:pt x="36" y="120"/>
                    </a:lnTo>
                    <a:lnTo>
                      <a:pt x="20" y="114"/>
                    </a:lnTo>
                    <a:lnTo>
                      <a:pt x="7" y="103"/>
                    </a:lnTo>
                    <a:lnTo>
                      <a:pt x="3" y="91"/>
                    </a:lnTo>
                    <a:lnTo>
                      <a:pt x="1" y="78"/>
                    </a:lnTo>
                    <a:lnTo>
                      <a:pt x="0" y="66"/>
                    </a:lnTo>
                    <a:lnTo>
                      <a:pt x="4" y="51"/>
                    </a:lnTo>
                    <a:lnTo>
                      <a:pt x="10" y="38"/>
                    </a:lnTo>
                    <a:lnTo>
                      <a:pt x="20" y="28"/>
                    </a:lnTo>
                    <a:lnTo>
                      <a:pt x="33" y="15"/>
                    </a:lnTo>
                    <a:lnTo>
                      <a:pt x="42" y="8"/>
                    </a:lnTo>
                    <a:lnTo>
                      <a:pt x="57" y="2"/>
                    </a:lnTo>
                    <a:lnTo>
                      <a:pt x="72" y="0"/>
                    </a:lnTo>
                    <a:lnTo>
                      <a:pt x="74" y="14"/>
                    </a:lnTo>
                    <a:lnTo>
                      <a:pt x="73" y="26"/>
                    </a:lnTo>
                    <a:lnTo>
                      <a:pt x="73" y="38"/>
                    </a:lnTo>
                    <a:lnTo>
                      <a:pt x="72" y="50"/>
                    </a:lnTo>
                    <a:lnTo>
                      <a:pt x="69" y="59"/>
                    </a:lnTo>
                    <a:lnTo>
                      <a:pt x="63" y="68"/>
                    </a:lnTo>
                    <a:lnTo>
                      <a:pt x="90" y="58"/>
                    </a:lnTo>
                    <a:lnTo>
                      <a:pt x="105" y="50"/>
                    </a:lnTo>
                    <a:lnTo>
                      <a:pt x="125" y="38"/>
                    </a:lnTo>
                    <a:lnTo>
                      <a:pt x="150" y="19"/>
                    </a:lnTo>
                    <a:close/>
                  </a:path>
                </a:pathLst>
              </a:custGeom>
              <a:solidFill>
                <a:srgbClr val="808000"/>
              </a:solidFill>
              <a:ln w="1588">
                <a:solidFill>
                  <a:srgbClr val="808000"/>
                </a:solidFill>
                <a:prstDash val="solid"/>
                <a:round/>
                <a:headEnd/>
                <a:tailEnd/>
              </a:ln>
            </p:spPr>
            <p:txBody>
              <a:bodyPr/>
              <a:lstStyle/>
              <a:p>
                <a:endParaRPr lang="en-US"/>
              </a:p>
            </p:txBody>
          </p:sp>
          <p:sp>
            <p:nvSpPr>
              <p:cNvPr id="38030" name="Freeform 309"/>
              <p:cNvSpPr>
                <a:spLocks/>
              </p:cNvSpPr>
              <p:nvPr/>
            </p:nvSpPr>
            <p:spPr bwMode="auto">
              <a:xfrm>
                <a:off x="4770" y="3372"/>
                <a:ext cx="144" cy="173"/>
              </a:xfrm>
              <a:custGeom>
                <a:avLst/>
                <a:gdLst>
                  <a:gd name="T0" fmla="*/ 111 w 144"/>
                  <a:gd name="T1" fmla="*/ 164 h 173"/>
                  <a:gd name="T2" fmla="*/ 121 w 144"/>
                  <a:gd name="T3" fmla="*/ 160 h 173"/>
                  <a:gd name="T4" fmla="*/ 133 w 144"/>
                  <a:gd name="T5" fmla="*/ 151 h 173"/>
                  <a:gd name="T6" fmla="*/ 140 w 144"/>
                  <a:gd name="T7" fmla="*/ 135 h 173"/>
                  <a:gd name="T8" fmla="*/ 144 w 144"/>
                  <a:gd name="T9" fmla="*/ 121 h 173"/>
                  <a:gd name="T10" fmla="*/ 144 w 144"/>
                  <a:gd name="T11" fmla="*/ 106 h 173"/>
                  <a:gd name="T12" fmla="*/ 144 w 144"/>
                  <a:gd name="T13" fmla="*/ 89 h 173"/>
                  <a:gd name="T14" fmla="*/ 140 w 144"/>
                  <a:gd name="T15" fmla="*/ 71 h 173"/>
                  <a:gd name="T16" fmla="*/ 131 w 144"/>
                  <a:gd name="T17" fmla="*/ 55 h 173"/>
                  <a:gd name="T18" fmla="*/ 122 w 144"/>
                  <a:gd name="T19" fmla="*/ 43 h 173"/>
                  <a:gd name="T20" fmla="*/ 111 w 144"/>
                  <a:gd name="T21" fmla="*/ 36 h 173"/>
                  <a:gd name="T22" fmla="*/ 96 w 144"/>
                  <a:gd name="T23" fmla="*/ 28 h 173"/>
                  <a:gd name="T24" fmla="*/ 77 w 144"/>
                  <a:gd name="T25" fmla="*/ 22 h 173"/>
                  <a:gd name="T26" fmla="*/ 59 w 144"/>
                  <a:gd name="T27" fmla="*/ 19 h 173"/>
                  <a:gd name="T28" fmla="*/ 41 w 144"/>
                  <a:gd name="T29" fmla="*/ 18 h 173"/>
                  <a:gd name="T30" fmla="*/ 24 w 144"/>
                  <a:gd name="T31" fmla="*/ 17 h 173"/>
                  <a:gd name="T32" fmla="*/ 15 w 144"/>
                  <a:gd name="T33" fmla="*/ 10 h 173"/>
                  <a:gd name="T34" fmla="*/ 5 w 144"/>
                  <a:gd name="T35" fmla="*/ 0 h 173"/>
                  <a:gd name="T36" fmla="*/ 8 w 144"/>
                  <a:gd name="T37" fmla="*/ 17 h 173"/>
                  <a:gd name="T38" fmla="*/ 10 w 144"/>
                  <a:gd name="T39" fmla="*/ 30 h 173"/>
                  <a:gd name="T40" fmla="*/ 8 w 144"/>
                  <a:gd name="T41" fmla="*/ 46 h 173"/>
                  <a:gd name="T42" fmla="*/ 7 w 144"/>
                  <a:gd name="T43" fmla="*/ 60 h 173"/>
                  <a:gd name="T44" fmla="*/ 4 w 144"/>
                  <a:gd name="T45" fmla="*/ 71 h 173"/>
                  <a:gd name="T46" fmla="*/ 2 w 144"/>
                  <a:gd name="T47" fmla="*/ 84 h 173"/>
                  <a:gd name="T48" fmla="*/ 0 w 144"/>
                  <a:gd name="T49" fmla="*/ 103 h 173"/>
                  <a:gd name="T50" fmla="*/ 3 w 144"/>
                  <a:gd name="T51" fmla="*/ 120 h 173"/>
                  <a:gd name="T52" fmla="*/ 8 w 144"/>
                  <a:gd name="T53" fmla="*/ 137 h 173"/>
                  <a:gd name="T54" fmla="*/ 19 w 144"/>
                  <a:gd name="T55" fmla="*/ 150 h 173"/>
                  <a:gd name="T56" fmla="*/ 32 w 144"/>
                  <a:gd name="T57" fmla="*/ 160 h 173"/>
                  <a:gd name="T58" fmla="*/ 44 w 144"/>
                  <a:gd name="T59" fmla="*/ 166 h 173"/>
                  <a:gd name="T60" fmla="*/ 58 w 144"/>
                  <a:gd name="T61" fmla="*/ 169 h 173"/>
                  <a:gd name="T62" fmla="*/ 80 w 144"/>
                  <a:gd name="T63" fmla="*/ 173 h 173"/>
                  <a:gd name="T64" fmla="*/ 96 w 144"/>
                  <a:gd name="T65" fmla="*/ 171 h 173"/>
                  <a:gd name="T66" fmla="*/ 111 w 144"/>
                  <a:gd name="T67" fmla="*/ 164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44" h="173">
                    <a:moveTo>
                      <a:pt x="111" y="164"/>
                    </a:moveTo>
                    <a:lnTo>
                      <a:pt x="121" y="160"/>
                    </a:lnTo>
                    <a:lnTo>
                      <a:pt x="133" y="151"/>
                    </a:lnTo>
                    <a:lnTo>
                      <a:pt x="140" y="135"/>
                    </a:lnTo>
                    <a:lnTo>
                      <a:pt x="144" y="121"/>
                    </a:lnTo>
                    <a:lnTo>
                      <a:pt x="144" y="106"/>
                    </a:lnTo>
                    <a:lnTo>
                      <a:pt x="144" y="89"/>
                    </a:lnTo>
                    <a:lnTo>
                      <a:pt x="140" y="71"/>
                    </a:lnTo>
                    <a:lnTo>
                      <a:pt x="131" y="55"/>
                    </a:lnTo>
                    <a:lnTo>
                      <a:pt x="122" y="43"/>
                    </a:lnTo>
                    <a:lnTo>
                      <a:pt x="111" y="36"/>
                    </a:lnTo>
                    <a:lnTo>
                      <a:pt x="96" y="28"/>
                    </a:lnTo>
                    <a:lnTo>
                      <a:pt x="77" y="22"/>
                    </a:lnTo>
                    <a:lnTo>
                      <a:pt x="59" y="19"/>
                    </a:lnTo>
                    <a:lnTo>
                      <a:pt x="41" y="18"/>
                    </a:lnTo>
                    <a:lnTo>
                      <a:pt x="24" y="17"/>
                    </a:lnTo>
                    <a:lnTo>
                      <a:pt x="15" y="10"/>
                    </a:lnTo>
                    <a:lnTo>
                      <a:pt x="5" y="0"/>
                    </a:lnTo>
                    <a:lnTo>
                      <a:pt x="8" y="17"/>
                    </a:lnTo>
                    <a:lnTo>
                      <a:pt x="10" y="30"/>
                    </a:lnTo>
                    <a:lnTo>
                      <a:pt x="8" y="46"/>
                    </a:lnTo>
                    <a:lnTo>
                      <a:pt x="7" y="60"/>
                    </a:lnTo>
                    <a:lnTo>
                      <a:pt x="4" y="71"/>
                    </a:lnTo>
                    <a:lnTo>
                      <a:pt x="2" y="84"/>
                    </a:lnTo>
                    <a:lnTo>
                      <a:pt x="0" y="103"/>
                    </a:lnTo>
                    <a:lnTo>
                      <a:pt x="3" y="120"/>
                    </a:lnTo>
                    <a:lnTo>
                      <a:pt x="8" y="137"/>
                    </a:lnTo>
                    <a:lnTo>
                      <a:pt x="19" y="150"/>
                    </a:lnTo>
                    <a:lnTo>
                      <a:pt x="32" y="160"/>
                    </a:lnTo>
                    <a:lnTo>
                      <a:pt x="44" y="166"/>
                    </a:lnTo>
                    <a:lnTo>
                      <a:pt x="58" y="169"/>
                    </a:lnTo>
                    <a:lnTo>
                      <a:pt x="80" y="173"/>
                    </a:lnTo>
                    <a:lnTo>
                      <a:pt x="96" y="171"/>
                    </a:lnTo>
                    <a:lnTo>
                      <a:pt x="111" y="164"/>
                    </a:lnTo>
                    <a:close/>
                  </a:path>
                </a:pathLst>
              </a:custGeom>
              <a:solidFill>
                <a:srgbClr val="FFFF00"/>
              </a:solidFill>
              <a:ln w="1588">
                <a:solidFill>
                  <a:srgbClr val="808000"/>
                </a:solidFill>
                <a:prstDash val="solid"/>
                <a:round/>
                <a:headEnd/>
                <a:tailEnd/>
              </a:ln>
            </p:spPr>
            <p:txBody>
              <a:bodyPr/>
              <a:lstStyle/>
              <a:p>
                <a:endParaRPr lang="en-US"/>
              </a:p>
            </p:txBody>
          </p:sp>
          <p:sp>
            <p:nvSpPr>
              <p:cNvPr id="38031" name="Freeform 310"/>
              <p:cNvSpPr>
                <a:spLocks/>
              </p:cNvSpPr>
              <p:nvPr/>
            </p:nvSpPr>
            <p:spPr bwMode="auto">
              <a:xfrm>
                <a:off x="4787" y="3407"/>
                <a:ext cx="109" cy="129"/>
              </a:xfrm>
              <a:custGeom>
                <a:avLst/>
                <a:gdLst>
                  <a:gd name="T0" fmla="*/ 9 w 109"/>
                  <a:gd name="T1" fmla="*/ 0 h 129"/>
                  <a:gd name="T2" fmla="*/ 17 w 109"/>
                  <a:gd name="T3" fmla="*/ 19 h 129"/>
                  <a:gd name="T4" fmla="*/ 27 w 109"/>
                  <a:gd name="T5" fmla="*/ 36 h 129"/>
                  <a:gd name="T6" fmla="*/ 35 w 109"/>
                  <a:gd name="T7" fmla="*/ 48 h 129"/>
                  <a:gd name="T8" fmla="*/ 57 w 109"/>
                  <a:gd name="T9" fmla="*/ 66 h 129"/>
                  <a:gd name="T10" fmla="*/ 68 w 109"/>
                  <a:gd name="T11" fmla="*/ 69 h 129"/>
                  <a:gd name="T12" fmla="*/ 76 w 109"/>
                  <a:gd name="T13" fmla="*/ 64 h 129"/>
                  <a:gd name="T14" fmla="*/ 84 w 109"/>
                  <a:gd name="T15" fmla="*/ 57 h 129"/>
                  <a:gd name="T16" fmla="*/ 95 w 109"/>
                  <a:gd name="T17" fmla="*/ 46 h 129"/>
                  <a:gd name="T18" fmla="*/ 104 w 109"/>
                  <a:gd name="T19" fmla="*/ 33 h 129"/>
                  <a:gd name="T20" fmla="*/ 108 w 109"/>
                  <a:gd name="T21" fmla="*/ 52 h 129"/>
                  <a:gd name="T22" fmla="*/ 109 w 109"/>
                  <a:gd name="T23" fmla="*/ 71 h 129"/>
                  <a:gd name="T24" fmla="*/ 109 w 109"/>
                  <a:gd name="T25" fmla="*/ 83 h 129"/>
                  <a:gd name="T26" fmla="*/ 107 w 109"/>
                  <a:gd name="T27" fmla="*/ 99 h 129"/>
                  <a:gd name="T28" fmla="*/ 104 w 109"/>
                  <a:gd name="T29" fmla="*/ 116 h 129"/>
                  <a:gd name="T30" fmla="*/ 102 w 109"/>
                  <a:gd name="T31" fmla="*/ 123 h 129"/>
                  <a:gd name="T32" fmla="*/ 92 w 109"/>
                  <a:gd name="T33" fmla="*/ 129 h 129"/>
                  <a:gd name="T34" fmla="*/ 72 w 109"/>
                  <a:gd name="T35" fmla="*/ 129 h 129"/>
                  <a:gd name="T36" fmla="*/ 56 w 109"/>
                  <a:gd name="T37" fmla="*/ 129 h 129"/>
                  <a:gd name="T38" fmla="*/ 32 w 109"/>
                  <a:gd name="T39" fmla="*/ 122 h 129"/>
                  <a:gd name="T40" fmla="*/ 18 w 109"/>
                  <a:gd name="T41" fmla="*/ 111 h 129"/>
                  <a:gd name="T42" fmla="*/ 6 w 109"/>
                  <a:gd name="T43" fmla="*/ 99 h 129"/>
                  <a:gd name="T44" fmla="*/ 0 w 109"/>
                  <a:gd name="T45" fmla="*/ 81 h 129"/>
                  <a:gd name="T46" fmla="*/ 45 w 109"/>
                  <a:gd name="T47" fmla="*/ 77 h 129"/>
                  <a:gd name="T48" fmla="*/ 56 w 109"/>
                  <a:gd name="T49" fmla="*/ 71 h 129"/>
                  <a:gd name="T50" fmla="*/ 42 w 109"/>
                  <a:gd name="T51" fmla="*/ 61 h 129"/>
                  <a:gd name="T52" fmla="*/ 29 w 109"/>
                  <a:gd name="T53" fmla="*/ 45 h 129"/>
                  <a:gd name="T54" fmla="*/ 19 w 109"/>
                  <a:gd name="T55" fmla="*/ 26 h 129"/>
                  <a:gd name="T56" fmla="*/ 9 w 109"/>
                  <a:gd name="T57" fmla="*/ 0 h 1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9" h="129">
                    <a:moveTo>
                      <a:pt x="9" y="0"/>
                    </a:moveTo>
                    <a:lnTo>
                      <a:pt x="17" y="19"/>
                    </a:lnTo>
                    <a:lnTo>
                      <a:pt x="27" y="36"/>
                    </a:lnTo>
                    <a:lnTo>
                      <a:pt x="35" y="48"/>
                    </a:lnTo>
                    <a:lnTo>
                      <a:pt x="57" y="66"/>
                    </a:lnTo>
                    <a:lnTo>
                      <a:pt x="68" y="69"/>
                    </a:lnTo>
                    <a:lnTo>
                      <a:pt x="76" y="64"/>
                    </a:lnTo>
                    <a:lnTo>
                      <a:pt x="84" y="57"/>
                    </a:lnTo>
                    <a:lnTo>
                      <a:pt x="95" y="46"/>
                    </a:lnTo>
                    <a:lnTo>
                      <a:pt x="104" y="33"/>
                    </a:lnTo>
                    <a:lnTo>
                      <a:pt x="108" y="52"/>
                    </a:lnTo>
                    <a:lnTo>
                      <a:pt x="109" y="71"/>
                    </a:lnTo>
                    <a:lnTo>
                      <a:pt x="109" y="83"/>
                    </a:lnTo>
                    <a:lnTo>
                      <a:pt x="107" y="99"/>
                    </a:lnTo>
                    <a:lnTo>
                      <a:pt x="104" y="116"/>
                    </a:lnTo>
                    <a:lnTo>
                      <a:pt x="102" y="123"/>
                    </a:lnTo>
                    <a:lnTo>
                      <a:pt x="92" y="129"/>
                    </a:lnTo>
                    <a:lnTo>
                      <a:pt x="72" y="129"/>
                    </a:lnTo>
                    <a:lnTo>
                      <a:pt x="56" y="129"/>
                    </a:lnTo>
                    <a:lnTo>
                      <a:pt x="32" y="122"/>
                    </a:lnTo>
                    <a:lnTo>
                      <a:pt x="18" y="111"/>
                    </a:lnTo>
                    <a:lnTo>
                      <a:pt x="6" y="99"/>
                    </a:lnTo>
                    <a:lnTo>
                      <a:pt x="0" y="81"/>
                    </a:lnTo>
                    <a:lnTo>
                      <a:pt x="45" y="77"/>
                    </a:lnTo>
                    <a:lnTo>
                      <a:pt x="56" y="71"/>
                    </a:lnTo>
                    <a:lnTo>
                      <a:pt x="42" y="61"/>
                    </a:lnTo>
                    <a:lnTo>
                      <a:pt x="29" y="45"/>
                    </a:lnTo>
                    <a:lnTo>
                      <a:pt x="19" y="26"/>
                    </a:lnTo>
                    <a:lnTo>
                      <a:pt x="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2" name="Freeform 311"/>
              <p:cNvSpPr>
                <a:spLocks/>
              </p:cNvSpPr>
              <p:nvPr/>
            </p:nvSpPr>
            <p:spPr bwMode="auto">
              <a:xfrm>
                <a:off x="4811" y="3556"/>
                <a:ext cx="142" cy="197"/>
              </a:xfrm>
              <a:custGeom>
                <a:avLst/>
                <a:gdLst>
                  <a:gd name="T0" fmla="*/ 72 w 142"/>
                  <a:gd name="T1" fmla="*/ 0 h 197"/>
                  <a:gd name="T2" fmla="*/ 98 w 142"/>
                  <a:gd name="T3" fmla="*/ 7 h 197"/>
                  <a:gd name="T4" fmla="*/ 118 w 142"/>
                  <a:gd name="T5" fmla="*/ 27 h 197"/>
                  <a:gd name="T6" fmla="*/ 133 w 142"/>
                  <a:gd name="T7" fmla="*/ 51 h 197"/>
                  <a:gd name="T8" fmla="*/ 137 w 142"/>
                  <a:gd name="T9" fmla="*/ 66 h 197"/>
                  <a:gd name="T10" fmla="*/ 141 w 142"/>
                  <a:gd name="T11" fmla="*/ 81 h 197"/>
                  <a:gd name="T12" fmla="*/ 142 w 142"/>
                  <a:gd name="T13" fmla="*/ 98 h 197"/>
                  <a:gd name="T14" fmla="*/ 140 w 142"/>
                  <a:gd name="T15" fmla="*/ 115 h 197"/>
                  <a:gd name="T16" fmla="*/ 131 w 142"/>
                  <a:gd name="T17" fmla="*/ 133 h 197"/>
                  <a:gd name="T18" fmla="*/ 120 w 142"/>
                  <a:gd name="T19" fmla="*/ 146 h 197"/>
                  <a:gd name="T20" fmla="*/ 109 w 142"/>
                  <a:gd name="T21" fmla="*/ 158 h 197"/>
                  <a:gd name="T22" fmla="*/ 87 w 142"/>
                  <a:gd name="T23" fmla="*/ 174 h 197"/>
                  <a:gd name="T24" fmla="*/ 72 w 142"/>
                  <a:gd name="T25" fmla="*/ 186 h 197"/>
                  <a:gd name="T26" fmla="*/ 70 w 142"/>
                  <a:gd name="T27" fmla="*/ 197 h 197"/>
                  <a:gd name="T28" fmla="*/ 63 w 142"/>
                  <a:gd name="T29" fmla="*/ 185 h 197"/>
                  <a:gd name="T30" fmla="*/ 54 w 142"/>
                  <a:gd name="T31" fmla="*/ 174 h 197"/>
                  <a:gd name="T32" fmla="*/ 42 w 142"/>
                  <a:gd name="T33" fmla="*/ 162 h 197"/>
                  <a:gd name="T34" fmla="*/ 25 w 142"/>
                  <a:gd name="T35" fmla="*/ 149 h 197"/>
                  <a:gd name="T36" fmla="*/ 14 w 142"/>
                  <a:gd name="T37" fmla="*/ 133 h 197"/>
                  <a:gd name="T38" fmla="*/ 5 w 142"/>
                  <a:gd name="T39" fmla="*/ 119 h 197"/>
                  <a:gd name="T40" fmla="*/ 0 w 142"/>
                  <a:gd name="T41" fmla="*/ 98 h 197"/>
                  <a:gd name="T42" fmla="*/ 1 w 142"/>
                  <a:gd name="T43" fmla="*/ 79 h 197"/>
                  <a:gd name="T44" fmla="*/ 4 w 142"/>
                  <a:gd name="T45" fmla="*/ 62 h 197"/>
                  <a:gd name="T46" fmla="*/ 12 w 142"/>
                  <a:gd name="T47" fmla="*/ 44 h 197"/>
                  <a:gd name="T48" fmla="*/ 21 w 142"/>
                  <a:gd name="T49" fmla="*/ 28 h 197"/>
                  <a:gd name="T50" fmla="*/ 34 w 142"/>
                  <a:gd name="T51" fmla="*/ 14 h 197"/>
                  <a:gd name="T52" fmla="*/ 49 w 142"/>
                  <a:gd name="T53" fmla="*/ 4 h 197"/>
                  <a:gd name="T54" fmla="*/ 72 w 142"/>
                  <a:gd name="T55" fmla="*/ 0 h 19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42" h="197">
                    <a:moveTo>
                      <a:pt x="72" y="0"/>
                    </a:moveTo>
                    <a:lnTo>
                      <a:pt x="98" y="7"/>
                    </a:lnTo>
                    <a:lnTo>
                      <a:pt x="118" y="27"/>
                    </a:lnTo>
                    <a:lnTo>
                      <a:pt x="133" y="51"/>
                    </a:lnTo>
                    <a:lnTo>
                      <a:pt x="137" y="66"/>
                    </a:lnTo>
                    <a:lnTo>
                      <a:pt x="141" y="81"/>
                    </a:lnTo>
                    <a:lnTo>
                      <a:pt x="142" y="98"/>
                    </a:lnTo>
                    <a:lnTo>
                      <a:pt x="140" y="115"/>
                    </a:lnTo>
                    <a:lnTo>
                      <a:pt x="131" y="133"/>
                    </a:lnTo>
                    <a:lnTo>
                      <a:pt x="120" y="146"/>
                    </a:lnTo>
                    <a:lnTo>
                      <a:pt x="109" y="158"/>
                    </a:lnTo>
                    <a:lnTo>
                      <a:pt x="87" y="174"/>
                    </a:lnTo>
                    <a:lnTo>
                      <a:pt x="72" y="186"/>
                    </a:lnTo>
                    <a:lnTo>
                      <a:pt x="70" y="197"/>
                    </a:lnTo>
                    <a:lnTo>
                      <a:pt x="63" y="185"/>
                    </a:lnTo>
                    <a:lnTo>
                      <a:pt x="54" y="174"/>
                    </a:lnTo>
                    <a:lnTo>
                      <a:pt x="42" y="162"/>
                    </a:lnTo>
                    <a:lnTo>
                      <a:pt x="25" y="149"/>
                    </a:lnTo>
                    <a:lnTo>
                      <a:pt x="14" y="133"/>
                    </a:lnTo>
                    <a:lnTo>
                      <a:pt x="5" y="119"/>
                    </a:lnTo>
                    <a:lnTo>
                      <a:pt x="0" y="98"/>
                    </a:lnTo>
                    <a:lnTo>
                      <a:pt x="1" y="79"/>
                    </a:lnTo>
                    <a:lnTo>
                      <a:pt x="4" y="62"/>
                    </a:lnTo>
                    <a:lnTo>
                      <a:pt x="12" y="44"/>
                    </a:lnTo>
                    <a:lnTo>
                      <a:pt x="21" y="28"/>
                    </a:lnTo>
                    <a:lnTo>
                      <a:pt x="34" y="14"/>
                    </a:lnTo>
                    <a:lnTo>
                      <a:pt x="49" y="4"/>
                    </a:lnTo>
                    <a:lnTo>
                      <a:pt x="72" y="0"/>
                    </a:lnTo>
                    <a:close/>
                  </a:path>
                </a:pathLst>
              </a:custGeom>
              <a:solidFill>
                <a:srgbClr val="FFFF00"/>
              </a:solidFill>
              <a:ln w="1588">
                <a:solidFill>
                  <a:srgbClr val="808000"/>
                </a:solidFill>
                <a:prstDash val="solid"/>
                <a:round/>
                <a:headEnd/>
                <a:tailEnd/>
              </a:ln>
            </p:spPr>
            <p:txBody>
              <a:bodyPr/>
              <a:lstStyle/>
              <a:p>
                <a:endParaRPr lang="en-US"/>
              </a:p>
            </p:txBody>
          </p:sp>
          <p:sp>
            <p:nvSpPr>
              <p:cNvPr id="38033" name="Freeform 312"/>
              <p:cNvSpPr>
                <a:spLocks/>
              </p:cNvSpPr>
              <p:nvPr/>
            </p:nvSpPr>
            <p:spPr bwMode="auto">
              <a:xfrm>
                <a:off x="4833" y="3563"/>
                <a:ext cx="118" cy="172"/>
              </a:xfrm>
              <a:custGeom>
                <a:avLst/>
                <a:gdLst>
                  <a:gd name="T0" fmla="*/ 118 w 118"/>
                  <a:gd name="T1" fmla="*/ 81 h 172"/>
                  <a:gd name="T2" fmla="*/ 92 w 118"/>
                  <a:gd name="T3" fmla="*/ 79 h 172"/>
                  <a:gd name="T4" fmla="*/ 82 w 118"/>
                  <a:gd name="T5" fmla="*/ 79 h 172"/>
                  <a:gd name="T6" fmla="*/ 64 w 118"/>
                  <a:gd name="T7" fmla="*/ 75 h 172"/>
                  <a:gd name="T8" fmla="*/ 56 w 118"/>
                  <a:gd name="T9" fmla="*/ 70 h 172"/>
                  <a:gd name="T10" fmla="*/ 52 w 118"/>
                  <a:gd name="T11" fmla="*/ 80 h 172"/>
                  <a:gd name="T12" fmla="*/ 52 w 118"/>
                  <a:gd name="T13" fmla="*/ 95 h 172"/>
                  <a:gd name="T14" fmla="*/ 50 w 118"/>
                  <a:gd name="T15" fmla="*/ 122 h 172"/>
                  <a:gd name="T16" fmla="*/ 50 w 118"/>
                  <a:gd name="T17" fmla="*/ 147 h 172"/>
                  <a:gd name="T18" fmla="*/ 48 w 118"/>
                  <a:gd name="T19" fmla="*/ 172 h 172"/>
                  <a:gd name="T20" fmla="*/ 47 w 118"/>
                  <a:gd name="T21" fmla="*/ 139 h 172"/>
                  <a:gd name="T22" fmla="*/ 48 w 118"/>
                  <a:gd name="T23" fmla="*/ 108 h 172"/>
                  <a:gd name="T24" fmla="*/ 48 w 118"/>
                  <a:gd name="T25" fmla="*/ 88 h 172"/>
                  <a:gd name="T26" fmla="*/ 47 w 118"/>
                  <a:gd name="T27" fmla="*/ 69 h 172"/>
                  <a:gd name="T28" fmla="*/ 45 w 118"/>
                  <a:gd name="T29" fmla="*/ 58 h 172"/>
                  <a:gd name="T30" fmla="*/ 40 w 118"/>
                  <a:gd name="T31" fmla="*/ 46 h 172"/>
                  <a:gd name="T32" fmla="*/ 30 w 118"/>
                  <a:gd name="T33" fmla="*/ 39 h 172"/>
                  <a:gd name="T34" fmla="*/ 21 w 118"/>
                  <a:gd name="T35" fmla="*/ 37 h 172"/>
                  <a:gd name="T36" fmla="*/ 10 w 118"/>
                  <a:gd name="T37" fmla="*/ 37 h 172"/>
                  <a:gd name="T38" fmla="*/ 0 w 118"/>
                  <a:gd name="T39" fmla="*/ 37 h 172"/>
                  <a:gd name="T40" fmla="*/ 9 w 118"/>
                  <a:gd name="T41" fmla="*/ 21 h 172"/>
                  <a:gd name="T42" fmla="*/ 22 w 118"/>
                  <a:gd name="T43" fmla="*/ 9 h 172"/>
                  <a:gd name="T44" fmla="*/ 40 w 118"/>
                  <a:gd name="T45" fmla="*/ 1 h 172"/>
                  <a:gd name="T46" fmla="*/ 56 w 118"/>
                  <a:gd name="T47" fmla="*/ 0 h 172"/>
                  <a:gd name="T48" fmla="*/ 70 w 118"/>
                  <a:gd name="T49" fmla="*/ 7 h 172"/>
                  <a:gd name="T50" fmla="*/ 83 w 118"/>
                  <a:gd name="T51" fmla="*/ 16 h 172"/>
                  <a:gd name="T52" fmla="*/ 90 w 118"/>
                  <a:gd name="T53" fmla="*/ 25 h 172"/>
                  <a:gd name="T54" fmla="*/ 118 w 118"/>
                  <a:gd name="T55" fmla="*/ 81 h 1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18" h="172">
                    <a:moveTo>
                      <a:pt x="118" y="81"/>
                    </a:moveTo>
                    <a:lnTo>
                      <a:pt x="92" y="79"/>
                    </a:lnTo>
                    <a:lnTo>
                      <a:pt x="82" y="79"/>
                    </a:lnTo>
                    <a:lnTo>
                      <a:pt x="64" y="75"/>
                    </a:lnTo>
                    <a:lnTo>
                      <a:pt x="56" y="70"/>
                    </a:lnTo>
                    <a:lnTo>
                      <a:pt x="52" y="80"/>
                    </a:lnTo>
                    <a:lnTo>
                      <a:pt x="52" y="95"/>
                    </a:lnTo>
                    <a:lnTo>
                      <a:pt x="50" y="122"/>
                    </a:lnTo>
                    <a:lnTo>
                      <a:pt x="50" y="147"/>
                    </a:lnTo>
                    <a:lnTo>
                      <a:pt x="48" y="172"/>
                    </a:lnTo>
                    <a:lnTo>
                      <a:pt x="47" y="139"/>
                    </a:lnTo>
                    <a:lnTo>
                      <a:pt x="48" y="108"/>
                    </a:lnTo>
                    <a:lnTo>
                      <a:pt x="48" y="88"/>
                    </a:lnTo>
                    <a:lnTo>
                      <a:pt x="47" y="69"/>
                    </a:lnTo>
                    <a:lnTo>
                      <a:pt x="45" y="58"/>
                    </a:lnTo>
                    <a:lnTo>
                      <a:pt x="40" y="46"/>
                    </a:lnTo>
                    <a:lnTo>
                      <a:pt x="30" y="39"/>
                    </a:lnTo>
                    <a:lnTo>
                      <a:pt x="21" y="37"/>
                    </a:lnTo>
                    <a:lnTo>
                      <a:pt x="10" y="37"/>
                    </a:lnTo>
                    <a:lnTo>
                      <a:pt x="0" y="37"/>
                    </a:lnTo>
                    <a:lnTo>
                      <a:pt x="9" y="21"/>
                    </a:lnTo>
                    <a:lnTo>
                      <a:pt x="22" y="9"/>
                    </a:lnTo>
                    <a:lnTo>
                      <a:pt x="40" y="1"/>
                    </a:lnTo>
                    <a:lnTo>
                      <a:pt x="56" y="0"/>
                    </a:lnTo>
                    <a:lnTo>
                      <a:pt x="70" y="7"/>
                    </a:lnTo>
                    <a:lnTo>
                      <a:pt x="83" y="16"/>
                    </a:lnTo>
                    <a:lnTo>
                      <a:pt x="90" y="25"/>
                    </a:lnTo>
                    <a:lnTo>
                      <a:pt x="118" y="8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4" name="Freeform 313"/>
              <p:cNvSpPr>
                <a:spLocks/>
              </p:cNvSpPr>
              <p:nvPr/>
            </p:nvSpPr>
            <p:spPr bwMode="auto">
              <a:xfrm>
                <a:off x="4902" y="3534"/>
                <a:ext cx="201" cy="129"/>
              </a:xfrm>
              <a:custGeom>
                <a:avLst/>
                <a:gdLst>
                  <a:gd name="T0" fmla="*/ 125 w 201"/>
                  <a:gd name="T1" fmla="*/ 16 h 129"/>
                  <a:gd name="T2" fmla="*/ 138 w 201"/>
                  <a:gd name="T3" fmla="*/ 26 h 129"/>
                  <a:gd name="T4" fmla="*/ 151 w 201"/>
                  <a:gd name="T5" fmla="*/ 35 h 129"/>
                  <a:gd name="T6" fmla="*/ 160 w 201"/>
                  <a:gd name="T7" fmla="*/ 46 h 129"/>
                  <a:gd name="T8" fmla="*/ 165 w 201"/>
                  <a:gd name="T9" fmla="*/ 55 h 129"/>
                  <a:gd name="T10" fmla="*/ 169 w 201"/>
                  <a:gd name="T11" fmla="*/ 69 h 129"/>
                  <a:gd name="T12" fmla="*/ 171 w 201"/>
                  <a:gd name="T13" fmla="*/ 81 h 129"/>
                  <a:gd name="T14" fmla="*/ 174 w 201"/>
                  <a:gd name="T15" fmla="*/ 93 h 129"/>
                  <a:gd name="T16" fmla="*/ 185 w 201"/>
                  <a:gd name="T17" fmla="*/ 106 h 129"/>
                  <a:gd name="T18" fmla="*/ 201 w 201"/>
                  <a:gd name="T19" fmla="*/ 117 h 129"/>
                  <a:gd name="T20" fmla="*/ 177 w 201"/>
                  <a:gd name="T21" fmla="*/ 123 h 129"/>
                  <a:gd name="T22" fmla="*/ 159 w 201"/>
                  <a:gd name="T23" fmla="*/ 127 h 129"/>
                  <a:gd name="T24" fmla="*/ 140 w 201"/>
                  <a:gd name="T25" fmla="*/ 129 h 129"/>
                  <a:gd name="T26" fmla="*/ 121 w 201"/>
                  <a:gd name="T27" fmla="*/ 129 h 129"/>
                  <a:gd name="T28" fmla="*/ 101 w 201"/>
                  <a:gd name="T29" fmla="*/ 127 h 129"/>
                  <a:gd name="T30" fmla="*/ 81 w 201"/>
                  <a:gd name="T31" fmla="*/ 123 h 129"/>
                  <a:gd name="T32" fmla="*/ 63 w 201"/>
                  <a:gd name="T33" fmla="*/ 117 h 129"/>
                  <a:gd name="T34" fmla="*/ 48 w 201"/>
                  <a:gd name="T35" fmla="*/ 109 h 129"/>
                  <a:gd name="T36" fmla="*/ 35 w 201"/>
                  <a:gd name="T37" fmla="*/ 101 h 129"/>
                  <a:gd name="T38" fmla="*/ 24 w 201"/>
                  <a:gd name="T39" fmla="*/ 91 h 129"/>
                  <a:gd name="T40" fmla="*/ 13 w 201"/>
                  <a:gd name="T41" fmla="*/ 80 h 129"/>
                  <a:gd name="T42" fmla="*/ 6 w 201"/>
                  <a:gd name="T43" fmla="*/ 64 h 129"/>
                  <a:gd name="T44" fmla="*/ 1 w 201"/>
                  <a:gd name="T45" fmla="*/ 51 h 129"/>
                  <a:gd name="T46" fmla="*/ 0 w 201"/>
                  <a:gd name="T47" fmla="*/ 36 h 129"/>
                  <a:gd name="T48" fmla="*/ 5 w 201"/>
                  <a:gd name="T49" fmla="*/ 24 h 129"/>
                  <a:gd name="T50" fmla="*/ 10 w 201"/>
                  <a:gd name="T51" fmla="*/ 16 h 129"/>
                  <a:gd name="T52" fmla="*/ 17 w 201"/>
                  <a:gd name="T53" fmla="*/ 8 h 129"/>
                  <a:gd name="T54" fmla="*/ 32 w 201"/>
                  <a:gd name="T55" fmla="*/ 2 h 129"/>
                  <a:gd name="T56" fmla="*/ 50 w 201"/>
                  <a:gd name="T57" fmla="*/ 0 h 129"/>
                  <a:gd name="T58" fmla="*/ 72 w 201"/>
                  <a:gd name="T59" fmla="*/ 1 h 129"/>
                  <a:gd name="T60" fmla="*/ 91 w 201"/>
                  <a:gd name="T61" fmla="*/ 4 h 129"/>
                  <a:gd name="T62" fmla="*/ 110 w 201"/>
                  <a:gd name="T63" fmla="*/ 9 h 129"/>
                  <a:gd name="T64" fmla="*/ 125 w 201"/>
                  <a:gd name="T65" fmla="*/ 16 h 1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1" h="129">
                    <a:moveTo>
                      <a:pt x="125" y="16"/>
                    </a:moveTo>
                    <a:lnTo>
                      <a:pt x="138" y="26"/>
                    </a:lnTo>
                    <a:lnTo>
                      <a:pt x="151" y="35"/>
                    </a:lnTo>
                    <a:lnTo>
                      <a:pt x="160" y="46"/>
                    </a:lnTo>
                    <a:lnTo>
                      <a:pt x="165" y="55"/>
                    </a:lnTo>
                    <a:lnTo>
                      <a:pt x="169" y="69"/>
                    </a:lnTo>
                    <a:lnTo>
                      <a:pt x="171" y="81"/>
                    </a:lnTo>
                    <a:lnTo>
                      <a:pt x="174" y="93"/>
                    </a:lnTo>
                    <a:lnTo>
                      <a:pt x="185" y="106"/>
                    </a:lnTo>
                    <a:lnTo>
                      <a:pt x="201" y="117"/>
                    </a:lnTo>
                    <a:lnTo>
                      <a:pt x="177" y="123"/>
                    </a:lnTo>
                    <a:lnTo>
                      <a:pt x="159" y="127"/>
                    </a:lnTo>
                    <a:lnTo>
                      <a:pt x="140" y="129"/>
                    </a:lnTo>
                    <a:lnTo>
                      <a:pt x="121" y="129"/>
                    </a:lnTo>
                    <a:lnTo>
                      <a:pt x="101" y="127"/>
                    </a:lnTo>
                    <a:lnTo>
                      <a:pt x="81" y="123"/>
                    </a:lnTo>
                    <a:lnTo>
                      <a:pt x="63" y="117"/>
                    </a:lnTo>
                    <a:lnTo>
                      <a:pt x="48" y="109"/>
                    </a:lnTo>
                    <a:lnTo>
                      <a:pt x="35" y="101"/>
                    </a:lnTo>
                    <a:lnTo>
                      <a:pt x="24" y="91"/>
                    </a:lnTo>
                    <a:lnTo>
                      <a:pt x="13" y="80"/>
                    </a:lnTo>
                    <a:lnTo>
                      <a:pt x="6" y="64"/>
                    </a:lnTo>
                    <a:lnTo>
                      <a:pt x="1" y="51"/>
                    </a:lnTo>
                    <a:lnTo>
                      <a:pt x="0" y="36"/>
                    </a:lnTo>
                    <a:lnTo>
                      <a:pt x="5" y="24"/>
                    </a:lnTo>
                    <a:lnTo>
                      <a:pt x="10" y="16"/>
                    </a:lnTo>
                    <a:lnTo>
                      <a:pt x="17" y="8"/>
                    </a:lnTo>
                    <a:lnTo>
                      <a:pt x="32" y="2"/>
                    </a:lnTo>
                    <a:lnTo>
                      <a:pt x="50" y="0"/>
                    </a:lnTo>
                    <a:lnTo>
                      <a:pt x="72" y="1"/>
                    </a:lnTo>
                    <a:lnTo>
                      <a:pt x="91" y="4"/>
                    </a:lnTo>
                    <a:lnTo>
                      <a:pt x="110" y="9"/>
                    </a:lnTo>
                    <a:lnTo>
                      <a:pt x="125" y="16"/>
                    </a:lnTo>
                    <a:close/>
                  </a:path>
                </a:pathLst>
              </a:custGeom>
              <a:solidFill>
                <a:srgbClr val="FFFF00"/>
              </a:solidFill>
              <a:ln w="1588">
                <a:solidFill>
                  <a:srgbClr val="808000"/>
                </a:solidFill>
                <a:prstDash val="solid"/>
                <a:round/>
                <a:headEnd/>
                <a:tailEnd/>
              </a:ln>
            </p:spPr>
            <p:txBody>
              <a:bodyPr/>
              <a:lstStyle/>
              <a:p>
                <a:endParaRPr lang="en-US"/>
              </a:p>
            </p:txBody>
          </p:sp>
          <p:sp>
            <p:nvSpPr>
              <p:cNvPr id="38035" name="Freeform 314"/>
              <p:cNvSpPr>
                <a:spLocks/>
              </p:cNvSpPr>
              <p:nvPr/>
            </p:nvSpPr>
            <p:spPr bwMode="auto">
              <a:xfrm>
                <a:off x="4908" y="3537"/>
                <a:ext cx="163" cy="109"/>
              </a:xfrm>
              <a:custGeom>
                <a:avLst/>
                <a:gdLst>
                  <a:gd name="T0" fmla="*/ 40 w 163"/>
                  <a:gd name="T1" fmla="*/ 14 h 109"/>
                  <a:gd name="T2" fmla="*/ 36 w 163"/>
                  <a:gd name="T3" fmla="*/ 25 h 109"/>
                  <a:gd name="T4" fmla="*/ 39 w 163"/>
                  <a:gd name="T5" fmla="*/ 38 h 109"/>
                  <a:gd name="T6" fmla="*/ 51 w 163"/>
                  <a:gd name="T7" fmla="*/ 57 h 109"/>
                  <a:gd name="T8" fmla="*/ 66 w 163"/>
                  <a:gd name="T9" fmla="*/ 71 h 109"/>
                  <a:gd name="T10" fmla="*/ 86 w 163"/>
                  <a:gd name="T11" fmla="*/ 85 h 109"/>
                  <a:gd name="T12" fmla="*/ 107 w 163"/>
                  <a:gd name="T13" fmla="*/ 93 h 109"/>
                  <a:gd name="T14" fmla="*/ 130 w 163"/>
                  <a:gd name="T15" fmla="*/ 101 h 109"/>
                  <a:gd name="T16" fmla="*/ 148 w 163"/>
                  <a:gd name="T17" fmla="*/ 105 h 109"/>
                  <a:gd name="T18" fmla="*/ 163 w 163"/>
                  <a:gd name="T19" fmla="*/ 109 h 109"/>
                  <a:gd name="T20" fmla="*/ 121 w 163"/>
                  <a:gd name="T21" fmla="*/ 101 h 109"/>
                  <a:gd name="T22" fmla="*/ 98 w 163"/>
                  <a:gd name="T23" fmla="*/ 93 h 109"/>
                  <a:gd name="T24" fmla="*/ 85 w 163"/>
                  <a:gd name="T25" fmla="*/ 88 h 109"/>
                  <a:gd name="T26" fmla="*/ 69 w 163"/>
                  <a:gd name="T27" fmla="*/ 81 h 109"/>
                  <a:gd name="T28" fmla="*/ 54 w 163"/>
                  <a:gd name="T29" fmla="*/ 72 h 109"/>
                  <a:gd name="T30" fmla="*/ 44 w 163"/>
                  <a:gd name="T31" fmla="*/ 64 h 109"/>
                  <a:gd name="T32" fmla="*/ 32 w 163"/>
                  <a:gd name="T33" fmla="*/ 59 h 109"/>
                  <a:gd name="T34" fmla="*/ 16 w 163"/>
                  <a:gd name="T35" fmla="*/ 57 h 109"/>
                  <a:gd name="T36" fmla="*/ 10 w 163"/>
                  <a:gd name="T37" fmla="*/ 61 h 109"/>
                  <a:gd name="T38" fmla="*/ 9 w 163"/>
                  <a:gd name="T39" fmla="*/ 67 h 109"/>
                  <a:gd name="T40" fmla="*/ 1 w 163"/>
                  <a:gd name="T41" fmla="*/ 51 h 109"/>
                  <a:gd name="T42" fmla="*/ 0 w 163"/>
                  <a:gd name="T43" fmla="*/ 33 h 109"/>
                  <a:gd name="T44" fmla="*/ 7 w 163"/>
                  <a:gd name="T45" fmla="*/ 17 h 109"/>
                  <a:gd name="T46" fmla="*/ 19 w 163"/>
                  <a:gd name="T47" fmla="*/ 8 h 109"/>
                  <a:gd name="T48" fmla="*/ 32 w 163"/>
                  <a:gd name="T49" fmla="*/ 3 h 109"/>
                  <a:gd name="T50" fmla="*/ 47 w 163"/>
                  <a:gd name="T51" fmla="*/ 0 h 109"/>
                  <a:gd name="T52" fmla="*/ 40 w 163"/>
                  <a:gd name="T53" fmla="*/ 14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3" h="109">
                    <a:moveTo>
                      <a:pt x="40" y="14"/>
                    </a:moveTo>
                    <a:lnTo>
                      <a:pt x="36" y="25"/>
                    </a:lnTo>
                    <a:lnTo>
                      <a:pt x="39" y="38"/>
                    </a:lnTo>
                    <a:lnTo>
                      <a:pt x="51" y="57"/>
                    </a:lnTo>
                    <a:lnTo>
                      <a:pt x="66" y="71"/>
                    </a:lnTo>
                    <a:lnTo>
                      <a:pt x="86" y="85"/>
                    </a:lnTo>
                    <a:lnTo>
                      <a:pt x="107" y="93"/>
                    </a:lnTo>
                    <a:lnTo>
                      <a:pt x="130" y="101"/>
                    </a:lnTo>
                    <a:lnTo>
                      <a:pt x="148" y="105"/>
                    </a:lnTo>
                    <a:lnTo>
                      <a:pt x="163" y="109"/>
                    </a:lnTo>
                    <a:lnTo>
                      <a:pt x="121" y="101"/>
                    </a:lnTo>
                    <a:lnTo>
                      <a:pt x="98" y="93"/>
                    </a:lnTo>
                    <a:lnTo>
                      <a:pt x="85" y="88"/>
                    </a:lnTo>
                    <a:lnTo>
                      <a:pt x="69" y="81"/>
                    </a:lnTo>
                    <a:lnTo>
                      <a:pt x="54" y="72"/>
                    </a:lnTo>
                    <a:lnTo>
                      <a:pt x="44" y="64"/>
                    </a:lnTo>
                    <a:lnTo>
                      <a:pt x="32" y="59"/>
                    </a:lnTo>
                    <a:lnTo>
                      <a:pt x="16" y="57"/>
                    </a:lnTo>
                    <a:lnTo>
                      <a:pt x="10" y="61"/>
                    </a:lnTo>
                    <a:lnTo>
                      <a:pt x="9" y="67"/>
                    </a:lnTo>
                    <a:lnTo>
                      <a:pt x="1" y="51"/>
                    </a:lnTo>
                    <a:lnTo>
                      <a:pt x="0" y="33"/>
                    </a:lnTo>
                    <a:lnTo>
                      <a:pt x="7" y="17"/>
                    </a:lnTo>
                    <a:lnTo>
                      <a:pt x="19" y="8"/>
                    </a:lnTo>
                    <a:lnTo>
                      <a:pt x="32" y="3"/>
                    </a:lnTo>
                    <a:lnTo>
                      <a:pt x="47" y="0"/>
                    </a:lnTo>
                    <a:lnTo>
                      <a:pt x="40" y="1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6" name="Freeform 315"/>
              <p:cNvSpPr>
                <a:spLocks/>
              </p:cNvSpPr>
              <p:nvPr/>
            </p:nvSpPr>
            <p:spPr bwMode="auto">
              <a:xfrm>
                <a:off x="4701" y="3471"/>
                <a:ext cx="186" cy="129"/>
              </a:xfrm>
              <a:custGeom>
                <a:avLst/>
                <a:gdLst>
                  <a:gd name="T0" fmla="*/ 162 w 186"/>
                  <a:gd name="T1" fmla="*/ 114 h 129"/>
                  <a:gd name="T2" fmla="*/ 172 w 186"/>
                  <a:gd name="T3" fmla="*/ 106 h 129"/>
                  <a:gd name="T4" fmla="*/ 180 w 186"/>
                  <a:gd name="T5" fmla="*/ 95 h 129"/>
                  <a:gd name="T6" fmla="*/ 184 w 186"/>
                  <a:gd name="T7" fmla="*/ 84 h 129"/>
                  <a:gd name="T8" fmla="*/ 186 w 186"/>
                  <a:gd name="T9" fmla="*/ 71 h 129"/>
                  <a:gd name="T10" fmla="*/ 185 w 186"/>
                  <a:gd name="T11" fmla="*/ 56 h 129"/>
                  <a:gd name="T12" fmla="*/ 180 w 186"/>
                  <a:gd name="T13" fmla="*/ 38 h 129"/>
                  <a:gd name="T14" fmla="*/ 172 w 186"/>
                  <a:gd name="T15" fmla="*/ 25 h 129"/>
                  <a:gd name="T16" fmla="*/ 159 w 186"/>
                  <a:gd name="T17" fmla="*/ 13 h 129"/>
                  <a:gd name="T18" fmla="*/ 146 w 186"/>
                  <a:gd name="T19" fmla="*/ 7 h 129"/>
                  <a:gd name="T20" fmla="*/ 131 w 186"/>
                  <a:gd name="T21" fmla="*/ 2 h 129"/>
                  <a:gd name="T22" fmla="*/ 112 w 186"/>
                  <a:gd name="T23" fmla="*/ 0 h 129"/>
                  <a:gd name="T24" fmla="*/ 98 w 186"/>
                  <a:gd name="T25" fmla="*/ 2 h 129"/>
                  <a:gd name="T26" fmla="*/ 83 w 186"/>
                  <a:gd name="T27" fmla="*/ 5 h 129"/>
                  <a:gd name="T28" fmla="*/ 71 w 186"/>
                  <a:gd name="T29" fmla="*/ 10 h 129"/>
                  <a:gd name="T30" fmla="*/ 58 w 186"/>
                  <a:gd name="T31" fmla="*/ 19 h 129"/>
                  <a:gd name="T32" fmla="*/ 48 w 186"/>
                  <a:gd name="T33" fmla="*/ 29 h 129"/>
                  <a:gd name="T34" fmla="*/ 37 w 186"/>
                  <a:gd name="T35" fmla="*/ 40 h 129"/>
                  <a:gd name="T36" fmla="*/ 31 w 186"/>
                  <a:gd name="T37" fmla="*/ 52 h 129"/>
                  <a:gd name="T38" fmla="*/ 26 w 186"/>
                  <a:gd name="T39" fmla="*/ 64 h 129"/>
                  <a:gd name="T40" fmla="*/ 22 w 186"/>
                  <a:gd name="T41" fmla="*/ 76 h 129"/>
                  <a:gd name="T42" fmla="*/ 15 w 186"/>
                  <a:gd name="T43" fmla="*/ 87 h 129"/>
                  <a:gd name="T44" fmla="*/ 0 w 186"/>
                  <a:gd name="T45" fmla="*/ 93 h 129"/>
                  <a:gd name="T46" fmla="*/ 18 w 186"/>
                  <a:gd name="T47" fmla="*/ 101 h 129"/>
                  <a:gd name="T48" fmla="*/ 28 w 186"/>
                  <a:gd name="T49" fmla="*/ 104 h 129"/>
                  <a:gd name="T50" fmla="*/ 39 w 186"/>
                  <a:gd name="T51" fmla="*/ 111 h 129"/>
                  <a:gd name="T52" fmla="*/ 54 w 186"/>
                  <a:gd name="T53" fmla="*/ 118 h 129"/>
                  <a:gd name="T54" fmla="*/ 70 w 186"/>
                  <a:gd name="T55" fmla="*/ 123 h 129"/>
                  <a:gd name="T56" fmla="*/ 85 w 186"/>
                  <a:gd name="T57" fmla="*/ 127 h 129"/>
                  <a:gd name="T58" fmla="*/ 101 w 186"/>
                  <a:gd name="T59" fmla="*/ 129 h 129"/>
                  <a:gd name="T60" fmla="*/ 117 w 186"/>
                  <a:gd name="T61" fmla="*/ 129 h 129"/>
                  <a:gd name="T62" fmla="*/ 134 w 186"/>
                  <a:gd name="T63" fmla="*/ 126 h 129"/>
                  <a:gd name="T64" fmla="*/ 149 w 186"/>
                  <a:gd name="T65" fmla="*/ 121 h 129"/>
                  <a:gd name="T66" fmla="*/ 162 w 186"/>
                  <a:gd name="T67" fmla="*/ 114 h 1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6" h="129">
                    <a:moveTo>
                      <a:pt x="162" y="114"/>
                    </a:moveTo>
                    <a:lnTo>
                      <a:pt x="172" y="106"/>
                    </a:lnTo>
                    <a:lnTo>
                      <a:pt x="180" y="95"/>
                    </a:lnTo>
                    <a:lnTo>
                      <a:pt x="184" y="84"/>
                    </a:lnTo>
                    <a:lnTo>
                      <a:pt x="186" y="71"/>
                    </a:lnTo>
                    <a:lnTo>
                      <a:pt x="185" y="56"/>
                    </a:lnTo>
                    <a:lnTo>
                      <a:pt x="180" y="38"/>
                    </a:lnTo>
                    <a:lnTo>
                      <a:pt x="172" y="25"/>
                    </a:lnTo>
                    <a:lnTo>
                      <a:pt x="159" y="13"/>
                    </a:lnTo>
                    <a:lnTo>
                      <a:pt x="146" y="7"/>
                    </a:lnTo>
                    <a:lnTo>
                      <a:pt x="131" y="2"/>
                    </a:lnTo>
                    <a:lnTo>
                      <a:pt x="112" y="0"/>
                    </a:lnTo>
                    <a:lnTo>
                      <a:pt x="98" y="2"/>
                    </a:lnTo>
                    <a:lnTo>
                      <a:pt x="83" y="5"/>
                    </a:lnTo>
                    <a:lnTo>
                      <a:pt x="71" y="10"/>
                    </a:lnTo>
                    <a:lnTo>
                      <a:pt x="58" y="19"/>
                    </a:lnTo>
                    <a:lnTo>
                      <a:pt x="48" y="29"/>
                    </a:lnTo>
                    <a:lnTo>
                      <a:pt x="37" y="40"/>
                    </a:lnTo>
                    <a:lnTo>
                      <a:pt x="31" y="52"/>
                    </a:lnTo>
                    <a:lnTo>
                      <a:pt x="26" y="64"/>
                    </a:lnTo>
                    <a:lnTo>
                      <a:pt x="22" y="76"/>
                    </a:lnTo>
                    <a:lnTo>
                      <a:pt x="15" y="87"/>
                    </a:lnTo>
                    <a:lnTo>
                      <a:pt x="0" y="93"/>
                    </a:lnTo>
                    <a:lnTo>
                      <a:pt x="18" y="101"/>
                    </a:lnTo>
                    <a:lnTo>
                      <a:pt x="28" y="104"/>
                    </a:lnTo>
                    <a:lnTo>
                      <a:pt x="39" y="111"/>
                    </a:lnTo>
                    <a:lnTo>
                      <a:pt x="54" y="118"/>
                    </a:lnTo>
                    <a:lnTo>
                      <a:pt x="70" y="123"/>
                    </a:lnTo>
                    <a:lnTo>
                      <a:pt x="85" y="127"/>
                    </a:lnTo>
                    <a:lnTo>
                      <a:pt x="101" y="129"/>
                    </a:lnTo>
                    <a:lnTo>
                      <a:pt x="117" y="129"/>
                    </a:lnTo>
                    <a:lnTo>
                      <a:pt x="134" y="126"/>
                    </a:lnTo>
                    <a:lnTo>
                      <a:pt x="149" y="121"/>
                    </a:lnTo>
                    <a:lnTo>
                      <a:pt x="162" y="114"/>
                    </a:lnTo>
                    <a:close/>
                  </a:path>
                </a:pathLst>
              </a:custGeom>
              <a:solidFill>
                <a:srgbClr val="FFFF00"/>
              </a:solidFill>
              <a:ln w="1588">
                <a:solidFill>
                  <a:srgbClr val="808000"/>
                </a:solidFill>
                <a:prstDash val="solid"/>
                <a:round/>
                <a:headEnd/>
                <a:tailEnd/>
              </a:ln>
            </p:spPr>
            <p:txBody>
              <a:bodyPr/>
              <a:lstStyle/>
              <a:p>
                <a:endParaRPr lang="en-US"/>
              </a:p>
            </p:txBody>
          </p:sp>
          <p:sp>
            <p:nvSpPr>
              <p:cNvPr id="38037" name="Freeform 316"/>
              <p:cNvSpPr>
                <a:spLocks/>
              </p:cNvSpPr>
              <p:nvPr/>
            </p:nvSpPr>
            <p:spPr bwMode="auto">
              <a:xfrm>
                <a:off x="4721" y="3497"/>
                <a:ext cx="164" cy="101"/>
              </a:xfrm>
              <a:custGeom>
                <a:avLst/>
                <a:gdLst>
                  <a:gd name="T0" fmla="*/ 150 w 164"/>
                  <a:gd name="T1" fmla="*/ 0 h 101"/>
                  <a:gd name="T2" fmla="*/ 151 w 164"/>
                  <a:gd name="T3" fmla="*/ 17 h 101"/>
                  <a:gd name="T4" fmla="*/ 150 w 164"/>
                  <a:gd name="T5" fmla="*/ 31 h 101"/>
                  <a:gd name="T6" fmla="*/ 147 w 164"/>
                  <a:gd name="T7" fmla="*/ 38 h 101"/>
                  <a:gd name="T8" fmla="*/ 139 w 164"/>
                  <a:gd name="T9" fmla="*/ 47 h 101"/>
                  <a:gd name="T10" fmla="*/ 129 w 164"/>
                  <a:gd name="T11" fmla="*/ 53 h 101"/>
                  <a:gd name="T12" fmla="*/ 120 w 164"/>
                  <a:gd name="T13" fmla="*/ 58 h 101"/>
                  <a:gd name="T14" fmla="*/ 103 w 164"/>
                  <a:gd name="T15" fmla="*/ 63 h 101"/>
                  <a:gd name="T16" fmla="*/ 87 w 164"/>
                  <a:gd name="T17" fmla="*/ 66 h 101"/>
                  <a:gd name="T18" fmla="*/ 66 w 164"/>
                  <a:gd name="T19" fmla="*/ 67 h 101"/>
                  <a:gd name="T20" fmla="*/ 52 w 164"/>
                  <a:gd name="T21" fmla="*/ 68 h 101"/>
                  <a:gd name="T22" fmla="*/ 32 w 164"/>
                  <a:gd name="T23" fmla="*/ 68 h 101"/>
                  <a:gd name="T24" fmla="*/ 19 w 164"/>
                  <a:gd name="T25" fmla="*/ 67 h 101"/>
                  <a:gd name="T26" fmla="*/ 0 w 164"/>
                  <a:gd name="T27" fmla="*/ 68 h 101"/>
                  <a:gd name="T28" fmla="*/ 23 w 164"/>
                  <a:gd name="T29" fmla="*/ 70 h 101"/>
                  <a:gd name="T30" fmla="*/ 48 w 164"/>
                  <a:gd name="T31" fmla="*/ 71 h 101"/>
                  <a:gd name="T32" fmla="*/ 73 w 164"/>
                  <a:gd name="T33" fmla="*/ 70 h 101"/>
                  <a:gd name="T34" fmla="*/ 98 w 164"/>
                  <a:gd name="T35" fmla="*/ 69 h 101"/>
                  <a:gd name="T36" fmla="*/ 109 w 164"/>
                  <a:gd name="T37" fmla="*/ 68 h 101"/>
                  <a:gd name="T38" fmla="*/ 119 w 164"/>
                  <a:gd name="T39" fmla="*/ 66 h 101"/>
                  <a:gd name="T40" fmla="*/ 133 w 164"/>
                  <a:gd name="T41" fmla="*/ 64 h 101"/>
                  <a:gd name="T42" fmla="*/ 137 w 164"/>
                  <a:gd name="T43" fmla="*/ 69 h 101"/>
                  <a:gd name="T44" fmla="*/ 135 w 164"/>
                  <a:gd name="T45" fmla="*/ 75 h 101"/>
                  <a:gd name="T46" fmla="*/ 132 w 164"/>
                  <a:gd name="T47" fmla="*/ 81 h 101"/>
                  <a:gd name="T48" fmla="*/ 127 w 164"/>
                  <a:gd name="T49" fmla="*/ 86 h 101"/>
                  <a:gd name="T50" fmla="*/ 119 w 164"/>
                  <a:gd name="T51" fmla="*/ 91 h 101"/>
                  <a:gd name="T52" fmla="*/ 112 w 164"/>
                  <a:gd name="T53" fmla="*/ 94 h 101"/>
                  <a:gd name="T54" fmla="*/ 104 w 164"/>
                  <a:gd name="T55" fmla="*/ 98 h 101"/>
                  <a:gd name="T56" fmla="*/ 98 w 164"/>
                  <a:gd name="T57" fmla="*/ 101 h 101"/>
                  <a:gd name="T58" fmla="*/ 108 w 164"/>
                  <a:gd name="T59" fmla="*/ 99 h 101"/>
                  <a:gd name="T60" fmla="*/ 121 w 164"/>
                  <a:gd name="T61" fmla="*/ 96 h 101"/>
                  <a:gd name="T62" fmla="*/ 130 w 164"/>
                  <a:gd name="T63" fmla="*/ 92 h 101"/>
                  <a:gd name="T64" fmla="*/ 140 w 164"/>
                  <a:gd name="T65" fmla="*/ 86 h 101"/>
                  <a:gd name="T66" fmla="*/ 147 w 164"/>
                  <a:gd name="T67" fmla="*/ 80 h 101"/>
                  <a:gd name="T68" fmla="*/ 153 w 164"/>
                  <a:gd name="T69" fmla="*/ 75 h 101"/>
                  <a:gd name="T70" fmla="*/ 158 w 164"/>
                  <a:gd name="T71" fmla="*/ 68 h 101"/>
                  <a:gd name="T72" fmla="*/ 161 w 164"/>
                  <a:gd name="T73" fmla="*/ 61 h 101"/>
                  <a:gd name="T74" fmla="*/ 163 w 164"/>
                  <a:gd name="T75" fmla="*/ 53 h 101"/>
                  <a:gd name="T76" fmla="*/ 164 w 164"/>
                  <a:gd name="T77" fmla="*/ 43 h 101"/>
                  <a:gd name="T78" fmla="*/ 162 w 164"/>
                  <a:gd name="T79" fmla="*/ 32 h 101"/>
                  <a:gd name="T80" fmla="*/ 160 w 164"/>
                  <a:gd name="T81" fmla="*/ 19 h 101"/>
                  <a:gd name="T82" fmla="*/ 156 w 164"/>
                  <a:gd name="T83" fmla="*/ 10 h 101"/>
                  <a:gd name="T84" fmla="*/ 150 w 164"/>
                  <a:gd name="T85" fmla="*/ 0 h 1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64" h="101">
                    <a:moveTo>
                      <a:pt x="150" y="0"/>
                    </a:moveTo>
                    <a:lnTo>
                      <a:pt x="151" y="17"/>
                    </a:lnTo>
                    <a:lnTo>
                      <a:pt x="150" y="31"/>
                    </a:lnTo>
                    <a:lnTo>
                      <a:pt x="147" y="38"/>
                    </a:lnTo>
                    <a:lnTo>
                      <a:pt x="139" y="47"/>
                    </a:lnTo>
                    <a:lnTo>
                      <a:pt x="129" y="53"/>
                    </a:lnTo>
                    <a:lnTo>
                      <a:pt x="120" y="58"/>
                    </a:lnTo>
                    <a:lnTo>
                      <a:pt x="103" y="63"/>
                    </a:lnTo>
                    <a:lnTo>
                      <a:pt x="87" y="66"/>
                    </a:lnTo>
                    <a:lnTo>
                      <a:pt x="66" y="67"/>
                    </a:lnTo>
                    <a:lnTo>
                      <a:pt x="52" y="68"/>
                    </a:lnTo>
                    <a:lnTo>
                      <a:pt x="32" y="68"/>
                    </a:lnTo>
                    <a:lnTo>
                      <a:pt x="19" y="67"/>
                    </a:lnTo>
                    <a:lnTo>
                      <a:pt x="0" y="68"/>
                    </a:lnTo>
                    <a:lnTo>
                      <a:pt x="23" y="70"/>
                    </a:lnTo>
                    <a:lnTo>
                      <a:pt x="48" y="71"/>
                    </a:lnTo>
                    <a:lnTo>
                      <a:pt x="73" y="70"/>
                    </a:lnTo>
                    <a:lnTo>
                      <a:pt x="98" y="69"/>
                    </a:lnTo>
                    <a:lnTo>
                      <a:pt x="109" y="68"/>
                    </a:lnTo>
                    <a:lnTo>
                      <a:pt x="119" y="66"/>
                    </a:lnTo>
                    <a:lnTo>
                      <a:pt x="133" y="64"/>
                    </a:lnTo>
                    <a:lnTo>
                      <a:pt x="137" y="69"/>
                    </a:lnTo>
                    <a:lnTo>
                      <a:pt x="135" y="75"/>
                    </a:lnTo>
                    <a:lnTo>
                      <a:pt x="132" y="81"/>
                    </a:lnTo>
                    <a:lnTo>
                      <a:pt x="127" y="86"/>
                    </a:lnTo>
                    <a:lnTo>
                      <a:pt x="119" y="91"/>
                    </a:lnTo>
                    <a:lnTo>
                      <a:pt x="112" y="94"/>
                    </a:lnTo>
                    <a:lnTo>
                      <a:pt x="104" y="98"/>
                    </a:lnTo>
                    <a:lnTo>
                      <a:pt x="98" y="101"/>
                    </a:lnTo>
                    <a:lnTo>
                      <a:pt x="108" y="99"/>
                    </a:lnTo>
                    <a:lnTo>
                      <a:pt x="121" y="96"/>
                    </a:lnTo>
                    <a:lnTo>
                      <a:pt x="130" y="92"/>
                    </a:lnTo>
                    <a:lnTo>
                      <a:pt x="140" y="86"/>
                    </a:lnTo>
                    <a:lnTo>
                      <a:pt x="147" y="80"/>
                    </a:lnTo>
                    <a:lnTo>
                      <a:pt x="153" y="75"/>
                    </a:lnTo>
                    <a:lnTo>
                      <a:pt x="158" y="68"/>
                    </a:lnTo>
                    <a:lnTo>
                      <a:pt x="161" y="61"/>
                    </a:lnTo>
                    <a:lnTo>
                      <a:pt x="163" y="53"/>
                    </a:lnTo>
                    <a:lnTo>
                      <a:pt x="164" y="43"/>
                    </a:lnTo>
                    <a:lnTo>
                      <a:pt x="162" y="32"/>
                    </a:lnTo>
                    <a:lnTo>
                      <a:pt x="160" y="19"/>
                    </a:lnTo>
                    <a:lnTo>
                      <a:pt x="156" y="10"/>
                    </a:lnTo>
                    <a:lnTo>
                      <a:pt x="15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38" name="Freeform 317"/>
              <p:cNvSpPr>
                <a:spLocks/>
              </p:cNvSpPr>
              <p:nvPr/>
            </p:nvSpPr>
            <p:spPr bwMode="auto">
              <a:xfrm>
                <a:off x="4868" y="3360"/>
                <a:ext cx="151" cy="181"/>
              </a:xfrm>
              <a:custGeom>
                <a:avLst/>
                <a:gdLst>
                  <a:gd name="T0" fmla="*/ 37 w 151"/>
                  <a:gd name="T1" fmla="*/ 177 h 181"/>
                  <a:gd name="T2" fmla="*/ 55 w 151"/>
                  <a:gd name="T3" fmla="*/ 181 h 181"/>
                  <a:gd name="T4" fmla="*/ 72 w 151"/>
                  <a:gd name="T5" fmla="*/ 180 h 181"/>
                  <a:gd name="T6" fmla="*/ 88 w 151"/>
                  <a:gd name="T7" fmla="*/ 175 h 181"/>
                  <a:gd name="T8" fmla="*/ 104 w 151"/>
                  <a:gd name="T9" fmla="*/ 170 h 181"/>
                  <a:gd name="T10" fmla="*/ 119 w 151"/>
                  <a:gd name="T11" fmla="*/ 162 h 181"/>
                  <a:gd name="T12" fmla="*/ 134 w 151"/>
                  <a:gd name="T13" fmla="*/ 144 h 181"/>
                  <a:gd name="T14" fmla="*/ 142 w 151"/>
                  <a:gd name="T15" fmla="*/ 127 h 181"/>
                  <a:gd name="T16" fmla="*/ 148 w 151"/>
                  <a:gd name="T17" fmla="*/ 109 h 181"/>
                  <a:gd name="T18" fmla="*/ 151 w 151"/>
                  <a:gd name="T19" fmla="*/ 84 h 181"/>
                  <a:gd name="T20" fmla="*/ 149 w 151"/>
                  <a:gd name="T21" fmla="*/ 64 h 181"/>
                  <a:gd name="T22" fmla="*/ 143 w 151"/>
                  <a:gd name="T23" fmla="*/ 47 h 181"/>
                  <a:gd name="T24" fmla="*/ 134 w 151"/>
                  <a:gd name="T25" fmla="*/ 34 h 181"/>
                  <a:gd name="T26" fmla="*/ 126 w 151"/>
                  <a:gd name="T27" fmla="*/ 21 h 181"/>
                  <a:gd name="T28" fmla="*/ 121 w 151"/>
                  <a:gd name="T29" fmla="*/ 10 h 181"/>
                  <a:gd name="T30" fmla="*/ 121 w 151"/>
                  <a:gd name="T31" fmla="*/ 0 h 181"/>
                  <a:gd name="T32" fmla="*/ 108 w 151"/>
                  <a:gd name="T33" fmla="*/ 7 h 181"/>
                  <a:gd name="T34" fmla="*/ 96 w 151"/>
                  <a:gd name="T35" fmla="*/ 11 h 181"/>
                  <a:gd name="T36" fmla="*/ 84 w 151"/>
                  <a:gd name="T37" fmla="*/ 16 h 181"/>
                  <a:gd name="T38" fmla="*/ 68 w 151"/>
                  <a:gd name="T39" fmla="*/ 20 h 181"/>
                  <a:gd name="T40" fmla="*/ 56 w 151"/>
                  <a:gd name="T41" fmla="*/ 22 h 181"/>
                  <a:gd name="T42" fmla="*/ 43 w 151"/>
                  <a:gd name="T43" fmla="*/ 28 h 181"/>
                  <a:gd name="T44" fmla="*/ 29 w 151"/>
                  <a:gd name="T45" fmla="*/ 39 h 181"/>
                  <a:gd name="T46" fmla="*/ 21 w 151"/>
                  <a:gd name="T47" fmla="*/ 48 h 181"/>
                  <a:gd name="T48" fmla="*/ 11 w 151"/>
                  <a:gd name="T49" fmla="*/ 62 h 181"/>
                  <a:gd name="T50" fmla="*/ 5 w 151"/>
                  <a:gd name="T51" fmla="*/ 75 h 181"/>
                  <a:gd name="T52" fmla="*/ 1 w 151"/>
                  <a:gd name="T53" fmla="*/ 88 h 181"/>
                  <a:gd name="T54" fmla="*/ 0 w 151"/>
                  <a:gd name="T55" fmla="*/ 106 h 181"/>
                  <a:gd name="T56" fmla="*/ 1 w 151"/>
                  <a:gd name="T57" fmla="*/ 118 h 181"/>
                  <a:gd name="T58" fmla="*/ 3 w 151"/>
                  <a:gd name="T59" fmla="*/ 131 h 181"/>
                  <a:gd name="T60" fmla="*/ 8 w 151"/>
                  <a:gd name="T61" fmla="*/ 146 h 181"/>
                  <a:gd name="T62" fmla="*/ 17 w 151"/>
                  <a:gd name="T63" fmla="*/ 163 h 181"/>
                  <a:gd name="T64" fmla="*/ 26 w 151"/>
                  <a:gd name="T65" fmla="*/ 172 h 181"/>
                  <a:gd name="T66" fmla="*/ 37 w 151"/>
                  <a:gd name="T67" fmla="*/ 177 h 1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181">
                    <a:moveTo>
                      <a:pt x="37" y="177"/>
                    </a:moveTo>
                    <a:lnTo>
                      <a:pt x="55" y="181"/>
                    </a:lnTo>
                    <a:lnTo>
                      <a:pt x="72" y="180"/>
                    </a:lnTo>
                    <a:lnTo>
                      <a:pt x="88" y="175"/>
                    </a:lnTo>
                    <a:lnTo>
                      <a:pt x="104" y="170"/>
                    </a:lnTo>
                    <a:lnTo>
                      <a:pt x="119" y="162"/>
                    </a:lnTo>
                    <a:lnTo>
                      <a:pt x="134" y="144"/>
                    </a:lnTo>
                    <a:lnTo>
                      <a:pt x="142" y="127"/>
                    </a:lnTo>
                    <a:lnTo>
                      <a:pt x="148" y="109"/>
                    </a:lnTo>
                    <a:lnTo>
                      <a:pt x="151" y="84"/>
                    </a:lnTo>
                    <a:lnTo>
                      <a:pt x="149" y="64"/>
                    </a:lnTo>
                    <a:lnTo>
                      <a:pt x="143" y="47"/>
                    </a:lnTo>
                    <a:lnTo>
                      <a:pt x="134" y="34"/>
                    </a:lnTo>
                    <a:lnTo>
                      <a:pt x="126" y="21"/>
                    </a:lnTo>
                    <a:lnTo>
                      <a:pt x="121" y="10"/>
                    </a:lnTo>
                    <a:lnTo>
                      <a:pt x="121" y="0"/>
                    </a:lnTo>
                    <a:lnTo>
                      <a:pt x="108" y="7"/>
                    </a:lnTo>
                    <a:lnTo>
                      <a:pt x="96" y="11"/>
                    </a:lnTo>
                    <a:lnTo>
                      <a:pt x="84" y="16"/>
                    </a:lnTo>
                    <a:lnTo>
                      <a:pt x="68" y="20"/>
                    </a:lnTo>
                    <a:lnTo>
                      <a:pt x="56" y="22"/>
                    </a:lnTo>
                    <a:lnTo>
                      <a:pt x="43" y="28"/>
                    </a:lnTo>
                    <a:lnTo>
                      <a:pt x="29" y="39"/>
                    </a:lnTo>
                    <a:lnTo>
                      <a:pt x="21" y="48"/>
                    </a:lnTo>
                    <a:lnTo>
                      <a:pt x="11" y="62"/>
                    </a:lnTo>
                    <a:lnTo>
                      <a:pt x="5" y="75"/>
                    </a:lnTo>
                    <a:lnTo>
                      <a:pt x="1" y="88"/>
                    </a:lnTo>
                    <a:lnTo>
                      <a:pt x="0" y="106"/>
                    </a:lnTo>
                    <a:lnTo>
                      <a:pt x="1" y="118"/>
                    </a:lnTo>
                    <a:lnTo>
                      <a:pt x="3" y="131"/>
                    </a:lnTo>
                    <a:lnTo>
                      <a:pt x="8" y="146"/>
                    </a:lnTo>
                    <a:lnTo>
                      <a:pt x="17" y="163"/>
                    </a:lnTo>
                    <a:lnTo>
                      <a:pt x="26" y="172"/>
                    </a:lnTo>
                    <a:lnTo>
                      <a:pt x="37" y="177"/>
                    </a:lnTo>
                    <a:close/>
                  </a:path>
                </a:pathLst>
              </a:custGeom>
              <a:solidFill>
                <a:srgbClr val="FFFF00"/>
              </a:solidFill>
              <a:ln w="1588">
                <a:solidFill>
                  <a:srgbClr val="808000"/>
                </a:solidFill>
                <a:prstDash val="solid"/>
                <a:round/>
                <a:headEnd/>
                <a:tailEnd/>
              </a:ln>
            </p:spPr>
            <p:txBody>
              <a:bodyPr/>
              <a:lstStyle/>
              <a:p>
                <a:endParaRPr lang="en-US"/>
              </a:p>
            </p:txBody>
          </p:sp>
          <p:sp>
            <p:nvSpPr>
              <p:cNvPr id="38039" name="Freeform 318"/>
              <p:cNvSpPr>
                <a:spLocks/>
              </p:cNvSpPr>
              <p:nvPr/>
            </p:nvSpPr>
            <p:spPr bwMode="auto">
              <a:xfrm>
                <a:off x="4876" y="3400"/>
                <a:ext cx="98" cy="137"/>
              </a:xfrm>
              <a:custGeom>
                <a:avLst/>
                <a:gdLst>
                  <a:gd name="T0" fmla="*/ 98 w 98"/>
                  <a:gd name="T1" fmla="*/ 0 h 137"/>
                  <a:gd name="T2" fmla="*/ 88 w 98"/>
                  <a:gd name="T3" fmla="*/ 13 h 137"/>
                  <a:gd name="T4" fmla="*/ 78 w 98"/>
                  <a:gd name="T5" fmla="*/ 31 h 137"/>
                  <a:gd name="T6" fmla="*/ 68 w 98"/>
                  <a:gd name="T7" fmla="*/ 51 h 137"/>
                  <a:gd name="T8" fmla="*/ 60 w 98"/>
                  <a:gd name="T9" fmla="*/ 76 h 137"/>
                  <a:gd name="T10" fmla="*/ 54 w 98"/>
                  <a:gd name="T11" fmla="*/ 100 h 137"/>
                  <a:gd name="T12" fmla="*/ 55 w 98"/>
                  <a:gd name="T13" fmla="*/ 116 h 137"/>
                  <a:gd name="T14" fmla="*/ 57 w 98"/>
                  <a:gd name="T15" fmla="*/ 127 h 137"/>
                  <a:gd name="T16" fmla="*/ 66 w 98"/>
                  <a:gd name="T17" fmla="*/ 132 h 137"/>
                  <a:gd name="T18" fmla="*/ 78 w 98"/>
                  <a:gd name="T19" fmla="*/ 132 h 137"/>
                  <a:gd name="T20" fmla="*/ 63 w 98"/>
                  <a:gd name="T21" fmla="*/ 137 h 137"/>
                  <a:gd name="T22" fmla="*/ 47 w 98"/>
                  <a:gd name="T23" fmla="*/ 137 h 137"/>
                  <a:gd name="T24" fmla="*/ 25 w 98"/>
                  <a:gd name="T25" fmla="*/ 132 h 137"/>
                  <a:gd name="T26" fmla="*/ 17 w 98"/>
                  <a:gd name="T27" fmla="*/ 126 h 137"/>
                  <a:gd name="T28" fmla="*/ 10 w 98"/>
                  <a:gd name="T29" fmla="*/ 119 h 137"/>
                  <a:gd name="T30" fmla="*/ 5 w 98"/>
                  <a:gd name="T31" fmla="*/ 107 h 137"/>
                  <a:gd name="T32" fmla="*/ 1 w 98"/>
                  <a:gd name="T33" fmla="*/ 97 h 137"/>
                  <a:gd name="T34" fmla="*/ 0 w 98"/>
                  <a:gd name="T35" fmla="*/ 84 h 137"/>
                  <a:gd name="T36" fmla="*/ 8 w 98"/>
                  <a:gd name="T37" fmla="*/ 96 h 137"/>
                  <a:gd name="T38" fmla="*/ 18 w 98"/>
                  <a:gd name="T39" fmla="*/ 102 h 137"/>
                  <a:gd name="T40" fmla="*/ 34 w 98"/>
                  <a:gd name="T41" fmla="*/ 105 h 137"/>
                  <a:gd name="T42" fmla="*/ 44 w 98"/>
                  <a:gd name="T43" fmla="*/ 104 h 137"/>
                  <a:gd name="T44" fmla="*/ 51 w 98"/>
                  <a:gd name="T45" fmla="*/ 100 h 137"/>
                  <a:gd name="T46" fmla="*/ 51 w 98"/>
                  <a:gd name="T47" fmla="*/ 89 h 137"/>
                  <a:gd name="T48" fmla="*/ 55 w 98"/>
                  <a:gd name="T49" fmla="*/ 69 h 137"/>
                  <a:gd name="T50" fmla="*/ 63 w 98"/>
                  <a:gd name="T51" fmla="*/ 49 h 137"/>
                  <a:gd name="T52" fmla="*/ 70 w 98"/>
                  <a:gd name="T53" fmla="*/ 36 h 137"/>
                  <a:gd name="T54" fmla="*/ 81 w 98"/>
                  <a:gd name="T55" fmla="*/ 18 h 137"/>
                  <a:gd name="T56" fmla="*/ 98 w 98"/>
                  <a:gd name="T57" fmla="*/ 0 h 1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137">
                    <a:moveTo>
                      <a:pt x="98" y="0"/>
                    </a:moveTo>
                    <a:lnTo>
                      <a:pt x="88" y="13"/>
                    </a:lnTo>
                    <a:lnTo>
                      <a:pt x="78" y="31"/>
                    </a:lnTo>
                    <a:lnTo>
                      <a:pt x="68" y="51"/>
                    </a:lnTo>
                    <a:lnTo>
                      <a:pt x="60" y="76"/>
                    </a:lnTo>
                    <a:lnTo>
                      <a:pt x="54" y="100"/>
                    </a:lnTo>
                    <a:lnTo>
                      <a:pt x="55" y="116"/>
                    </a:lnTo>
                    <a:lnTo>
                      <a:pt x="57" y="127"/>
                    </a:lnTo>
                    <a:lnTo>
                      <a:pt x="66" y="132"/>
                    </a:lnTo>
                    <a:lnTo>
                      <a:pt x="78" y="132"/>
                    </a:lnTo>
                    <a:lnTo>
                      <a:pt x="63" y="137"/>
                    </a:lnTo>
                    <a:lnTo>
                      <a:pt x="47" y="137"/>
                    </a:lnTo>
                    <a:lnTo>
                      <a:pt x="25" y="132"/>
                    </a:lnTo>
                    <a:lnTo>
                      <a:pt x="17" y="126"/>
                    </a:lnTo>
                    <a:lnTo>
                      <a:pt x="10" y="119"/>
                    </a:lnTo>
                    <a:lnTo>
                      <a:pt x="5" y="107"/>
                    </a:lnTo>
                    <a:lnTo>
                      <a:pt x="1" y="97"/>
                    </a:lnTo>
                    <a:lnTo>
                      <a:pt x="0" y="84"/>
                    </a:lnTo>
                    <a:lnTo>
                      <a:pt x="8" y="96"/>
                    </a:lnTo>
                    <a:lnTo>
                      <a:pt x="18" y="102"/>
                    </a:lnTo>
                    <a:lnTo>
                      <a:pt x="34" y="105"/>
                    </a:lnTo>
                    <a:lnTo>
                      <a:pt x="44" y="104"/>
                    </a:lnTo>
                    <a:lnTo>
                      <a:pt x="51" y="100"/>
                    </a:lnTo>
                    <a:lnTo>
                      <a:pt x="51" y="89"/>
                    </a:lnTo>
                    <a:lnTo>
                      <a:pt x="55" y="69"/>
                    </a:lnTo>
                    <a:lnTo>
                      <a:pt x="63" y="49"/>
                    </a:lnTo>
                    <a:lnTo>
                      <a:pt x="70" y="36"/>
                    </a:lnTo>
                    <a:lnTo>
                      <a:pt x="81" y="18"/>
                    </a:lnTo>
                    <a:lnTo>
                      <a:pt x="98"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0" name="Freeform 319"/>
              <p:cNvSpPr>
                <a:spLocks/>
              </p:cNvSpPr>
              <p:nvPr/>
            </p:nvSpPr>
            <p:spPr bwMode="auto">
              <a:xfrm>
                <a:off x="4860" y="3504"/>
                <a:ext cx="114" cy="88"/>
              </a:xfrm>
              <a:custGeom>
                <a:avLst/>
                <a:gdLst>
                  <a:gd name="T0" fmla="*/ 0 w 272"/>
                  <a:gd name="T1" fmla="*/ 0 h 209"/>
                  <a:gd name="T2" fmla="*/ 0 w 272"/>
                  <a:gd name="T3" fmla="*/ 0 h 209"/>
                  <a:gd name="T4" fmla="*/ 0 w 272"/>
                  <a:gd name="T5" fmla="*/ 0 h 209"/>
                  <a:gd name="T6" fmla="*/ 0 w 272"/>
                  <a:gd name="T7" fmla="*/ 0 h 209"/>
                  <a:gd name="T8" fmla="*/ 0 w 272"/>
                  <a:gd name="T9" fmla="*/ 0 h 209"/>
                  <a:gd name="T10" fmla="*/ 0 w 272"/>
                  <a:gd name="T11" fmla="*/ 0 h 209"/>
                  <a:gd name="T12" fmla="*/ 0 w 272"/>
                  <a:gd name="T13" fmla="*/ 0 h 2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2" h="209">
                    <a:moveTo>
                      <a:pt x="272" y="80"/>
                    </a:moveTo>
                    <a:cubicBezTo>
                      <a:pt x="257" y="33"/>
                      <a:pt x="201" y="0"/>
                      <a:pt x="138" y="0"/>
                    </a:cubicBezTo>
                    <a:cubicBezTo>
                      <a:pt x="61" y="0"/>
                      <a:pt x="0" y="46"/>
                      <a:pt x="0" y="104"/>
                    </a:cubicBezTo>
                    <a:cubicBezTo>
                      <a:pt x="0" y="162"/>
                      <a:pt x="61" y="209"/>
                      <a:pt x="138" y="209"/>
                    </a:cubicBezTo>
                    <a:cubicBezTo>
                      <a:pt x="138" y="208"/>
                      <a:pt x="139" y="208"/>
                      <a:pt x="139" y="208"/>
                    </a:cubicBezTo>
                    <a:lnTo>
                      <a:pt x="138" y="105"/>
                    </a:lnTo>
                    <a:lnTo>
                      <a:pt x="272" y="80"/>
                    </a:lnTo>
                    <a:close/>
                  </a:path>
                </a:pathLst>
              </a:custGeom>
              <a:solidFill>
                <a:srgbClr val="FFFF00"/>
              </a:solidFill>
              <a:ln w="1588">
                <a:solidFill>
                  <a:srgbClr val="808000"/>
                </a:solidFill>
                <a:prstDash val="solid"/>
                <a:round/>
                <a:headEnd/>
                <a:tailEnd/>
              </a:ln>
            </p:spPr>
            <p:txBody>
              <a:bodyPr/>
              <a:lstStyle/>
              <a:p>
                <a:endParaRPr lang="en-US"/>
              </a:p>
            </p:txBody>
          </p:sp>
          <p:sp>
            <p:nvSpPr>
              <p:cNvPr id="38041" name="Freeform 320"/>
              <p:cNvSpPr>
                <a:spLocks/>
              </p:cNvSpPr>
              <p:nvPr/>
            </p:nvSpPr>
            <p:spPr bwMode="auto">
              <a:xfrm>
                <a:off x="4896" y="3480"/>
                <a:ext cx="155" cy="166"/>
              </a:xfrm>
              <a:custGeom>
                <a:avLst/>
                <a:gdLst>
                  <a:gd name="T0" fmla="*/ 90 w 155"/>
                  <a:gd name="T1" fmla="*/ 6 h 166"/>
                  <a:gd name="T2" fmla="*/ 106 w 155"/>
                  <a:gd name="T3" fmla="*/ 14 h 166"/>
                  <a:gd name="T4" fmla="*/ 119 w 155"/>
                  <a:gd name="T5" fmla="*/ 22 h 166"/>
                  <a:gd name="T6" fmla="*/ 131 w 155"/>
                  <a:gd name="T7" fmla="*/ 26 h 166"/>
                  <a:gd name="T8" fmla="*/ 137 w 155"/>
                  <a:gd name="T9" fmla="*/ 34 h 166"/>
                  <a:gd name="T10" fmla="*/ 134 w 155"/>
                  <a:gd name="T11" fmla="*/ 44 h 166"/>
                  <a:gd name="T12" fmla="*/ 143 w 155"/>
                  <a:gd name="T13" fmla="*/ 52 h 166"/>
                  <a:gd name="T14" fmla="*/ 151 w 155"/>
                  <a:gd name="T15" fmla="*/ 60 h 166"/>
                  <a:gd name="T16" fmla="*/ 149 w 155"/>
                  <a:gd name="T17" fmla="*/ 72 h 166"/>
                  <a:gd name="T18" fmla="*/ 149 w 155"/>
                  <a:gd name="T19" fmla="*/ 85 h 166"/>
                  <a:gd name="T20" fmla="*/ 155 w 155"/>
                  <a:gd name="T21" fmla="*/ 106 h 166"/>
                  <a:gd name="T22" fmla="*/ 149 w 155"/>
                  <a:gd name="T23" fmla="*/ 118 h 166"/>
                  <a:gd name="T24" fmla="*/ 135 w 155"/>
                  <a:gd name="T25" fmla="*/ 122 h 166"/>
                  <a:gd name="T26" fmla="*/ 130 w 155"/>
                  <a:gd name="T27" fmla="*/ 139 h 166"/>
                  <a:gd name="T28" fmla="*/ 109 w 155"/>
                  <a:gd name="T29" fmla="*/ 145 h 166"/>
                  <a:gd name="T30" fmla="*/ 103 w 155"/>
                  <a:gd name="T31" fmla="*/ 163 h 166"/>
                  <a:gd name="T32" fmla="*/ 89 w 155"/>
                  <a:gd name="T33" fmla="*/ 166 h 166"/>
                  <a:gd name="T34" fmla="*/ 77 w 155"/>
                  <a:gd name="T35" fmla="*/ 163 h 166"/>
                  <a:gd name="T36" fmla="*/ 67 w 155"/>
                  <a:gd name="T37" fmla="*/ 161 h 166"/>
                  <a:gd name="T38" fmla="*/ 48 w 155"/>
                  <a:gd name="T39" fmla="*/ 160 h 166"/>
                  <a:gd name="T40" fmla="*/ 39 w 155"/>
                  <a:gd name="T41" fmla="*/ 149 h 166"/>
                  <a:gd name="T42" fmla="*/ 33 w 155"/>
                  <a:gd name="T43" fmla="*/ 146 h 166"/>
                  <a:gd name="T44" fmla="*/ 21 w 155"/>
                  <a:gd name="T45" fmla="*/ 141 h 166"/>
                  <a:gd name="T46" fmla="*/ 13 w 155"/>
                  <a:gd name="T47" fmla="*/ 117 h 166"/>
                  <a:gd name="T48" fmla="*/ 3 w 155"/>
                  <a:gd name="T49" fmla="*/ 115 h 166"/>
                  <a:gd name="T50" fmla="*/ 1 w 155"/>
                  <a:gd name="T51" fmla="*/ 100 h 166"/>
                  <a:gd name="T52" fmla="*/ 5 w 155"/>
                  <a:gd name="T53" fmla="*/ 87 h 166"/>
                  <a:gd name="T54" fmla="*/ 0 w 155"/>
                  <a:gd name="T55" fmla="*/ 73 h 166"/>
                  <a:gd name="T56" fmla="*/ 8 w 155"/>
                  <a:gd name="T57" fmla="*/ 60 h 166"/>
                  <a:gd name="T58" fmla="*/ 9 w 155"/>
                  <a:gd name="T59" fmla="*/ 44 h 166"/>
                  <a:gd name="T60" fmla="*/ 14 w 155"/>
                  <a:gd name="T61" fmla="*/ 30 h 166"/>
                  <a:gd name="T62" fmla="*/ 25 w 155"/>
                  <a:gd name="T63" fmla="*/ 26 h 166"/>
                  <a:gd name="T64" fmla="*/ 31 w 155"/>
                  <a:gd name="T65" fmla="*/ 18 h 166"/>
                  <a:gd name="T66" fmla="*/ 41 w 155"/>
                  <a:gd name="T67" fmla="*/ 10 h 166"/>
                  <a:gd name="T68" fmla="*/ 52 w 155"/>
                  <a:gd name="T69" fmla="*/ 11 h 166"/>
                  <a:gd name="T70" fmla="*/ 61 w 155"/>
                  <a:gd name="T71" fmla="*/ 3 h 166"/>
                  <a:gd name="T72" fmla="*/ 72 w 155"/>
                  <a:gd name="T73" fmla="*/ 0 h 16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5" h="166">
                    <a:moveTo>
                      <a:pt x="77" y="5"/>
                    </a:moveTo>
                    <a:lnTo>
                      <a:pt x="90" y="6"/>
                    </a:lnTo>
                    <a:lnTo>
                      <a:pt x="100" y="8"/>
                    </a:lnTo>
                    <a:lnTo>
                      <a:pt x="106" y="14"/>
                    </a:lnTo>
                    <a:lnTo>
                      <a:pt x="108" y="21"/>
                    </a:lnTo>
                    <a:lnTo>
                      <a:pt x="119" y="22"/>
                    </a:lnTo>
                    <a:lnTo>
                      <a:pt x="126" y="23"/>
                    </a:lnTo>
                    <a:lnTo>
                      <a:pt x="131" y="26"/>
                    </a:lnTo>
                    <a:lnTo>
                      <a:pt x="136" y="31"/>
                    </a:lnTo>
                    <a:lnTo>
                      <a:pt x="137" y="34"/>
                    </a:lnTo>
                    <a:lnTo>
                      <a:pt x="137" y="40"/>
                    </a:lnTo>
                    <a:lnTo>
                      <a:pt x="134" y="44"/>
                    </a:lnTo>
                    <a:lnTo>
                      <a:pt x="137" y="49"/>
                    </a:lnTo>
                    <a:lnTo>
                      <a:pt x="143" y="52"/>
                    </a:lnTo>
                    <a:lnTo>
                      <a:pt x="149" y="54"/>
                    </a:lnTo>
                    <a:lnTo>
                      <a:pt x="151" y="60"/>
                    </a:lnTo>
                    <a:lnTo>
                      <a:pt x="152" y="67"/>
                    </a:lnTo>
                    <a:lnTo>
                      <a:pt x="149" y="72"/>
                    </a:lnTo>
                    <a:lnTo>
                      <a:pt x="146" y="77"/>
                    </a:lnTo>
                    <a:lnTo>
                      <a:pt x="149" y="85"/>
                    </a:lnTo>
                    <a:lnTo>
                      <a:pt x="154" y="97"/>
                    </a:lnTo>
                    <a:lnTo>
                      <a:pt x="155" y="106"/>
                    </a:lnTo>
                    <a:lnTo>
                      <a:pt x="153" y="114"/>
                    </a:lnTo>
                    <a:lnTo>
                      <a:pt x="149" y="118"/>
                    </a:lnTo>
                    <a:lnTo>
                      <a:pt x="141" y="120"/>
                    </a:lnTo>
                    <a:lnTo>
                      <a:pt x="135" y="122"/>
                    </a:lnTo>
                    <a:lnTo>
                      <a:pt x="134" y="131"/>
                    </a:lnTo>
                    <a:lnTo>
                      <a:pt x="130" y="139"/>
                    </a:lnTo>
                    <a:lnTo>
                      <a:pt x="119" y="143"/>
                    </a:lnTo>
                    <a:lnTo>
                      <a:pt x="109" y="145"/>
                    </a:lnTo>
                    <a:lnTo>
                      <a:pt x="107" y="157"/>
                    </a:lnTo>
                    <a:lnTo>
                      <a:pt x="103" y="163"/>
                    </a:lnTo>
                    <a:lnTo>
                      <a:pt x="98" y="165"/>
                    </a:lnTo>
                    <a:lnTo>
                      <a:pt x="89" y="166"/>
                    </a:lnTo>
                    <a:lnTo>
                      <a:pt x="83" y="165"/>
                    </a:lnTo>
                    <a:lnTo>
                      <a:pt x="77" y="163"/>
                    </a:lnTo>
                    <a:lnTo>
                      <a:pt x="72" y="159"/>
                    </a:lnTo>
                    <a:lnTo>
                      <a:pt x="67" y="161"/>
                    </a:lnTo>
                    <a:lnTo>
                      <a:pt x="56" y="162"/>
                    </a:lnTo>
                    <a:lnTo>
                      <a:pt x="48" y="160"/>
                    </a:lnTo>
                    <a:lnTo>
                      <a:pt x="43" y="155"/>
                    </a:lnTo>
                    <a:lnTo>
                      <a:pt x="39" y="149"/>
                    </a:lnTo>
                    <a:lnTo>
                      <a:pt x="37" y="144"/>
                    </a:lnTo>
                    <a:lnTo>
                      <a:pt x="33" y="146"/>
                    </a:lnTo>
                    <a:lnTo>
                      <a:pt x="27" y="146"/>
                    </a:lnTo>
                    <a:lnTo>
                      <a:pt x="21" y="141"/>
                    </a:lnTo>
                    <a:lnTo>
                      <a:pt x="16" y="130"/>
                    </a:lnTo>
                    <a:lnTo>
                      <a:pt x="13" y="117"/>
                    </a:lnTo>
                    <a:lnTo>
                      <a:pt x="9" y="118"/>
                    </a:lnTo>
                    <a:lnTo>
                      <a:pt x="3" y="115"/>
                    </a:lnTo>
                    <a:lnTo>
                      <a:pt x="1" y="108"/>
                    </a:lnTo>
                    <a:lnTo>
                      <a:pt x="1" y="100"/>
                    </a:lnTo>
                    <a:lnTo>
                      <a:pt x="4" y="92"/>
                    </a:lnTo>
                    <a:lnTo>
                      <a:pt x="5" y="87"/>
                    </a:lnTo>
                    <a:lnTo>
                      <a:pt x="1" y="81"/>
                    </a:lnTo>
                    <a:lnTo>
                      <a:pt x="0" y="73"/>
                    </a:lnTo>
                    <a:lnTo>
                      <a:pt x="3" y="66"/>
                    </a:lnTo>
                    <a:lnTo>
                      <a:pt x="8" y="60"/>
                    </a:lnTo>
                    <a:lnTo>
                      <a:pt x="9" y="52"/>
                    </a:lnTo>
                    <a:lnTo>
                      <a:pt x="9" y="44"/>
                    </a:lnTo>
                    <a:lnTo>
                      <a:pt x="10" y="37"/>
                    </a:lnTo>
                    <a:lnTo>
                      <a:pt x="14" y="30"/>
                    </a:lnTo>
                    <a:lnTo>
                      <a:pt x="20" y="27"/>
                    </a:lnTo>
                    <a:lnTo>
                      <a:pt x="25" y="26"/>
                    </a:lnTo>
                    <a:lnTo>
                      <a:pt x="28" y="26"/>
                    </a:lnTo>
                    <a:lnTo>
                      <a:pt x="31" y="18"/>
                    </a:lnTo>
                    <a:lnTo>
                      <a:pt x="35" y="12"/>
                    </a:lnTo>
                    <a:lnTo>
                      <a:pt x="41" y="10"/>
                    </a:lnTo>
                    <a:lnTo>
                      <a:pt x="47" y="10"/>
                    </a:lnTo>
                    <a:lnTo>
                      <a:pt x="52" y="11"/>
                    </a:lnTo>
                    <a:lnTo>
                      <a:pt x="57" y="6"/>
                    </a:lnTo>
                    <a:lnTo>
                      <a:pt x="61" y="3"/>
                    </a:lnTo>
                    <a:lnTo>
                      <a:pt x="67" y="1"/>
                    </a:lnTo>
                    <a:lnTo>
                      <a:pt x="72" y="0"/>
                    </a:lnTo>
                    <a:lnTo>
                      <a:pt x="77" y="5"/>
                    </a:lnTo>
                    <a:close/>
                  </a:path>
                </a:pathLst>
              </a:custGeom>
              <a:solidFill>
                <a:srgbClr val="FFFF00"/>
              </a:solidFill>
              <a:ln w="1588">
                <a:solidFill>
                  <a:srgbClr val="808000"/>
                </a:solidFill>
                <a:prstDash val="solid"/>
                <a:round/>
                <a:headEnd/>
                <a:tailEnd/>
              </a:ln>
            </p:spPr>
            <p:txBody>
              <a:bodyPr/>
              <a:lstStyle/>
              <a:p>
                <a:endParaRPr lang="en-US"/>
              </a:p>
            </p:txBody>
          </p:sp>
          <p:sp>
            <p:nvSpPr>
              <p:cNvPr id="38042" name="Freeform 321"/>
              <p:cNvSpPr>
                <a:spLocks/>
              </p:cNvSpPr>
              <p:nvPr/>
            </p:nvSpPr>
            <p:spPr bwMode="auto">
              <a:xfrm>
                <a:off x="4994" y="3540"/>
                <a:ext cx="45" cy="16"/>
              </a:xfrm>
              <a:custGeom>
                <a:avLst/>
                <a:gdLst>
                  <a:gd name="T0" fmla="*/ 45 w 45"/>
                  <a:gd name="T1" fmla="*/ 16 h 16"/>
                  <a:gd name="T2" fmla="*/ 38 w 45"/>
                  <a:gd name="T3" fmla="*/ 12 h 16"/>
                  <a:gd name="T4" fmla="*/ 31 w 45"/>
                  <a:gd name="T5" fmla="*/ 8 h 16"/>
                  <a:gd name="T6" fmla="*/ 21 w 45"/>
                  <a:gd name="T7" fmla="*/ 6 h 16"/>
                  <a:gd name="T8" fmla="*/ 11 w 45"/>
                  <a:gd name="T9" fmla="*/ 5 h 16"/>
                  <a:gd name="T10" fmla="*/ 0 w 45"/>
                  <a:gd name="T11" fmla="*/ 5 h 16"/>
                  <a:gd name="T12" fmla="*/ 13 w 45"/>
                  <a:gd name="T13" fmla="*/ 2 h 16"/>
                  <a:gd name="T14" fmla="*/ 22 w 45"/>
                  <a:gd name="T15" fmla="*/ 0 h 16"/>
                  <a:gd name="T16" fmla="*/ 33 w 45"/>
                  <a:gd name="T17" fmla="*/ 1 h 16"/>
                  <a:gd name="T18" fmla="*/ 38 w 45"/>
                  <a:gd name="T19" fmla="*/ 4 h 16"/>
                  <a:gd name="T20" fmla="*/ 42 w 45"/>
                  <a:gd name="T21" fmla="*/ 8 h 16"/>
                  <a:gd name="T22" fmla="*/ 45 w 45"/>
                  <a:gd name="T23" fmla="*/ 16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5" h="16">
                    <a:moveTo>
                      <a:pt x="45" y="16"/>
                    </a:moveTo>
                    <a:lnTo>
                      <a:pt x="38" y="12"/>
                    </a:lnTo>
                    <a:lnTo>
                      <a:pt x="31" y="8"/>
                    </a:lnTo>
                    <a:lnTo>
                      <a:pt x="21" y="6"/>
                    </a:lnTo>
                    <a:lnTo>
                      <a:pt x="11" y="5"/>
                    </a:lnTo>
                    <a:lnTo>
                      <a:pt x="0" y="5"/>
                    </a:lnTo>
                    <a:lnTo>
                      <a:pt x="13" y="2"/>
                    </a:lnTo>
                    <a:lnTo>
                      <a:pt x="22" y="0"/>
                    </a:lnTo>
                    <a:lnTo>
                      <a:pt x="33" y="1"/>
                    </a:lnTo>
                    <a:lnTo>
                      <a:pt x="38" y="4"/>
                    </a:lnTo>
                    <a:lnTo>
                      <a:pt x="42" y="8"/>
                    </a:lnTo>
                    <a:lnTo>
                      <a:pt x="45" y="1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3" name="Freeform 322"/>
              <p:cNvSpPr>
                <a:spLocks/>
              </p:cNvSpPr>
              <p:nvPr/>
            </p:nvSpPr>
            <p:spPr bwMode="auto">
              <a:xfrm>
                <a:off x="4991" y="3572"/>
                <a:ext cx="38" cy="27"/>
              </a:xfrm>
              <a:custGeom>
                <a:avLst/>
                <a:gdLst>
                  <a:gd name="T0" fmla="*/ 38 w 38"/>
                  <a:gd name="T1" fmla="*/ 27 h 27"/>
                  <a:gd name="T2" fmla="*/ 32 w 38"/>
                  <a:gd name="T3" fmla="*/ 16 h 27"/>
                  <a:gd name="T4" fmla="*/ 24 w 38"/>
                  <a:gd name="T5" fmla="*/ 10 h 27"/>
                  <a:gd name="T6" fmla="*/ 14 w 38"/>
                  <a:gd name="T7" fmla="*/ 3 h 27"/>
                  <a:gd name="T8" fmla="*/ 5 w 38"/>
                  <a:gd name="T9" fmla="*/ 3 h 27"/>
                  <a:gd name="T10" fmla="*/ 0 w 38"/>
                  <a:gd name="T11" fmla="*/ 1 h 27"/>
                  <a:gd name="T12" fmla="*/ 15 w 38"/>
                  <a:gd name="T13" fmla="*/ 0 h 27"/>
                  <a:gd name="T14" fmla="*/ 23 w 38"/>
                  <a:gd name="T15" fmla="*/ 3 h 27"/>
                  <a:gd name="T16" fmla="*/ 28 w 38"/>
                  <a:gd name="T17" fmla="*/ 6 h 27"/>
                  <a:gd name="T18" fmla="*/ 32 w 38"/>
                  <a:gd name="T19" fmla="*/ 10 h 27"/>
                  <a:gd name="T20" fmla="*/ 35 w 38"/>
                  <a:gd name="T21" fmla="*/ 18 h 27"/>
                  <a:gd name="T22" fmla="*/ 38 w 38"/>
                  <a:gd name="T23" fmla="*/ 27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27">
                    <a:moveTo>
                      <a:pt x="38" y="27"/>
                    </a:moveTo>
                    <a:lnTo>
                      <a:pt x="32" y="16"/>
                    </a:lnTo>
                    <a:lnTo>
                      <a:pt x="24" y="10"/>
                    </a:lnTo>
                    <a:lnTo>
                      <a:pt x="14" y="3"/>
                    </a:lnTo>
                    <a:lnTo>
                      <a:pt x="5" y="3"/>
                    </a:lnTo>
                    <a:lnTo>
                      <a:pt x="0" y="1"/>
                    </a:lnTo>
                    <a:lnTo>
                      <a:pt x="15" y="0"/>
                    </a:lnTo>
                    <a:lnTo>
                      <a:pt x="23" y="3"/>
                    </a:lnTo>
                    <a:lnTo>
                      <a:pt x="28" y="6"/>
                    </a:lnTo>
                    <a:lnTo>
                      <a:pt x="32" y="10"/>
                    </a:lnTo>
                    <a:lnTo>
                      <a:pt x="35" y="18"/>
                    </a:lnTo>
                    <a:lnTo>
                      <a:pt x="38" y="2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4" name="Freeform 323"/>
              <p:cNvSpPr>
                <a:spLocks/>
              </p:cNvSpPr>
              <p:nvPr/>
            </p:nvSpPr>
            <p:spPr bwMode="auto">
              <a:xfrm>
                <a:off x="4981" y="3579"/>
                <a:ext cx="21" cy="40"/>
              </a:xfrm>
              <a:custGeom>
                <a:avLst/>
                <a:gdLst>
                  <a:gd name="T0" fmla="*/ 20 w 21"/>
                  <a:gd name="T1" fmla="*/ 40 h 40"/>
                  <a:gd name="T2" fmla="*/ 16 w 21"/>
                  <a:gd name="T3" fmla="*/ 26 h 40"/>
                  <a:gd name="T4" fmla="*/ 12 w 21"/>
                  <a:gd name="T5" fmla="*/ 18 h 40"/>
                  <a:gd name="T6" fmla="*/ 8 w 21"/>
                  <a:gd name="T7" fmla="*/ 10 h 40"/>
                  <a:gd name="T8" fmla="*/ 4 w 21"/>
                  <a:gd name="T9" fmla="*/ 5 h 40"/>
                  <a:gd name="T10" fmla="*/ 0 w 21"/>
                  <a:gd name="T11" fmla="*/ 0 h 40"/>
                  <a:gd name="T12" fmla="*/ 9 w 21"/>
                  <a:gd name="T13" fmla="*/ 6 h 40"/>
                  <a:gd name="T14" fmla="*/ 16 w 21"/>
                  <a:gd name="T15" fmla="*/ 16 h 40"/>
                  <a:gd name="T16" fmla="*/ 20 w 21"/>
                  <a:gd name="T17" fmla="*/ 23 h 40"/>
                  <a:gd name="T18" fmla="*/ 21 w 21"/>
                  <a:gd name="T19" fmla="*/ 28 h 40"/>
                  <a:gd name="T20" fmla="*/ 20 w 21"/>
                  <a:gd name="T21" fmla="*/ 4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 h="40">
                    <a:moveTo>
                      <a:pt x="20" y="40"/>
                    </a:moveTo>
                    <a:lnTo>
                      <a:pt x="16" y="26"/>
                    </a:lnTo>
                    <a:lnTo>
                      <a:pt x="12" y="18"/>
                    </a:lnTo>
                    <a:lnTo>
                      <a:pt x="8" y="10"/>
                    </a:lnTo>
                    <a:lnTo>
                      <a:pt x="4" y="5"/>
                    </a:lnTo>
                    <a:lnTo>
                      <a:pt x="0" y="0"/>
                    </a:lnTo>
                    <a:lnTo>
                      <a:pt x="9" y="6"/>
                    </a:lnTo>
                    <a:lnTo>
                      <a:pt x="16" y="16"/>
                    </a:lnTo>
                    <a:lnTo>
                      <a:pt x="20" y="23"/>
                    </a:lnTo>
                    <a:lnTo>
                      <a:pt x="21" y="28"/>
                    </a:lnTo>
                    <a:lnTo>
                      <a:pt x="20" y="4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5" name="Freeform 324"/>
              <p:cNvSpPr>
                <a:spLocks/>
              </p:cNvSpPr>
              <p:nvPr/>
            </p:nvSpPr>
            <p:spPr bwMode="auto">
              <a:xfrm>
                <a:off x="4986" y="3528"/>
                <a:ext cx="39" cy="17"/>
              </a:xfrm>
              <a:custGeom>
                <a:avLst/>
                <a:gdLst>
                  <a:gd name="T0" fmla="*/ 29 w 39"/>
                  <a:gd name="T1" fmla="*/ 0 h 17"/>
                  <a:gd name="T2" fmla="*/ 23 w 39"/>
                  <a:gd name="T3" fmla="*/ 1 h 17"/>
                  <a:gd name="T4" fmla="*/ 13 w 39"/>
                  <a:gd name="T5" fmla="*/ 4 h 17"/>
                  <a:gd name="T6" fmla="*/ 4 w 39"/>
                  <a:gd name="T7" fmla="*/ 12 h 17"/>
                  <a:gd name="T8" fmla="*/ 0 w 39"/>
                  <a:gd name="T9" fmla="*/ 17 h 17"/>
                  <a:gd name="T10" fmla="*/ 11 w 39"/>
                  <a:gd name="T11" fmla="*/ 9 h 17"/>
                  <a:gd name="T12" fmla="*/ 23 w 39"/>
                  <a:gd name="T13" fmla="*/ 4 h 17"/>
                  <a:gd name="T14" fmla="*/ 31 w 39"/>
                  <a:gd name="T15" fmla="*/ 4 h 17"/>
                  <a:gd name="T16" fmla="*/ 39 w 39"/>
                  <a:gd name="T17" fmla="*/ 2 h 17"/>
                  <a:gd name="T18" fmla="*/ 29 w 39"/>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 h="17">
                    <a:moveTo>
                      <a:pt x="29" y="0"/>
                    </a:moveTo>
                    <a:lnTo>
                      <a:pt x="23" y="1"/>
                    </a:lnTo>
                    <a:lnTo>
                      <a:pt x="13" y="4"/>
                    </a:lnTo>
                    <a:lnTo>
                      <a:pt x="4" y="12"/>
                    </a:lnTo>
                    <a:lnTo>
                      <a:pt x="0" y="17"/>
                    </a:lnTo>
                    <a:lnTo>
                      <a:pt x="11" y="9"/>
                    </a:lnTo>
                    <a:lnTo>
                      <a:pt x="23" y="4"/>
                    </a:lnTo>
                    <a:lnTo>
                      <a:pt x="31" y="4"/>
                    </a:lnTo>
                    <a:lnTo>
                      <a:pt x="39" y="2"/>
                    </a:lnTo>
                    <a:lnTo>
                      <a:pt x="29"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6" name="Freeform 325"/>
              <p:cNvSpPr>
                <a:spLocks/>
              </p:cNvSpPr>
              <p:nvPr/>
            </p:nvSpPr>
            <p:spPr bwMode="auto">
              <a:xfrm>
                <a:off x="4986" y="3506"/>
                <a:ext cx="15" cy="26"/>
              </a:xfrm>
              <a:custGeom>
                <a:avLst/>
                <a:gdLst>
                  <a:gd name="T0" fmla="*/ 15 w 15"/>
                  <a:gd name="T1" fmla="*/ 0 h 26"/>
                  <a:gd name="T2" fmla="*/ 5 w 15"/>
                  <a:gd name="T3" fmla="*/ 8 h 26"/>
                  <a:gd name="T4" fmla="*/ 3 w 15"/>
                  <a:gd name="T5" fmla="*/ 16 h 26"/>
                  <a:gd name="T6" fmla="*/ 0 w 15"/>
                  <a:gd name="T7" fmla="*/ 26 h 26"/>
                  <a:gd name="T8" fmla="*/ 0 w 15"/>
                  <a:gd name="T9" fmla="*/ 13 h 26"/>
                  <a:gd name="T10" fmla="*/ 4 w 15"/>
                  <a:gd name="T11" fmla="*/ 4 h 26"/>
                  <a:gd name="T12" fmla="*/ 15 w 15"/>
                  <a:gd name="T13" fmla="*/ 0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26">
                    <a:moveTo>
                      <a:pt x="15" y="0"/>
                    </a:moveTo>
                    <a:lnTo>
                      <a:pt x="5" y="8"/>
                    </a:lnTo>
                    <a:lnTo>
                      <a:pt x="3" y="16"/>
                    </a:lnTo>
                    <a:lnTo>
                      <a:pt x="0" y="26"/>
                    </a:lnTo>
                    <a:lnTo>
                      <a:pt x="0" y="13"/>
                    </a:lnTo>
                    <a:lnTo>
                      <a:pt x="4" y="4"/>
                    </a:lnTo>
                    <a:lnTo>
                      <a:pt x="1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7" name="Freeform 326"/>
              <p:cNvSpPr>
                <a:spLocks/>
              </p:cNvSpPr>
              <p:nvPr/>
            </p:nvSpPr>
            <p:spPr bwMode="auto">
              <a:xfrm>
                <a:off x="4970" y="3584"/>
                <a:ext cx="7" cy="49"/>
              </a:xfrm>
              <a:custGeom>
                <a:avLst/>
                <a:gdLst>
                  <a:gd name="T0" fmla="*/ 2 w 7"/>
                  <a:gd name="T1" fmla="*/ 0 h 49"/>
                  <a:gd name="T2" fmla="*/ 6 w 7"/>
                  <a:gd name="T3" fmla="*/ 11 h 49"/>
                  <a:gd name="T4" fmla="*/ 7 w 7"/>
                  <a:gd name="T5" fmla="*/ 24 h 49"/>
                  <a:gd name="T6" fmla="*/ 6 w 7"/>
                  <a:gd name="T7" fmla="*/ 33 h 49"/>
                  <a:gd name="T8" fmla="*/ 4 w 7"/>
                  <a:gd name="T9" fmla="*/ 43 h 49"/>
                  <a:gd name="T10" fmla="*/ 0 w 7"/>
                  <a:gd name="T11" fmla="*/ 49 h 49"/>
                  <a:gd name="T12" fmla="*/ 2 w 7"/>
                  <a:gd name="T13" fmla="*/ 32 h 49"/>
                  <a:gd name="T14" fmla="*/ 3 w 7"/>
                  <a:gd name="T15" fmla="*/ 13 h 49"/>
                  <a:gd name="T16" fmla="*/ 2 w 7"/>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9">
                    <a:moveTo>
                      <a:pt x="2" y="0"/>
                    </a:moveTo>
                    <a:lnTo>
                      <a:pt x="6" y="11"/>
                    </a:lnTo>
                    <a:lnTo>
                      <a:pt x="7" y="24"/>
                    </a:lnTo>
                    <a:lnTo>
                      <a:pt x="6" y="33"/>
                    </a:lnTo>
                    <a:lnTo>
                      <a:pt x="4" y="43"/>
                    </a:lnTo>
                    <a:lnTo>
                      <a:pt x="0" y="49"/>
                    </a:lnTo>
                    <a:lnTo>
                      <a:pt x="2" y="32"/>
                    </a:lnTo>
                    <a:lnTo>
                      <a:pt x="3" y="13"/>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8" name="Freeform 327"/>
              <p:cNvSpPr>
                <a:spLocks/>
              </p:cNvSpPr>
              <p:nvPr/>
            </p:nvSpPr>
            <p:spPr bwMode="auto">
              <a:xfrm>
                <a:off x="4939" y="3579"/>
                <a:ext cx="16" cy="38"/>
              </a:xfrm>
              <a:custGeom>
                <a:avLst/>
                <a:gdLst>
                  <a:gd name="T0" fmla="*/ 0 w 16"/>
                  <a:gd name="T1" fmla="*/ 38 h 38"/>
                  <a:gd name="T2" fmla="*/ 10 w 16"/>
                  <a:gd name="T3" fmla="*/ 22 h 38"/>
                  <a:gd name="T4" fmla="*/ 13 w 16"/>
                  <a:gd name="T5" fmla="*/ 10 h 38"/>
                  <a:gd name="T6" fmla="*/ 16 w 16"/>
                  <a:gd name="T7" fmla="*/ 0 h 38"/>
                  <a:gd name="T8" fmla="*/ 8 w 16"/>
                  <a:gd name="T9" fmla="*/ 11 h 38"/>
                  <a:gd name="T10" fmla="*/ 3 w 16"/>
                  <a:gd name="T11" fmla="*/ 21 h 38"/>
                  <a:gd name="T12" fmla="*/ 0 w 16"/>
                  <a:gd name="T13" fmla="*/ 38 h 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38">
                    <a:moveTo>
                      <a:pt x="0" y="38"/>
                    </a:moveTo>
                    <a:lnTo>
                      <a:pt x="10" y="22"/>
                    </a:lnTo>
                    <a:lnTo>
                      <a:pt x="13" y="10"/>
                    </a:lnTo>
                    <a:lnTo>
                      <a:pt x="16" y="0"/>
                    </a:lnTo>
                    <a:lnTo>
                      <a:pt x="8" y="11"/>
                    </a:lnTo>
                    <a:lnTo>
                      <a:pt x="3" y="21"/>
                    </a:lnTo>
                    <a:lnTo>
                      <a:pt x="0" y="3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49" name="Freeform 328"/>
              <p:cNvSpPr>
                <a:spLocks/>
              </p:cNvSpPr>
              <p:nvPr/>
            </p:nvSpPr>
            <p:spPr bwMode="auto">
              <a:xfrm>
                <a:off x="4913" y="3573"/>
                <a:ext cx="36" cy="21"/>
              </a:xfrm>
              <a:custGeom>
                <a:avLst/>
                <a:gdLst>
                  <a:gd name="T0" fmla="*/ 36 w 36"/>
                  <a:gd name="T1" fmla="*/ 0 h 21"/>
                  <a:gd name="T2" fmla="*/ 20 w 36"/>
                  <a:gd name="T3" fmla="*/ 3 h 21"/>
                  <a:gd name="T4" fmla="*/ 13 w 36"/>
                  <a:gd name="T5" fmla="*/ 9 h 21"/>
                  <a:gd name="T6" fmla="*/ 5 w 36"/>
                  <a:gd name="T7" fmla="*/ 16 h 21"/>
                  <a:gd name="T8" fmla="*/ 0 w 36"/>
                  <a:gd name="T9" fmla="*/ 21 h 21"/>
                  <a:gd name="T10" fmla="*/ 5 w 36"/>
                  <a:gd name="T11" fmla="*/ 10 h 21"/>
                  <a:gd name="T12" fmla="*/ 13 w 36"/>
                  <a:gd name="T13" fmla="*/ 3 h 21"/>
                  <a:gd name="T14" fmla="*/ 22 w 36"/>
                  <a:gd name="T15" fmla="*/ 0 h 21"/>
                  <a:gd name="T16" fmla="*/ 36 w 36"/>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1">
                    <a:moveTo>
                      <a:pt x="36" y="0"/>
                    </a:moveTo>
                    <a:lnTo>
                      <a:pt x="20" y="3"/>
                    </a:lnTo>
                    <a:lnTo>
                      <a:pt x="13" y="9"/>
                    </a:lnTo>
                    <a:lnTo>
                      <a:pt x="5" y="16"/>
                    </a:lnTo>
                    <a:lnTo>
                      <a:pt x="0" y="21"/>
                    </a:lnTo>
                    <a:lnTo>
                      <a:pt x="5" y="10"/>
                    </a:lnTo>
                    <a:lnTo>
                      <a:pt x="13" y="3"/>
                    </a:lnTo>
                    <a:lnTo>
                      <a:pt x="22" y="0"/>
                    </a:lnTo>
                    <a:lnTo>
                      <a:pt x="3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0" name="Freeform 329"/>
              <p:cNvSpPr>
                <a:spLocks/>
              </p:cNvSpPr>
              <p:nvPr/>
            </p:nvSpPr>
            <p:spPr bwMode="auto">
              <a:xfrm>
                <a:off x="4936" y="3519"/>
                <a:ext cx="9" cy="21"/>
              </a:xfrm>
              <a:custGeom>
                <a:avLst/>
                <a:gdLst>
                  <a:gd name="T0" fmla="*/ 0 w 9"/>
                  <a:gd name="T1" fmla="*/ 0 h 21"/>
                  <a:gd name="T2" fmla="*/ 6 w 9"/>
                  <a:gd name="T3" fmla="*/ 9 h 21"/>
                  <a:gd name="T4" fmla="*/ 9 w 9"/>
                  <a:gd name="T5" fmla="*/ 21 h 21"/>
                  <a:gd name="T6" fmla="*/ 3 w 9"/>
                  <a:gd name="T7" fmla="*/ 12 h 21"/>
                  <a:gd name="T8" fmla="*/ 0 w 9"/>
                  <a:gd name="T9" fmla="*/ 0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21">
                    <a:moveTo>
                      <a:pt x="0" y="0"/>
                    </a:moveTo>
                    <a:lnTo>
                      <a:pt x="6" y="9"/>
                    </a:lnTo>
                    <a:lnTo>
                      <a:pt x="9" y="21"/>
                    </a:lnTo>
                    <a:lnTo>
                      <a:pt x="3"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1" name="Freeform 330"/>
              <p:cNvSpPr>
                <a:spLocks/>
              </p:cNvSpPr>
              <p:nvPr/>
            </p:nvSpPr>
            <p:spPr bwMode="auto">
              <a:xfrm>
                <a:off x="4958" y="3508"/>
                <a:ext cx="3" cy="26"/>
              </a:xfrm>
              <a:custGeom>
                <a:avLst/>
                <a:gdLst>
                  <a:gd name="T0" fmla="*/ 0 w 3"/>
                  <a:gd name="T1" fmla="*/ 0 h 26"/>
                  <a:gd name="T2" fmla="*/ 3 w 3"/>
                  <a:gd name="T3" fmla="*/ 8 h 26"/>
                  <a:gd name="T4" fmla="*/ 3 w 3"/>
                  <a:gd name="T5" fmla="*/ 17 h 26"/>
                  <a:gd name="T6" fmla="*/ 2 w 3"/>
                  <a:gd name="T7" fmla="*/ 26 h 26"/>
                  <a:gd name="T8" fmla="*/ 0 w 3"/>
                  <a:gd name="T9" fmla="*/ 14 h 26"/>
                  <a:gd name="T10" fmla="*/ 0 w 3"/>
                  <a:gd name="T11" fmla="*/ 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6">
                    <a:moveTo>
                      <a:pt x="0" y="0"/>
                    </a:moveTo>
                    <a:lnTo>
                      <a:pt x="3" y="8"/>
                    </a:lnTo>
                    <a:lnTo>
                      <a:pt x="3" y="17"/>
                    </a:lnTo>
                    <a:lnTo>
                      <a:pt x="2" y="26"/>
                    </a:lnTo>
                    <a:lnTo>
                      <a:pt x="0" y="14"/>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2" name="Freeform 331"/>
              <p:cNvSpPr>
                <a:spLocks/>
              </p:cNvSpPr>
              <p:nvPr/>
            </p:nvSpPr>
            <p:spPr bwMode="auto">
              <a:xfrm>
                <a:off x="4913" y="3542"/>
                <a:ext cx="24" cy="7"/>
              </a:xfrm>
              <a:custGeom>
                <a:avLst/>
                <a:gdLst>
                  <a:gd name="T0" fmla="*/ 24 w 24"/>
                  <a:gd name="T1" fmla="*/ 7 h 7"/>
                  <a:gd name="T2" fmla="*/ 16 w 24"/>
                  <a:gd name="T3" fmla="*/ 3 h 7"/>
                  <a:gd name="T4" fmla="*/ 8 w 24"/>
                  <a:gd name="T5" fmla="*/ 0 h 7"/>
                  <a:gd name="T6" fmla="*/ 0 w 24"/>
                  <a:gd name="T7" fmla="*/ 2 h 7"/>
                  <a:gd name="T8" fmla="*/ 10 w 24"/>
                  <a:gd name="T9" fmla="*/ 4 h 7"/>
                  <a:gd name="T10" fmla="*/ 24 w 24"/>
                  <a:gd name="T11" fmla="*/ 7 h 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
                    <a:moveTo>
                      <a:pt x="24" y="7"/>
                    </a:moveTo>
                    <a:lnTo>
                      <a:pt x="16" y="3"/>
                    </a:lnTo>
                    <a:lnTo>
                      <a:pt x="8" y="0"/>
                    </a:lnTo>
                    <a:lnTo>
                      <a:pt x="0" y="2"/>
                    </a:lnTo>
                    <a:lnTo>
                      <a:pt x="10" y="4"/>
                    </a:lnTo>
                    <a:lnTo>
                      <a:pt x="24" y="7"/>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3" name="Freeform 332"/>
              <p:cNvSpPr>
                <a:spLocks/>
              </p:cNvSpPr>
              <p:nvPr/>
            </p:nvSpPr>
            <p:spPr bwMode="auto">
              <a:xfrm>
                <a:off x="4943" y="3537"/>
                <a:ext cx="56" cy="44"/>
              </a:xfrm>
              <a:custGeom>
                <a:avLst/>
                <a:gdLst>
                  <a:gd name="T0" fmla="*/ 54 w 56"/>
                  <a:gd name="T1" fmla="*/ 31 h 44"/>
                  <a:gd name="T2" fmla="*/ 48 w 56"/>
                  <a:gd name="T3" fmla="*/ 37 h 44"/>
                  <a:gd name="T4" fmla="*/ 47 w 56"/>
                  <a:gd name="T5" fmla="*/ 30 h 44"/>
                  <a:gd name="T6" fmla="*/ 46 w 56"/>
                  <a:gd name="T7" fmla="*/ 25 h 44"/>
                  <a:gd name="T8" fmla="*/ 43 w 56"/>
                  <a:gd name="T9" fmla="*/ 20 h 44"/>
                  <a:gd name="T10" fmla="*/ 36 w 56"/>
                  <a:gd name="T11" fmla="*/ 17 h 44"/>
                  <a:gd name="T12" fmla="*/ 29 w 56"/>
                  <a:gd name="T13" fmla="*/ 15 h 44"/>
                  <a:gd name="T14" fmla="*/ 22 w 56"/>
                  <a:gd name="T15" fmla="*/ 15 h 44"/>
                  <a:gd name="T16" fmla="*/ 16 w 56"/>
                  <a:gd name="T17" fmla="*/ 17 h 44"/>
                  <a:gd name="T18" fmla="*/ 12 w 56"/>
                  <a:gd name="T19" fmla="*/ 21 h 44"/>
                  <a:gd name="T20" fmla="*/ 11 w 56"/>
                  <a:gd name="T21" fmla="*/ 26 h 44"/>
                  <a:gd name="T22" fmla="*/ 12 w 56"/>
                  <a:gd name="T23" fmla="*/ 34 h 44"/>
                  <a:gd name="T24" fmla="*/ 13 w 56"/>
                  <a:gd name="T25" fmla="*/ 38 h 44"/>
                  <a:gd name="T26" fmla="*/ 18 w 56"/>
                  <a:gd name="T27" fmla="*/ 42 h 44"/>
                  <a:gd name="T28" fmla="*/ 32 w 56"/>
                  <a:gd name="T29" fmla="*/ 43 h 44"/>
                  <a:gd name="T30" fmla="*/ 21 w 56"/>
                  <a:gd name="T31" fmla="*/ 44 h 44"/>
                  <a:gd name="T32" fmla="*/ 14 w 56"/>
                  <a:gd name="T33" fmla="*/ 43 h 44"/>
                  <a:gd name="T34" fmla="*/ 9 w 56"/>
                  <a:gd name="T35" fmla="*/ 41 h 44"/>
                  <a:gd name="T36" fmla="*/ 2 w 56"/>
                  <a:gd name="T37" fmla="*/ 35 h 44"/>
                  <a:gd name="T38" fmla="*/ 1 w 56"/>
                  <a:gd name="T39" fmla="*/ 29 h 44"/>
                  <a:gd name="T40" fmla="*/ 0 w 56"/>
                  <a:gd name="T41" fmla="*/ 24 h 44"/>
                  <a:gd name="T42" fmla="*/ 0 w 56"/>
                  <a:gd name="T43" fmla="*/ 18 h 44"/>
                  <a:gd name="T44" fmla="*/ 2 w 56"/>
                  <a:gd name="T45" fmla="*/ 13 h 44"/>
                  <a:gd name="T46" fmla="*/ 5 w 56"/>
                  <a:gd name="T47" fmla="*/ 9 h 44"/>
                  <a:gd name="T48" fmla="*/ 11 w 56"/>
                  <a:gd name="T49" fmla="*/ 5 h 44"/>
                  <a:gd name="T50" fmla="*/ 15 w 56"/>
                  <a:gd name="T51" fmla="*/ 2 h 44"/>
                  <a:gd name="T52" fmla="*/ 20 w 56"/>
                  <a:gd name="T53" fmla="*/ 0 h 44"/>
                  <a:gd name="T54" fmla="*/ 28 w 56"/>
                  <a:gd name="T55" fmla="*/ 0 h 44"/>
                  <a:gd name="T56" fmla="*/ 35 w 56"/>
                  <a:gd name="T57" fmla="*/ 1 h 44"/>
                  <a:gd name="T58" fmla="*/ 42 w 56"/>
                  <a:gd name="T59" fmla="*/ 3 h 44"/>
                  <a:gd name="T60" fmla="*/ 49 w 56"/>
                  <a:gd name="T61" fmla="*/ 8 h 44"/>
                  <a:gd name="T62" fmla="*/ 53 w 56"/>
                  <a:gd name="T63" fmla="*/ 12 h 44"/>
                  <a:gd name="T64" fmla="*/ 56 w 56"/>
                  <a:gd name="T65" fmla="*/ 18 h 44"/>
                  <a:gd name="T66" fmla="*/ 56 w 56"/>
                  <a:gd name="T67" fmla="*/ 25 h 44"/>
                  <a:gd name="T68" fmla="*/ 54 w 56"/>
                  <a:gd name="T69" fmla="*/ 31 h 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6" h="44">
                    <a:moveTo>
                      <a:pt x="54" y="31"/>
                    </a:moveTo>
                    <a:lnTo>
                      <a:pt x="48" y="37"/>
                    </a:lnTo>
                    <a:lnTo>
                      <a:pt x="47" y="30"/>
                    </a:lnTo>
                    <a:lnTo>
                      <a:pt x="46" y="25"/>
                    </a:lnTo>
                    <a:lnTo>
                      <a:pt x="43" y="20"/>
                    </a:lnTo>
                    <a:lnTo>
                      <a:pt x="36" y="17"/>
                    </a:lnTo>
                    <a:lnTo>
                      <a:pt x="29" y="15"/>
                    </a:lnTo>
                    <a:lnTo>
                      <a:pt x="22" y="15"/>
                    </a:lnTo>
                    <a:lnTo>
                      <a:pt x="16" y="17"/>
                    </a:lnTo>
                    <a:lnTo>
                      <a:pt x="12" y="21"/>
                    </a:lnTo>
                    <a:lnTo>
                      <a:pt x="11" y="26"/>
                    </a:lnTo>
                    <a:lnTo>
                      <a:pt x="12" y="34"/>
                    </a:lnTo>
                    <a:lnTo>
                      <a:pt x="13" y="38"/>
                    </a:lnTo>
                    <a:lnTo>
                      <a:pt x="18" y="42"/>
                    </a:lnTo>
                    <a:lnTo>
                      <a:pt x="32" y="43"/>
                    </a:lnTo>
                    <a:lnTo>
                      <a:pt x="21" y="44"/>
                    </a:lnTo>
                    <a:lnTo>
                      <a:pt x="14" y="43"/>
                    </a:lnTo>
                    <a:lnTo>
                      <a:pt x="9" y="41"/>
                    </a:lnTo>
                    <a:lnTo>
                      <a:pt x="2" y="35"/>
                    </a:lnTo>
                    <a:lnTo>
                      <a:pt x="1" y="29"/>
                    </a:lnTo>
                    <a:lnTo>
                      <a:pt x="0" y="24"/>
                    </a:lnTo>
                    <a:lnTo>
                      <a:pt x="0" y="18"/>
                    </a:lnTo>
                    <a:lnTo>
                      <a:pt x="2" y="13"/>
                    </a:lnTo>
                    <a:lnTo>
                      <a:pt x="5" y="9"/>
                    </a:lnTo>
                    <a:lnTo>
                      <a:pt x="11" y="5"/>
                    </a:lnTo>
                    <a:lnTo>
                      <a:pt x="15" y="2"/>
                    </a:lnTo>
                    <a:lnTo>
                      <a:pt x="20" y="0"/>
                    </a:lnTo>
                    <a:lnTo>
                      <a:pt x="28" y="0"/>
                    </a:lnTo>
                    <a:lnTo>
                      <a:pt x="35" y="1"/>
                    </a:lnTo>
                    <a:lnTo>
                      <a:pt x="42" y="3"/>
                    </a:lnTo>
                    <a:lnTo>
                      <a:pt x="49" y="8"/>
                    </a:lnTo>
                    <a:lnTo>
                      <a:pt x="53" y="12"/>
                    </a:lnTo>
                    <a:lnTo>
                      <a:pt x="56" y="18"/>
                    </a:lnTo>
                    <a:lnTo>
                      <a:pt x="56" y="25"/>
                    </a:lnTo>
                    <a:lnTo>
                      <a:pt x="54" y="3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54" name="Freeform 333"/>
              <p:cNvSpPr>
                <a:spLocks/>
              </p:cNvSpPr>
              <p:nvPr/>
            </p:nvSpPr>
            <p:spPr bwMode="auto">
              <a:xfrm>
                <a:off x="4983" y="3566"/>
                <a:ext cx="25" cy="25"/>
              </a:xfrm>
              <a:custGeom>
                <a:avLst/>
                <a:gdLst>
                  <a:gd name="T0" fmla="*/ 0 w 25"/>
                  <a:gd name="T1" fmla="*/ 0 h 25"/>
                  <a:gd name="T2" fmla="*/ 11 w 25"/>
                  <a:gd name="T3" fmla="*/ 5 h 25"/>
                  <a:gd name="T4" fmla="*/ 19 w 25"/>
                  <a:gd name="T5" fmla="*/ 12 h 25"/>
                  <a:gd name="T6" fmla="*/ 24 w 25"/>
                  <a:gd name="T7" fmla="*/ 19 h 25"/>
                  <a:gd name="T8" fmla="*/ 25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0"/>
                    </a:moveTo>
                    <a:lnTo>
                      <a:pt x="11" y="5"/>
                    </a:lnTo>
                    <a:lnTo>
                      <a:pt x="19" y="12"/>
                    </a:lnTo>
                    <a:lnTo>
                      <a:pt x="24" y="19"/>
                    </a:lnTo>
                    <a:lnTo>
                      <a:pt x="25" y="25"/>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55" name="Freeform 334"/>
              <p:cNvSpPr>
                <a:spLocks/>
              </p:cNvSpPr>
              <p:nvPr/>
            </p:nvSpPr>
            <p:spPr bwMode="auto">
              <a:xfrm>
                <a:off x="4976" y="3566"/>
                <a:ext cx="15" cy="37"/>
              </a:xfrm>
              <a:custGeom>
                <a:avLst/>
                <a:gdLst>
                  <a:gd name="T0" fmla="*/ 0 w 15"/>
                  <a:gd name="T1" fmla="*/ 0 h 37"/>
                  <a:gd name="T2" fmla="*/ 10 w 15"/>
                  <a:gd name="T3" fmla="*/ 9 h 37"/>
                  <a:gd name="T4" fmla="*/ 15 w 15"/>
                  <a:gd name="T5" fmla="*/ 15 h 37"/>
                  <a:gd name="T6" fmla="*/ 15 w 15"/>
                  <a:gd name="T7" fmla="*/ 21 h 37"/>
                  <a:gd name="T8" fmla="*/ 15 w 15"/>
                  <a:gd name="T9" fmla="*/ 29 h 37"/>
                  <a:gd name="T10" fmla="*/ 14 w 15"/>
                  <a:gd name="T11" fmla="*/ 37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7">
                    <a:moveTo>
                      <a:pt x="0" y="0"/>
                    </a:moveTo>
                    <a:lnTo>
                      <a:pt x="10" y="9"/>
                    </a:lnTo>
                    <a:lnTo>
                      <a:pt x="15" y="15"/>
                    </a:lnTo>
                    <a:lnTo>
                      <a:pt x="15" y="21"/>
                    </a:lnTo>
                    <a:lnTo>
                      <a:pt x="15" y="29"/>
                    </a:lnTo>
                    <a:lnTo>
                      <a:pt x="14" y="37"/>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56" name="Freeform 335"/>
              <p:cNvSpPr>
                <a:spLocks/>
              </p:cNvSpPr>
              <p:nvPr/>
            </p:nvSpPr>
            <p:spPr bwMode="auto">
              <a:xfrm>
                <a:off x="4971" y="3567"/>
                <a:ext cx="8" cy="28"/>
              </a:xfrm>
              <a:custGeom>
                <a:avLst/>
                <a:gdLst>
                  <a:gd name="T0" fmla="*/ 0 w 8"/>
                  <a:gd name="T1" fmla="*/ 0 h 28"/>
                  <a:gd name="T2" fmla="*/ 6 w 8"/>
                  <a:gd name="T3" fmla="*/ 7 h 28"/>
                  <a:gd name="T4" fmla="*/ 7 w 8"/>
                  <a:gd name="T5" fmla="*/ 13 h 28"/>
                  <a:gd name="T6" fmla="*/ 8 w 8"/>
                  <a:gd name="T7" fmla="*/ 18 h 28"/>
                  <a:gd name="T8" fmla="*/ 8 w 8"/>
                  <a:gd name="T9" fmla="*/ 26 h 28"/>
                  <a:gd name="T10" fmla="*/ 8 w 8"/>
                  <a:gd name="T11" fmla="*/ 28 h 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28">
                    <a:moveTo>
                      <a:pt x="0" y="0"/>
                    </a:moveTo>
                    <a:lnTo>
                      <a:pt x="6" y="7"/>
                    </a:lnTo>
                    <a:lnTo>
                      <a:pt x="7" y="13"/>
                    </a:lnTo>
                    <a:lnTo>
                      <a:pt x="8" y="18"/>
                    </a:lnTo>
                    <a:lnTo>
                      <a:pt x="8" y="26"/>
                    </a:lnTo>
                    <a:lnTo>
                      <a:pt x="8" y="28"/>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57" name="Oval 336"/>
              <p:cNvSpPr>
                <a:spLocks noChangeArrowheads="1"/>
              </p:cNvSpPr>
              <p:nvPr/>
            </p:nvSpPr>
            <p:spPr bwMode="auto">
              <a:xfrm>
                <a:off x="5003" y="3586"/>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58" name="Oval 337"/>
              <p:cNvSpPr>
                <a:spLocks noChangeArrowheads="1"/>
              </p:cNvSpPr>
              <p:nvPr/>
            </p:nvSpPr>
            <p:spPr bwMode="auto">
              <a:xfrm>
                <a:off x="4984" y="3601"/>
                <a:ext cx="8"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59" name="Oval 338"/>
              <p:cNvSpPr>
                <a:spLocks noChangeArrowheads="1"/>
              </p:cNvSpPr>
              <p:nvPr/>
            </p:nvSpPr>
            <p:spPr bwMode="auto">
              <a:xfrm>
                <a:off x="4973" y="3593"/>
                <a:ext cx="9" cy="9"/>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60" name="Freeform 339"/>
              <p:cNvSpPr>
                <a:spLocks/>
              </p:cNvSpPr>
              <p:nvPr/>
            </p:nvSpPr>
            <p:spPr bwMode="auto">
              <a:xfrm>
                <a:off x="4895" y="3938"/>
                <a:ext cx="237" cy="371"/>
              </a:xfrm>
              <a:custGeom>
                <a:avLst/>
                <a:gdLst>
                  <a:gd name="T0" fmla="*/ 237 w 237"/>
                  <a:gd name="T1" fmla="*/ 371 h 371"/>
                  <a:gd name="T2" fmla="*/ 236 w 237"/>
                  <a:gd name="T3" fmla="*/ 354 h 371"/>
                  <a:gd name="T4" fmla="*/ 235 w 237"/>
                  <a:gd name="T5" fmla="*/ 338 h 371"/>
                  <a:gd name="T6" fmla="*/ 232 w 237"/>
                  <a:gd name="T7" fmla="*/ 316 h 371"/>
                  <a:gd name="T8" fmla="*/ 229 w 237"/>
                  <a:gd name="T9" fmla="*/ 298 h 371"/>
                  <a:gd name="T10" fmla="*/ 225 w 237"/>
                  <a:gd name="T11" fmla="*/ 276 h 371"/>
                  <a:gd name="T12" fmla="*/ 217 w 237"/>
                  <a:gd name="T13" fmla="*/ 255 h 371"/>
                  <a:gd name="T14" fmla="*/ 212 w 237"/>
                  <a:gd name="T15" fmla="*/ 239 h 371"/>
                  <a:gd name="T16" fmla="*/ 204 w 237"/>
                  <a:gd name="T17" fmla="*/ 216 h 371"/>
                  <a:gd name="T18" fmla="*/ 196 w 237"/>
                  <a:gd name="T19" fmla="*/ 194 h 371"/>
                  <a:gd name="T20" fmla="*/ 186 w 237"/>
                  <a:gd name="T21" fmla="*/ 174 h 371"/>
                  <a:gd name="T22" fmla="*/ 174 w 237"/>
                  <a:gd name="T23" fmla="*/ 153 h 371"/>
                  <a:gd name="T24" fmla="*/ 163 w 237"/>
                  <a:gd name="T25" fmla="*/ 137 h 371"/>
                  <a:gd name="T26" fmla="*/ 148 w 237"/>
                  <a:gd name="T27" fmla="*/ 114 h 371"/>
                  <a:gd name="T28" fmla="*/ 133 w 237"/>
                  <a:gd name="T29" fmla="*/ 94 h 371"/>
                  <a:gd name="T30" fmla="*/ 119 w 237"/>
                  <a:gd name="T31" fmla="*/ 78 h 371"/>
                  <a:gd name="T32" fmla="*/ 107 w 237"/>
                  <a:gd name="T33" fmla="*/ 63 h 371"/>
                  <a:gd name="T34" fmla="*/ 92 w 237"/>
                  <a:gd name="T35" fmla="*/ 47 h 371"/>
                  <a:gd name="T36" fmla="*/ 75 w 237"/>
                  <a:gd name="T37" fmla="*/ 31 h 371"/>
                  <a:gd name="T38" fmla="*/ 59 w 237"/>
                  <a:gd name="T39" fmla="*/ 16 h 371"/>
                  <a:gd name="T40" fmla="*/ 38 w 237"/>
                  <a:gd name="T41" fmla="*/ 7 h 371"/>
                  <a:gd name="T42" fmla="*/ 14 w 237"/>
                  <a:gd name="T43" fmla="*/ 0 h 371"/>
                  <a:gd name="T44" fmla="*/ 0 w 237"/>
                  <a:gd name="T45" fmla="*/ 0 h 371"/>
                  <a:gd name="T46" fmla="*/ 22 w 237"/>
                  <a:gd name="T47" fmla="*/ 7 h 371"/>
                  <a:gd name="T48" fmla="*/ 46 w 237"/>
                  <a:gd name="T49" fmla="*/ 23 h 371"/>
                  <a:gd name="T50" fmla="*/ 60 w 237"/>
                  <a:gd name="T51" fmla="*/ 37 h 371"/>
                  <a:gd name="T52" fmla="*/ 77 w 237"/>
                  <a:gd name="T53" fmla="*/ 53 h 371"/>
                  <a:gd name="T54" fmla="*/ 97 w 237"/>
                  <a:gd name="T55" fmla="*/ 76 h 371"/>
                  <a:gd name="T56" fmla="*/ 110 w 237"/>
                  <a:gd name="T57" fmla="*/ 92 h 371"/>
                  <a:gd name="T58" fmla="*/ 122 w 237"/>
                  <a:gd name="T59" fmla="*/ 110 h 371"/>
                  <a:gd name="T60" fmla="*/ 136 w 237"/>
                  <a:gd name="T61" fmla="*/ 128 h 371"/>
                  <a:gd name="T62" fmla="*/ 147 w 237"/>
                  <a:gd name="T63" fmla="*/ 144 h 371"/>
                  <a:gd name="T64" fmla="*/ 159 w 237"/>
                  <a:gd name="T65" fmla="*/ 165 h 371"/>
                  <a:gd name="T66" fmla="*/ 171 w 237"/>
                  <a:gd name="T67" fmla="*/ 186 h 371"/>
                  <a:gd name="T68" fmla="*/ 181 w 237"/>
                  <a:gd name="T69" fmla="*/ 208 h 371"/>
                  <a:gd name="T70" fmla="*/ 190 w 237"/>
                  <a:gd name="T71" fmla="*/ 227 h 371"/>
                  <a:gd name="T72" fmla="*/ 194 w 237"/>
                  <a:gd name="T73" fmla="*/ 245 h 371"/>
                  <a:gd name="T74" fmla="*/ 200 w 237"/>
                  <a:gd name="T75" fmla="*/ 267 h 371"/>
                  <a:gd name="T76" fmla="*/ 206 w 237"/>
                  <a:gd name="T77" fmla="*/ 290 h 371"/>
                  <a:gd name="T78" fmla="*/ 209 w 237"/>
                  <a:gd name="T79" fmla="*/ 311 h 371"/>
                  <a:gd name="T80" fmla="*/ 209 w 237"/>
                  <a:gd name="T81" fmla="*/ 331 h 371"/>
                  <a:gd name="T82" fmla="*/ 209 w 237"/>
                  <a:gd name="T83" fmla="*/ 353 h 371"/>
                  <a:gd name="T84" fmla="*/ 206 w 237"/>
                  <a:gd name="T85" fmla="*/ 371 h 371"/>
                  <a:gd name="T86" fmla="*/ 237 w 237"/>
                  <a:gd name="T87" fmla="*/ 371 h 37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37" h="371">
                    <a:moveTo>
                      <a:pt x="237" y="371"/>
                    </a:moveTo>
                    <a:lnTo>
                      <a:pt x="236" y="354"/>
                    </a:lnTo>
                    <a:lnTo>
                      <a:pt x="235" y="338"/>
                    </a:lnTo>
                    <a:lnTo>
                      <a:pt x="232" y="316"/>
                    </a:lnTo>
                    <a:lnTo>
                      <a:pt x="229" y="298"/>
                    </a:lnTo>
                    <a:lnTo>
                      <a:pt x="225" y="276"/>
                    </a:lnTo>
                    <a:lnTo>
                      <a:pt x="217" y="255"/>
                    </a:lnTo>
                    <a:lnTo>
                      <a:pt x="212" y="239"/>
                    </a:lnTo>
                    <a:lnTo>
                      <a:pt x="204" y="216"/>
                    </a:lnTo>
                    <a:lnTo>
                      <a:pt x="196" y="194"/>
                    </a:lnTo>
                    <a:lnTo>
                      <a:pt x="186" y="174"/>
                    </a:lnTo>
                    <a:lnTo>
                      <a:pt x="174" y="153"/>
                    </a:lnTo>
                    <a:lnTo>
                      <a:pt x="163" y="137"/>
                    </a:lnTo>
                    <a:lnTo>
                      <a:pt x="148" y="114"/>
                    </a:lnTo>
                    <a:lnTo>
                      <a:pt x="133" y="94"/>
                    </a:lnTo>
                    <a:lnTo>
                      <a:pt x="119" y="78"/>
                    </a:lnTo>
                    <a:lnTo>
                      <a:pt x="107" y="63"/>
                    </a:lnTo>
                    <a:lnTo>
                      <a:pt x="92" y="47"/>
                    </a:lnTo>
                    <a:lnTo>
                      <a:pt x="75" y="31"/>
                    </a:lnTo>
                    <a:lnTo>
                      <a:pt x="59" y="16"/>
                    </a:lnTo>
                    <a:lnTo>
                      <a:pt x="38" y="7"/>
                    </a:lnTo>
                    <a:lnTo>
                      <a:pt x="14" y="0"/>
                    </a:lnTo>
                    <a:lnTo>
                      <a:pt x="0" y="0"/>
                    </a:lnTo>
                    <a:lnTo>
                      <a:pt x="22" y="7"/>
                    </a:lnTo>
                    <a:lnTo>
                      <a:pt x="46" y="23"/>
                    </a:lnTo>
                    <a:lnTo>
                      <a:pt x="60" y="37"/>
                    </a:lnTo>
                    <a:lnTo>
                      <a:pt x="77" y="53"/>
                    </a:lnTo>
                    <a:lnTo>
                      <a:pt x="97" y="76"/>
                    </a:lnTo>
                    <a:lnTo>
                      <a:pt x="110" y="92"/>
                    </a:lnTo>
                    <a:lnTo>
                      <a:pt x="122" y="110"/>
                    </a:lnTo>
                    <a:lnTo>
                      <a:pt x="136" y="128"/>
                    </a:lnTo>
                    <a:lnTo>
                      <a:pt x="147" y="144"/>
                    </a:lnTo>
                    <a:lnTo>
                      <a:pt x="159" y="165"/>
                    </a:lnTo>
                    <a:lnTo>
                      <a:pt x="171" y="186"/>
                    </a:lnTo>
                    <a:lnTo>
                      <a:pt x="181" y="208"/>
                    </a:lnTo>
                    <a:lnTo>
                      <a:pt x="190" y="227"/>
                    </a:lnTo>
                    <a:lnTo>
                      <a:pt x="194" y="245"/>
                    </a:lnTo>
                    <a:lnTo>
                      <a:pt x="200" y="267"/>
                    </a:lnTo>
                    <a:lnTo>
                      <a:pt x="206" y="290"/>
                    </a:lnTo>
                    <a:lnTo>
                      <a:pt x="209" y="311"/>
                    </a:lnTo>
                    <a:lnTo>
                      <a:pt x="209" y="331"/>
                    </a:lnTo>
                    <a:lnTo>
                      <a:pt x="209" y="353"/>
                    </a:lnTo>
                    <a:lnTo>
                      <a:pt x="206" y="371"/>
                    </a:lnTo>
                    <a:lnTo>
                      <a:pt x="237" y="371"/>
                    </a:lnTo>
                    <a:close/>
                  </a:path>
                </a:pathLst>
              </a:custGeom>
              <a:solidFill>
                <a:srgbClr val="000000"/>
              </a:solidFill>
              <a:ln w="1588">
                <a:solidFill>
                  <a:srgbClr val="004000"/>
                </a:solidFill>
                <a:prstDash val="solid"/>
                <a:round/>
                <a:headEnd/>
                <a:tailEnd/>
              </a:ln>
            </p:spPr>
            <p:txBody>
              <a:bodyPr/>
              <a:lstStyle/>
              <a:p>
                <a:endParaRPr lang="en-US"/>
              </a:p>
            </p:txBody>
          </p:sp>
          <p:sp>
            <p:nvSpPr>
              <p:cNvPr id="38061" name="Freeform 340"/>
              <p:cNvSpPr>
                <a:spLocks/>
              </p:cNvSpPr>
              <p:nvPr/>
            </p:nvSpPr>
            <p:spPr bwMode="auto">
              <a:xfrm>
                <a:off x="5126" y="3799"/>
                <a:ext cx="22" cy="510"/>
              </a:xfrm>
              <a:custGeom>
                <a:avLst/>
                <a:gdLst>
                  <a:gd name="T0" fmla="*/ 0 w 22"/>
                  <a:gd name="T1" fmla="*/ 0 h 510"/>
                  <a:gd name="T2" fmla="*/ 5 w 22"/>
                  <a:gd name="T3" fmla="*/ 144 h 510"/>
                  <a:gd name="T4" fmla="*/ 6 w 22"/>
                  <a:gd name="T5" fmla="*/ 177 h 510"/>
                  <a:gd name="T6" fmla="*/ 5 w 22"/>
                  <a:gd name="T7" fmla="*/ 205 h 510"/>
                  <a:gd name="T8" fmla="*/ 5 w 22"/>
                  <a:gd name="T9" fmla="*/ 241 h 510"/>
                  <a:gd name="T10" fmla="*/ 4 w 22"/>
                  <a:gd name="T11" fmla="*/ 275 h 510"/>
                  <a:gd name="T12" fmla="*/ 5 w 22"/>
                  <a:gd name="T13" fmla="*/ 313 h 510"/>
                  <a:gd name="T14" fmla="*/ 6 w 22"/>
                  <a:gd name="T15" fmla="*/ 353 h 510"/>
                  <a:gd name="T16" fmla="*/ 7 w 22"/>
                  <a:gd name="T17" fmla="*/ 381 h 510"/>
                  <a:gd name="T18" fmla="*/ 6 w 22"/>
                  <a:gd name="T19" fmla="*/ 409 h 510"/>
                  <a:gd name="T20" fmla="*/ 6 w 22"/>
                  <a:gd name="T21" fmla="*/ 430 h 510"/>
                  <a:gd name="T22" fmla="*/ 4 w 22"/>
                  <a:gd name="T23" fmla="*/ 459 h 510"/>
                  <a:gd name="T24" fmla="*/ 2 w 22"/>
                  <a:gd name="T25" fmla="*/ 485 h 510"/>
                  <a:gd name="T26" fmla="*/ 1 w 22"/>
                  <a:gd name="T27" fmla="*/ 510 h 510"/>
                  <a:gd name="T28" fmla="*/ 12 w 22"/>
                  <a:gd name="T29" fmla="*/ 510 h 510"/>
                  <a:gd name="T30" fmla="*/ 11 w 22"/>
                  <a:gd name="T31" fmla="*/ 496 h 510"/>
                  <a:gd name="T32" fmla="*/ 13 w 22"/>
                  <a:gd name="T33" fmla="*/ 477 h 510"/>
                  <a:gd name="T34" fmla="*/ 15 w 22"/>
                  <a:gd name="T35" fmla="*/ 457 h 510"/>
                  <a:gd name="T36" fmla="*/ 16 w 22"/>
                  <a:gd name="T37" fmla="*/ 440 h 510"/>
                  <a:gd name="T38" fmla="*/ 16 w 22"/>
                  <a:gd name="T39" fmla="*/ 414 h 510"/>
                  <a:gd name="T40" fmla="*/ 18 w 22"/>
                  <a:gd name="T41" fmla="*/ 380 h 510"/>
                  <a:gd name="T42" fmla="*/ 19 w 22"/>
                  <a:gd name="T43" fmla="*/ 344 h 510"/>
                  <a:gd name="T44" fmla="*/ 18 w 22"/>
                  <a:gd name="T45" fmla="*/ 310 h 510"/>
                  <a:gd name="T46" fmla="*/ 17 w 22"/>
                  <a:gd name="T47" fmla="*/ 281 h 510"/>
                  <a:gd name="T48" fmla="*/ 18 w 22"/>
                  <a:gd name="T49" fmla="*/ 259 h 510"/>
                  <a:gd name="T50" fmla="*/ 18 w 22"/>
                  <a:gd name="T51" fmla="*/ 233 h 510"/>
                  <a:gd name="T52" fmla="*/ 18 w 22"/>
                  <a:gd name="T53" fmla="*/ 203 h 510"/>
                  <a:gd name="T54" fmla="*/ 21 w 22"/>
                  <a:gd name="T55" fmla="*/ 175 h 510"/>
                  <a:gd name="T56" fmla="*/ 21 w 22"/>
                  <a:gd name="T57" fmla="*/ 149 h 510"/>
                  <a:gd name="T58" fmla="*/ 22 w 22"/>
                  <a:gd name="T59" fmla="*/ 15 h 510"/>
                  <a:gd name="T60" fmla="*/ 0 w 22"/>
                  <a:gd name="T61" fmla="*/ 0 h 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 h="510">
                    <a:moveTo>
                      <a:pt x="0" y="0"/>
                    </a:moveTo>
                    <a:lnTo>
                      <a:pt x="5" y="144"/>
                    </a:lnTo>
                    <a:lnTo>
                      <a:pt x="6" y="177"/>
                    </a:lnTo>
                    <a:lnTo>
                      <a:pt x="5" y="205"/>
                    </a:lnTo>
                    <a:lnTo>
                      <a:pt x="5" y="241"/>
                    </a:lnTo>
                    <a:lnTo>
                      <a:pt x="4" y="275"/>
                    </a:lnTo>
                    <a:lnTo>
                      <a:pt x="5" y="313"/>
                    </a:lnTo>
                    <a:lnTo>
                      <a:pt x="6" y="353"/>
                    </a:lnTo>
                    <a:lnTo>
                      <a:pt x="7" y="381"/>
                    </a:lnTo>
                    <a:lnTo>
                      <a:pt x="6" y="409"/>
                    </a:lnTo>
                    <a:lnTo>
                      <a:pt x="6" y="430"/>
                    </a:lnTo>
                    <a:lnTo>
                      <a:pt x="4" y="459"/>
                    </a:lnTo>
                    <a:lnTo>
                      <a:pt x="2" y="485"/>
                    </a:lnTo>
                    <a:lnTo>
                      <a:pt x="1" y="510"/>
                    </a:lnTo>
                    <a:lnTo>
                      <a:pt x="12" y="510"/>
                    </a:lnTo>
                    <a:lnTo>
                      <a:pt x="11" y="496"/>
                    </a:lnTo>
                    <a:lnTo>
                      <a:pt x="13" y="477"/>
                    </a:lnTo>
                    <a:lnTo>
                      <a:pt x="15" y="457"/>
                    </a:lnTo>
                    <a:lnTo>
                      <a:pt x="16" y="440"/>
                    </a:lnTo>
                    <a:lnTo>
                      <a:pt x="16" y="414"/>
                    </a:lnTo>
                    <a:lnTo>
                      <a:pt x="18" y="380"/>
                    </a:lnTo>
                    <a:lnTo>
                      <a:pt x="19" y="344"/>
                    </a:lnTo>
                    <a:lnTo>
                      <a:pt x="18" y="310"/>
                    </a:lnTo>
                    <a:lnTo>
                      <a:pt x="17" y="281"/>
                    </a:lnTo>
                    <a:lnTo>
                      <a:pt x="18" y="259"/>
                    </a:lnTo>
                    <a:lnTo>
                      <a:pt x="18" y="233"/>
                    </a:lnTo>
                    <a:lnTo>
                      <a:pt x="18" y="203"/>
                    </a:lnTo>
                    <a:lnTo>
                      <a:pt x="21" y="175"/>
                    </a:lnTo>
                    <a:lnTo>
                      <a:pt x="21" y="149"/>
                    </a:lnTo>
                    <a:lnTo>
                      <a:pt x="22" y="15"/>
                    </a:lnTo>
                    <a:lnTo>
                      <a:pt x="0" y="0"/>
                    </a:lnTo>
                    <a:close/>
                  </a:path>
                </a:pathLst>
              </a:custGeom>
              <a:solidFill>
                <a:srgbClr val="000000"/>
              </a:solidFill>
              <a:ln w="1588">
                <a:solidFill>
                  <a:srgbClr val="004000"/>
                </a:solidFill>
                <a:prstDash val="solid"/>
                <a:round/>
                <a:headEnd/>
                <a:tailEnd/>
              </a:ln>
            </p:spPr>
            <p:txBody>
              <a:bodyPr/>
              <a:lstStyle/>
              <a:p>
                <a:endParaRPr lang="en-US"/>
              </a:p>
            </p:txBody>
          </p:sp>
          <p:sp>
            <p:nvSpPr>
              <p:cNvPr id="38062" name="Freeform 341"/>
              <p:cNvSpPr>
                <a:spLocks/>
              </p:cNvSpPr>
              <p:nvPr/>
            </p:nvSpPr>
            <p:spPr bwMode="auto">
              <a:xfrm>
                <a:off x="5133" y="3860"/>
                <a:ext cx="287" cy="449"/>
              </a:xfrm>
              <a:custGeom>
                <a:avLst/>
                <a:gdLst>
                  <a:gd name="T0" fmla="*/ 0 w 287"/>
                  <a:gd name="T1" fmla="*/ 449 h 449"/>
                  <a:gd name="T2" fmla="*/ 1 w 287"/>
                  <a:gd name="T3" fmla="*/ 428 h 449"/>
                  <a:gd name="T4" fmla="*/ 2 w 287"/>
                  <a:gd name="T5" fmla="*/ 409 h 449"/>
                  <a:gd name="T6" fmla="*/ 5 w 287"/>
                  <a:gd name="T7" fmla="*/ 383 h 449"/>
                  <a:gd name="T8" fmla="*/ 10 w 287"/>
                  <a:gd name="T9" fmla="*/ 360 h 449"/>
                  <a:gd name="T10" fmla="*/ 15 w 287"/>
                  <a:gd name="T11" fmla="*/ 334 h 449"/>
                  <a:gd name="T12" fmla="*/ 23 w 287"/>
                  <a:gd name="T13" fmla="*/ 308 h 449"/>
                  <a:gd name="T14" fmla="*/ 30 w 287"/>
                  <a:gd name="T15" fmla="*/ 288 h 449"/>
                  <a:gd name="T16" fmla="*/ 39 w 287"/>
                  <a:gd name="T17" fmla="*/ 261 h 449"/>
                  <a:gd name="T18" fmla="*/ 50 w 287"/>
                  <a:gd name="T19" fmla="*/ 235 h 449"/>
                  <a:gd name="T20" fmla="*/ 62 w 287"/>
                  <a:gd name="T21" fmla="*/ 210 h 449"/>
                  <a:gd name="T22" fmla="*/ 76 w 287"/>
                  <a:gd name="T23" fmla="*/ 185 h 449"/>
                  <a:gd name="T24" fmla="*/ 89 w 287"/>
                  <a:gd name="T25" fmla="*/ 165 h 449"/>
                  <a:gd name="T26" fmla="*/ 108 w 287"/>
                  <a:gd name="T27" fmla="*/ 137 h 449"/>
                  <a:gd name="T28" fmla="*/ 126 w 287"/>
                  <a:gd name="T29" fmla="*/ 114 h 449"/>
                  <a:gd name="T30" fmla="*/ 142 w 287"/>
                  <a:gd name="T31" fmla="*/ 94 h 449"/>
                  <a:gd name="T32" fmla="*/ 157 w 287"/>
                  <a:gd name="T33" fmla="*/ 75 h 449"/>
                  <a:gd name="T34" fmla="*/ 175 w 287"/>
                  <a:gd name="T35" fmla="*/ 56 h 449"/>
                  <a:gd name="T36" fmla="*/ 196 w 287"/>
                  <a:gd name="T37" fmla="*/ 38 h 449"/>
                  <a:gd name="T38" fmla="*/ 215 w 287"/>
                  <a:gd name="T39" fmla="*/ 20 h 449"/>
                  <a:gd name="T40" fmla="*/ 241 w 287"/>
                  <a:gd name="T41" fmla="*/ 7 h 449"/>
                  <a:gd name="T42" fmla="*/ 270 w 287"/>
                  <a:gd name="T43" fmla="*/ 0 h 449"/>
                  <a:gd name="T44" fmla="*/ 287 w 287"/>
                  <a:gd name="T45" fmla="*/ 0 h 449"/>
                  <a:gd name="T46" fmla="*/ 260 w 287"/>
                  <a:gd name="T47" fmla="*/ 7 h 449"/>
                  <a:gd name="T48" fmla="*/ 231 w 287"/>
                  <a:gd name="T49" fmla="*/ 28 h 449"/>
                  <a:gd name="T50" fmla="*/ 214 w 287"/>
                  <a:gd name="T51" fmla="*/ 45 h 449"/>
                  <a:gd name="T52" fmla="*/ 194 w 287"/>
                  <a:gd name="T53" fmla="*/ 63 h 449"/>
                  <a:gd name="T54" fmla="*/ 169 w 287"/>
                  <a:gd name="T55" fmla="*/ 91 h 449"/>
                  <a:gd name="T56" fmla="*/ 153 w 287"/>
                  <a:gd name="T57" fmla="*/ 111 h 449"/>
                  <a:gd name="T58" fmla="*/ 139 w 287"/>
                  <a:gd name="T59" fmla="*/ 132 h 449"/>
                  <a:gd name="T60" fmla="*/ 122 w 287"/>
                  <a:gd name="T61" fmla="*/ 155 h 449"/>
                  <a:gd name="T62" fmla="*/ 109 w 287"/>
                  <a:gd name="T63" fmla="*/ 174 h 449"/>
                  <a:gd name="T64" fmla="*/ 94 w 287"/>
                  <a:gd name="T65" fmla="*/ 199 h 449"/>
                  <a:gd name="T66" fmla="*/ 79 w 287"/>
                  <a:gd name="T67" fmla="*/ 226 h 449"/>
                  <a:gd name="T68" fmla="*/ 67 w 287"/>
                  <a:gd name="T69" fmla="*/ 251 h 449"/>
                  <a:gd name="T70" fmla="*/ 57 w 287"/>
                  <a:gd name="T71" fmla="*/ 274 h 449"/>
                  <a:gd name="T72" fmla="*/ 51 w 287"/>
                  <a:gd name="T73" fmla="*/ 297 h 449"/>
                  <a:gd name="T74" fmla="*/ 44 w 287"/>
                  <a:gd name="T75" fmla="*/ 323 h 449"/>
                  <a:gd name="T76" fmla="*/ 38 w 287"/>
                  <a:gd name="T77" fmla="*/ 351 h 449"/>
                  <a:gd name="T78" fmla="*/ 34 w 287"/>
                  <a:gd name="T79" fmla="*/ 376 h 449"/>
                  <a:gd name="T80" fmla="*/ 33 w 287"/>
                  <a:gd name="T81" fmla="*/ 400 h 449"/>
                  <a:gd name="T82" fmla="*/ 34 w 287"/>
                  <a:gd name="T83" fmla="*/ 427 h 449"/>
                  <a:gd name="T84" fmla="*/ 36 w 287"/>
                  <a:gd name="T85" fmla="*/ 449 h 449"/>
                  <a:gd name="T86" fmla="*/ 0 w 287"/>
                  <a:gd name="T87" fmla="*/ 449 h 44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87" h="449">
                    <a:moveTo>
                      <a:pt x="0" y="449"/>
                    </a:moveTo>
                    <a:lnTo>
                      <a:pt x="1" y="428"/>
                    </a:lnTo>
                    <a:lnTo>
                      <a:pt x="2" y="409"/>
                    </a:lnTo>
                    <a:lnTo>
                      <a:pt x="5" y="383"/>
                    </a:lnTo>
                    <a:lnTo>
                      <a:pt x="10" y="360"/>
                    </a:lnTo>
                    <a:lnTo>
                      <a:pt x="15" y="334"/>
                    </a:lnTo>
                    <a:lnTo>
                      <a:pt x="23" y="308"/>
                    </a:lnTo>
                    <a:lnTo>
                      <a:pt x="30" y="288"/>
                    </a:lnTo>
                    <a:lnTo>
                      <a:pt x="39" y="261"/>
                    </a:lnTo>
                    <a:lnTo>
                      <a:pt x="50" y="235"/>
                    </a:lnTo>
                    <a:lnTo>
                      <a:pt x="62" y="210"/>
                    </a:lnTo>
                    <a:lnTo>
                      <a:pt x="76" y="185"/>
                    </a:lnTo>
                    <a:lnTo>
                      <a:pt x="89" y="165"/>
                    </a:lnTo>
                    <a:lnTo>
                      <a:pt x="108" y="137"/>
                    </a:lnTo>
                    <a:lnTo>
                      <a:pt x="126" y="114"/>
                    </a:lnTo>
                    <a:lnTo>
                      <a:pt x="142" y="94"/>
                    </a:lnTo>
                    <a:lnTo>
                      <a:pt x="157" y="75"/>
                    </a:lnTo>
                    <a:lnTo>
                      <a:pt x="175" y="56"/>
                    </a:lnTo>
                    <a:lnTo>
                      <a:pt x="196" y="38"/>
                    </a:lnTo>
                    <a:lnTo>
                      <a:pt x="215" y="20"/>
                    </a:lnTo>
                    <a:lnTo>
                      <a:pt x="241" y="7"/>
                    </a:lnTo>
                    <a:lnTo>
                      <a:pt x="270" y="0"/>
                    </a:lnTo>
                    <a:lnTo>
                      <a:pt x="287" y="0"/>
                    </a:lnTo>
                    <a:lnTo>
                      <a:pt x="260" y="7"/>
                    </a:lnTo>
                    <a:lnTo>
                      <a:pt x="231" y="28"/>
                    </a:lnTo>
                    <a:lnTo>
                      <a:pt x="214" y="45"/>
                    </a:lnTo>
                    <a:lnTo>
                      <a:pt x="194" y="63"/>
                    </a:lnTo>
                    <a:lnTo>
                      <a:pt x="169" y="91"/>
                    </a:lnTo>
                    <a:lnTo>
                      <a:pt x="153" y="111"/>
                    </a:lnTo>
                    <a:lnTo>
                      <a:pt x="139" y="132"/>
                    </a:lnTo>
                    <a:lnTo>
                      <a:pt x="122" y="155"/>
                    </a:lnTo>
                    <a:lnTo>
                      <a:pt x="109" y="174"/>
                    </a:lnTo>
                    <a:lnTo>
                      <a:pt x="94" y="199"/>
                    </a:lnTo>
                    <a:lnTo>
                      <a:pt x="79" y="226"/>
                    </a:lnTo>
                    <a:lnTo>
                      <a:pt x="67" y="251"/>
                    </a:lnTo>
                    <a:lnTo>
                      <a:pt x="57" y="274"/>
                    </a:lnTo>
                    <a:lnTo>
                      <a:pt x="51" y="297"/>
                    </a:lnTo>
                    <a:lnTo>
                      <a:pt x="44" y="323"/>
                    </a:lnTo>
                    <a:lnTo>
                      <a:pt x="38" y="351"/>
                    </a:lnTo>
                    <a:lnTo>
                      <a:pt x="34" y="376"/>
                    </a:lnTo>
                    <a:lnTo>
                      <a:pt x="33" y="400"/>
                    </a:lnTo>
                    <a:lnTo>
                      <a:pt x="34" y="427"/>
                    </a:lnTo>
                    <a:lnTo>
                      <a:pt x="36" y="449"/>
                    </a:lnTo>
                    <a:lnTo>
                      <a:pt x="0" y="449"/>
                    </a:lnTo>
                    <a:close/>
                  </a:path>
                </a:pathLst>
              </a:custGeom>
              <a:solidFill>
                <a:srgbClr val="000000"/>
              </a:solidFill>
              <a:ln w="1588">
                <a:solidFill>
                  <a:srgbClr val="004000"/>
                </a:solidFill>
                <a:prstDash val="solid"/>
                <a:round/>
                <a:headEnd/>
                <a:tailEnd/>
              </a:ln>
            </p:spPr>
            <p:txBody>
              <a:bodyPr/>
              <a:lstStyle/>
              <a:p>
                <a:endParaRPr lang="en-US"/>
              </a:p>
            </p:txBody>
          </p:sp>
          <p:sp>
            <p:nvSpPr>
              <p:cNvPr id="38063" name="Freeform 342"/>
              <p:cNvSpPr>
                <a:spLocks/>
              </p:cNvSpPr>
              <p:nvPr/>
            </p:nvSpPr>
            <p:spPr bwMode="auto">
              <a:xfrm>
                <a:off x="4960" y="3735"/>
                <a:ext cx="152" cy="114"/>
              </a:xfrm>
              <a:custGeom>
                <a:avLst/>
                <a:gdLst>
                  <a:gd name="T0" fmla="*/ 148 w 152"/>
                  <a:gd name="T1" fmla="*/ 86 h 114"/>
                  <a:gd name="T2" fmla="*/ 152 w 152"/>
                  <a:gd name="T3" fmla="*/ 74 h 114"/>
                  <a:gd name="T4" fmla="*/ 152 w 152"/>
                  <a:gd name="T5" fmla="*/ 62 h 114"/>
                  <a:gd name="T6" fmla="*/ 149 w 152"/>
                  <a:gd name="T7" fmla="*/ 52 h 114"/>
                  <a:gd name="T8" fmla="*/ 145 w 152"/>
                  <a:gd name="T9" fmla="*/ 40 h 114"/>
                  <a:gd name="T10" fmla="*/ 138 w 152"/>
                  <a:gd name="T11" fmla="*/ 30 h 114"/>
                  <a:gd name="T12" fmla="*/ 130 w 152"/>
                  <a:gd name="T13" fmla="*/ 20 h 114"/>
                  <a:gd name="T14" fmla="*/ 120 w 152"/>
                  <a:gd name="T15" fmla="*/ 13 h 114"/>
                  <a:gd name="T16" fmla="*/ 106 w 152"/>
                  <a:gd name="T17" fmla="*/ 5 h 114"/>
                  <a:gd name="T18" fmla="*/ 92 w 152"/>
                  <a:gd name="T19" fmla="*/ 3 h 114"/>
                  <a:gd name="T20" fmla="*/ 76 w 152"/>
                  <a:gd name="T21" fmla="*/ 0 h 114"/>
                  <a:gd name="T22" fmla="*/ 58 w 152"/>
                  <a:gd name="T23" fmla="*/ 3 h 114"/>
                  <a:gd name="T24" fmla="*/ 43 w 152"/>
                  <a:gd name="T25" fmla="*/ 5 h 114"/>
                  <a:gd name="T26" fmla="*/ 24 w 152"/>
                  <a:gd name="T27" fmla="*/ 7 h 114"/>
                  <a:gd name="T28" fmla="*/ 11 w 152"/>
                  <a:gd name="T29" fmla="*/ 7 h 114"/>
                  <a:gd name="T30" fmla="*/ 0 w 152"/>
                  <a:gd name="T31" fmla="*/ 3 h 114"/>
                  <a:gd name="T32" fmla="*/ 8 w 152"/>
                  <a:gd name="T33" fmla="*/ 14 h 114"/>
                  <a:gd name="T34" fmla="*/ 11 w 152"/>
                  <a:gd name="T35" fmla="*/ 20 h 114"/>
                  <a:gd name="T36" fmla="*/ 12 w 152"/>
                  <a:gd name="T37" fmla="*/ 31 h 114"/>
                  <a:gd name="T38" fmla="*/ 12 w 152"/>
                  <a:gd name="T39" fmla="*/ 43 h 114"/>
                  <a:gd name="T40" fmla="*/ 15 w 152"/>
                  <a:gd name="T41" fmla="*/ 60 h 114"/>
                  <a:gd name="T42" fmla="*/ 19 w 152"/>
                  <a:gd name="T43" fmla="*/ 71 h 114"/>
                  <a:gd name="T44" fmla="*/ 23 w 152"/>
                  <a:gd name="T45" fmla="*/ 80 h 114"/>
                  <a:gd name="T46" fmla="*/ 32 w 152"/>
                  <a:gd name="T47" fmla="*/ 92 h 114"/>
                  <a:gd name="T48" fmla="*/ 42 w 152"/>
                  <a:gd name="T49" fmla="*/ 101 h 114"/>
                  <a:gd name="T50" fmla="*/ 53 w 152"/>
                  <a:gd name="T51" fmla="*/ 108 h 114"/>
                  <a:gd name="T52" fmla="*/ 65 w 152"/>
                  <a:gd name="T53" fmla="*/ 112 h 114"/>
                  <a:gd name="T54" fmla="*/ 77 w 152"/>
                  <a:gd name="T55" fmla="*/ 114 h 114"/>
                  <a:gd name="T56" fmla="*/ 89 w 152"/>
                  <a:gd name="T57" fmla="*/ 114 h 114"/>
                  <a:gd name="T58" fmla="*/ 102 w 152"/>
                  <a:gd name="T59" fmla="*/ 114 h 114"/>
                  <a:gd name="T60" fmla="*/ 119 w 152"/>
                  <a:gd name="T61" fmla="*/ 114 h 114"/>
                  <a:gd name="T62" fmla="*/ 132 w 152"/>
                  <a:gd name="T63" fmla="*/ 107 h 114"/>
                  <a:gd name="T64" fmla="*/ 143 w 152"/>
                  <a:gd name="T65" fmla="*/ 97 h 114"/>
                  <a:gd name="T66" fmla="*/ 148 w 152"/>
                  <a:gd name="T67" fmla="*/ 86 h 1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2" h="114">
                    <a:moveTo>
                      <a:pt x="148" y="86"/>
                    </a:moveTo>
                    <a:lnTo>
                      <a:pt x="152" y="74"/>
                    </a:lnTo>
                    <a:lnTo>
                      <a:pt x="152" y="62"/>
                    </a:lnTo>
                    <a:lnTo>
                      <a:pt x="149" y="52"/>
                    </a:lnTo>
                    <a:lnTo>
                      <a:pt x="145" y="40"/>
                    </a:lnTo>
                    <a:lnTo>
                      <a:pt x="138" y="30"/>
                    </a:lnTo>
                    <a:lnTo>
                      <a:pt x="130" y="20"/>
                    </a:lnTo>
                    <a:lnTo>
                      <a:pt x="120" y="13"/>
                    </a:lnTo>
                    <a:lnTo>
                      <a:pt x="106" y="5"/>
                    </a:lnTo>
                    <a:lnTo>
                      <a:pt x="92" y="3"/>
                    </a:lnTo>
                    <a:lnTo>
                      <a:pt x="76" y="0"/>
                    </a:lnTo>
                    <a:lnTo>
                      <a:pt x="58" y="3"/>
                    </a:lnTo>
                    <a:lnTo>
                      <a:pt x="43" y="5"/>
                    </a:lnTo>
                    <a:lnTo>
                      <a:pt x="24" y="7"/>
                    </a:lnTo>
                    <a:lnTo>
                      <a:pt x="11" y="7"/>
                    </a:lnTo>
                    <a:lnTo>
                      <a:pt x="0" y="3"/>
                    </a:lnTo>
                    <a:lnTo>
                      <a:pt x="8" y="14"/>
                    </a:lnTo>
                    <a:lnTo>
                      <a:pt x="11" y="20"/>
                    </a:lnTo>
                    <a:lnTo>
                      <a:pt x="12" y="31"/>
                    </a:lnTo>
                    <a:lnTo>
                      <a:pt x="12" y="43"/>
                    </a:lnTo>
                    <a:lnTo>
                      <a:pt x="15" y="60"/>
                    </a:lnTo>
                    <a:lnTo>
                      <a:pt x="19" y="71"/>
                    </a:lnTo>
                    <a:lnTo>
                      <a:pt x="23" y="80"/>
                    </a:lnTo>
                    <a:lnTo>
                      <a:pt x="32" y="92"/>
                    </a:lnTo>
                    <a:lnTo>
                      <a:pt x="42" y="101"/>
                    </a:lnTo>
                    <a:lnTo>
                      <a:pt x="53" y="108"/>
                    </a:lnTo>
                    <a:lnTo>
                      <a:pt x="65" y="112"/>
                    </a:lnTo>
                    <a:lnTo>
                      <a:pt x="77" y="114"/>
                    </a:lnTo>
                    <a:lnTo>
                      <a:pt x="89" y="114"/>
                    </a:lnTo>
                    <a:lnTo>
                      <a:pt x="102" y="114"/>
                    </a:lnTo>
                    <a:lnTo>
                      <a:pt x="119" y="114"/>
                    </a:lnTo>
                    <a:lnTo>
                      <a:pt x="132" y="107"/>
                    </a:lnTo>
                    <a:lnTo>
                      <a:pt x="143" y="97"/>
                    </a:lnTo>
                    <a:lnTo>
                      <a:pt x="148" y="86"/>
                    </a:lnTo>
                    <a:close/>
                  </a:path>
                </a:pathLst>
              </a:custGeom>
              <a:solidFill>
                <a:srgbClr val="FFFF00"/>
              </a:solidFill>
              <a:ln w="1588">
                <a:solidFill>
                  <a:srgbClr val="808000"/>
                </a:solidFill>
                <a:prstDash val="solid"/>
                <a:round/>
                <a:headEnd/>
                <a:tailEnd/>
              </a:ln>
            </p:spPr>
            <p:txBody>
              <a:bodyPr/>
              <a:lstStyle/>
              <a:p>
                <a:endParaRPr lang="en-US"/>
              </a:p>
            </p:txBody>
          </p:sp>
          <p:sp>
            <p:nvSpPr>
              <p:cNvPr id="38064" name="Freeform 343"/>
              <p:cNvSpPr>
                <a:spLocks/>
              </p:cNvSpPr>
              <p:nvPr/>
            </p:nvSpPr>
            <p:spPr bwMode="auto">
              <a:xfrm>
                <a:off x="4979" y="3742"/>
                <a:ext cx="128" cy="104"/>
              </a:xfrm>
              <a:custGeom>
                <a:avLst/>
                <a:gdLst>
                  <a:gd name="T0" fmla="*/ 0 w 128"/>
                  <a:gd name="T1" fmla="*/ 16 h 104"/>
                  <a:gd name="T2" fmla="*/ 16 w 128"/>
                  <a:gd name="T3" fmla="*/ 30 h 104"/>
                  <a:gd name="T4" fmla="*/ 39 w 128"/>
                  <a:gd name="T5" fmla="*/ 47 h 104"/>
                  <a:gd name="T6" fmla="*/ 58 w 128"/>
                  <a:gd name="T7" fmla="*/ 56 h 104"/>
                  <a:gd name="T8" fmla="*/ 70 w 128"/>
                  <a:gd name="T9" fmla="*/ 62 h 104"/>
                  <a:gd name="T10" fmla="*/ 79 w 128"/>
                  <a:gd name="T11" fmla="*/ 66 h 104"/>
                  <a:gd name="T12" fmla="*/ 78 w 128"/>
                  <a:gd name="T13" fmla="*/ 71 h 104"/>
                  <a:gd name="T14" fmla="*/ 69 w 128"/>
                  <a:gd name="T15" fmla="*/ 74 h 104"/>
                  <a:gd name="T16" fmla="*/ 59 w 128"/>
                  <a:gd name="T17" fmla="*/ 78 h 104"/>
                  <a:gd name="T18" fmla="*/ 47 w 128"/>
                  <a:gd name="T19" fmla="*/ 85 h 104"/>
                  <a:gd name="T20" fmla="*/ 38 w 128"/>
                  <a:gd name="T21" fmla="*/ 91 h 104"/>
                  <a:gd name="T22" fmla="*/ 32 w 128"/>
                  <a:gd name="T23" fmla="*/ 98 h 104"/>
                  <a:gd name="T24" fmla="*/ 46 w 128"/>
                  <a:gd name="T25" fmla="*/ 100 h 104"/>
                  <a:gd name="T26" fmla="*/ 64 w 128"/>
                  <a:gd name="T27" fmla="*/ 103 h 104"/>
                  <a:gd name="T28" fmla="*/ 84 w 128"/>
                  <a:gd name="T29" fmla="*/ 104 h 104"/>
                  <a:gd name="T30" fmla="*/ 98 w 128"/>
                  <a:gd name="T31" fmla="*/ 102 h 104"/>
                  <a:gd name="T32" fmla="*/ 111 w 128"/>
                  <a:gd name="T33" fmla="*/ 96 h 104"/>
                  <a:gd name="T34" fmla="*/ 122 w 128"/>
                  <a:gd name="T35" fmla="*/ 87 h 104"/>
                  <a:gd name="T36" fmla="*/ 125 w 128"/>
                  <a:gd name="T37" fmla="*/ 77 h 104"/>
                  <a:gd name="T38" fmla="*/ 127 w 128"/>
                  <a:gd name="T39" fmla="*/ 67 h 104"/>
                  <a:gd name="T40" fmla="*/ 128 w 128"/>
                  <a:gd name="T41" fmla="*/ 56 h 104"/>
                  <a:gd name="T42" fmla="*/ 125 w 128"/>
                  <a:gd name="T43" fmla="*/ 44 h 104"/>
                  <a:gd name="T44" fmla="*/ 119 w 128"/>
                  <a:gd name="T45" fmla="*/ 32 h 104"/>
                  <a:gd name="T46" fmla="*/ 110 w 128"/>
                  <a:gd name="T47" fmla="*/ 23 h 104"/>
                  <a:gd name="T48" fmla="*/ 100 w 128"/>
                  <a:gd name="T49" fmla="*/ 13 h 104"/>
                  <a:gd name="T50" fmla="*/ 92 w 128"/>
                  <a:gd name="T51" fmla="*/ 7 h 104"/>
                  <a:gd name="T52" fmla="*/ 79 w 128"/>
                  <a:gd name="T53" fmla="*/ 2 h 104"/>
                  <a:gd name="T54" fmla="*/ 67 w 128"/>
                  <a:gd name="T55" fmla="*/ 0 h 104"/>
                  <a:gd name="T56" fmla="*/ 65 w 128"/>
                  <a:gd name="T57" fmla="*/ 11 h 104"/>
                  <a:gd name="T58" fmla="*/ 66 w 128"/>
                  <a:gd name="T59" fmla="*/ 22 h 104"/>
                  <a:gd name="T60" fmla="*/ 66 w 128"/>
                  <a:gd name="T61" fmla="*/ 32 h 104"/>
                  <a:gd name="T62" fmla="*/ 67 w 128"/>
                  <a:gd name="T63" fmla="*/ 42 h 104"/>
                  <a:gd name="T64" fmla="*/ 69 w 128"/>
                  <a:gd name="T65" fmla="*/ 50 h 104"/>
                  <a:gd name="T66" fmla="*/ 74 w 128"/>
                  <a:gd name="T67" fmla="*/ 58 h 104"/>
                  <a:gd name="T68" fmla="*/ 52 w 128"/>
                  <a:gd name="T69" fmla="*/ 49 h 104"/>
                  <a:gd name="T70" fmla="*/ 38 w 128"/>
                  <a:gd name="T71" fmla="*/ 42 h 104"/>
                  <a:gd name="T72" fmla="*/ 22 w 128"/>
                  <a:gd name="T73" fmla="*/ 32 h 104"/>
                  <a:gd name="T74" fmla="*/ 0 w 128"/>
                  <a:gd name="T75" fmla="*/ 1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28" h="104">
                    <a:moveTo>
                      <a:pt x="0" y="16"/>
                    </a:moveTo>
                    <a:lnTo>
                      <a:pt x="16" y="30"/>
                    </a:lnTo>
                    <a:lnTo>
                      <a:pt x="39" y="47"/>
                    </a:lnTo>
                    <a:lnTo>
                      <a:pt x="58" y="56"/>
                    </a:lnTo>
                    <a:lnTo>
                      <a:pt x="70" y="62"/>
                    </a:lnTo>
                    <a:lnTo>
                      <a:pt x="79" y="66"/>
                    </a:lnTo>
                    <a:lnTo>
                      <a:pt x="78" y="71"/>
                    </a:lnTo>
                    <a:lnTo>
                      <a:pt x="69" y="74"/>
                    </a:lnTo>
                    <a:lnTo>
                      <a:pt x="59" y="78"/>
                    </a:lnTo>
                    <a:lnTo>
                      <a:pt x="47" y="85"/>
                    </a:lnTo>
                    <a:lnTo>
                      <a:pt x="38" y="91"/>
                    </a:lnTo>
                    <a:lnTo>
                      <a:pt x="32" y="98"/>
                    </a:lnTo>
                    <a:lnTo>
                      <a:pt x="46" y="100"/>
                    </a:lnTo>
                    <a:lnTo>
                      <a:pt x="64" y="103"/>
                    </a:lnTo>
                    <a:lnTo>
                      <a:pt x="84" y="104"/>
                    </a:lnTo>
                    <a:lnTo>
                      <a:pt x="98" y="102"/>
                    </a:lnTo>
                    <a:lnTo>
                      <a:pt x="111" y="96"/>
                    </a:lnTo>
                    <a:lnTo>
                      <a:pt x="122" y="87"/>
                    </a:lnTo>
                    <a:lnTo>
                      <a:pt x="125" y="77"/>
                    </a:lnTo>
                    <a:lnTo>
                      <a:pt x="127" y="67"/>
                    </a:lnTo>
                    <a:lnTo>
                      <a:pt x="128" y="56"/>
                    </a:lnTo>
                    <a:lnTo>
                      <a:pt x="125" y="44"/>
                    </a:lnTo>
                    <a:lnTo>
                      <a:pt x="119" y="32"/>
                    </a:lnTo>
                    <a:lnTo>
                      <a:pt x="110" y="23"/>
                    </a:lnTo>
                    <a:lnTo>
                      <a:pt x="100" y="13"/>
                    </a:lnTo>
                    <a:lnTo>
                      <a:pt x="92" y="7"/>
                    </a:lnTo>
                    <a:lnTo>
                      <a:pt x="79" y="2"/>
                    </a:lnTo>
                    <a:lnTo>
                      <a:pt x="67" y="0"/>
                    </a:lnTo>
                    <a:lnTo>
                      <a:pt x="65" y="11"/>
                    </a:lnTo>
                    <a:lnTo>
                      <a:pt x="66" y="22"/>
                    </a:lnTo>
                    <a:lnTo>
                      <a:pt x="66" y="32"/>
                    </a:lnTo>
                    <a:lnTo>
                      <a:pt x="67" y="42"/>
                    </a:lnTo>
                    <a:lnTo>
                      <a:pt x="69" y="50"/>
                    </a:lnTo>
                    <a:lnTo>
                      <a:pt x="74" y="58"/>
                    </a:lnTo>
                    <a:lnTo>
                      <a:pt x="52" y="49"/>
                    </a:lnTo>
                    <a:lnTo>
                      <a:pt x="38" y="42"/>
                    </a:lnTo>
                    <a:lnTo>
                      <a:pt x="22" y="32"/>
                    </a:lnTo>
                    <a:lnTo>
                      <a:pt x="0" y="16"/>
                    </a:lnTo>
                    <a:close/>
                  </a:path>
                </a:pathLst>
              </a:custGeom>
              <a:solidFill>
                <a:srgbClr val="808000"/>
              </a:solidFill>
              <a:ln w="1588">
                <a:solidFill>
                  <a:srgbClr val="808000"/>
                </a:solidFill>
                <a:prstDash val="solid"/>
                <a:round/>
                <a:headEnd/>
                <a:tailEnd/>
              </a:ln>
            </p:spPr>
            <p:txBody>
              <a:bodyPr/>
              <a:lstStyle/>
              <a:p>
                <a:endParaRPr lang="en-US"/>
              </a:p>
            </p:txBody>
          </p:sp>
          <p:sp>
            <p:nvSpPr>
              <p:cNvPr id="38065" name="Freeform 344"/>
              <p:cNvSpPr>
                <a:spLocks/>
              </p:cNvSpPr>
              <p:nvPr/>
            </p:nvSpPr>
            <p:spPr bwMode="auto">
              <a:xfrm>
                <a:off x="5136" y="3670"/>
                <a:ext cx="122" cy="147"/>
              </a:xfrm>
              <a:custGeom>
                <a:avLst/>
                <a:gdLst>
                  <a:gd name="T0" fmla="*/ 28 w 122"/>
                  <a:gd name="T1" fmla="*/ 140 h 147"/>
                  <a:gd name="T2" fmla="*/ 19 w 122"/>
                  <a:gd name="T3" fmla="*/ 137 h 147"/>
                  <a:gd name="T4" fmla="*/ 9 w 122"/>
                  <a:gd name="T5" fmla="*/ 129 h 147"/>
                  <a:gd name="T6" fmla="*/ 3 w 122"/>
                  <a:gd name="T7" fmla="*/ 116 h 147"/>
                  <a:gd name="T8" fmla="*/ 0 w 122"/>
                  <a:gd name="T9" fmla="*/ 103 h 147"/>
                  <a:gd name="T10" fmla="*/ 0 w 122"/>
                  <a:gd name="T11" fmla="*/ 90 h 147"/>
                  <a:gd name="T12" fmla="*/ 0 w 122"/>
                  <a:gd name="T13" fmla="*/ 76 h 147"/>
                  <a:gd name="T14" fmla="*/ 3 w 122"/>
                  <a:gd name="T15" fmla="*/ 61 h 147"/>
                  <a:gd name="T16" fmla="*/ 10 w 122"/>
                  <a:gd name="T17" fmla="*/ 47 h 147"/>
                  <a:gd name="T18" fmla="*/ 18 w 122"/>
                  <a:gd name="T19" fmla="*/ 37 h 147"/>
                  <a:gd name="T20" fmla="*/ 28 w 122"/>
                  <a:gd name="T21" fmla="*/ 31 h 147"/>
                  <a:gd name="T22" fmla="*/ 40 w 122"/>
                  <a:gd name="T23" fmla="*/ 24 h 147"/>
                  <a:gd name="T24" fmla="*/ 57 w 122"/>
                  <a:gd name="T25" fmla="*/ 19 h 147"/>
                  <a:gd name="T26" fmla="*/ 72 w 122"/>
                  <a:gd name="T27" fmla="*/ 17 h 147"/>
                  <a:gd name="T28" fmla="*/ 87 w 122"/>
                  <a:gd name="T29" fmla="*/ 15 h 147"/>
                  <a:gd name="T30" fmla="*/ 102 w 122"/>
                  <a:gd name="T31" fmla="*/ 14 h 147"/>
                  <a:gd name="T32" fmla="*/ 110 w 122"/>
                  <a:gd name="T33" fmla="*/ 9 h 147"/>
                  <a:gd name="T34" fmla="*/ 118 w 122"/>
                  <a:gd name="T35" fmla="*/ 0 h 147"/>
                  <a:gd name="T36" fmla="*/ 115 w 122"/>
                  <a:gd name="T37" fmla="*/ 14 h 147"/>
                  <a:gd name="T38" fmla="*/ 114 w 122"/>
                  <a:gd name="T39" fmla="*/ 26 h 147"/>
                  <a:gd name="T40" fmla="*/ 116 w 122"/>
                  <a:gd name="T41" fmla="*/ 39 h 147"/>
                  <a:gd name="T42" fmla="*/ 117 w 122"/>
                  <a:gd name="T43" fmla="*/ 52 h 147"/>
                  <a:gd name="T44" fmla="*/ 119 w 122"/>
                  <a:gd name="T45" fmla="*/ 60 h 147"/>
                  <a:gd name="T46" fmla="*/ 120 w 122"/>
                  <a:gd name="T47" fmla="*/ 72 h 147"/>
                  <a:gd name="T48" fmla="*/ 122 w 122"/>
                  <a:gd name="T49" fmla="*/ 88 h 147"/>
                  <a:gd name="T50" fmla="*/ 120 w 122"/>
                  <a:gd name="T51" fmla="*/ 102 h 147"/>
                  <a:gd name="T52" fmla="*/ 115 w 122"/>
                  <a:gd name="T53" fmla="*/ 117 h 147"/>
                  <a:gd name="T54" fmla="*/ 106 w 122"/>
                  <a:gd name="T55" fmla="*/ 128 h 147"/>
                  <a:gd name="T56" fmla="*/ 95 w 122"/>
                  <a:gd name="T57" fmla="*/ 136 h 147"/>
                  <a:gd name="T58" fmla="*/ 85 w 122"/>
                  <a:gd name="T59" fmla="*/ 141 h 147"/>
                  <a:gd name="T60" fmla="*/ 73 w 122"/>
                  <a:gd name="T61" fmla="*/ 144 h 147"/>
                  <a:gd name="T62" fmla="*/ 54 w 122"/>
                  <a:gd name="T63" fmla="*/ 147 h 147"/>
                  <a:gd name="T64" fmla="*/ 40 w 122"/>
                  <a:gd name="T65" fmla="*/ 146 h 147"/>
                  <a:gd name="T66" fmla="*/ 28 w 122"/>
                  <a:gd name="T67" fmla="*/ 140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 h="147">
                    <a:moveTo>
                      <a:pt x="28" y="140"/>
                    </a:moveTo>
                    <a:lnTo>
                      <a:pt x="19" y="137"/>
                    </a:lnTo>
                    <a:lnTo>
                      <a:pt x="9" y="129"/>
                    </a:lnTo>
                    <a:lnTo>
                      <a:pt x="3" y="116"/>
                    </a:lnTo>
                    <a:lnTo>
                      <a:pt x="0" y="103"/>
                    </a:lnTo>
                    <a:lnTo>
                      <a:pt x="0" y="90"/>
                    </a:lnTo>
                    <a:lnTo>
                      <a:pt x="0" y="76"/>
                    </a:lnTo>
                    <a:lnTo>
                      <a:pt x="3" y="61"/>
                    </a:lnTo>
                    <a:lnTo>
                      <a:pt x="10" y="47"/>
                    </a:lnTo>
                    <a:lnTo>
                      <a:pt x="18" y="37"/>
                    </a:lnTo>
                    <a:lnTo>
                      <a:pt x="28" y="31"/>
                    </a:lnTo>
                    <a:lnTo>
                      <a:pt x="40" y="24"/>
                    </a:lnTo>
                    <a:lnTo>
                      <a:pt x="57" y="19"/>
                    </a:lnTo>
                    <a:lnTo>
                      <a:pt x="72" y="17"/>
                    </a:lnTo>
                    <a:lnTo>
                      <a:pt x="87" y="15"/>
                    </a:lnTo>
                    <a:lnTo>
                      <a:pt x="102" y="14"/>
                    </a:lnTo>
                    <a:lnTo>
                      <a:pt x="110" y="9"/>
                    </a:lnTo>
                    <a:lnTo>
                      <a:pt x="118" y="0"/>
                    </a:lnTo>
                    <a:lnTo>
                      <a:pt x="115" y="14"/>
                    </a:lnTo>
                    <a:lnTo>
                      <a:pt x="114" y="26"/>
                    </a:lnTo>
                    <a:lnTo>
                      <a:pt x="116" y="39"/>
                    </a:lnTo>
                    <a:lnTo>
                      <a:pt x="117" y="52"/>
                    </a:lnTo>
                    <a:lnTo>
                      <a:pt x="119" y="60"/>
                    </a:lnTo>
                    <a:lnTo>
                      <a:pt x="120" y="72"/>
                    </a:lnTo>
                    <a:lnTo>
                      <a:pt x="122" y="88"/>
                    </a:lnTo>
                    <a:lnTo>
                      <a:pt x="120" y="102"/>
                    </a:lnTo>
                    <a:lnTo>
                      <a:pt x="115" y="117"/>
                    </a:lnTo>
                    <a:lnTo>
                      <a:pt x="106" y="128"/>
                    </a:lnTo>
                    <a:lnTo>
                      <a:pt x="95" y="136"/>
                    </a:lnTo>
                    <a:lnTo>
                      <a:pt x="85" y="141"/>
                    </a:lnTo>
                    <a:lnTo>
                      <a:pt x="73" y="144"/>
                    </a:lnTo>
                    <a:lnTo>
                      <a:pt x="54" y="147"/>
                    </a:lnTo>
                    <a:lnTo>
                      <a:pt x="40" y="146"/>
                    </a:lnTo>
                    <a:lnTo>
                      <a:pt x="28" y="140"/>
                    </a:lnTo>
                    <a:close/>
                  </a:path>
                </a:pathLst>
              </a:custGeom>
              <a:solidFill>
                <a:srgbClr val="FFFF00"/>
              </a:solidFill>
              <a:ln w="1588">
                <a:solidFill>
                  <a:srgbClr val="808000"/>
                </a:solidFill>
                <a:prstDash val="solid"/>
                <a:round/>
                <a:headEnd/>
                <a:tailEnd/>
              </a:ln>
            </p:spPr>
            <p:txBody>
              <a:bodyPr/>
              <a:lstStyle/>
              <a:p>
                <a:endParaRPr lang="en-US"/>
              </a:p>
            </p:txBody>
          </p:sp>
          <p:sp>
            <p:nvSpPr>
              <p:cNvPr id="38066" name="Freeform 345"/>
              <p:cNvSpPr>
                <a:spLocks/>
              </p:cNvSpPr>
              <p:nvPr/>
            </p:nvSpPr>
            <p:spPr bwMode="auto">
              <a:xfrm>
                <a:off x="5151" y="3700"/>
                <a:ext cx="93" cy="110"/>
              </a:xfrm>
              <a:custGeom>
                <a:avLst/>
                <a:gdLst>
                  <a:gd name="T0" fmla="*/ 86 w 93"/>
                  <a:gd name="T1" fmla="*/ 0 h 110"/>
                  <a:gd name="T2" fmla="*/ 79 w 93"/>
                  <a:gd name="T3" fmla="*/ 16 h 110"/>
                  <a:gd name="T4" fmla="*/ 70 w 93"/>
                  <a:gd name="T5" fmla="*/ 31 h 110"/>
                  <a:gd name="T6" fmla="*/ 63 w 93"/>
                  <a:gd name="T7" fmla="*/ 40 h 110"/>
                  <a:gd name="T8" fmla="*/ 44 w 93"/>
                  <a:gd name="T9" fmla="*/ 56 h 110"/>
                  <a:gd name="T10" fmla="*/ 35 w 93"/>
                  <a:gd name="T11" fmla="*/ 59 h 110"/>
                  <a:gd name="T12" fmla="*/ 28 w 93"/>
                  <a:gd name="T13" fmla="*/ 54 h 110"/>
                  <a:gd name="T14" fmla="*/ 22 w 93"/>
                  <a:gd name="T15" fmla="*/ 48 h 110"/>
                  <a:gd name="T16" fmla="*/ 12 w 93"/>
                  <a:gd name="T17" fmla="*/ 39 h 110"/>
                  <a:gd name="T18" fmla="*/ 4 w 93"/>
                  <a:gd name="T19" fmla="*/ 28 h 110"/>
                  <a:gd name="T20" fmla="*/ 1 w 93"/>
                  <a:gd name="T21" fmla="*/ 45 h 110"/>
                  <a:gd name="T22" fmla="*/ 0 w 93"/>
                  <a:gd name="T23" fmla="*/ 60 h 110"/>
                  <a:gd name="T24" fmla="*/ 0 w 93"/>
                  <a:gd name="T25" fmla="*/ 71 h 110"/>
                  <a:gd name="T26" fmla="*/ 2 w 93"/>
                  <a:gd name="T27" fmla="*/ 84 h 110"/>
                  <a:gd name="T28" fmla="*/ 4 w 93"/>
                  <a:gd name="T29" fmla="*/ 99 h 110"/>
                  <a:gd name="T30" fmla="*/ 7 w 93"/>
                  <a:gd name="T31" fmla="*/ 104 h 110"/>
                  <a:gd name="T32" fmla="*/ 15 w 93"/>
                  <a:gd name="T33" fmla="*/ 110 h 110"/>
                  <a:gd name="T34" fmla="*/ 32 w 93"/>
                  <a:gd name="T35" fmla="*/ 110 h 110"/>
                  <a:gd name="T36" fmla="*/ 45 w 93"/>
                  <a:gd name="T37" fmla="*/ 110 h 110"/>
                  <a:gd name="T38" fmla="*/ 65 w 93"/>
                  <a:gd name="T39" fmla="*/ 104 h 110"/>
                  <a:gd name="T40" fmla="*/ 78 w 93"/>
                  <a:gd name="T41" fmla="*/ 94 h 110"/>
                  <a:gd name="T42" fmla="*/ 87 w 93"/>
                  <a:gd name="T43" fmla="*/ 84 h 110"/>
                  <a:gd name="T44" fmla="*/ 93 w 93"/>
                  <a:gd name="T45" fmla="*/ 69 h 110"/>
                  <a:gd name="T46" fmla="*/ 55 w 93"/>
                  <a:gd name="T47" fmla="*/ 65 h 110"/>
                  <a:gd name="T48" fmla="*/ 45 w 93"/>
                  <a:gd name="T49" fmla="*/ 60 h 110"/>
                  <a:gd name="T50" fmla="*/ 57 w 93"/>
                  <a:gd name="T51" fmla="*/ 52 h 110"/>
                  <a:gd name="T52" fmla="*/ 68 w 93"/>
                  <a:gd name="T53" fmla="*/ 38 h 110"/>
                  <a:gd name="T54" fmla="*/ 77 w 93"/>
                  <a:gd name="T55" fmla="*/ 22 h 110"/>
                  <a:gd name="T56" fmla="*/ 86 w 93"/>
                  <a:gd name="T57" fmla="*/ 0 h 1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3" h="110">
                    <a:moveTo>
                      <a:pt x="86" y="0"/>
                    </a:moveTo>
                    <a:lnTo>
                      <a:pt x="79" y="16"/>
                    </a:lnTo>
                    <a:lnTo>
                      <a:pt x="70" y="31"/>
                    </a:lnTo>
                    <a:lnTo>
                      <a:pt x="63" y="40"/>
                    </a:lnTo>
                    <a:lnTo>
                      <a:pt x="44" y="56"/>
                    </a:lnTo>
                    <a:lnTo>
                      <a:pt x="35" y="59"/>
                    </a:lnTo>
                    <a:lnTo>
                      <a:pt x="28" y="54"/>
                    </a:lnTo>
                    <a:lnTo>
                      <a:pt x="22" y="48"/>
                    </a:lnTo>
                    <a:lnTo>
                      <a:pt x="12" y="39"/>
                    </a:lnTo>
                    <a:lnTo>
                      <a:pt x="4" y="28"/>
                    </a:lnTo>
                    <a:lnTo>
                      <a:pt x="1" y="45"/>
                    </a:lnTo>
                    <a:lnTo>
                      <a:pt x="0" y="60"/>
                    </a:lnTo>
                    <a:lnTo>
                      <a:pt x="0" y="71"/>
                    </a:lnTo>
                    <a:lnTo>
                      <a:pt x="2" y="84"/>
                    </a:lnTo>
                    <a:lnTo>
                      <a:pt x="4" y="99"/>
                    </a:lnTo>
                    <a:lnTo>
                      <a:pt x="7" y="104"/>
                    </a:lnTo>
                    <a:lnTo>
                      <a:pt x="15" y="110"/>
                    </a:lnTo>
                    <a:lnTo>
                      <a:pt x="32" y="110"/>
                    </a:lnTo>
                    <a:lnTo>
                      <a:pt x="45" y="110"/>
                    </a:lnTo>
                    <a:lnTo>
                      <a:pt x="65" y="104"/>
                    </a:lnTo>
                    <a:lnTo>
                      <a:pt x="78" y="94"/>
                    </a:lnTo>
                    <a:lnTo>
                      <a:pt x="87" y="84"/>
                    </a:lnTo>
                    <a:lnTo>
                      <a:pt x="93" y="69"/>
                    </a:lnTo>
                    <a:lnTo>
                      <a:pt x="55" y="65"/>
                    </a:lnTo>
                    <a:lnTo>
                      <a:pt x="45" y="60"/>
                    </a:lnTo>
                    <a:lnTo>
                      <a:pt x="57" y="52"/>
                    </a:lnTo>
                    <a:lnTo>
                      <a:pt x="68" y="38"/>
                    </a:lnTo>
                    <a:lnTo>
                      <a:pt x="77" y="22"/>
                    </a:lnTo>
                    <a:lnTo>
                      <a:pt x="86"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7" name="Freeform 346"/>
              <p:cNvSpPr>
                <a:spLocks/>
              </p:cNvSpPr>
              <p:nvPr/>
            </p:nvSpPr>
            <p:spPr bwMode="auto">
              <a:xfrm>
                <a:off x="5102" y="3827"/>
                <a:ext cx="121" cy="167"/>
              </a:xfrm>
              <a:custGeom>
                <a:avLst/>
                <a:gdLst>
                  <a:gd name="T0" fmla="*/ 60 w 121"/>
                  <a:gd name="T1" fmla="*/ 0 h 167"/>
                  <a:gd name="T2" fmla="*/ 38 w 121"/>
                  <a:gd name="T3" fmla="*/ 6 h 167"/>
                  <a:gd name="T4" fmla="*/ 21 w 121"/>
                  <a:gd name="T5" fmla="*/ 22 h 167"/>
                  <a:gd name="T6" fmla="*/ 8 w 121"/>
                  <a:gd name="T7" fmla="*/ 43 h 167"/>
                  <a:gd name="T8" fmla="*/ 5 w 121"/>
                  <a:gd name="T9" fmla="*/ 55 h 167"/>
                  <a:gd name="T10" fmla="*/ 2 w 121"/>
                  <a:gd name="T11" fmla="*/ 68 h 167"/>
                  <a:gd name="T12" fmla="*/ 0 w 121"/>
                  <a:gd name="T13" fmla="*/ 83 h 167"/>
                  <a:gd name="T14" fmla="*/ 3 w 121"/>
                  <a:gd name="T15" fmla="*/ 97 h 167"/>
                  <a:gd name="T16" fmla="*/ 10 w 121"/>
                  <a:gd name="T17" fmla="*/ 113 h 167"/>
                  <a:gd name="T18" fmla="*/ 19 w 121"/>
                  <a:gd name="T19" fmla="*/ 124 h 167"/>
                  <a:gd name="T20" fmla="*/ 29 w 121"/>
                  <a:gd name="T21" fmla="*/ 134 h 167"/>
                  <a:gd name="T22" fmla="*/ 48 w 121"/>
                  <a:gd name="T23" fmla="*/ 147 h 167"/>
                  <a:gd name="T24" fmla="*/ 60 w 121"/>
                  <a:gd name="T25" fmla="*/ 157 h 167"/>
                  <a:gd name="T26" fmla="*/ 62 w 121"/>
                  <a:gd name="T27" fmla="*/ 167 h 167"/>
                  <a:gd name="T28" fmla="*/ 68 w 121"/>
                  <a:gd name="T29" fmla="*/ 156 h 167"/>
                  <a:gd name="T30" fmla="*/ 75 w 121"/>
                  <a:gd name="T31" fmla="*/ 147 h 167"/>
                  <a:gd name="T32" fmla="*/ 86 w 121"/>
                  <a:gd name="T33" fmla="*/ 137 h 167"/>
                  <a:gd name="T34" fmla="*/ 100 w 121"/>
                  <a:gd name="T35" fmla="*/ 126 h 167"/>
                  <a:gd name="T36" fmla="*/ 110 w 121"/>
                  <a:gd name="T37" fmla="*/ 113 h 167"/>
                  <a:gd name="T38" fmla="*/ 118 w 121"/>
                  <a:gd name="T39" fmla="*/ 101 h 167"/>
                  <a:gd name="T40" fmla="*/ 121 w 121"/>
                  <a:gd name="T41" fmla="*/ 82 h 167"/>
                  <a:gd name="T42" fmla="*/ 120 w 121"/>
                  <a:gd name="T43" fmla="*/ 66 h 167"/>
                  <a:gd name="T44" fmla="*/ 118 w 121"/>
                  <a:gd name="T45" fmla="*/ 52 h 167"/>
                  <a:gd name="T46" fmla="*/ 111 w 121"/>
                  <a:gd name="T47" fmla="*/ 37 h 167"/>
                  <a:gd name="T48" fmla="*/ 103 w 121"/>
                  <a:gd name="T49" fmla="*/ 23 h 167"/>
                  <a:gd name="T50" fmla="*/ 93 w 121"/>
                  <a:gd name="T51" fmla="*/ 11 h 167"/>
                  <a:gd name="T52" fmla="*/ 80 w 121"/>
                  <a:gd name="T53" fmla="*/ 2 h 167"/>
                  <a:gd name="T54" fmla="*/ 60 w 121"/>
                  <a:gd name="T55" fmla="*/ 0 h 1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1" h="167">
                    <a:moveTo>
                      <a:pt x="60" y="0"/>
                    </a:moveTo>
                    <a:lnTo>
                      <a:pt x="38" y="6"/>
                    </a:lnTo>
                    <a:lnTo>
                      <a:pt x="21" y="22"/>
                    </a:lnTo>
                    <a:lnTo>
                      <a:pt x="8" y="43"/>
                    </a:lnTo>
                    <a:lnTo>
                      <a:pt x="5" y="55"/>
                    </a:lnTo>
                    <a:lnTo>
                      <a:pt x="2" y="68"/>
                    </a:lnTo>
                    <a:lnTo>
                      <a:pt x="0" y="83"/>
                    </a:lnTo>
                    <a:lnTo>
                      <a:pt x="3" y="97"/>
                    </a:lnTo>
                    <a:lnTo>
                      <a:pt x="10" y="113"/>
                    </a:lnTo>
                    <a:lnTo>
                      <a:pt x="19" y="124"/>
                    </a:lnTo>
                    <a:lnTo>
                      <a:pt x="29" y="134"/>
                    </a:lnTo>
                    <a:lnTo>
                      <a:pt x="48" y="147"/>
                    </a:lnTo>
                    <a:lnTo>
                      <a:pt x="60" y="157"/>
                    </a:lnTo>
                    <a:lnTo>
                      <a:pt x="62" y="167"/>
                    </a:lnTo>
                    <a:lnTo>
                      <a:pt x="68" y="156"/>
                    </a:lnTo>
                    <a:lnTo>
                      <a:pt x="75" y="147"/>
                    </a:lnTo>
                    <a:lnTo>
                      <a:pt x="86" y="137"/>
                    </a:lnTo>
                    <a:lnTo>
                      <a:pt x="100" y="126"/>
                    </a:lnTo>
                    <a:lnTo>
                      <a:pt x="110" y="113"/>
                    </a:lnTo>
                    <a:lnTo>
                      <a:pt x="118" y="101"/>
                    </a:lnTo>
                    <a:lnTo>
                      <a:pt x="121" y="82"/>
                    </a:lnTo>
                    <a:lnTo>
                      <a:pt x="120" y="66"/>
                    </a:lnTo>
                    <a:lnTo>
                      <a:pt x="118" y="52"/>
                    </a:lnTo>
                    <a:lnTo>
                      <a:pt x="111" y="37"/>
                    </a:lnTo>
                    <a:lnTo>
                      <a:pt x="103" y="23"/>
                    </a:lnTo>
                    <a:lnTo>
                      <a:pt x="93" y="11"/>
                    </a:lnTo>
                    <a:lnTo>
                      <a:pt x="80" y="2"/>
                    </a:lnTo>
                    <a:lnTo>
                      <a:pt x="60" y="0"/>
                    </a:lnTo>
                    <a:close/>
                  </a:path>
                </a:pathLst>
              </a:custGeom>
              <a:solidFill>
                <a:srgbClr val="FFFF00"/>
              </a:solidFill>
              <a:ln w="1588">
                <a:solidFill>
                  <a:srgbClr val="808000"/>
                </a:solidFill>
                <a:prstDash val="solid"/>
                <a:round/>
                <a:headEnd/>
                <a:tailEnd/>
              </a:ln>
            </p:spPr>
            <p:txBody>
              <a:bodyPr/>
              <a:lstStyle/>
              <a:p>
                <a:endParaRPr lang="en-US"/>
              </a:p>
            </p:txBody>
          </p:sp>
          <p:sp>
            <p:nvSpPr>
              <p:cNvPr id="38068" name="Freeform 347"/>
              <p:cNvSpPr>
                <a:spLocks/>
              </p:cNvSpPr>
              <p:nvPr/>
            </p:nvSpPr>
            <p:spPr bwMode="auto">
              <a:xfrm>
                <a:off x="5105" y="3833"/>
                <a:ext cx="100" cy="146"/>
              </a:xfrm>
              <a:custGeom>
                <a:avLst/>
                <a:gdLst>
                  <a:gd name="T0" fmla="*/ 0 w 100"/>
                  <a:gd name="T1" fmla="*/ 68 h 146"/>
                  <a:gd name="T2" fmla="*/ 22 w 100"/>
                  <a:gd name="T3" fmla="*/ 67 h 146"/>
                  <a:gd name="T4" fmla="*/ 30 w 100"/>
                  <a:gd name="T5" fmla="*/ 67 h 146"/>
                  <a:gd name="T6" fmla="*/ 46 w 100"/>
                  <a:gd name="T7" fmla="*/ 63 h 146"/>
                  <a:gd name="T8" fmla="*/ 53 w 100"/>
                  <a:gd name="T9" fmla="*/ 59 h 146"/>
                  <a:gd name="T10" fmla="*/ 56 w 100"/>
                  <a:gd name="T11" fmla="*/ 67 h 146"/>
                  <a:gd name="T12" fmla="*/ 56 w 100"/>
                  <a:gd name="T13" fmla="*/ 80 h 146"/>
                  <a:gd name="T14" fmla="*/ 58 w 100"/>
                  <a:gd name="T15" fmla="*/ 103 h 146"/>
                  <a:gd name="T16" fmla="*/ 57 w 100"/>
                  <a:gd name="T17" fmla="*/ 124 h 146"/>
                  <a:gd name="T18" fmla="*/ 59 w 100"/>
                  <a:gd name="T19" fmla="*/ 146 h 146"/>
                  <a:gd name="T20" fmla="*/ 60 w 100"/>
                  <a:gd name="T21" fmla="*/ 118 h 146"/>
                  <a:gd name="T22" fmla="*/ 59 w 100"/>
                  <a:gd name="T23" fmla="*/ 91 h 146"/>
                  <a:gd name="T24" fmla="*/ 59 w 100"/>
                  <a:gd name="T25" fmla="*/ 74 h 146"/>
                  <a:gd name="T26" fmla="*/ 60 w 100"/>
                  <a:gd name="T27" fmla="*/ 58 h 146"/>
                  <a:gd name="T28" fmla="*/ 61 w 100"/>
                  <a:gd name="T29" fmla="*/ 49 h 146"/>
                  <a:gd name="T30" fmla="*/ 65 w 100"/>
                  <a:gd name="T31" fmla="*/ 38 h 146"/>
                  <a:gd name="T32" fmla="*/ 74 w 100"/>
                  <a:gd name="T33" fmla="*/ 33 h 146"/>
                  <a:gd name="T34" fmla="*/ 82 w 100"/>
                  <a:gd name="T35" fmla="*/ 31 h 146"/>
                  <a:gd name="T36" fmla="*/ 92 w 100"/>
                  <a:gd name="T37" fmla="*/ 31 h 146"/>
                  <a:gd name="T38" fmla="*/ 100 w 100"/>
                  <a:gd name="T39" fmla="*/ 31 h 146"/>
                  <a:gd name="T40" fmla="*/ 92 w 100"/>
                  <a:gd name="T41" fmla="*/ 17 h 146"/>
                  <a:gd name="T42" fmla="*/ 81 w 100"/>
                  <a:gd name="T43" fmla="*/ 7 h 146"/>
                  <a:gd name="T44" fmla="*/ 65 w 100"/>
                  <a:gd name="T45" fmla="*/ 1 h 146"/>
                  <a:gd name="T46" fmla="*/ 53 w 100"/>
                  <a:gd name="T47" fmla="*/ 0 h 146"/>
                  <a:gd name="T48" fmla="*/ 40 w 100"/>
                  <a:gd name="T49" fmla="*/ 5 h 146"/>
                  <a:gd name="T50" fmla="*/ 29 w 100"/>
                  <a:gd name="T51" fmla="*/ 13 h 146"/>
                  <a:gd name="T52" fmla="*/ 23 w 100"/>
                  <a:gd name="T53" fmla="*/ 21 h 146"/>
                  <a:gd name="T54" fmla="*/ 0 w 100"/>
                  <a:gd name="T55" fmla="*/ 68 h 14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00" h="146">
                    <a:moveTo>
                      <a:pt x="0" y="68"/>
                    </a:moveTo>
                    <a:lnTo>
                      <a:pt x="22" y="67"/>
                    </a:lnTo>
                    <a:lnTo>
                      <a:pt x="30" y="67"/>
                    </a:lnTo>
                    <a:lnTo>
                      <a:pt x="46" y="63"/>
                    </a:lnTo>
                    <a:lnTo>
                      <a:pt x="53" y="59"/>
                    </a:lnTo>
                    <a:lnTo>
                      <a:pt x="56" y="67"/>
                    </a:lnTo>
                    <a:lnTo>
                      <a:pt x="56" y="80"/>
                    </a:lnTo>
                    <a:lnTo>
                      <a:pt x="58" y="103"/>
                    </a:lnTo>
                    <a:lnTo>
                      <a:pt x="57" y="124"/>
                    </a:lnTo>
                    <a:lnTo>
                      <a:pt x="59" y="146"/>
                    </a:lnTo>
                    <a:lnTo>
                      <a:pt x="60" y="118"/>
                    </a:lnTo>
                    <a:lnTo>
                      <a:pt x="59" y="91"/>
                    </a:lnTo>
                    <a:lnTo>
                      <a:pt x="59" y="74"/>
                    </a:lnTo>
                    <a:lnTo>
                      <a:pt x="60" y="58"/>
                    </a:lnTo>
                    <a:lnTo>
                      <a:pt x="61" y="49"/>
                    </a:lnTo>
                    <a:lnTo>
                      <a:pt x="65" y="38"/>
                    </a:lnTo>
                    <a:lnTo>
                      <a:pt x="74" y="33"/>
                    </a:lnTo>
                    <a:lnTo>
                      <a:pt x="82" y="31"/>
                    </a:lnTo>
                    <a:lnTo>
                      <a:pt x="92" y="31"/>
                    </a:lnTo>
                    <a:lnTo>
                      <a:pt x="100" y="31"/>
                    </a:lnTo>
                    <a:lnTo>
                      <a:pt x="92" y="17"/>
                    </a:lnTo>
                    <a:lnTo>
                      <a:pt x="81" y="7"/>
                    </a:lnTo>
                    <a:lnTo>
                      <a:pt x="65" y="1"/>
                    </a:lnTo>
                    <a:lnTo>
                      <a:pt x="53" y="0"/>
                    </a:lnTo>
                    <a:lnTo>
                      <a:pt x="40" y="5"/>
                    </a:lnTo>
                    <a:lnTo>
                      <a:pt x="29" y="13"/>
                    </a:lnTo>
                    <a:lnTo>
                      <a:pt x="23" y="21"/>
                    </a:lnTo>
                    <a:lnTo>
                      <a:pt x="0" y="68"/>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69" name="Freeform 348"/>
              <p:cNvSpPr>
                <a:spLocks/>
              </p:cNvSpPr>
              <p:nvPr/>
            </p:nvSpPr>
            <p:spPr bwMode="auto">
              <a:xfrm>
                <a:off x="4975" y="3809"/>
                <a:ext cx="171" cy="108"/>
              </a:xfrm>
              <a:custGeom>
                <a:avLst/>
                <a:gdLst>
                  <a:gd name="T0" fmla="*/ 65 w 171"/>
                  <a:gd name="T1" fmla="*/ 13 h 108"/>
                  <a:gd name="T2" fmla="*/ 54 w 171"/>
                  <a:gd name="T3" fmla="*/ 20 h 108"/>
                  <a:gd name="T4" fmla="*/ 43 w 171"/>
                  <a:gd name="T5" fmla="*/ 28 h 108"/>
                  <a:gd name="T6" fmla="*/ 35 w 171"/>
                  <a:gd name="T7" fmla="*/ 38 h 108"/>
                  <a:gd name="T8" fmla="*/ 31 w 171"/>
                  <a:gd name="T9" fmla="*/ 46 h 108"/>
                  <a:gd name="T10" fmla="*/ 28 w 171"/>
                  <a:gd name="T11" fmla="*/ 58 h 108"/>
                  <a:gd name="T12" fmla="*/ 26 w 171"/>
                  <a:gd name="T13" fmla="*/ 68 h 108"/>
                  <a:gd name="T14" fmla="*/ 24 w 171"/>
                  <a:gd name="T15" fmla="*/ 78 h 108"/>
                  <a:gd name="T16" fmla="*/ 14 w 171"/>
                  <a:gd name="T17" fmla="*/ 89 h 108"/>
                  <a:gd name="T18" fmla="*/ 0 w 171"/>
                  <a:gd name="T19" fmla="*/ 99 h 108"/>
                  <a:gd name="T20" fmla="*/ 21 w 171"/>
                  <a:gd name="T21" fmla="*/ 104 h 108"/>
                  <a:gd name="T22" fmla="*/ 36 w 171"/>
                  <a:gd name="T23" fmla="*/ 107 h 108"/>
                  <a:gd name="T24" fmla="*/ 52 w 171"/>
                  <a:gd name="T25" fmla="*/ 108 h 108"/>
                  <a:gd name="T26" fmla="*/ 68 w 171"/>
                  <a:gd name="T27" fmla="*/ 108 h 108"/>
                  <a:gd name="T28" fmla="*/ 86 w 171"/>
                  <a:gd name="T29" fmla="*/ 107 h 108"/>
                  <a:gd name="T30" fmla="*/ 102 w 171"/>
                  <a:gd name="T31" fmla="*/ 104 h 108"/>
                  <a:gd name="T32" fmla="*/ 118 w 171"/>
                  <a:gd name="T33" fmla="*/ 99 h 108"/>
                  <a:gd name="T34" fmla="*/ 130 w 171"/>
                  <a:gd name="T35" fmla="*/ 91 h 108"/>
                  <a:gd name="T36" fmla="*/ 142 w 171"/>
                  <a:gd name="T37" fmla="*/ 84 h 108"/>
                  <a:gd name="T38" fmla="*/ 151 w 171"/>
                  <a:gd name="T39" fmla="*/ 76 h 108"/>
                  <a:gd name="T40" fmla="*/ 160 w 171"/>
                  <a:gd name="T41" fmla="*/ 67 h 108"/>
                  <a:gd name="T42" fmla="*/ 166 w 171"/>
                  <a:gd name="T43" fmla="*/ 54 h 108"/>
                  <a:gd name="T44" fmla="*/ 170 w 171"/>
                  <a:gd name="T45" fmla="*/ 43 h 108"/>
                  <a:gd name="T46" fmla="*/ 171 w 171"/>
                  <a:gd name="T47" fmla="*/ 29 h 108"/>
                  <a:gd name="T48" fmla="*/ 167 w 171"/>
                  <a:gd name="T49" fmla="*/ 19 h 108"/>
                  <a:gd name="T50" fmla="*/ 163 w 171"/>
                  <a:gd name="T51" fmla="*/ 12 h 108"/>
                  <a:gd name="T52" fmla="*/ 157 w 171"/>
                  <a:gd name="T53" fmla="*/ 6 h 108"/>
                  <a:gd name="T54" fmla="*/ 144 w 171"/>
                  <a:gd name="T55" fmla="*/ 1 h 108"/>
                  <a:gd name="T56" fmla="*/ 129 w 171"/>
                  <a:gd name="T57" fmla="*/ 0 h 108"/>
                  <a:gd name="T58" fmla="*/ 110 w 171"/>
                  <a:gd name="T59" fmla="*/ 0 h 108"/>
                  <a:gd name="T60" fmla="*/ 94 w 171"/>
                  <a:gd name="T61" fmla="*/ 2 h 108"/>
                  <a:gd name="T62" fmla="*/ 78 w 171"/>
                  <a:gd name="T63" fmla="*/ 7 h 108"/>
                  <a:gd name="T64" fmla="*/ 65 w 171"/>
                  <a:gd name="T65" fmla="*/ 13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08">
                    <a:moveTo>
                      <a:pt x="65" y="13"/>
                    </a:moveTo>
                    <a:lnTo>
                      <a:pt x="54" y="20"/>
                    </a:lnTo>
                    <a:lnTo>
                      <a:pt x="43" y="28"/>
                    </a:lnTo>
                    <a:lnTo>
                      <a:pt x="35" y="38"/>
                    </a:lnTo>
                    <a:lnTo>
                      <a:pt x="31" y="46"/>
                    </a:lnTo>
                    <a:lnTo>
                      <a:pt x="28" y="58"/>
                    </a:lnTo>
                    <a:lnTo>
                      <a:pt x="26" y="68"/>
                    </a:lnTo>
                    <a:lnTo>
                      <a:pt x="24" y="78"/>
                    </a:lnTo>
                    <a:lnTo>
                      <a:pt x="14" y="89"/>
                    </a:lnTo>
                    <a:lnTo>
                      <a:pt x="0" y="99"/>
                    </a:lnTo>
                    <a:lnTo>
                      <a:pt x="21" y="104"/>
                    </a:lnTo>
                    <a:lnTo>
                      <a:pt x="36" y="107"/>
                    </a:lnTo>
                    <a:lnTo>
                      <a:pt x="52" y="108"/>
                    </a:lnTo>
                    <a:lnTo>
                      <a:pt x="68" y="108"/>
                    </a:lnTo>
                    <a:lnTo>
                      <a:pt x="86" y="107"/>
                    </a:lnTo>
                    <a:lnTo>
                      <a:pt x="102" y="104"/>
                    </a:lnTo>
                    <a:lnTo>
                      <a:pt x="118" y="99"/>
                    </a:lnTo>
                    <a:lnTo>
                      <a:pt x="130" y="91"/>
                    </a:lnTo>
                    <a:lnTo>
                      <a:pt x="142" y="84"/>
                    </a:lnTo>
                    <a:lnTo>
                      <a:pt x="151" y="76"/>
                    </a:lnTo>
                    <a:lnTo>
                      <a:pt x="160" y="67"/>
                    </a:lnTo>
                    <a:lnTo>
                      <a:pt x="166" y="54"/>
                    </a:lnTo>
                    <a:lnTo>
                      <a:pt x="170" y="43"/>
                    </a:lnTo>
                    <a:lnTo>
                      <a:pt x="171" y="29"/>
                    </a:lnTo>
                    <a:lnTo>
                      <a:pt x="167" y="19"/>
                    </a:lnTo>
                    <a:lnTo>
                      <a:pt x="163" y="12"/>
                    </a:lnTo>
                    <a:lnTo>
                      <a:pt x="157" y="6"/>
                    </a:lnTo>
                    <a:lnTo>
                      <a:pt x="144" y="1"/>
                    </a:lnTo>
                    <a:lnTo>
                      <a:pt x="129" y="0"/>
                    </a:lnTo>
                    <a:lnTo>
                      <a:pt x="110" y="0"/>
                    </a:lnTo>
                    <a:lnTo>
                      <a:pt x="94" y="2"/>
                    </a:lnTo>
                    <a:lnTo>
                      <a:pt x="78" y="7"/>
                    </a:lnTo>
                    <a:lnTo>
                      <a:pt x="65" y="13"/>
                    </a:lnTo>
                    <a:close/>
                  </a:path>
                </a:pathLst>
              </a:custGeom>
              <a:solidFill>
                <a:srgbClr val="FFFF00"/>
              </a:solidFill>
              <a:ln w="1588">
                <a:solidFill>
                  <a:srgbClr val="808000"/>
                </a:solidFill>
                <a:prstDash val="solid"/>
                <a:round/>
                <a:headEnd/>
                <a:tailEnd/>
              </a:ln>
            </p:spPr>
            <p:txBody>
              <a:bodyPr/>
              <a:lstStyle/>
              <a:p>
                <a:endParaRPr lang="en-US"/>
              </a:p>
            </p:txBody>
          </p:sp>
          <p:sp>
            <p:nvSpPr>
              <p:cNvPr id="38070" name="Freeform 349"/>
              <p:cNvSpPr>
                <a:spLocks/>
              </p:cNvSpPr>
              <p:nvPr/>
            </p:nvSpPr>
            <p:spPr bwMode="auto">
              <a:xfrm>
                <a:off x="5003" y="3811"/>
                <a:ext cx="138" cy="92"/>
              </a:xfrm>
              <a:custGeom>
                <a:avLst/>
                <a:gdLst>
                  <a:gd name="T0" fmla="*/ 104 w 138"/>
                  <a:gd name="T1" fmla="*/ 11 h 92"/>
                  <a:gd name="T2" fmla="*/ 107 w 138"/>
                  <a:gd name="T3" fmla="*/ 21 h 92"/>
                  <a:gd name="T4" fmla="*/ 105 w 138"/>
                  <a:gd name="T5" fmla="*/ 32 h 92"/>
                  <a:gd name="T6" fmla="*/ 95 w 138"/>
                  <a:gd name="T7" fmla="*/ 48 h 92"/>
                  <a:gd name="T8" fmla="*/ 82 w 138"/>
                  <a:gd name="T9" fmla="*/ 60 h 92"/>
                  <a:gd name="T10" fmla="*/ 65 w 138"/>
                  <a:gd name="T11" fmla="*/ 71 h 92"/>
                  <a:gd name="T12" fmla="*/ 47 w 138"/>
                  <a:gd name="T13" fmla="*/ 79 h 92"/>
                  <a:gd name="T14" fmla="*/ 27 w 138"/>
                  <a:gd name="T15" fmla="*/ 85 h 92"/>
                  <a:gd name="T16" fmla="*/ 12 w 138"/>
                  <a:gd name="T17" fmla="*/ 89 h 92"/>
                  <a:gd name="T18" fmla="*/ 0 w 138"/>
                  <a:gd name="T19" fmla="*/ 92 h 92"/>
                  <a:gd name="T20" fmla="*/ 35 w 138"/>
                  <a:gd name="T21" fmla="*/ 85 h 92"/>
                  <a:gd name="T22" fmla="*/ 55 w 138"/>
                  <a:gd name="T23" fmla="*/ 79 h 92"/>
                  <a:gd name="T24" fmla="*/ 66 w 138"/>
                  <a:gd name="T25" fmla="*/ 74 h 92"/>
                  <a:gd name="T26" fmla="*/ 80 w 138"/>
                  <a:gd name="T27" fmla="*/ 68 h 92"/>
                  <a:gd name="T28" fmla="*/ 92 w 138"/>
                  <a:gd name="T29" fmla="*/ 60 h 92"/>
                  <a:gd name="T30" fmla="*/ 101 w 138"/>
                  <a:gd name="T31" fmla="*/ 54 h 92"/>
                  <a:gd name="T32" fmla="*/ 110 w 138"/>
                  <a:gd name="T33" fmla="*/ 49 h 92"/>
                  <a:gd name="T34" fmla="*/ 124 w 138"/>
                  <a:gd name="T35" fmla="*/ 48 h 92"/>
                  <a:gd name="T36" fmla="*/ 130 w 138"/>
                  <a:gd name="T37" fmla="*/ 51 h 92"/>
                  <a:gd name="T38" fmla="*/ 130 w 138"/>
                  <a:gd name="T39" fmla="*/ 56 h 92"/>
                  <a:gd name="T40" fmla="*/ 137 w 138"/>
                  <a:gd name="T41" fmla="*/ 42 h 92"/>
                  <a:gd name="T42" fmla="*/ 138 w 138"/>
                  <a:gd name="T43" fmla="*/ 27 h 92"/>
                  <a:gd name="T44" fmla="*/ 132 w 138"/>
                  <a:gd name="T45" fmla="*/ 14 h 92"/>
                  <a:gd name="T46" fmla="*/ 122 w 138"/>
                  <a:gd name="T47" fmla="*/ 6 h 92"/>
                  <a:gd name="T48" fmla="*/ 111 w 138"/>
                  <a:gd name="T49" fmla="*/ 2 h 92"/>
                  <a:gd name="T50" fmla="*/ 98 w 138"/>
                  <a:gd name="T51" fmla="*/ 0 h 92"/>
                  <a:gd name="T52" fmla="*/ 104 w 138"/>
                  <a:gd name="T53" fmla="*/ 11 h 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38" h="92">
                    <a:moveTo>
                      <a:pt x="104" y="11"/>
                    </a:moveTo>
                    <a:lnTo>
                      <a:pt x="107" y="21"/>
                    </a:lnTo>
                    <a:lnTo>
                      <a:pt x="105" y="32"/>
                    </a:lnTo>
                    <a:lnTo>
                      <a:pt x="95" y="48"/>
                    </a:lnTo>
                    <a:lnTo>
                      <a:pt x="82" y="60"/>
                    </a:lnTo>
                    <a:lnTo>
                      <a:pt x="65" y="71"/>
                    </a:lnTo>
                    <a:lnTo>
                      <a:pt x="47" y="79"/>
                    </a:lnTo>
                    <a:lnTo>
                      <a:pt x="27" y="85"/>
                    </a:lnTo>
                    <a:lnTo>
                      <a:pt x="12" y="89"/>
                    </a:lnTo>
                    <a:lnTo>
                      <a:pt x="0" y="92"/>
                    </a:lnTo>
                    <a:lnTo>
                      <a:pt x="35" y="85"/>
                    </a:lnTo>
                    <a:lnTo>
                      <a:pt x="55" y="79"/>
                    </a:lnTo>
                    <a:lnTo>
                      <a:pt x="66" y="74"/>
                    </a:lnTo>
                    <a:lnTo>
                      <a:pt x="80" y="68"/>
                    </a:lnTo>
                    <a:lnTo>
                      <a:pt x="92" y="60"/>
                    </a:lnTo>
                    <a:lnTo>
                      <a:pt x="101" y="54"/>
                    </a:lnTo>
                    <a:lnTo>
                      <a:pt x="110" y="49"/>
                    </a:lnTo>
                    <a:lnTo>
                      <a:pt x="124" y="48"/>
                    </a:lnTo>
                    <a:lnTo>
                      <a:pt x="130" y="51"/>
                    </a:lnTo>
                    <a:lnTo>
                      <a:pt x="130" y="56"/>
                    </a:lnTo>
                    <a:lnTo>
                      <a:pt x="137" y="42"/>
                    </a:lnTo>
                    <a:lnTo>
                      <a:pt x="138" y="27"/>
                    </a:lnTo>
                    <a:lnTo>
                      <a:pt x="132" y="14"/>
                    </a:lnTo>
                    <a:lnTo>
                      <a:pt x="122" y="6"/>
                    </a:lnTo>
                    <a:lnTo>
                      <a:pt x="111" y="2"/>
                    </a:lnTo>
                    <a:lnTo>
                      <a:pt x="98" y="0"/>
                    </a:lnTo>
                    <a:lnTo>
                      <a:pt x="104" y="11"/>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1" name="Freeform 350"/>
              <p:cNvSpPr>
                <a:spLocks/>
              </p:cNvSpPr>
              <p:nvPr/>
            </p:nvSpPr>
            <p:spPr bwMode="auto">
              <a:xfrm>
                <a:off x="5158" y="3755"/>
                <a:ext cx="159" cy="109"/>
              </a:xfrm>
              <a:custGeom>
                <a:avLst/>
                <a:gdLst>
                  <a:gd name="T0" fmla="*/ 21 w 159"/>
                  <a:gd name="T1" fmla="*/ 96 h 109"/>
                  <a:gd name="T2" fmla="*/ 12 w 159"/>
                  <a:gd name="T3" fmla="*/ 89 h 109"/>
                  <a:gd name="T4" fmla="*/ 5 w 159"/>
                  <a:gd name="T5" fmla="*/ 80 h 109"/>
                  <a:gd name="T6" fmla="*/ 3 w 159"/>
                  <a:gd name="T7" fmla="*/ 71 h 109"/>
                  <a:gd name="T8" fmla="*/ 0 w 159"/>
                  <a:gd name="T9" fmla="*/ 60 h 109"/>
                  <a:gd name="T10" fmla="*/ 2 w 159"/>
                  <a:gd name="T11" fmla="*/ 47 h 109"/>
                  <a:gd name="T12" fmla="*/ 6 w 159"/>
                  <a:gd name="T13" fmla="*/ 32 h 109"/>
                  <a:gd name="T14" fmla="*/ 13 w 159"/>
                  <a:gd name="T15" fmla="*/ 20 h 109"/>
                  <a:gd name="T16" fmla="*/ 23 w 159"/>
                  <a:gd name="T17" fmla="*/ 11 h 109"/>
                  <a:gd name="T18" fmla="*/ 34 w 159"/>
                  <a:gd name="T19" fmla="*/ 5 h 109"/>
                  <a:gd name="T20" fmla="*/ 48 w 159"/>
                  <a:gd name="T21" fmla="*/ 1 h 109"/>
                  <a:gd name="T22" fmla="*/ 64 w 159"/>
                  <a:gd name="T23" fmla="*/ 0 h 109"/>
                  <a:gd name="T24" fmla="*/ 76 w 159"/>
                  <a:gd name="T25" fmla="*/ 1 h 109"/>
                  <a:gd name="T26" fmla="*/ 88 w 159"/>
                  <a:gd name="T27" fmla="*/ 4 h 109"/>
                  <a:gd name="T28" fmla="*/ 99 w 159"/>
                  <a:gd name="T29" fmla="*/ 8 h 109"/>
                  <a:gd name="T30" fmla="*/ 110 w 159"/>
                  <a:gd name="T31" fmla="*/ 16 h 109"/>
                  <a:gd name="T32" fmla="*/ 118 w 159"/>
                  <a:gd name="T33" fmla="*/ 24 h 109"/>
                  <a:gd name="T34" fmla="*/ 127 w 159"/>
                  <a:gd name="T35" fmla="*/ 34 h 109"/>
                  <a:gd name="T36" fmla="*/ 133 w 159"/>
                  <a:gd name="T37" fmla="*/ 44 h 109"/>
                  <a:gd name="T38" fmla="*/ 137 w 159"/>
                  <a:gd name="T39" fmla="*/ 54 h 109"/>
                  <a:gd name="T40" fmla="*/ 141 w 159"/>
                  <a:gd name="T41" fmla="*/ 64 h 109"/>
                  <a:gd name="T42" fmla="*/ 146 w 159"/>
                  <a:gd name="T43" fmla="*/ 73 h 109"/>
                  <a:gd name="T44" fmla="*/ 159 w 159"/>
                  <a:gd name="T45" fmla="*/ 79 h 109"/>
                  <a:gd name="T46" fmla="*/ 144 w 159"/>
                  <a:gd name="T47" fmla="*/ 85 h 109"/>
                  <a:gd name="T48" fmla="*/ 135 w 159"/>
                  <a:gd name="T49" fmla="*/ 88 h 109"/>
                  <a:gd name="T50" fmla="*/ 126 w 159"/>
                  <a:gd name="T51" fmla="*/ 94 h 109"/>
                  <a:gd name="T52" fmla="*/ 113 w 159"/>
                  <a:gd name="T53" fmla="*/ 100 h 109"/>
                  <a:gd name="T54" fmla="*/ 99 w 159"/>
                  <a:gd name="T55" fmla="*/ 104 h 109"/>
                  <a:gd name="T56" fmla="*/ 87 w 159"/>
                  <a:gd name="T57" fmla="*/ 107 h 109"/>
                  <a:gd name="T58" fmla="*/ 73 w 159"/>
                  <a:gd name="T59" fmla="*/ 109 h 109"/>
                  <a:gd name="T60" fmla="*/ 60 w 159"/>
                  <a:gd name="T61" fmla="*/ 109 h 109"/>
                  <a:gd name="T62" fmla="*/ 46 w 159"/>
                  <a:gd name="T63" fmla="*/ 106 h 109"/>
                  <a:gd name="T64" fmla="*/ 32 w 159"/>
                  <a:gd name="T65" fmla="*/ 102 h 109"/>
                  <a:gd name="T66" fmla="*/ 21 w 159"/>
                  <a:gd name="T67" fmla="*/ 96 h 1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9" h="109">
                    <a:moveTo>
                      <a:pt x="21" y="96"/>
                    </a:moveTo>
                    <a:lnTo>
                      <a:pt x="12" y="89"/>
                    </a:lnTo>
                    <a:lnTo>
                      <a:pt x="5" y="80"/>
                    </a:lnTo>
                    <a:lnTo>
                      <a:pt x="3" y="71"/>
                    </a:lnTo>
                    <a:lnTo>
                      <a:pt x="0" y="60"/>
                    </a:lnTo>
                    <a:lnTo>
                      <a:pt x="2" y="47"/>
                    </a:lnTo>
                    <a:lnTo>
                      <a:pt x="6" y="32"/>
                    </a:lnTo>
                    <a:lnTo>
                      <a:pt x="13" y="20"/>
                    </a:lnTo>
                    <a:lnTo>
                      <a:pt x="23" y="11"/>
                    </a:lnTo>
                    <a:lnTo>
                      <a:pt x="34" y="5"/>
                    </a:lnTo>
                    <a:lnTo>
                      <a:pt x="48" y="1"/>
                    </a:lnTo>
                    <a:lnTo>
                      <a:pt x="64" y="0"/>
                    </a:lnTo>
                    <a:lnTo>
                      <a:pt x="76" y="1"/>
                    </a:lnTo>
                    <a:lnTo>
                      <a:pt x="88" y="4"/>
                    </a:lnTo>
                    <a:lnTo>
                      <a:pt x="99" y="8"/>
                    </a:lnTo>
                    <a:lnTo>
                      <a:pt x="110" y="16"/>
                    </a:lnTo>
                    <a:lnTo>
                      <a:pt x="118" y="24"/>
                    </a:lnTo>
                    <a:lnTo>
                      <a:pt x="127" y="34"/>
                    </a:lnTo>
                    <a:lnTo>
                      <a:pt x="133" y="44"/>
                    </a:lnTo>
                    <a:lnTo>
                      <a:pt x="137" y="54"/>
                    </a:lnTo>
                    <a:lnTo>
                      <a:pt x="141" y="64"/>
                    </a:lnTo>
                    <a:lnTo>
                      <a:pt x="146" y="73"/>
                    </a:lnTo>
                    <a:lnTo>
                      <a:pt x="159" y="79"/>
                    </a:lnTo>
                    <a:lnTo>
                      <a:pt x="144" y="85"/>
                    </a:lnTo>
                    <a:lnTo>
                      <a:pt x="135" y="88"/>
                    </a:lnTo>
                    <a:lnTo>
                      <a:pt x="126" y="94"/>
                    </a:lnTo>
                    <a:lnTo>
                      <a:pt x="113" y="100"/>
                    </a:lnTo>
                    <a:lnTo>
                      <a:pt x="99" y="104"/>
                    </a:lnTo>
                    <a:lnTo>
                      <a:pt x="87" y="107"/>
                    </a:lnTo>
                    <a:lnTo>
                      <a:pt x="73" y="109"/>
                    </a:lnTo>
                    <a:lnTo>
                      <a:pt x="60" y="109"/>
                    </a:lnTo>
                    <a:lnTo>
                      <a:pt x="46" y="106"/>
                    </a:lnTo>
                    <a:lnTo>
                      <a:pt x="32" y="102"/>
                    </a:lnTo>
                    <a:lnTo>
                      <a:pt x="21" y="96"/>
                    </a:lnTo>
                    <a:close/>
                  </a:path>
                </a:pathLst>
              </a:custGeom>
              <a:solidFill>
                <a:srgbClr val="FFFF00"/>
              </a:solidFill>
              <a:ln w="1588">
                <a:solidFill>
                  <a:srgbClr val="808000"/>
                </a:solidFill>
                <a:prstDash val="solid"/>
                <a:round/>
                <a:headEnd/>
                <a:tailEnd/>
              </a:ln>
            </p:spPr>
            <p:txBody>
              <a:bodyPr/>
              <a:lstStyle/>
              <a:p>
                <a:endParaRPr lang="en-US"/>
              </a:p>
            </p:txBody>
          </p:sp>
          <p:sp>
            <p:nvSpPr>
              <p:cNvPr id="38072" name="Freeform 351"/>
              <p:cNvSpPr>
                <a:spLocks/>
              </p:cNvSpPr>
              <p:nvPr/>
            </p:nvSpPr>
            <p:spPr bwMode="auto">
              <a:xfrm>
                <a:off x="5161" y="3777"/>
                <a:ext cx="139" cy="85"/>
              </a:xfrm>
              <a:custGeom>
                <a:avLst/>
                <a:gdLst>
                  <a:gd name="T0" fmla="*/ 12 w 139"/>
                  <a:gd name="T1" fmla="*/ 0 h 85"/>
                  <a:gd name="T2" fmla="*/ 11 w 139"/>
                  <a:gd name="T3" fmla="*/ 14 h 85"/>
                  <a:gd name="T4" fmla="*/ 12 w 139"/>
                  <a:gd name="T5" fmla="*/ 26 h 85"/>
                  <a:gd name="T6" fmla="*/ 14 w 139"/>
                  <a:gd name="T7" fmla="*/ 32 h 85"/>
                  <a:gd name="T8" fmla="*/ 20 w 139"/>
                  <a:gd name="T9" fmla="*/ 39 h 85"/>
                  <a:gd name="T10" fmla="*/ 29 w 139"/>
                  <a:gd name="T11" fmla="*/ 45 h 85"/>
                  <a:gd name="T12" fmla="*/ 37 w 139"/>
                  <a:gd name="T13" fmla="*/ 49 h 85"/>
                  <a:gd name="T14" fmla="*/ 51 w 139"/>
                  <a:gd name="T15" fmla="*/ 53 h 85"/>
                  <a:gd name="T16" fmla="*/ 65 w 139"/>
                  <a:gd name="T17" fmla="*/ 56 h 85"/>
                  <a:gd name="T18" fmla="*/ 83 w 139"/>
                  <a:gd name="T19" fmla="*/ 57 h 85"/>
                  <a:gd name="T20" fmla="*/ 95 w 139"/>
                  <a:gd name="T21" fmla="*/ 57 h 85"/>
                  <a:gd name="T22" fmla="*/ 111 w 139"/>
                  <a:gd name="T23" fmla="*/ 57 h 85"/>
                  <a:gd name="T24" fmla="*/ 123 w 139"/>
                  <a:gd name="T25" fmla="*/ 57 h 85"/>
                  <a:gd name="T26" fmla="*/ 139 w 139"/>
                  <a:gd name="T27" fmla="*/ 57 h 85"/>
                  <a:gd name="T28" fmla="*/ 119 w 139"/>
                  <a:gd name="T29" fmla="*/ 59 h 85"/>
                  <a:gd name="T30" fmla="*/ 98 w 139"/>
                  <a:gd name="T31" fmla="*/ 60 h 85"/>
                  <a:gd name="T32" fmla="*/ 77 w 139"/>
                  <a:gd name="T33" fmla="*/ 59 h 85"/>
                  <a:gd name="T34" fmla="*/ 56 w 139"/>
                  <a:gd name="T35" fmla="*/ 58 h 85"/>
                  <a:gd name="T36" fmla="*/ 46 w 139"/>
                  <a:gd name="T37" fmla="*/ 57 h 85"/>
                  <a:gd name="T38" fmla="*/ 38 w 139"/>
                  <a:gd name="T39" fmla="*/ 56 h 85"/>
                  <a:gd name="T40" fmla="*/ 26 w 139"/>
                  <a:gd name="T41" fmla="*/ 54 h 85"/>
                  <a:gd name="T42" fmla="*/ 23 w 139"/>
                  <a:gd name="T43" fmla="*/ 58 h 85"/>
                  <a:gd name="T44" fmla="*/ 24 w 139"/>
                  <a:gd name="T45" fmla="*/ 63 h 85"/>
                  <a:gd name="T46" fmla="*/ 27 w 139"/>
                  <a:gd name="T47" fmla="*/ 68 h 85"/>
                  <a:gd name="T48" fmla="*/ 31 w 139"/>
                  <a:gd name="T49" fmla="*/ 72 h 85"/>
                  <a:gd name="T50" fmla="*/ 37 w 139"/>
                  <a:gd name="T51" fmla="*/ 76 h 85"/>
                  <a:gd name="T52" fmla="*/ 44 w 139"/>
                  <a:gd name="T53" fmla="*/ 79 h 85"/>
                  <a:gd name="T54" fmla="*/ 50 w 139"/>
                  <a:gd name="T55" fmla="*/ 83 h 85"/>
                  <a:gd name="T56" fmla="*/ 56 w 139"/>
                  <a:gd name="T57" fmla="*/ 85 h 85"/>
                  <a:gd name="T58" fmla="*/ 47 w 139"/>
                  <a:gd name="T59" fmla="*/ 83 h 85"/>
                  <a:gd name="T60" fmla="*/ 36 w 139"/>
                  <a:gd name="T61" fmla="*/ 81 h 85"/>
                  <a:gd name="T62" fmla="*/ 28 w 139"/>
                  <a:gd name="T63" fmla="*/ 78 h 85"/>
                  <a:gd name="T64" fmla="*/ 20 w 139"/>
                  <a:gd name="T65" fmla="*/ 73 h 85"/>
                  <a:gd name="T66" fmla="*/ 14 w 139"/>
                  <a:gd name="T67" fmla="*/ 67 h 85"/>
                  <a:gd name="T68" fmla="*/ 9 w 139"/>
                  <a:gd name="T69" fmla="*/ 63 h 85"/>
                  <a:gd name="T70" fmla="*/ 5 w 139"/>
                  <a:gd name="T71" fmla="*/ 57 h 85"/>
                  <a:gd name="T72" fmla="*/ 2 w 139"/>
                  <a:gd name="T73" fmla="*/ 52 h 85"/>
                  <a:gd name="T74" fmla="*/ 0 w 139"/>
                  <a:gd name="T75" fmla="*/ 44 h 85"/>
                  <a:gd name="T76" fmla="*/ 0 w 139"/>
                  <a:gd name="T77" fmla="*/ 36 h 85"/>
                  <a:gd name="T78" fmla="*/ 1 w 139"/>
                  <a:gd name="T79" fmla="*/ 27 h 85"/>
                  <a:gd name="T80" fmla="*/ 3 w 139"/>
                  <a:gd name="T81" fmla="*/ 16 h 85"/>
                  <a:gd name="T82" fmla="*/ 6 w 139"/>
                  <a:gd name="T83" fmla="*/ 9 h 85"/>
                  <a:gd name="T84" fmla="*/ 12 w 139"/>
                  <a:gd name="T85" fmla="*/ 0 h 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9" h="85">
                    <a:moveTo>
                      <a:pt x="12" y="0"/>
                    </a:moveTo>
                    <a:lnTo>
                      <a:pt x="11" y="14"/>
                    </a:lnTo>
                    <a:lnTo>
                      <a:pt x="12" y="26"/>
                    </a:lnTo>
                    <a:lnTo>
                      <a:pt x="14" y="32"/>
                    </a:lnTo>
                    <a:lnTo>
                      <a:pt x="20" y="39"/>
                    </a:lnTo>
                    <a:lnTo>
                      <a:pt x="29" y="45"/>
                    </a:lnTo>
                    <a:lnTo>
                      <a:pt x="37" y="49"/>
                    </a:lnTo>
                    <a:lnTo>
                      <a:pt x="51" y="53"/>
                    </a:lnTo>
                    <a:lnTo>
                      <a:pt x="65" y="56"/>
                    </a:lnTo>
                    <a:lnTo>
                      <a:pt x="83" y="57"/>
                    </a:lnTo>
                    <a:lnTo>
                      <a:pt x="95" y="57"/>
                    </a:lnTo>
                    <a:lnTo>
                      <a:pt x="111" y="57"/>
                    </a:lnTo>
                    <a:lnTo>
                      <a:pt x="123" y="57"/>
                    </a:lnTo>
                    <a:lnTo>
                      <a:pt x="139" y="57"/>
                    </a:lnTo>
                    <a:lnTo>
                      <a:pt x="119" y="59"/>
                    </a:lnTo>
                    <a:lnTo>
                      <a:pt x="98" y="60"/>
                    </a:lnTo>
                    <a:lnTo>
                      <a:pt x="77" y="59"/>
                    </a:lnTo>
                    <a:lnTo>
                      <a:pt x="56" y="58"/>
                    </a:lnTo>
                    <a:lnTo>
                      <a:pt x="46" y="57"/>
                    </a:lnTo>
                    <a:lnTo>
                      <a:pt x="38" y="56"/>
                    </a:lnTo>
                    <a:lnTo>
                      <a:pt x="26" y="54"/>
                    </a:lnTo>
                    <a:lnTo>
                      <a:pt x="23" y="58"/>
                    </a:lnTo>
                    <a:lnTo>
                      <a:pt x="24" y="63"/>
                    </a:lnTo>
                    <a:lnTo>
                      <a:pt x="27" y="68"/>
                    </a:lnTo>
                    <a:lnTo>
                      <a:pt x="31" y="72"/>
                    </a:lnTo>
                    <a:lnTo>
                      <a:pt x="37" y="76"/>
                    </a:lnTo>
                    <a:lnTo>
                      <a:pt x="44" y="79"/>
                    </a:lnTo>
                    <a:lnTo>
                      <a:pt x="50" y="83"/>
                    </a:lnTo>
                    <a:lnTo>
                      <a:pt x="56" y="85"/>
                    </a:lnTo>
                    <a:lnTo>
                      <a:pt x="47" y="83"/>
                    </a:lnTo>
                    <a:lnTo>
                      <a:pt x="36" y="81"/>
                    </a:lnTo>
                    <a:lnTo>
                      <a:pt x="28" y="78"/>
                    </a:lnTo>
                    <a:lnTo>
                      <a:pt x="20" y="73"/>
                    </a:lnTo>
                    <a:lnTo>
                      <a:pt x="14" y="67"/>
                    </a:lnTo>
                    <a:lnTo>
                      <a:pt x="9" y="63"/>
                    </a:lnTo>
                    <a:lnTo>
                      <a:pt x="5" y="57"/>
                    </a:lnTo>
                    <a:lnTo>
                      <a:pt x="2" y="52"/>
                    </a:lnTo>
                    <a:lnTo>
                      <a:pt x="0" y="44"/>
                    </a:lnTo>
                    <a:lnTo>
                      <a:pt x="0" y="36"/>
                    </a:lnTo>
                    <a:lnTo>
                      <a:pt x="1" y="27"/>
                    </a:lnTo>
                    <a:lnTo>
                      <a:pt x="3" y="16"/>
                    </a:lnTo>
                    <a:lnTo>
                      <a:pt x="6" y="9"/>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3" name="Freeform 352"/>
              <p:cNvSpPr>
                <a:spLocks/>
              </p:cNvSpPr>
              <p:nvPr/>
            </p:nvSpPr>
            <p:spPr bwMode="auto">
              <a:xfrm>
                <a:off x="5047" y="3660"/>
                <a:ext cx="128" cy="154"/>
              </a:xfrm>
              <a:custGeom>
                <a:avLst/>
                <a:gdLst>
                  <a:gd name="T0" fmla="*/ 96 w 128"/>
                  <a:gd name="T1" fmla="*/ 151 h 154"/>
                  <a:gd name="T2" fmla="*/ 81 w 128"/>
                  <a:gd name="T3" fmla="*/ 154 h 154"/>
                  <a:gd name="T4" fmla="*/ 66 w 128"/>
                  <a:gd name="T5" fmla="*/ 153 h 154"/>
                  <a:gd name="T6" fmla="*/ 53 w 128"/>
                  <a:gd name="T7" fmla="*/ 149 h 154"/>
                  <a:gd name="T8" fmla="*/ 39 w 128"/>
                  <a:gd name="T9" fmla="*/ 144 h 154"/>
                  <a:gd name="T10" fmla="*/ 26 w 128"/>
                  <a:gd name="T11" fmla="*/ 137 h 154"/>
                  <a:gd name="T12" fmla="*/ 14 w 128"/>
                  <a:gd name="T13" fmla="*/ 122 h 154"/>
                  <a:gd name="T14" fmla="*/ 7 w 128"/>
                  <a:gd name="T15" fmla="*/ 108 h 154"/>
                  <a:gd name="T16" fmla="*/ 2 w 128"/>
                  <a:gd name="T17" fmla="*/ 93 h 154"/>
                  <a:gd name="T18" fmla="*/ 0 w 128"/>
                  <a:gd name="T19" fmla="*/ 72 h 154"/>
                  <a:gd name="T20" fmla="*/ 1 w 128"/>
                  <a:gd name="T21" fmla="*/ 55 h 154"/>
                  <a:gd name="T22" fmla="*/ 6 w 128"/>
                  <a:gd name="T23" fmla="*/ 40 h 154"/>
                  <a:gd name="T24" fmla="*/ 14 w 128"/>
                  <a:gd name="T25" fmla="*/ 29 h 154"/>
                  <a:gd name="T26" fmla="*/ 20 w 128"/>
                  <a:gd name="T27" fmla="*/ 18 h 154"/>
                  <a:gd name="T28" fmla="*/ 25 w 128"/>
                  <a:gd name="T29" fmla="*/ 9 h 154"/>
                  <a:gd name="T30" fmla="*/ 25 w 128"/>
                  <a:gd name="T31" fmla="*/ 0 h 154"/>
                  <a:gd name="T32" fmla="*/ 36 w 128"/>
                  <a:gd name="T33" fmla="*/ 7 h 154"/>
                  <a:gd name="T34" fmla="*/ 47 w 128"/>
                  <a:gd name="T35" fmla="*/ 9 h 154"/>
                  <a:gd name="T36" fmla="*/ 57 w 128"/>
                  <a:gd name="T37" fmla="*/ 14 h 154"/>
                  <a:gd name="T38" fmla="*/ 70 w 128"/>
                  <a:gd name="T39" fmla="*/ 17 h 154"/>
                  <a:gd name="T40" fmla="*/ 80 w 128"/>
                  <a:gd name="T41" fmla="*/ 19 h 154"/>
                  <a:gd name="T42" fmla="*/ 91 w 128"/>
                  <a:gd name="T43" fmla="*/ 24 h 154"/>
                  <a:gd name="T44" fmla="*/ 104 w 128"/>
                  <a:gd name="T45" fmla="*/ 33 h 154"/>
                  <a:gd name="T46" fmla="*/ 110 w 128"/>
                  <a:gd name="T47" fmla="*/ 41 h 154"/>
                  <a:gd name="T48" fmla="*/ 119 w 128"/>
                  <a:gd name="T49" fmla="*/ 53 h 154"/>
                  <a:gd name="T50" fmla="*/ 123 w 128"/>
                  <a:gd name="T51" fmla="*/ 64 h 154"/>
                  <a:gd name="T52" fmla="*/ 127 w 128"/>
                  <a:gd name="T53" fmla="*/ 75 h 154"/>
                  <a:gd name="T54" fmla="*/ 128 w 128"/>
                  <a:gd name="T55" fmla="*/ 90 h 154"/>
                  <a:gd name="T56" fmla="*/ 127 w 128"/>
                  <a:gd name="T57" fmla="*/ 100 h 154"/>
                  <a:gd name="T58" fmla="*/ 126 w 128"/>
                  <a:gd name="T59" fmla="*/ 111 h 154"/>
                  <a:gd name="T60" fmla="*/ 121 w 128"/>
                  <a:gd name="T61" fmla="*/ 125 h 154"/>
                  <a:gd name="T62" fmla="*/ 114 w 128"/>
                  <a:gd name="T63" fmla="*/ 139 h 154"/>
                  <a:gd name="T64" fmla="*/ 106 w 128"/>
                  <a:gd name="T65" fmla="*/ 146 h 154"/>
                  <a:gd name="T66" fmla="*/ 96 w 128"/>
                  <a:gd name="T67" fmla="*/ 151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8" h="154">
                    <a:moveTo>
                      <a:pt x="96" y="151"/>
                    </a:moveTo>
                    <a:lnTo>
                      <a:pt x="81" y="154"/>
                    </a:lnTo>
                    <a:lnTo>
                      <a:pt x="66" y="153"/>
                    </a:lnTo>
                    <a:lnTo>
                      <a:pt x="53" y="149"/>
                    </a:lnTo>
                    <a:lnTo>
                      <a:pt x="39" y="144"/>
                    </a:lnTo>
                    <a:lnTo>
                      <a:pt x="26" y="137"/>
                    </a:lnTo>
                    <a:lnTo>
                      <a:pt x="14" y="122"/>
                    </a:lnTo>
                    <a:lnTo>
                      <a:pt x="7" y="108"/>
                    </a:lnTo>
                    <a:lnTo>
                      <a:pt x="2" y="93"/>
                    </a:lnTo>
                    <a:lnTo>
                      <a:pt x="0" y="72"/>
                    </a:lnTo>
                    <a:lnTo>
                      <a:pt x="1" y="55"/>
                    </a:lnTo>
                    <a:lnTo>
                      <a:pt x="6" y="40"/>
                    </a:lnTo>
                    <a:lnTo>
                      <a:pt x="14" y="29"/>
                    </a:lnTo>
                    <a:lnTo>
                      <a:pt x="20" y="18"/>
                    </a:lnTo>
                    <a:lnTo>
                      <a:pt x="25" y="9"/>
                    </a:lnTo>
                    <a:lnTo>
                      <a:pt x="25" y="0"/>
                    </a:lnTo>
                    <a:lnTo>
                      <a:pt x="36" y="7"/>
                    </a:lnTo>
                    <a:lnTo>
                      <a:pt x="47" y="9"/>
                    </a:lnTo>
                    <a:lnTo>
                      <a:pt x="57" y="14"/>
                    </a:lnTo>
                    <a:lnTo>
                      <a:pt x="70" y="17"/>
                    </a:lnTo>
                    <a:lnTo>
                      <a:pt x="80" y="19"/>
                    </a:lnTo>
                    <a:lnTo>
                      <a:pt x="91" y="24"/>
                    </a:lnTo>
                    <a:lnTo>
                      <a:pt x="104" y="33"/>
                    </a:lnTo>
                    <a:lnTo>
                      <a:pt x="110" y="41"/>
                    </a:lnTo>
                    <a:lnTo>
                      <a:pt x="119" y="53"/>
                    </a:lnTo>
                    <a:lnTo>
                      <a:pt x="123" y="64"/>
                    </a:lnTo>
                    <a:lnTo>
                      <a:pt x="127" y="75"/>
                    </a:lnTo>
                    <a:lnTo>
                      <a:pt x="128" y="90"/>
                    </a:lnTo>
                    <a:lnTo>
                      <a:pt x="127" y="100"/>
                    </a:lnTo>
                    <a:lnTo>
                      <a:pt x="126" y="111"/>
                    </a:lnTo>
                    <a:lnTo>
                      <a:pt x="121" y="125"/>
                    </a:lnTo>
                    <a:lnTo>
                      <a:pt x="114" y="139"/>
                    </a:lnTo>
                    <a:lnTo>
                      <a:pt x="106" y="146"/>
                    </a:lnTo>
                    <a:lnTo>
                      <a:pt x="96" y="151"/>
                    </a:lnTo>
                    <a:close/>
                  </a:path>
                </a:pathLst>
              </a:custGeom>
              <a:solidFill>
                <a:srgbClr val="FFFF00"/>
              </a:solidFill>
              <a:ln w="1588">
                <a:solidFill>
                  <a:srgbClr val="808000"/>
                </a:solidFill>
                <a:prstDash val="solid"/>
                <a:round/>
                <a:headEnd/>
                <a:tailEnd/>
              </a:ln>
            </p:spPr>
            <p:txBody>
              <a:bodyPr/>
              <a:lstStyle/>
              <a:p>
                <a:endParaRPr lang="en-US"/>
              </a:p>
            </p:txBody>
          </p:sp>
          <p:sp>
            <p:nvSpPr>
              <p:cNvPr id="38074" name="Freeform 353"/>
              <p:cNvSpPr>
                <a:spLocks/>
              </p:cNvSpPr>
              <p:nvPr/>
            </p:nvSpPr>
            <p:spPr bwMode="auto">
              <a:xfrm>
                <a:off x="5085" y="3694"/>
                <a:ext cx="84" cy="117"/>
              </a:xfrm>
              <a:custGeom>
                <a:avLst/>
                <a:gdLst>
                  <a:gd name="T0" fmla="*/ 0 w 84"/>
                  <a:gd name="T1" fmla="*/ 0 h 117"/>
                  <a:gd name="T2" fmla="*/ 9 w 84"/>
                  <a:gd name="T3" fmla="*/ 11 h 117"/>
                  <a:gd name="T4" fmla="*/ 17 w 84"/>
                  <a:gd name="T5" fmla="*/ 27 h 117"/>
                  <a:gd name="T6" fmla="*/ 25 w 84"/>
                  <a:gd name="T7" fmla="*/ 44 h 117"/>
                  <a:gd name="T8" fmla="*/ 32 w 84"/>
                  <a:gd name="T9" fmla="*/ 65 h 117"/>
                  <a:gd name="T10" fmla="*/ 37 w 84"/>
                  <a:gd name="T11" fmla="*/ 85 h 117"/>
                  <a:gd name="T12" fmla="*/ 36 w 84"/>
                  <a:gd name="T13" fmla="*/ 99 h 117"/>
                  <a:gd name="T14" fmla="*/ 35 w 84"/>
                  <a:gd name="T15" fmla="*/ 108 h 117"/>
                  <a:gd name="T16" fmla="*/ 27 w 84"/>
                  <a:gd name="T17" fmla="*/ 113 h 117"/>
                  <a:gd name="T18" fmla="*/ 17 w 84"/>
                  <a:gd name="T19" fmla="*/ 113 h 117"/>
                  <a:gd name="T20" fmla="*/ 30 w 84"/>
                  <a:gd name="T21" fmla="*/ 117 h 117"/>
                  <a:gd name="T22" fmla="*/ 43 w 84"/>
                  <a:gd name="T23" fmla="*/ 117 h 117"/>
                  <a:gd name="T24" fmla="*/ 61 w 84"/>
                  <a:gd name="T25" fmla="*/ 113 h 117"/>
                  <a:gd name="T26" fmla="*/ 68 w 84"/>
                  <a:gd name="T27" fmla="*/ 107 h 117"/>
                  <a:gd name="T28" fmla="*/ 74 w 84"/>
                  <a:gd name="T29" fmla="*/ 102 h 117"/>
                  <a:gd name="T30" fmla="*/ 79 w 84"/>
                  <a:gd name="T31" fmla="*/ 92 h 117"/>
                  <a:gd name="T32" fmla="*/ 82 w 84"/>
                  <a:gd name="T33" fmla="*/ 83 h 117"/>
                  <a:gd name="T34" fmla="*/ 84 w 84"/>
                  <a:gd name="T35" fmla="*/ 72 h 117"/>
                  <a:gd name="T36" fmla="*/ 76 w 84"/>
                  <a:gd name="T37" fmla="*/ 81 h 117"/>
                  <a:gd name="T38" fmla="*/ 68 w 84"/>
                  <a:gd name="T39" fmla="*/ 87 h 117"/>
                  <a:gd name="T40" fmla="*/ 54 w 84"/>
                  <a:gd name="T41" fmla="*/ 89 h 117"/>
                  <a:gd name="T42" fmla="*/ 46 w 84"/>
                  <a:gd name="T43" fmla="*/ 88 h 117"/>
                  <a:gd name="T44" fmla="*/ 40 w 84"/>
                  <a:gd name="T45" fmla="*/ 85 h 117"/>
                  <a:gd name="T46" fmla="*/ 39 w 84"/>
                  <a:gd name="T47" fmla="*/ 76 h 117"/>
                  <a:gd name="T48" fmla="*/ 36 w 84"/>
                  <a:gd name="T49" fmla="*/ 59 h 117"/>
                  <a:gd name="T50" fmla="*/ 30 w 84"/>
                  <a:gd name="T51" fmla="*/ 42 h 117"/>
                  <a:gd name="T52" fmla="*/ 24 w 84"/>
                  <a:gd name="T53" fmla="*/ 31 h 117"/>
                  <a:gd name="T54" fmla="*/ 14 w 84"/>
                  <a:gd name="T55" fmla="*/ 15 h 117"/>
                  <a:gd name="T56" fmla="*/ 0 w 84"/>
                  <a:gd name="T57" fmla="*/ 0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117">
                    <a:moveTo>
                      <a:pt x="0" y="0"/>
                    </a:moveTo>
                    <a:lnTo>
                      <a:pt x="9" y="11"/>
                    </a:lnTo>
                    <a:lnTo>
                      <a:pt x="17" y="27"/>
                    </a:lnTo>
                    <a:lnTo>
                      <a:pt x="25" y="44"/>
                    </a:lnTo>
                    <a:lnTo>
                      <a:pt x="32" y="65"/>
                    </a:lnTo>
                    <a:lnTo>
                      <a:pt x="37" y="85"/>
                    </a:lnTo>
                    <a:lnTo>
                      <a:pt x="36" y="99"/>
                    </a:lnTo>
                    <a:lnTo>
                      <a:pt x="35" y="108"/>
                    </a:lnTo>
                    <a:lnTo>
                      <a:pt x="27" y="113"/>
                    </a:lnTo>
                    <a:lnTo>
                      <a:pt x="17" y="113"/>
                    </a:lnTo>
                    <a:lnTo>
                      <a:pt x="30" y="117"/>
                    </a:lnTo>
                    <a:lnTo>
                      <a:pt x="43" y="117"/>
                    </a:lnTo>
                    <a:lnTo>
                      <a:pt x="61" y="113"/>
                    </a:lnTo>
                    <a:lnTo>
                      <a:pt x="68" y="107"/>
                    </a:lnTo>
                    <a:lnTo>
                      <a:pt x="74" y="102"/>
                    </a:lnTo>
                    <a:lnTo>
                      <a:pt x="79" y="92"/>
                    </a:lnTo>
                    <a:lnTo>
                      <a:pt x="82" y="83"/>
                    </a:lnTo>
                    <a:lnTo>
                      <a:pt x="84" y="72"/>
                    </a:lnTo>
                    <a:lnTo>
                      <a:pt x="76" y="81"/>
                    </a:lnTo>
                    <a:lnTo>
                      <a:pt x="68" y="87"/>
                    </a:lnTo>
                    <a:lnTo>
                      <a:pt x="54" y="89"/>
                    </a:lnTo>
                    <a:lnTo>
                      <a:pt x="46" y="88"/>
                    </a:lnTo>
                    <a:lnTo>
                      <a:pt x="40" y="85"/>
                    </a:lnTo>
                    <a:lnTo>
                      <a:pt x="39" y="76"/>
                    </a:lnTo>
                    <a:lnTo>
                      <a:pt x="36" y="59"/>
                    </a:lnTo>
                    <a:lnTo>
                      <a:pt x="30" y="42"/>
                    </a:lnTo>
                    <a:lnTo>
                      <a:pt x="24" y="31"/>
                    </a:lnTo>
                    <a:lnTo>
                      <a:pt x="14" y="15"/>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5" name="Oval 354"/>
              <p:cNvSpPr>
                <a:spLocks noChangeArrowheads="1"/>
              </p:cNvSpPr>
              <p:nvPr/>
            </p:nvSpPr>
            <p:spPr bwMode="auto">
              <a:xfrm>
                <a:off x="5104" y="3774"/>
                <a:ext cx="79" cy="78"/>
              </a:xfrm>
              <a:prstGeom prst="ellipse">
                <a:avLst/>
              </a:prstGeom>
              <a:solidFill>
                <a:srgbClr val="FFFF00"/>
              </a:solidFill>
              <a:ln w="1588">
                <a:solidFill>
                  <a:srgbClr val="808000"/>
                </a:solidFill>
                <a:round/>
                <a:headEnd/>
                <a:tailEnd/>
              </a:ln>
            </p:spPr>
            <p:txBody>
              <a:bodyPr/>
              <a:lstStyle/>
              <a:p>
                <a:pPr eaLnBrk="1" hangingPunct="1"/>
                <a:endParaRPr lang="vi-VN" altLang="vi-VN"/>
              </a:p>
            </p:txBody>
          </p:sp>
          <p:sp>
            <p:nvSpPr>
              <p:cNvPr id="38076" name="Freeform 355"/>
              <p:cNvSpPr>
                <a:spLocks/>
              </p:cNvSpPr>
              <p:nvPr/>
            </p:nvSpPr>
            <p:spPr bwMode="auto">
              <a:xfrm>
                <a:off x="5101" y="3705"/>
                <a:ext cx="131" cy="140"/>
              </a:xfrm>
              <a:custGeom>
                <a:avLst/>
                <a:gdLst>
                  <a:gd name="T0" fmla="*/ 76 w 131"/>
                  <a:gd name="T1" fmla="*/ 5 h 140"/>
                  <a:gd name="T2" fmla="*/ 89 w 131"/>
                  <a:gd name="T3" fmla="*/ 11 h 140"/>
                  <a:gd name="T4" fmla="*/ 101 w 131"/>
                  <a:gd name="T5" fmla="*/ 18 h 140"/>
                  <a:gd name="T6" fmla="*/ 111 w 131"/>
                  <a:gd name="T7" fmla="*/ 22 h 140"/>
                  <a:gd name="T8" fmla="*/ 116 w 131"/>
                  <a:gd name="T9" fmla="*/ 29 h 140"/>
                  <a:gd name="T10" fmla="*/ 114 w 131"/>
                  <a:gd name="T11" fmla="*/ 36 h 140"/>
                  <a:gd name="T12" fmla="*/ 121 w 131"/>
                  <a:gd name="T13" fmla="*/ 43 h 140"/>
                  <a:gd name="T14" fmla="*/ 128 w 131"/>
                  <a:gd name="T15" fmla="*/ 50 h 140"/>
                  <a:gd name="T16" fmla="*/ 126 w 131"/>
                  <a:gd name="T17" fmla="*/ 61 h 140"/>
                  <a:gd name="T18" fmla="*/ 127 w 131"/>
                  <a:gd name="T19" fmla="*/ 72 h 140"/>
                  <a:gd name="T20" fmla="*/ 131 w 131"/>
                  <a:gd name="T21" fmla="*/ 89 h 140"/>
                  <a:gd name="T22" fmla="*/ 127 w 131"/>
                  <a:gd name="T23" fmla="*/ 100 h 140"/>
                  <a:gd name="T24" fmla="*/ 114 w 131"/>
                  <a:gd name="T25" fmla="*/ 103 h 140"/>
                  <a:gd name="T26" fmla="*/ 109 w 131"/>
                  <a:gd name="T27" fmla="*/ 117 h 140"/>
                  <a:gd name="T28" fmla="*/ 92 w 131"/>
                  <a:gd name="T29" fmla="*/ 122 h 140"/>
                  <a:gd name="T30" fmla="*/ 87 w 131"/>
                  <a:gd name="T31" fmla="*/ 137 h 140"/>
                  <a:gd name="T32" fmla="*/ 75 w 131"/>
                  <a:gd name="T33" fmla="*/ 140 h 140"/>
                  <a:gd name="T34" fmla="*/ 65 w 131"/>
                  <a:gd name="T35" fmla="*/ 137 h 140"/>
                  <a:gd name="T36" fmla="*/ 57 w 131"/>
                  <a:gd name="T37" fmla="*/ 137 h 140"/>
                  <a:gd name="T38" fmla="*/ 40 w 131"/>
                  <a:gd name="T39" fmla="*/ 135 h 140"/>
                  <a:gd name="T40" fmla="*/ 32 w 131"/>
                  <a:gd name="T41" fmla="*/ 126 h 140"/>
                  <a:gd name="T42" fmla="*/ 27 w 131"/>
                  <a:gd name="T43" fmla="*/ 124 h 140"/>
                  <a:gd name="T44" fmla="*/ 17 w 131"/>
                  <a:gd name="T45" fmla="*/ 119 h 140"/>
                  <a:gd name="T46" fmla="*/ 11 w 131"/>
                  <a:gd name="T47" fmla="*/ 99 h 140"/>
                  <a:gd name="T48" fmla="*/ 2 w 131"/>
                  <a:gd name="T49" fmla="*/ 97 h 140"/>
                  <a:gd name="T50" fmla="*/ 0 w 131"/>
                  <a:gd name="T51" fmla="*/ 84 h 140"/>
                  <a:gd name="T52" fmla="*/ 4 w 131"/>
                  <a:gd name="T53" fmla="*/ 73 h 140"/>
                  <a:gd name="T54" fmla="*/ 0 w 131"/>
                  <a:gd name="T55" fmla="*/ 62 h 140"/>
                  <a:gd name="T56" fmla="*/ 6 w 131"/>
                  <a:gd name="T57" fmla="*/ 51 h 140"/>
                  <a:gd name="T58" fmla="*/ 7 w 131"/>
                  <a:gd name="T59" fmla="*/ 36 h 140"/>
                  <a:gd name="T60" fmla="*/ 11 w 131"/>
                  <a:gd name="T61" fmla="*/ 25 h 140"/>
                  <a:gd name="T62" fmla="*/ 20 w 131"/>
                  <a:gd name="T63" fmla="*/ 22 h 140"/>
                  <a:gd name="T64" fmla="*/ 26 w 131"/>
                  <a:gd name="T65" fmla="*/ 15 h 140"/>
                  <a:gd name="T66" fmla="*/ 35 w 131"/>
                  <a:gd name="T67" fmla="*/ 8 h 140"/>
                  <a:gd name="T68" fmla="*/ 43 w 131"/>
                  <a:gd name="T69" fmla="*/ 9 h 140"/>
                  <a:gd name="T70" fmla="*/ 51 w 131"/>
                  <a:gd name="T71" fmla="*/ 2 h 140"/>
                  <a:gd name="T72" fmla="*/ 60 w 131"/>
                  <a:gd name="T73" fmla="*/ 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31" h="140">
                    <a:moveTo>
                      <a:pt x="65" y="4"/>
                    </a:moveTo>
                    <a:lnTo>
                      <a:pt x="76" y="5"/>
                    </a:lnTo>
                    <a:lnTo>
                      <a:pt x="84" y="6"/>
                    </a:lnTo>
                    <a:lnTo>
                      <a:pt x="89" y="11"/>
                    </a:lnTo>
                    <a:lnTo>
                      <a:pt x="91" y="17"/>
                    </a:lnTo>
                    <a:lnTo>
                      <a:pt x="101" y="18"/>
                    </a:lnTo>
                    <a:lnTo>
                      <a:pt x="106" y="19"/>
                    </a:lnTo>
                    <a:lnTo>
                      <a:pt x="111" y="22"/>
                    </a:lnTo>
                    <a:lnTo>
                      <a:pt x="115" y="26"/>
                    </a:lnTo>
                    <a:lnTo>
                      <a:pt x="116" y="29"/>
                    </a:lnTo>
                    <a:lnTo>
                      <a:pt x="116" y="34"/>
                    </a:lnTo>
                    <a:lnTo>
                      <a:pt x="114" y="36"/>
                    </a:lnTo>
                    <a:lnTo>
                      <a:pt x="116" y="41"/>
                    </a:lnTo>
                    <a:lnTo>
                      <a:pt x="121" y="43"/>
                    </a:lnTo>
                    <a:lnTo>
                      <a:pt x="126" y="46"/>
                    </a:lnTo>
                    <a:lnTo>
                      <a:pt x="128" y="50"/>
                    </a:lnTo>
                    <a:lnTo>
                      <a:pt x="129" y="56"/>
                    </a:lnTo>
                    <a:lnTo>
                      <a:pt x="126" y="61"/>
                    </a:lnTo>
                    <a:lnTo>
                      <a:pt x="123" y="65"/>
                    </a:lnTo>
                    <a:lnTo>
                      <a:pt x="127" y="72"/>
                    </a:lnTo>
                    <a:lnTo>
                      <a:pt x="130" y="82"/>
                    </a:lnTo>
                    <a:lnTo>
                      <a:pt x="131" y="89"/>
                    </a:lnTo>
                    <a:lnTo>
                      <a:pt x="130" y="96"/>
                    </a:lnTo>
                    <a:lnTo>
                      <a:pt x="127" y="100"/>
                    </a:lnTo>
                    <a:lnTo>
                      <a:pt x="119" y="101"/>
                    </a:lnTo>
                    <a:lnTo>
                      <a:pt x="114" y="103"/>
                    </a:lnTo>
                    <a:lnTo>
                      <a:pt x="114" y="111"/>
                    </a:lnTo>
                    <a:lnTo>
                      <a:pt x="109" y="117"/>
                    </a:lnTo>
                    <a:lnTo>
                      <a:pt x="101" y="122"/>
                    </a:lnTo>
                    <a:lnTo>
                      <a:pt x="92" y="122"/>
                    </a:lnTo>
                    <a:lnTo>
                      <a:pt x="90" y="133"/>
                    </a:lnTo>
                    <a:lnTo>
                      <a:pt x="87" y="137"/>
                    </a:lnTo>
                    <a:lnTo>
                      <a:pt x="83" y="140"/>
                    </a:lnTo>
                    <a:lnTo>
                      <a:pt x="75" y="140"/>
                    </a:lnTo>
                    <a:lnTo>
                      <a:pt x="70" y="140"/>
                    </a:lnTo>
                    <a:lnTo>
                      <a:pt x="65" y="137"/>
                    </a:lnTo>
                    <a:lnTo>
                      <a:pt x="61" y="134"/>
                    </a:lnTo>
                    <a:lnTo>
                      <a:pt x="57" y="137"/>
                    </a:lnTo>
                    <a:lnTo>
                      <a:pt x="47" y="137"/>
                    </a:lnTo>
                    <a:lnTo>
                      <a:pt x="40" y="135"/>
                    </a:lnTo>
                    <a:lnTo>
                      <a:pt x="36" y="131"/>
                    </a:lnTo>
                    <a:lnTo>
                      <a:pt x="32" y="126"/>
                    </a:lnTo>
                    <a:lnTo>
                      <a:pt x="31" y="122"/>
                    </a:lnTo>
                    <a:lnTo>
                      <a:pt x="27" y="124"/>
                    </a:lnTo>
                    <a:lnTo>
                      <a:pt x="23" y="123"/>
                    </a:lnTo>
                    <a:lnTo>
                      <a:pt x="17" y="119"/>
                    </a:lnTo>
                    <a:lnTo>
                      <a:pt x="13" y="110"/>
                    </a:lnTo>
                    <a:lnTo>
                      <a:pt x="11" y="99"/>
                    </a:lnTo>
                    <a:lnTo>
                      <a:pt x="7" y="100"/>
                    </a:lnTo>
                    <a:lnTo>
                      <a:pt x="2" y="97"/>
                    </a:lnTo>
                    <a:lnTo>
                      <a:pt x="1" y="91"/>
                    </a:lnTo>
                    <a:lnTo>
                      <a:pt x="0" y="84"/>
                    </a:lnTo>
                    <a:lnTo>
                      <a:pt x="3" y="77"/>
                    </a:lnTo>
                    <a:lnTo>
                      <a:pt x="4" y="73"/>
                    </a:lnTo>
                    <a:lnTo>
                      <a:pt x="0" y="68"/>
                    </a:lnTo>
                    <a:lnTo>
                      <a:pt x="0" y="62"/>
                    </a:lnTo>
                    <a:lnTo>
                      <a:pt x="2" y="56"/>
                    </a:lnTo>
                    <a:lnTo>
                      <a:pt x="6" y="51"/>
                    </a:lnTo>
                    <a:lnTo>
                      <a:pt x="7" y="44"/>
                    </a:lnTo>
                    <a:lnTo>
                      <a:pt x="7" y="36"/>
                    </a:lnTo>
                    <a:lnTo>
                      <a:pt x="8" y="30"/>
                    </a:lnTo>
                    <a:lnTo>
                      <a:pt x="11" y="25"/>
                    </a:lnTo>
                    <a:lnTo>
                      <a:pt x="16" y="23"/>
                    </a:lnTo>
                    <a:lnTo>
                      <a:pt x="20" y="22"/>
                    </a:lnTo>
                    <a:lnTo>
                      <a:pt x="23" y="22"/>
                    </a:lnTo>
                    <a:lnTo>
                      <a:pt x="26" y="15"/>
                    </a:lnTo>
                    <a:lnTo>
                      <a:pt x="29" y="10"/>
                    </a:lnTo>
                    <a:lnTo>
                      <a:pt x="35" y="8"/>
                    </a:lnTo>
                    <a:lnTo>
                      <a:pt x="39" y="8"/>
                    </a:lnTo>
                    <a:lnTo>
                      <a:pt x="43" y="9"/>
                    </a:lnTo>
                    <a:lnTo>
                      <a:pt x="47" y="5"/>
                    </a:lnTo>
                    <a:lnTo>
                      <a:pt x="51" y="2"/>
                    </a:lnTo>
                    <a:lnTo>
                      <a:pt x="56" y="0"/>
                    </a:lnTo>
                    <a:lnTo>
                      <a:pt x="60" y="0"/>
                    </a:lnTo>
                    <a:lnTo>
                      <a:pt x="65" y="4"/>
                    </a:lnTo>
                    <a:close/>
                  </a:path>
                </a:pathLst>
              </a:custGeom>
              <a:solidFill>
                <a:srgbClr val="FFFF00"/>
              </a:solidFill>
              <a:ln w="1588">
                <a:solidFill>
                  <a:srgbClr val="808000"/>
                </a:solidFill>
                <a:prstDash val="solid"/>
                <a:round/>
                <a:headEnd/>
                <a:tailEnd/>
              </a:ln>
            </p:spPr>
            <p:txBody>
              <a:bodyPr/>
              <a:lstStyle/>
              <a:p>
                <a:endParaRPr lang="en-US"/>
              </a:p>
            </p:txBody>
          </p:sp>
          <p:sp>
            <p:nvSpPr>
              <p:cNvPr id="38077" name="Freeform 356"/>
              <p:cNvSpPr>
                <a:spLocks/>
              </p:cNvSpPr>
              <p:nvPr/>
            </p:nvSpPr>
            <p:spPr bwMode="auto">
              <a:xfrm>
                <a:off x="5184" y="3756"/>
                <a:ext cx="38" cy="13"/>
              </a:xfrm>
              <a:custGeom>
                <a:avLst/>
                <a:gdLst>
                  <a:gd name="T0" fmla="*/ 38 w 38"/>
                  <a:gd name="T1" fmla="*/ 13 h 13"/>
                  <a:gd name="T2" fmla="*/ 32 w 38"/>
                  <a:gd name="T3" fmla="*/ 9 h 13"/>
                  <a:gd name="T4" fmla="*/ 26 w 38"/>
                  <a:gd name="T5" fmla="*/ 6 h 13"/>
                  <a:gd name="T6" fmla="*/ 18 w 38"/>
                  <a:gd name="T7" fmla="*/ 5 h 13"/>
                  <a:gd name="T8" fmla="*/ 9 w 38"/>
                  <a:gd name="T9" fmla="*/ 3 h 13"/>
                  <a:gd name="T10" fmla="*/ 0 w 38"/>
                  <a:gd name="T11" fmla="*/ 3 h 13"/>
                  <a:gd name="T12" fmla="*/ 10 w 38"/>
                  <a:gd name="T13" fmla="*/ 1 h 13"/>
                  <a:gd name="T14" fmla="*/ 18 w 38"/>
                  <a:gd name="T15" fmla="*/ 0 h 13"/>
                  <a:gd name="T16" fmla="*/ 28 w 38"/>
                  <a:gd name="T17" fmla="*/ 0 h 13"/>
                  <a:gd name="T18" fmla="*/ 32 w 38"/>
                  <a:gd name="T19" fmla="*/ 3 h 13"/>
                  <a:gd name="T20" fmla="*/ 36 w 38"/>
                  <a:gd name="T21" fmla="*/ 7 h 13"/>
                  <a:gd name="T22" fmla="*/ 38 w 38"/>
                  <a:gd name="T23" fmla="*/ 13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8" h="13">
                    <a:moveTo>
                      <a:pt x="38" y="13"/>
                    </a:moveTo>
                    <a:lnTo>
                      <a:pt x="32" y="9"/>
                    </a:lnTo>
                    <a:lnTo>
                      <a:pt x="26" y="6"/>
                    </a:lnTo>
                    <a:lnTo>
                      <a:pt x="18" y="5"/>
                    </a:lnTo>
                    <a:lnTo>
                      <a:pt x="9" y="3"/>
                    </a:lnTo>
                    <a:lnTo>
                      <a:pt x="0" y="3"/>
                    </a:lnTo>
                    <a:lnTo>
                      <a:pt x="10" y="1"/>
                    </a:lnTo>
                    <a:lnTo>
                      <a:pt x="18" y="0"/>
                    </a:lnTo>
                    <a:lnTo>
                      <a:pt x="28" y="0"/>
                    </a:lnTo>
                    <a:lnTo>
                      <a:pt x="32" y="3"/>
                    </a:lnTo>
                    <a:lnTo>
                      <a:pt x="36" y="7"/>
                    </a:lnTo>
                    <a:lnTo>
                      <a:pt x="38" y="1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8" name="Freeform 357"/>
              <p:cNvSpPr>
                <a:spLocks/>
              </p:cNvSpPr>
              <p:nvPr/>
            </p:nvSpPr>
            <p:spPr bwMode="auto">
              <a:xfrm>
                <a:off x="5181" y="3783"/>
                <a:ext cx="33" cy="23"/>
              </a:xfrm>
              <a:custGeom>
                <a:avLst/>
                <a:gdLst>
                  <a:gd name="T0" fmla="*/ 33 w 33"/>
                  <a:gd name="T1" fmla="*/ 23 h 23"/>
                  <a:gd name="T2" fmla="*/ 27 w 33"/>
                  <a:gd name="T3" fmla="*/ 13 h 23"/>
                  <a:gd name="T4" fmla="*/ 21 w 33"/>
                  <a:gd name="T5" fmla="*/ 8 h 23"/>
                  <a:gd name="T6" fmla="*/ 12 w 33"/>
                  <a:gd name="T7" fmla="*/ 3 h 23"/>
                  <a:gd name="T8" fmla="*/ 5 w 33"/>
                  <a:gd name="T9" fmla="*/ 2 h 23"/>
                  <a:gd name="T10" fmla="*/ 0 w 33"/>
                  <a:gd name="T11" fmla="*/ 1 h 23"/>
                  <a:gd name="T12" fmla="*/ 13 w 33"/>
                  <a:gd name="T13" fmla="*/ 0 h 23"/>
                  <a:gd name="T14" fmla="*/ 20 w 33"/>
                  <a:gd name="T15" fmla="*/ 2 h 23"/>
                  <a:gd name="T16" fmla="*/ 24 w 33"/>
                  <a:gd name="T17" fmla="*/ 4 h 23"/>
                  <a:gd name="T18" fmla="*/ 27 w 33"/>
                  <a:gd name="T19" fmla="*/ 8 h 23"/>
                  <a:gd name="T20" fmla="*/ 30 w 33"/>
                  <a:gd name="T21" fmla="*/ 15 h 23"/>
                  <a:gd name="T22" fmla="*/ 33 w 33"/>
                  <a:gd name="T23" fmla="*/ 2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3">
                    <a:moveTo>
                      <a:pt x="33" y="23"/>
                    </a:moveTo>
                    <a:lnTo>
                      <a:pt x="27" y="13"/>
                    </a:lnTo>
                    <a:lnTo>
                      <a:pt x="21" y="8"/>
                    </a:lnTo>
                    <a:lnTo>
                      <a:pt x="12" y="3"/>
                    </a:lnTo>
                    <a:lnTo>
                      <a:pt x="5" y="2"/>
                    </a:lnTo>
                    <a:lnTo>
                      <a:pt x="0" y="1"/>
                    </a:lnTo>
                    <a:lnTo>
                      <a:pt x="13" y="0"/>
                    </a:lnTo>
                    <a:lnTo>
                      <a:pt x="20" y="2"/>
                    </a:lnTo>
                    <a:lnTo>
                      <a:pt x="24" y="4"/>
                    </a:lnTo>
                    <a:lnTo>
                      <a:pt x="27" y="8"/>
                    </a:lnTo>
                    <a:lnTo>
                      <a:pt x="30" y="15"/>
                    </a:lnTo>
                    <a:lnTo>
                      <a:pt x="33" y="23"/>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79" name="Freeform 358"/>
              <p:cNvSpPr>
                <a:spLocks/>
              </p:cNvSpPr>
              <p:nvPr/>
            </p:nvSpPr>
            <p:spPr bwMode="auto">
              <a:xfrm>
                <a:off x="5172" y="3788"/>
                <a:ext cx="18" cy="34"/>
              </a:xfrm>
              <a:custGeom>
                <a:avLst/>
                <a:gdLst>
                  <a:gd name="T0" fmla="*/ 17 w 18"/>
                  <a:gd name="T1" fmla="*/ 34 h 34"/>
                  <a:gd name="T2" fmla="*/ 14 w 18"/>
                  <a:gd name="T3" fmla="*/ 23 h 34"/>
                  <a:gd name="T4" fmla="*/ 11 w 18"/>
                  <a:gd name="T5" fmla="*/ 16 h 34"/>
                  <a:gd name="T6" fmla="*/ 7 w 18"/>
                  <a:gd name="T7" fmla="*/ 9 h 34"/>
                  <a:gd name="T8" fmla="*/ 4 w 18"/>
                  <a:gd name="T9" fmla="*/ 5 h 34"/>
                  <a:gd name="T10" fmla="*/ 0 w 18"/>
                  <a:gd name="T11" fmla="*/ 0 h 34"/>
                  <a:gd name="T12" fmla="*/ 8 w 18"/>
                  <a:gd name="T13" fmla="*/ 6 h 34"/>
                  <a:gd name="T14" fmla="*/ 15 w 18"/>
                  <a:gd name="T15" fmla="*/ 14 h 34"/>
                  <a:gd name="T16" fmla="*/ 17 w 18"/>
                  <a:gd name="T17" fmla="*/ 20 h 34"/>
                  <a:gd name="T18" fmla="*/ 18 w 18"/>
                  <a:gd name="T19" fmla="*/ 25 h 34"/>
                  <a:gd name="T20" fmla="*/ 17 w 18"/>
                  <a:gd name="T21" fmla="*/ 34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 h="34">
                    <a:moveTo>
                      <a:pt x="17" y="34"/>
                    </a:moveTo>
                    <a:lnTo>
                      <a:pt x="14" y="23"/>
                    </a:lnTo>
                    <a:lnTo>
                      <a:pt x="11" y="16"/>
                    </a:lnTo>
                    <a:lnTo>
                      <a:pt x="7" y="9"/>
                    </a:lnTo>
                    <a:lnTo>
                      <a:pt x="4" y="5"/>
                    </a:lnTo>
                    <a:lnTo>
                      <a:pt x="0" y="0"/>
                    </a:lnTo>
                    <a:lnTo>
                      <a:pt x="8" y="6"/>
                    </a:lnTo>
                    <a:lnTo>
                      <a:pt x="15" y="14"/>
                    </a:lnTo>
                    <a:lnTo>
                      <a:pt x="17" y="20"/>
                    </a:lnTo>
                    <a:lnTo>
                      <a:pt x="18" y="25"/>
                    </a:lnTo>
                    <a:lnTo>
                      <a:pt x="17" y="34"/>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0" name="Freeform 359"/>
              <p:cNvSpPr>
                <a:spLocks/>
              </p:cNvSpPr>
              <p:nvPr/>
            </p:nvSpPr>
            <p:spPr bwMode="auto">
              <a:xfrm>
                <a:off x="5177" y="3745"/>
                <a:ext cx="33" cy="15"/>
              </a:xfrm>
              <a:custGeom>
                <a:avLst/>
                <a:gdLst>
                  <a:gd name="T0" fmla="*/ 25 w 33"/>
                  <a:gd name="T1" fmla="*/ 0 h 15"/>
                  <a:gd name="T2" fmla="*/ 19 w 33"/>
                  <a:gd name="T3" fmla="*/ 1 h 15"/>
                  <a:gd name="T4" fmla="*/ 11 w 33"/>
                  <a:gd name="T5" fmla="*/ 3 h 15"/>
                  <a:gd name="T6" fmla="*/ 3 w 33"/>
                  <a:gd name="T7" fmla="*/ 10 h 15"/>
                  <a:gd name="T8" fmla="*/ 0 w 33"/>
                  <a:gd name="T9" fmla="*/ 15 h 15"/>
                  <a:gd name="T10" fmla="*/ 10 w 33"/>
                  <a:gd name="T11" fmla="*/ 8 h 15"/>
                  <a:gd name="T12" fmla="*/ 20 w 33"/>
                  <a:gd name="T13" fmla="*/ 4 h 15"/>
                  <a:gd name="T14" fmla="*/ 26 w 33"/>
                  <a:gd name="T15" fmla="*/ 3 h 15"/>
                  <a:gd name="T16" fmla="*/ 33 w 33"/>
                  <a:gd name="T17" fmla="*/ 3 h 15"/>
                  <a:gd name="T18" fmla="*/ 25 w 33"/>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5">
                    <a:moveTo>
                      <a:pt x="25" y="0"/>
                    </a:moveTo>
                    <a:lnTo>
                      <a:pt x="19" y="1"/>
                    </a:lnTo>
                    <a:lnTo>
                      <a:pt x="11" y="3"/>
                    </a:lnTo>
                    <a:lnTo>
                      <a:pt x="3" y="10"/>
                    </a:lnTo>
                    <a:lnTo>
                      <a:pt x="0" y="15"/>
                    </a:lnTo>
                    <a:lnTo>
                      <a:pt x="10" y="8"/>
                    </a:lnTo>
                    <a:lnTo>
                      <a:pt x="20" y="4"/>
                    </a:lnTo>
                    <a:lnTo>
                      <a:pt x="26" y="3"/>
                    </a:lnTo>
                    <a:lnTo>
                      <a:pt x="33" y="3"/>
                    </a:lnTo>
                    <a:lnTo>
                      <a:pt x="25"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1" name="Freeform 360"/>
              <p:cNvSpPr>
                <a:spLocks/>
              </p:cNvSpPr>
              <p:nvPr/>
            </p:nvSpPr>
            <p:spPr bwMode="auto">
              <a:xfrm>
                <a:off x="5177" y="3726"/>
                <a:ext cx="12" cy="22"/>
              </a:xfrm>
              <a:custGeom>
                <a:avLst/>
                <a:gdLst>
                  <a:gd name="T0" fmla="*/ 12 w 12"/>
                  <a:gd name="T1" fmla="*/ 0 h 22"/>
                  <a:gd name="T2" fmla="*/ 4 w 12"/>
                  <a:gd name="T3" fmla="*/ 8 h 22"/>
                  <a:gd name="T4" fmla="*/ 2 w 12"/>
                  <a:gd name="T5" fmla="*/ 14 h 22"/>
                  <a:gd name="T6" fmla="*/ 0 w 12"/>
                  <a:gd name="T7" fmla="*/ 22 h 22"/>
                  <a:gd name="T8" fmla="*/ 0 w 12"/>
                  <a:gd name="T9" fmla="*/ 11 h 22"/>
                  <a:gd name="T10" fmla="*/ 3 w 12"/>
                  <a:gd name="T11" fmla="*/ 4 h 22"/>
                  <a:gd name="T12" fmla="*/ 12 w 12"/>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22">
                    <a:moveTo>
                      <a:pt x="12" y="0"/>
                    </a:moveTo>
                    <a:lnTo>
                      <a:pt x="4" y="8"/>
                    </a:lnTo>
                    <a:lnTo>
                      <a:pt x="2" y="14"/>
                    </a:lnTo>
                    <a:lnTo>
                      <a:pt x="0" y="22"/>
                    </a:lnTo>
                    <a:lnTo>
                      <a:pt x="0" y="11"/>
                    </a:lnTo>
                    <a:lnTo>
                      <a:pt x="3" y="4"/>
                    </a:lnTo>
                    <a:lnTo>
                      <a:pt x="1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2" name="Freeform 361"/>
              <p:cNvSpPr>
                <a:spLocks/>
              </p:cNvSpPr>
              <p:nvPr/>
            </p:nvSpPr>
            <p:spPr bwMode="auto">
              <a:xfrm>
                <a:off x="5163" y="3793"/>
                <a:ext cx="7" cy="41"/>
              </a:xfrm>
              <a:custGeom>
                <a:avLst/>
                <a:gdLst>
                  <a:gd name="T0" fmla="*/ 2 w 7"/>
                  <a:gd name="T1" fmla="*/ 0 h 41"/>
                  <a:gd name="T2" fmla="*/ 6 w 7"/>
                  <a:gd name="T3" fmla="*/ 9 h 41"/>
                  <a:gd name="T4" fmla="*/ 7 w 7"/>
                  <a:gd name="T5" fmla="*/ 21 h 41"/>
                  <a:gd name="T6" fmla="*/ 5 w 7"/>
                  <a:gd name="T7" fmla="*/ 27 h 41"/>
                  <a:gd name="T8" fmla="*/ 4 w 7"/>
                  <a:gd name="T9" fmla="*/ 36 h 41"/>
                  <a:gd name="T10" fmla="*/ 0 w 7"/>
                  <a:gd name="T11" fmla="*/ 41 h 41"/>
                  <a:gd name="T12" fmla="*/ 2 w 7"/>
                  <a:gd name="T13" fmla="*/ 27 h 41"/>
                  <a:gd name="T14" fmla="*/ 3 w 7"/>
                  <a:gd name="T15" fmla="*/ 11 h 41"/>
                  <a:gd name="T16" fmla="*/ 2 w 7"/>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41">
                    <a:moveTo>
                      <a:pt x="2" y="0"/>
                    </a:moveTo>
                    <a:lnTo>
                      <a:pt x="6" y="9"/>
                    </a:lnTo>
                    <a:lnTo>
                      <a:pt x="7" y="21"/>
                    </a:lnTo>
                    <a:lnTo>
                      <a:pt x="5" y="27"/>
                    </a:lnTo>
                    <a:lnTo>
                      <a:pt x="4" y="36"/>
                    </a:lnTo>
                    <a:lnTo>
                      <a:pt x="0" y="41"/>
                    </a:lnTo>
                    <a:lnTo>
                      <a:pt x="2" y="27"/>
                    </a:lnTo>
                    <a:lnTo>
                      <a:pt x="3" y="11"/>
                    </a:lnTo>
                    <a:lnTo>
                      <a:pt x="2"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3" name="Freeform 362"/>
              <p:cNvSpPr>
                <a:spLocks/>
              </p:cNvSpPr>
              <p:nvPr/>
            </p:nvSpPr>
            <p:spPr bwMode="auto">
              <a:xfrm>
                <a:off x="5137" y="3788"/>
                <a:ext cx="13" cy="32"/>
              </a:xfrm>
              <a:custGeom>
                <a:avLst/>
                <a:gdLst>
                  <a:gd name="T0" fmla="*/ 0 w 13"/>
                  <a:gd name="T1" fmla="*/ 32 h 32"/>
                  <a:gd name="T2" fmla="*/ 8 w 13"/>
                  <a:gd name="T3" fmla="*/ 19 h 32"/>
                  <a:gd name="T4" fmla="*/ 11 w 13"/>
                  <a:gd name="T5" fmla="*/ 9 h 32"/>
                  <a:gd name="T6" fmla="*/ 13 w 13"/>
                  <a:gd name="T7" fmla="*/ 0 h 32"/>
                  <a:gd name="T8" fmla="*/ 6 w 13"/>
                  <a:gd name="T9" fmla="*/ 10 h 32"/>
                  <a:gd name="T10" fmla="*/ 3 w 13"/>
                  <a:gd name="T11" fmla="*/ 18 h 32"/>
                  <a:gd name="T12" fmla="*/ 0 w 13"/>
                  <a:gd name="T13" fmla="*/ 32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32">
                    <a:moveTo>
                      <a:pt x="0" y="32"/>
                    </a:moveTo>
                    <a:lnTo>
                      <a:pt x="8" y="19"/>
                    </a:lnTo>
                    <a:lnTo>
                      <a:pt x="11" y="9"/>
                    </a:lnTo>
                    <a:lnTo>
                      <a:pt x="13" y="0"/>
                    </a:lnTo>
                    <a:lnTo>
                      <a:pt x="6" y="10"/>
                    </a:lnTo>
                    <a:lnTo>
                      <a:pt x="3" y="18"/>
                    </a:lnTo>
                    <a:lnTo>
                      <a:pt x="0" y="32"/>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4" name="Freeform 363"/>
              <p:cNvSpPr>
                <a:spLocks/>
              </p:cNvSpPr>
              <p:nvPr/>
            </p:nvSpPr>
            <p:spPr bwMode="auto">
              <a:xfrm>
                <a:off x="5115" y="3784"/>
                <a:ext cx="30" cy="17"/>
              </a:xfrm>
              <a:custGeom>
                <a:avLst/>
                <a:gdLst>
                  <a:gd name="T0" fmla="*/ 30 w 30"/>
                  <a:gd name="T1" fmla="*/ 0 h 17"/>
                  <a:gd name="T2" fmla="*/ 17 w 30"/>
                  <a:gd name="T3" fmla="*/ 2 h 17"/>
                  <a:gd name="T4" fmla="*/ 11 w 30"/>
                  <a:gd name="T5" fmla="*/ 7 h 17"/>
                  <a:gd name="T6" fmla="*/ 4 w 30"/>
                  <a:gd name="T7" fmla="*/ 13 h 17"/>
                  <a:gd name="T8" fmla="*/ 0 w 30"/>
                  <a:gd name="T9" fmla="*/ 17 h 17"/>
                  <a:gd name="T10" fmla="*/ 4 w 30"/>
                  <a:gd name="T11" fmla="*/ 8 h 17"/>
                  <a:gd name="T12" fmla="*/ 10 w 30"/>
                  <a:gd name="T13" fmla="*/ 2 h 17"/>
                  <a:gd name="T14" fmla="*/ 18 w 30"/>
                  <a:gd name="T15" fmla="*/ 0 h 17"/>
                  <a:gd name="T16" fmla="*/ 30 w 30"/>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17">
                    <a:moveTo>
                      <a:pt x="30" y="0"/>
                    </a:moveTo>
                    <a:lnTo>
                      <a:pt x="17" y="2"/>
                    </a:lnTo>
                    <a:lnTo>
                      <a:pt x="11" y="7"/>
                    </a:lnTo>
                    <a:lnTo>
                      <a:pt x="4" y="13"/>
                    </a:lnTo>
                    <a:lnTo>
                      <a:pt x="0" y="17"/>
                    </a:lnTo>
                    <a:lnTo>
                      <a:pt x="4" y="8"/>
                    </a:lnTo>
                    <a:lnTo>
                      <a:pt x="10" y="2"/>
                    </a:lnTo>
                    <a:lnTo>
                      <a:pt x="18" y="0"/>
                    </a:lnTo>
                    <a:lnTo>
                      <a:pt x="3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5" name="Freeform 364"/>
              <p:cNvSpPr>
                <a:spLocks/>
              </p:cNvSpPr>
              <p:nvPr/>
            </p:nvSpPr>
            <p:spPr bwMode="auto">
              <a:xfrm>
                <a:off x="5134" y="3738"/>
                <a:ext cx="8" cy="17"/>
              </a:xfrm>
              <a:custGeom>
                <a:avLst/>
                <a:gdLst>
                  <a:gd name="T0" fmla="*/ 0 w 8"/>
                  <a:gd name="T1" fmla="*/ 0 h 17"/>
                  <a:gd name="T2" fmla="*/ 6 w 8"/>
                  <a:gd name="T3" fmla="*/ 7 h 17"/>
                  <a:gd name="T4" fmla="*/ 8 w 8"/>
                  <a:gd name="T5" fmla="*/ 17 h 17"/>
                  <a:gd name="T6" fmla="*/ 3 w 8"/>
                  <a:gd name="T7" fmla="*/ 10 h 17"/>
                  <a:gd name="T8" fmla="*/ 0 w 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7">
                    <a:moveTo>
                      <a:pt x="0" y="0"/>
                    </a:moveTo>
                    <a:lnTo>
                      <a:pt x="6" y="7"/>
                    </a:lnTo>
                    <a:lnTo>
                      <a:pt x="8" y="17"/>
                    </a:lnTo>
                    <a:lnTo>
                      <a:pt x="3" y="10"/>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6" name="Freeform 365"/>
              <p:cNvSpPr>
                <a:spLocks/>
              </p:cNvSpPr>
              <p:nvPr/>
            </p:nvSpPr>
            <p:spPr bwMode="auto">
              <a:xfrm>
                <a:off x="5153" y="3728"/>
                <a:ext cx="3" cy="23"/>
              </a:xfrm>
              <a:custGeom>
                <a:avLst/>
                <a:gdLst>
                  <a:gd name="T0" fmla="*/ 0 w 3"/>
                  <a:gd name="T1" fmla="*/ 0 h 23"/>
                  <a:gd name="T2" fmla="*/ 3 w 3"/>
                  <a:gd name="T3" fmla="*/ 7 h 23"/>
                  <a:gd name="T4" fmla="*/ 3 w 3"/>
                  <a:gd name="T5" fmla="*/ 15 h 23"/>
                  <a:gd name="T6" fmla="*/ 2 w 3"/>
                  <a:gd name="T7" fmla="*/ 23 h 23"/>
                  <a:gd name="T8" fmla="*/ 0 w 3"/>
                  <a:gd name="T9" fmla="*/ 12 h 23"/>
                  <a:gd name="T10" fmla="*/ 0 w 3"/>
                  <a:gd name="T11" fmla="*/ 0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23">
                    <a:moveTo>
                      <a:pt x="0" y="0"/>
                    </a:moveTo>
                    <a:lnTo>
                      <a:pt x="3" y="7"/>
                    </a:lnTo>
                    <a:lnTo>
                      <a:pt x="3" y="15"/>
                    </a:lnTo>
                    <a:lnTo>
                      <a:pt x="2" y="23"/>
                    </a:lnTo>
                    <a:lnTo>
                      <a:pt x="0" y="12"/>
                    </a:lnTo>
                    <a:lnTo>
                      <a:pt x="0" y="0"/>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7" name="Freeform 366"/>
              <p:cNvSpPr>
                <a:spLocks/>
              </p:cNvSpPr>
              <p:nvPr/>
            </p:nvSpPr>
            <p:spPr bwMode="auto">
              <a:xfrm>
                <a:off x="5115" y="3758"/>
                <a:ext cx="20" cy="5"/>
              </a:xfrm>
              <a:custGeom>
                <a:avLst/>
                <a:gdLst>
                  <a:gd name="T0" fmla="*/ 20 w 20"/>
                  <a:gd name="T1" fmla="*/ 5 h 5"/>
                  <a:gd name="T2" fmla="*/ 14 w 20"/>
                  <a:gd name="T3" fmla="*/ 2 h 5"/>
                  <a:gd name="T4" fmla="*/ 7 w 20"/>
                  <a:gd name="T5" fmla="*/ 0 h 5"/>
                  <a:gd name="T6" fmla="*/ 0 w 20"/>
                  <a:gd name="T7" fmla="*/ 0 h 5"/>
                  <a:gd name="T8" fmla="*/ 9 w 20"/>
                  <a:gd name="T9" fmla="*/ 3 h 5"/>
                  <a:gd name="T10" fmla="*/ 20 w 20"/>
                  <a:gd name="T11" fmla="*/ 5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5">
                    <a:moveTo>
                      <a:pt x="20" y="5"/>
                    </a:moveTo>
                    <a:lnTo>
                      <a:pt x="14" y="2"/>
                    </a:lnTo>
                    <a:lnTo>
                      <a:pt x="7" y="0"/>
                    </a:lnTo>
                    <a:lnTo>
                      <a:pt x="0" y="0"/>
                    </a:lnTo>
                    <a:lnTo>
                      <a:pt x="9" y="3"/>
                    </a:lnTo>
                    <a:lnTo>
                      <a:pt x="20" y="5"/>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8" name="Freeform 367"/>
              <p:cNvSpPr>
                <a:spLocks/>
              </p:cNvSpPr>
              <p:nvPr/>
            </p:nvSpPr>
            <p:spPr bwMode="auto">
              <a:xfrm>
                <a:off x="5140" y="3753"/>
                <a:ext cx="48" cy="38"/>
              </a:xfrm>
              <a:custGeom>
                <a:avLst/>
                <a:gdLst>
                  <a:gd name="T0" fmla="*/ 46 w 48"/>
                  <a:gd name="T1" fmla="*/ 26 h 38"/>
                  <a:gd name="T2" fmla="*/ 41 w 48"/>
                  <a:gd name="T3" fmla="*/ 31 h 38"/>
                  <a:gd name="T4" fmla="*/ 40 w 48"/>
                  <a:gd name="T5" fmla="*/ 26 h 38"/>
                  <a:gd name="T6" fmla="*/ 39 w 48"/>
                  <a:gd name="T7" fmla="*/ 21 h 38"/>
                  <a:gd name="T8" fmla="*/ 37 w 48"/>
                  <a:gd name="T9" fmla="*/ 17 h 38"/>
                  <a:gd name="T10" fmla="*/ 31 w 48"/>
                  <a:gd name="T11" fmla="*/ 14 h 38"/>
                  <a:gd name="T12" fmla="*/ 25 w 48"/>
                  <a:gd name="T13" fmla="*/ 13 h 38"/>
                  <a:gd name="T14" fmla="*/ 19 w 48"/>
                  <a:gd name="T15" fmla="*/ 13 h 38"/>
                  <a:gd name="T16" fmla="*/ 14 w 48"/>
                  <a:gd name="T17" fmla="*/ 15 h 38"/>
                  <a:gd name="T18" fmla="*/ 11 w 48"/>
                  <a:gd name="T19" fmla="*/ 18 h 38"/>
                  <a:gd name="T20" fmla="*/ 10 w 48"/>
                  <a:gd name="T21" fmla="*/ 22 h 38"/>
                  <a:gd name="T22" fmla="*/ 10 w 48"/>
                  <a:gd name="T23" fmla="*/ 28 h 38"/>
                  <a:gd name="T24" fmla="*/ 12 w 48"/>
                  <a:gd name="T25" fmla="*/ 32 h 38"/>
                  <a:gd name="T26" fmla="*/ 16 w 48"/>
                  <a:gd name="T27" fmla="*/ 35 h 38"/>
                  <a:gd name="T28" fmla="*/ 27 w 48"/>
                  <a:gd name="T29" fmla="*/ 36 h 38"/>
                  <a:gd name="T30" fmla="*/ 18 w 48"/>
                  <a:gd name="T31" fmla="*/ 38 h 38"/>
                  <a:gd name="T32" fmla="*/ 12 w 48"/>
                  <a:gd name="T33" fmla="*/ 36 h 38"/>
                  <a:gd name="T34" fmla="*/ 8 w 48"/>
                  <a:gd name="T35" fmla="*/ 34 h 38"/>
                  <a:gd name="T36" fmla="*/ 2 w 48"/>
                  <a:gd name="T37" fmla="*/ 29 h 38"/>
                  <a:gd name="T38" fmla="*/ 1 w 48"/>
                  <a:gd name="T39" fmla="*/ 24 h 38"/>
                  <a:gd name="T40" fmla="*/ 0 w 48"/>
                  <a:gd name="T41" fmla="*/ 20 h 38"/>
                  <a:gd name="T42" fmla="*/ 0 w 48"/>
                  <a:gd name="T43" fmla="*/ 15 h 38"/>
                  <a:gd name="T44" fmla="*/ 2 w 48"/>
                  <a:gd name="T45" fmla="*/ 11 h 38"/>
                  <a:gd name="T46" fmla="*/ 4 w 48"/>
                  <a:gd name="T47" fmla="*/ 8 h 38"/>
                  <a:gd name="T48" fmla="*/ 9 w 48"/>
                  <a:gd name="T49" fmla="*/ 4 h 38"/>
                  <a:gd name="T50" fmla="*/ 13 w 48"/>
                  <a:gd name="T51" fmla="*/ 2 h 38"/>
                  <a:gd name="T52" fmla="*/ 18 w 48"/>
                  <a:gd name="T53" fmla="*/ 0 h 38"/>
                  <a:gd name="T54" fmla="*/ 23 w 48"/>
                  <a:gd name="T55" fmla="*/ 0 h 38"/>
                  <a:gd name="T56" fmla="*/ 30 w 48"/>
                  <a:gd name="T57" fmla="*/ 1 h 38"/>
                  <a:gd name="T58" fmla="*/ 36 w 48"/>
                  <a:gd name="T59" fmla="*/ 3 h 38"/>
                  <a:gd name="T60" fmla="*/ 42 w 48"/>
                  <a:gd name="T61" fmla="*/ 6 h 38"/>
                  <a:gd name="T62" fmla="*/ 45 w 48"/>
                  <a:gd name="T63" fmla="*/ 10 h 38"/>
                  <a:gd name="T64" fmla="*/ 48 w 48"/>
                  <a:gd name="T65" fmla="*/ 15 h 38"/>
                  <a:gd name="T66" fmla="*/ 48 w 48"/>
                  <a:gd name="T67" fmla="*/ 22 h 38"/>
                  <a:gd name="T68" fmla="*/ 46 w 48"/>
                  <a:gd name="T69" fmla="*/ 26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8" h="38">
                    <a:moveTo>
                      <a:pt x="46" y="26"/>
                    </a:moveTo>
                    <a:lnTo>
                      <a:pt x="41" y="31"/>
                    </a:lnTo>
                    <a:lnTo>
                      <a:pt x="40" y="26"/>
                    </a:lnTo>
                    <a:lnTo>
                      <a:pt x="39" y="21"/>
                    </a:lnTo>
                    <a:lnTo>
                      <a:pt x="37" y="17"/>
                    </a:lnTo>
                    <a:lnTo>
                      <a:pt x="31" y="14"/>
                    </a:lnTo>
                    <a:lnTo>
                      <a:pt x="25" y="13"/>
                    </a:lnTo>
                    <a:lnTo>
                      <a:pt x="19" y="13"/>
                    </a:lnTo>
                    <a:lnTo>
                      <a:pt x="14" y="15"/>
                    </a:lnTo>
                    <a:lnTo>
                      <a:pt x="11" y="18"/>
                    </a:lnTo>
                    <a:lnTo>
                      <a:pt x="10" y="22"/>
                    </a:lnTo>
                    <a:lnTo>
                      <a:pt x="10" y="28"/>
                    </a:lnTo>
                    <a:lnTo>
                      <a:pt x="12" y="32"/>
                    </a:lnTo>
                    <a:lnTo>
                      <a:pt x="16" y="35"/>
                    </a:lnTo>
                    <a:lnTo>
                      <a:pt x="27" y="36"/>
                    </a:lnTo>
                    <a:lnTo>
                      <a:pt x="18" y="38"/>
                    </a:lnTo>
                    <a:lnTo>
                      <a:pt x="12" y="36"/>
                    </a:lnTo>
                    <a:lnTo>
                      <a:pt x="8" y="34"/>
                    </a:lnTo>
                    <a:lnTo>
                      <a:pt x="2" y="29"/>
                    </a:lnTo>
                    <a:lnTo>
                      <a:pt x="1" y="24"/>
                    </a:lnTo>
                    <a:lnTo>
                      <a:pt x="0" y="20"/>
                    </a:lnTo>
                    <a:lnTo>
                      <a:pt x="0" y="15"/>
                    </a:lnTo>
                    <a:lnTo>
                      <a:pt x="2" y="11"/>
                    </a:lnTo>
                    <a:lnTo>
                      <a:pt x="4" y="8"/>
                    </a:lnTo>
                    <a:lnTo>
                      <a:pt x="9" y="4"/>
                    </a:lnTo>
                    <a:lnTo>
                      <a:pt x="13" y="2"/>
                    </a:lnTo>
                    <a:lnTo>
                      <a:pt x="18" y="0"/>
                    </a:lnTo>
                    <a:lnTo>
                      <a:pt x="23" y="0"/>
                    </a:lnTo>
                    <a:lnTo>
                      <a:pt x="30" y="1"/>
                    </a:lnTo>
                    <a:lnTo>
                      <a:pt x="36" y="3"/>
                    </a:lnTo>
                    <a:lnTo>
                      <a:pt x="42" y="6"/>
                    </a:lnTo>
                    <a:lnTo>
                      <a:pt x="45" y="10"/>
                    </a:lnTo>
                    <a:lnTo>
                      <a:pt x="48" y="15"/>
                    </a:lnTo>
                    <a:lnTo>
                      <a:pt x="48" y="22"/>
                    </a:lnTo>
                    <a:lnTo>
                      <a:pt x="46" y="26"/>
                    </a:lnTo>
                    <a:close/>
                  </a:path>
                </a:pathLst>
              </a:cu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89" name="Freeform 368"/>
              <p:cNvSpPr>
                <a:spLocks/>
              </p:cNvSpPr>
              <p:nvPr/>
            </p:nvSpPr>
            <p:spPr bwMode="auto">
              <a:xfrm>
                <a:off x="5174" y="3778"/>
                <a:ext cx="22" cy="21"/>
              </a:xfrm>
              <a:custGeom>
                <a:avLst/>
                <a:gdLst>
                  <a:gd name="T0" fmla="*/ 0 w 22"/>
                  <a:gd name="T1" fmla="*/ 0 h 21"/>
                  <a:gd name="T2" fmla="*/ 10 w 22"/>
                  <a:gd name="T3" fmla="*/ 4 h 21"/>
                  <a:gd name="T4" fmla="*/ 17 w 22"/>
                  <a:gd name="T5" fmla="*/ 9 h 21"/>
                  <a:gd name="T6" fmla="*/ 20 w 22"/>
                  <a:gd name="T7" fmla="*/ 15 h 21"/>
                  <a:gd name="T8" fmla="*/ 22 w 22"/>
                  <a:gd name="T9" fmla="*/ 21 h 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 h="21">
                    <a:moveTo>
                      <a:pt x="0" y="0"/>
                    </a:moveTo>
                    <a:lnTo>
                      <a:pt x="10" y="4"/>
                    </a:lnTo>
                    <a:lnTo>
                      <a:pt x="17" y="9"/>
                    </a:lnTo>
                    <a:lnTo>
                      <a:pt x="20" y="15"/>
                    </a:lnTo>
                    <a:lnTo>
                      <a:pt x="22" y="2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0" name="Freeform 369"/>
              <p:cNvSpPr>
                <a:spLocks/>
              </p:cNvSpPr>
              <p:nvPr/>
            </p:nvSpPr>
            <p:spPr bwMode="auto">
              <a:xfrm>
                <a:off x="5169" y="3778"/>
                <a:ext cx="12" cy="31"/>
              </a:xfrm>
              <a:custGeom>
                <a:avLst/>
                <a:gdLst>
                  <a:gd name="T0" fmla="*/ 0 w 12"/>
                  <a:gd name="T1" fmla="*/ 0 h 31"/>
                  <a:gd name="T2" fmla="*/ 8 w 12"/>
                  <a:gd name="T3" fmla="*/ 7 h 31"/>
                  <a:gd name="T4" fmla="*/ 12 w 12"/>
                  <a:gd name="T5" fmla="*/ 13 h 31"/>
                  <a:gd name="T6" fmla="*/ 12 w 12"/>
                  <a:gd name="T7" fmla="*/ 17 h 31"/>
                  <a:gd name="T8" fmla="*/ 12 w 12"/>
                  <a:gd name="T9" fmla="*/ 24 h 31"/>
                  <a:gd name="T10" fmla="*/ 11 w 12"/>
                  <a:gd name="T11" fmla="*/ 31 h 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31">
                    <a:moveTo>
                      <a:pt x="0" y="0"/>
                    </a:moveTo>
                    <a:lnTo>
                      <a:pt x="8" y="7"/>
                    </a:lnTo>
                    <a:lnTo>
                      <a:pt x="12" y="13"/>
                    </a:lnTo>
                    <a:lnTo>
                      <a:pt x="12" y="17"/>
                    </a:lnTo>
                    <a:lnTo>
                      <a:pt x="12" y="24"/>
                    </a:lnTo>
                    <a:lnTo>
                      <a:pt x="11" y="31"/>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1" name="Freeform 370"/>
              <p:cNvSpPr>
                <a:spLocks/>
              </p:cNvSpPr>
              <p:nvPr/>
            </p:nvSpPr>
            <p:spPr bwMode="auto">
              <a:xfrm>
                <a:off x="5164" y="3778"/>
                <a:ext cx="7" cy="24"/>
              </a:xfrm>
              <a:custGeom>
                <a:avLst/>
                <a:gdLst>
                  <a:gd name="T0" fmla="*/ 0 w 7"/>
                  <a:gd name="T1" fmla="*/ 0 h 24"/>
                  <a:gd name="T2" fmla="*/ 5 w 7"/>
                  <a:gd name="T3" fmla="*/ 6 h 24"/>
                  <a:gd name="T4" fmla="*/ 6 w 7"/>
                  <a:gd name="T5" fmla="*/ 11 h 24"/>
                  <a:gd name="T6" fmla="*/ 7 w 7"/>
                  <a:gd name="T7" fmla="*/ 16 h 24"/>
                  <a:gd name="T8" fmla="*/ 7 w 7"/>
                  <a:gd name="T9" fmla="*/ 22 h 24"/>
                  <a:gd name="T10" fmla="*/ 7 w 7"/>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24">
                    <a:moveTo>
                      <a:pt x="0" y="0"/>
                    </a:moveTo>
                    <a:lnTo>
                      <a:pt x="5" y="6"/>
                    </a:lnTo>
                    <a:lnTo>
                      <a:pt x="6" y="11"/>
                    </a:lnTo>
                    <a:lnTo>
                      <a:pt x="7" y="16"/>
                    </a:lnTo>
                    <a:lnTo>
                      <a:pt x="7" y="22"/>
                    </a:lnTo>
                    <a:lnTo>
                      <a:pt x="7" y="24"/>
                    </a:lnTo>
                  </a:path>
                </a:pathLst>
              </a:custGeom>
              <a:noFill/>
              <a:ln w="3175">
                <a:solidFill>
                  <a:srgbClr val="808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092" name="Oval 371"/>
              <p:cNvSpPr>
                <a:spLocks noChangeArrowheads="1"/>
              </p:cNvSpPr>
              <p:nvPr/>
            </p:nvSpPr>
            <p:spPr bwMode="auto">
              <a:xfrm>
                <a:off x="5192" y="3795"/>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93" name="Oval 372"/>
              <p:cNvSpPr>
                <a:spLocks noChangeArrowheads="1"/>
              </p:cNvSpPr>
              <p:nvPr/>
            </p:nvSpPr>
            <p:spPr bwMode="auto">
              <a:xfrm>
                <a:off x="5175" y="3807"/>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8094" name="Oval 373"/>
              <p:cNvSpPr>
                <a:spLocks noChangeArrowheads="1"/>
              </p:cNvSpPr>
              <p:nvPr/>
            </p:nvSpPr>
            <p:spPr bwMode="auto">
              <a:xfrm>
                <a:off x="5166" y="3801"/>
                <a:ext cx="7" cy="7"/>
              </a:xfrm>
              <a:prstGeom prst="ellipse">
                <a:avLst/>
              </a:prstGeom>
              <a:solidFill>
                <a:srgbClr val="8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nvGrpSpPr>
            <p:cNvPr id="37896" name="Group 374"/>
            <p:cNvGrpSpPr>
              <a:grpSpLocks/>
            </p:cNvGrpSpPr>
            <p:nvPr/>
          </p:nvGrpSpPr>
          <p:grpSpPr bwMode="auto">
            <a:xfrm>
              <a:off x="2873" y="3490"/>
              <a:ext cx="956" cy="818"/>
              <a:chOff x="2873" y="3490"/>
              <a:chExt cx="956" cy="818"/>
            </a:xfrm>
          </p:grpSpPr>
          <p:sp>
            <p:nvSpPr>
              <p:cNvPr id="37897" name="Freeform 375"/>
              <p:cNvSpPr>
                <a:spLocks/>
              </p:cNvSpPr>
              <p:nvPr/>
            </p:nvSpPr>
            <p:spPr bwMode="auto">
              <a:xfrm>
                <a:off x="2873" y="3776"/>
                <a:ext cx="220" cy="530"/>
              </a:xfrm>
              <a:custGeom>
                <a:avLst/>
                <a:gdLst>
                  <a:gd name="T0" fmla="*/ 172 w 220"/>
                  <a:gd name="T1" fmla="*/ 530 h 530"/>
                  <a:gd name="T2" fmla="*/ 140 w 220"/>
                  <a:gd name="T3" fmla="*/ 505 h 530"/>
                  <a:gd name="T4" fmla="*/ 115 w 220"/>
                  <a:gd name="T5" fmla="*/ 483 h 530"/>
                  <a:gd name="T6" fmla="*/ 93 w 220"/>
                  <a:gd name="T7" fmla="*/ 452 h 530"/>
                  <a:gd name="T8" fmla="*/ 74 w 220"/>
                  <a:gd name="T9" fmla="*/ 426 h 530"/>
                  <a:gd name="T10" fmla="*/ 55 w 220"/>
                  <a:gd name="T11" fmla="*/ 395 h 530"/>
                  <a:gd name="T12" fmla="*/ 41 w 220"/>
                  <a:gd name="T13" fmla="*/ 363 h 530"/>
                  <a:gd name="T14" fmla="*/ 32 w 220"/>
                  <a:gd name="T15" fmla="*/ 323 h 530"/>
                  <a:gd name="T16" fmla="*/ 23 w 220"/>
                  <a:gd name="T17" fmla="*/ 280 h 530"/>
                  <a:gd name="T18" fmla="*/ 19 w 220"/>
                  <a:gd name="T19" fmla="*/ 249 h 530"/>
                  <a:gd name="T20" fmla="*/ 17 w 220"/>
                  <a:gd name="T21" fmla="*/ 211 h 530"/>
                  <a:gd name="T22" fmla="*/ 17 w 220"/>
                  <a:gd name="T23" fmla="*/ 171 h 530"/>
                  <a:gd name="T24" fmla="*/ 17 w 220"/>
                  <a:gd name="T25" fmla="*/ 141 h 530"/>
                  <a:gd name="T26" fmla="*/ 19 w 220"/>
                  <a:gd name="T27" fmla="*/ 105 h 530"/>
                  <a:gd name="T28" fmla="*/ 19 w 220"/>
                  <a:gd name="T29" fmla="*/ 73 h 530"/>
                  <a:gd name="T30" fmla="*/ 11 w 220"/>
                  <a:gd name="T31" fmla="*/ 40 h 530"/>
                  <a:gd name="T32" fmla="*/ 0 w 220"/>
                  <a:gd name="T33" fmla="*/ 0 h 530"/>
                  <a:gd name="T34" fmla="*/ 32 w 220"/>
                  <a:gd name="T35" fmla="*/ 38 h 530"/>
                  <a:gd name="T36" fmla="*/ 45 w 220"/>
                  <a:gd name="T37" fmla="*/ 69 h 530"/>
                  <a:gd name="T38" fmla="*/ 57 w 220"/>
                  <a:gd name="T39" fmla="*/ 94 h 530"/>
                  <a:gd name="T40" fmla="*/ 68 w 220"/>
                  <a:gd name="T41" fmla="*/ 132 h 530"/>
                  <a:gd name="T42" fmla="*/ 76 w 220"/>
                  <a:gd name="T43" fmla="*/ 179 h 530"/>
                  <a:gd name="T44" fmla="*/ 80 w 220"/>
                  <a:gd name="T45" fmla="*/ 217 h 530"/>
                  <a:gd name="T46" fmla="*/ 80 w 220"/>
                  <a:gd name="T47" fmla="*/ 249 h 530"/>
                  <a:gd name="T48" fmla="*/ 85 w 220"/>
                  <a:gd name="T49" fmla="*/ 291 h 530"/>
                  <a:gd name="T50" fmla="*/ 91 w 220"/>
                  <a:gd name="T51" fmla="*/ 327 h 530"/>
                  <a:gd name="T52" fmla="*/ 104 w 220"/>
                  <a:gd name="T53" fmla="*/ 357 h 530"/>
                  <a:gd name="T54" fmla="*/ 119 w 220"/>
                  <a:gd name="T55" fmla="*/ 392 h 530"/>
                  <a:gd name="T56" fmla="*/ 140 w 220"/>
                  <a:gd name="T57" fmla="*/ 426 h 530"/>
                  <a:gd name="T58" fmla="*/ 163 w 220"/>
                  <a:gd name="T59" fmla="*/ 462 h 530"/>
                  <a:gd name="T60" fmla="*/ 188 w 220"/>
                  <a:gd name="T61" fmla="*/ 498 h 530"/>
                  <a:gd name="T62" fmla="*/ 220 w 220"/>
                  <a:gd name="T63" fmla="*/ 530 h 530"/>
                  <a:gd name="T64" fmla="*/ 172 w 220"/>
                  <a:gd name="T65" fmla="*/ 530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0" h="530">
                    <a:moveTo>
                      <a:pt x="172" y="530"/>
                    </a:moveTo>
                    <a:lnTo>
                      <a:pt x="140" y="505"/>
                    </a:lnTo>
                    <a:lnTo>
                      <a:pt x="115" y="483"/>
                    </a:lnTo>
                    <a:lnTo>
                      <a:pt x="93" y="452"/>
                    </a:lnTo>
                    <a:lnTo>
                      <a:pt x="74" y="426"/>
                    </a:lnTo>
                    <a:lnTo>
                      <a:pt x="55" y="395"/>
                    </a:lnTo>
                    <a:lnTo>
                      <a:pt x="41" y="363"/>
                    </a:lnTo>
                    <a:lnTo>
                      <a:pt x="32" y="323"/>
                    </a:lnTo>
                    <a:lnTo>
                      <a:pt x="23" y="280"/>
                    </a:lnTo>
                    <a:lnTo>
                      <a:pt x="19" y="249"/>
                    </a:lnTo>
                    <a:lnTo>
                      <a:pt x="17" y="211"/>
                    </a:lnTo>
                    <a:lnTo>
                      <a:pt x="17" y="171"/>
                    </a:lnTo>
                    <a:lnTo>
                      <a:pt x="17" y="141"/>
                    </a:lnTo>
                    <a:lnTo>
                      <a:pt x="19" y="105"/>
                    </a:lnTo>
                    <a:lnTo>
                      <a:pt x="19" y="73"/>
                    </a:lnTo>
                    <a:lnTo>
                      <a:pt x="11" y="40"/>
                    </a:lnTo>
                    <a:lnTo>
                      <a:pt x="0" y="0"/>
                    </a:lnTo>
                    <a:lnTo>
                      <a:pt x="32" y="38"/>
                    </a:lnTo>
                    <a:lnTo>
                      <a:pt x="45" y="69"/>
                    </a:lnTo>
                    <a:lnTo>
                      <a:pt x="57" y="94"/>
                    </a:lnTo>
                    <a:lnTo>
                      <a:pt x="68" y="132"/>
                    </a:lnTo>
                    <a:lnTo>
                      <a:pt x="76" y="179"/>
                    </a:lnTo>
                    <a:lnTo>
                      <a:pt x="80" y="217"/>
                    </a:lnTo>
                    <a:lnTo>
                      <a:pt x="80" y="249"/>
                    </a:lnTo>
                    <a:lnTo>
                      <a:pt x="85" y="291"/>
                    </a:lnTo>
                    <a:lnTo>
                      <a:pt x="91" y="327"/>
                    </a:lnTo>
                    <a:lnTo>
                      <a:pt x="104" y="357"/>
                    </a:lnTo>
                    <a:lnTo>
                      <a:pt x="119" y="392"/>
                    </a:lnTo>
                    <a:lnTo>
                      <a:pt x="140" y="426"/>
                    </a:lnTo>
                    <a:lnTo>
                      <a:pt x="163" y="462"/>
                    </a:lnTo>
                    <a:lnTo>
                      <a:pt x="188" y="498"/>
                    </a:lnTo>
                    <a:lnTo>
                      <a:pt x="220" y="530"/>
                    </a:lnTo>
                    <a:lnTo>
                      <a:pt x="172" y="530"/>
                    </a:lnTo>
                    <a:close/>
                  </a:path>
                </a:pathLst>
              </a:custGeom>
              <a:solidFill>
                <a:srgbClr val="000000"/>
              </a:solidFill>
              <a:ln w="3175">
                <a:solidFill>
                  <a:srgbClr val="004000"/>
                </a:solidFill>
                <a:prstDash val="solid"/>
                <a:round/>
                <a:headEnd/>
                <a:tailEnd/>
              </a:ln>
            </p:spPr>
            <p:txBody>
              <a:bodyPr/>
              <a:lstStyle/>
              <a:p>
                <a:endParaRPr lang="en-US"/>
              </a:p>
            </p:txBody>
          </p:sp>
          <p:sp>
            <p:nvSpPr>
              <p:cNvPr id="37898" name="Freeform 376"/>
              <p:cNvSpPr>
                <a:spLocks/>
              </p:cNvSpPr>
              <p:nvPr/>
            </p:nvSpPr>
            <p:spPr bwMode="auto">
              <a:xfrm>
                <a:off x="2909" y="3866"/>
                <a:ext cx="104" cy="389"/>
              </a:xfrm>
              <a:custGeom>
                <a:avLst/>
                <a:gdLst>
                  <a:gd name="T0" fmla="*/ 0 w 104"/>
                  <a:gd name="T1" fmla="*/ 0 h 389"/>
                  <a:gd name="T2" fmla="*/ 4 w 104"/>
                  <a:gd name="T3" fmla="*/ 32 h 389"/>
                  <a:gd name="T4" fmla="*/ 5 w 104"/>
                  <a:gd name="T5" fmla="*/ 60 h 389"/>
                  <a:gd name="T6" fmla="*/ 5 w 104"/>
                  <a:gd name="T7" fmla="*/ 95 h 389"/>
                  <a:gd name="T8" fmla="*/ 5 w 104"/>
                  <a:gd name="T9" fmla="*/ 121 h 389"/>
                  <a:gd name="T10" fmla="*/ 13 w 104"/>
                  <a:gd name="T11" fmla="*/ 167 h 389"/>
                  <a:gd name="T12" fmla="*/ 23 w 104"/>
                  <a:gd name="T13" fmla="*/ 211 h 389"/>
                  <a:gd name="T14" fmla="*/ 32 w 104"/>
                  <a:gd name="T15" fmla="*/ 248 h 389"/>
                  <a:gd name="T16" fmla="*/ 44 w 104"/>
                  <a:gd name="T17" fmla="*/ 288 h 389"/>
                  <a:gd name="T18" fmla="*/ 68 w 104"/>
                  <a:gd name="T19" fmla="*/ 341 h 389"/>
                  <a:gd name="T20" fmla="*/ 104 w 104"/>
                  <a:gd name="T21" fmla="*/ 389 h 389"/>
                  <a:gd name="T22" fmla="*/ 76 w 104"/>
                  <a:gd name="T23" fmla="*/ 334 h 389"/>
                  <a:gd name="T24" fmla="*/ 53 w 104"/>
                  <a:gd name="T25" fmla="*/ 294 h 389"/>
                  <a:gd name="T26" fmla="*/ 34 w 104"/>
                  <a:gd name="T27" fmla="*/ 233 h 389"/>
                  <a:gd name="T28" fmla="*/ 26 w 104"/>
                  <a:gd name="T29" fmla="*/ 193 h 389"/>
                  <a:gd name="T30" fmla="*/ 15 w 104"/>
                  <a:gd name="T31" fmla="*/ 152 h 389"/>
                  <a:gd name="T32" fmla="*/ 11 w 104"/>
                  <a:gd name="T33" fmla="*/ 108 h 389"/>
                  <a:gd name="T34" fmla="*/ 9 w 104"/>
                  <a:gd name="T35" fmla="*/ 74 h 389"/>
                  <a:gd name="T36" fmla="*/ 0 w 104"/>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4" h="389">
                    <a:moveTo>
                      <a:pt x="0" y="0"/>
                    </a:moveTo>
                    <a:lnTo>
                      <a:pt x="4" y="32"/>
                    </a:lnTo>
                    <a:lnTo>
                      <a:pt x="5" y="60"/>
                    </a:lnTo>
                    <a:lnTo>
                      <a:pt x="5" y="95"/>
                    </a:lnTo>
                    <a:lnTo>
                      <a:pt x="5" y="121"/>
                    </a:lnTo>
                    <a:lnTo>
                      <a:pt x="13" y="167"/>
                    </a:lnTo>
                    <a:lnTo>
                      <a:pt x="23" y="211"/>
                    </a:lnTo>
                    <a:lnTo>
                      <a:pt x="32" y="248"/>
                    </a:lnTo>
                    <a:lnTo>
                      <a:pt x="44" y="288"/>
                    </a:lnTo>
                    <a:lnTo>
                      <a:pt x="68" y="341"/>
                    </a:lnTo>
                    <a:lnTo>
                      <a:pt x="104" y="389"/>
                    </a:lnTo>
                    <a:lnTo>
                      <a:pt x="76" y="334"/>
                    </a:lnTo>
                    <a:lnTo>
                      <a:pt x="53" y="294"/>
                    </a:lnTo>
                    <a:lnTo>
                      <a:pt x="34" y="233"/>
                    </a:lnTo>
                    <a:lnTo>
                      <a:pt x="26" y="193"/>
                    </a:lnTo>
                    <a:lnTo>
                      <a:pt x="15" y="152"/>
                    </a:lnTo>
                    <a:lnTo>
                      <a:pt x="11" y="108"/>
                    </a:lnTo>
                    <a:lnTo>
                      <a:pt x="9" y="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9" name="Freeform 377"/>
              <p:cNvSpPr>
                <a:spLocks/>
              </p:cNvSpPr>
              <p:nvPr/>
            </p:nvSpPr>
            <p:spPr bwMode="auto">
              <a:xfrm>
                <a:off x="3044" y="3707"/>
                <a:ext cx="53" cy="598"/>
              </a:xfrm>
              <a:custGeom>
                <a:avLst/>
                <a:gdLst>
                  <a:gd name="T0" fmla="*/ 27 w 53"/>
                  <a:gd name="T1" fmla="*/ 0 h 598"/>
                  <a:gd name="T2" fmla="*/ 22 w 53"/>
                  <a:gd name="T3" fmla="*/ 15 h 598"/>
                  <a:gd name="T4" fmla="*/ 17 w 53"/>
                  <a:gd name="T5" fmla="*/ 35 h 598"/>
                  <a:gd name="T6" fmla="*/ 13 w 53"/>
                  <a:gd name="T7" fmla="*/ 56 h 598"/>
                  <a:gd name="T8" fmla="*/ 10 w 53"/>
                  <a:gd name="T9" fmla="*/ 77 h 598"/>
                  <a:gd name="T10" fmla="*/ 7 w 53"/>
                  <a:gd name="T11" fmla="*/ 100 h 598"/>
                  <a:gd name="T12" fmla="*/ 6 w 53"/>
                  <a:gd name="T13" fmla="*/ 126 h 598"/>
                  <a:gd name="T14" fmla="*/ 3 w 53"/>
                  <a:gd name="T15" fmla="*/ 158 h 598"/>
                  <a:gd name="T16" fmla="*/ 2 w 53"/>
                  <a:gd name="T17" fmla="*/ 184 h 598"/>
                  <a:gd name="T18" fmla="*/ 0 w 53"/>
                  <a:gd name="T19" fmla="*/ 234 h 598"/>
                  <a:gd name="T20" fmla="*/ 0 w 53"/>
                  <a:gd name="T21" fmla="*/ 254 h 598"/>
                  <a:gd name="T22" fmla="*/ 0 w 53"/>
                  <a:gd name="T23" fmla="*/ 275 h 598"/>
                  <a:gd name="T24" fmla="*/ 0 w 53"/>
                  <a:gd name="T25" fmla="*/ 297 h 598"/>
                  <a:gd name="T26" fmla="*/ 0 w 53"/>
                  <a:gd name="T27" fmla="*/ 323 h 598"/>
                  <a:gd name="T28" fmla="*/ 3 w 53"/>
                  <a:gd name="T29" fmla="*/ 361 h 598"/>
                  <a:gd name="T30" fmla="*/ 5 w 53"/>
                  <a:gd name="T31" fmla="*/ 385 h 598"/>
                  <a:gd name="T32" fmla="*/ 6 w 53"/>
                  <a:gd name="T33" fmla="*/ 404 h 598"/>
                  <a:gd name="T34" fmla="*/ 9 w 53"/>
                  <a:gd name="T35" fmla="*/ 435 h 598"/>
                  <a:gd name="T36" fmla="*/ 12 w 53"/>
                  <a:gd name="T37" fmla="*/ 460 h 598"/>
                  <a:gd name="T38" fmla="*/ 16 w 53"/>
                  <a:gd name="T39" fmla="*/ 489 h 598"/>
                  <a:gd name="T40" fmla="*/ 21 w 53"/>
                  <a:gd name="T41" fmla="*/ 516 h 598"/>
                  <a:gd name="T42" fmla="*/ 24 w 53"/>
                  <a:gd name="T43" fmla="*/ 538 h 598"/>
                  <a:gd name="T44" fmla="*/ 27 w 53"/>
                  <a:gd name="T45" fmla="*/ 558 h 598"/>
                  <a:gd name="T46" fmla="*/ 30 w 53"/>
                  <a:gd name="T47" fmla="*/ 576 h 598"/>
                  <a:gd name="T48" fmla="*/ 34 w 53"/>
                  <a:gd name="T49" fmla="*/ 598 h 598"/>
                  <a:gd name="T50" fmla="*/ 53 w 53"/>
                  <a:gd name="T51" fmla="*/ 598 h 598"/>
                  <a:gd name="T52" fmla="*/ 50 w 53"/>
                  <a:gd name="T53" fmla="*/ 586 h 598"/>
                  <a:gd name="T54" fmla="*/ 46 w 53"/>
                  <a:gd name="T55" fmla="*/ 566 h 598"/>
                  <a:gd name="T56" fmla="*/ 44 w 53"/>
                  <a:gd name="T57" fmla="*/ 548 h 598"/>
                  <a:gd name="T58" fmla="*/ 40 w 53"/>
                  <a:gd name="T59" fmla="*/ 528 h 598"/>
                  <a:gd name="T60" fmla="*/ 37 w 53"/>
                  <a:gd name="T61" fmla="*/ 505 h 598"/>
                  <a:gd name="T62" fmla="*/ 32 w 53"/>
                  <a:gd name="T63" fmla="*/ 478 h 598"/>
                  <a:gd name="T64" fmla="*/ 29 w 53"/>
                  <a:gd name="T65" fmla="*/ 456 h 598"/>
                  <a:gd name="T66" fmla="*/ 27 w 53"/>
                  <a:gd name="T67" fmla="*/ 435 h 598"/>
                  <a:gd name="T68" fmla="*/ 23 w 53"/>
                  <a:gd name="T69" fmla="*/ 401 h 598"/>
                  <a:gd name="T70" fmla="*/ 21 w 53"/>
                  <a:gd name="T71" fmla="*/ 378 h 598"/>
                  <a:gd name="T72" fmla="*/ 19 w 53"/>
                  <a:gd name="T73" fmla="*/ 350 h 598"/>
                  <a:gd name="T74" fmla="*/ 17 w 53"/>
                  <a:gd name="T75" fmla="*/ 331 h 598"/>
                  <a:gd name="T76" fmla="*/ 16 w 53"/>
                  <a:gd name="T77" fmla="*/ 304 h 598"/>
                  <a:gd name="T78" fmla="*/ 16 w 53"/>
                  <a:gd name="T79" fmla="*/ 271 h 598"/>
                  <a:gd name="T80" fmla="*/ 16 w 53"/>
                  <a:gd name="T81" fmla="*/ 248 h 598"/>
                  <a:gd name="T82" fmla="*/ 17 w 53"/>
                  <a:gd name="T83" fmla="*/ 222 h 598"/>
                  <a:gd name="T84" fmla="*/ 19 w 53"/>
                  <a:gd name="T85" fmla="*/ 175 h 598"/>
                  <a:gd name="T86" fmla="*/ 21 w 53"/>
                  <a:gd name="T87" fmla="*/ 139 h 598"/>
                  <a:gd name="T88" fmla="*/ 23 w 53"/>
                  <a:gd name="T89" fmla="*/ 109 h 598"/>
                  <a:gd name="T90" fmla="*/ 24 w 53"/>
                  <a:gd name="T91" fmla="*/ 90 h 598"/>
                  <a:gd name="T92" fmla="*/ 27 w 53"/>
                  <a:gd name="T93" fmla="*/ 69 h 598"/>
                  <a:gd name="T94" fmla="*/ 31 w 53"/>
                  <a:gd name="T95" fmla="*/ 47 h 598"/>
                  <a:gd name="T96" fmla="*/ 35 w 53"/>
                  <a:gd name="T97" fmla="*/ 26 h 598"/>
                  <a:gd name="T98" fmla="*/ 42 w 53"/>
                  <a:gd name="T99" fmla="*/ 2 h 598"/>
                  <a:gd name="T100" fmla="*/ 27 w 53"/>
                  <a:gd name="T101" fmla="*/ 0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3" h="598">
                    <a:moveTo>
                      <a:pt x="27" y="0"/>
                    </a:moveTo>
                    <a:lnTo>
                      <a:pt x="22" y="15"/>
                    </a:lnTo>
                    <a:lnTo>
                      <a:pt x="17" y="35"/>
                    </a:lnTo>
                    <a:lnTo>
                      <a:pt x="13" y="56"/>
                    </a:lnTo>
                    <a:lnTo>
                      <a:pt x="10" y="77"/>
                    </a:lnTo>
                    <a:lnTo>
                      <a:pt x="7" y="100"/>
                    </a:lnTo>
                    <a:lnTo>
                      <a:pt x="6" y="126"/>
                    </a:lnTo>
                    <a:lnTo>
                      <a:pt x="3" y="158"/>
                    </a:lnTo>
                    <a:lnTo>
                      <a:pt x="2" y="184"/>
                    </a:lnTo>
                    <a:lnTo>
                      <a:pt x="0" y="234"/>
                    </a:lnTo>
                    <a:lnTo>
                      <a:pt x="0" y="254"/>
                    </a:lnTo>
                    <a:lnTo>
                      <a:pt x="0" y="275"/>
                    </a:lnTo>
                    <a:lnTo>
                      <a:pt x="0" y="297"/>
                    </a:lnTo>
                    <a:lnTo>
                      <a:pt x="0" y="323"/>
                    </a:lnTo>
                    <a:lnTo>
                      <a:pt x="3" y="361"/>
                    </a:lnTo>
                    <a:lnTo>
                      <a:pt x="5" y="385"/>
                    </a:lnTo>
                    <a:lnTo>
                      <a:pt x="6" y="404"/>
                    </a:lnTo>
                    <a:lnTo>
                      <a:pt x="9" y="435"/>
                    </a:lnTo>
                    <a:lnTo>
                      <a:pt x="12" y="460"/>
                    </a:lnTo>
                    <a:lnTo>
                      <a:pt x="16" y="489"/>
                    </a:lnTo>
                    <a:lnTo>
                      <a:pt x="21" y="516"/>
                    </a:lnTo>
                    <a:lnTo>
                      <a:pt x="24" y="538"/>
                    </a:lnTo>
                    <a:lnTo>
                      <a:pt x="27" y="558"/>
                    </a:lnTo>
                    <a:lnTo>
                      <a:pt x="30" y="576"/>
                    </a:lnTo>
                    <a:lnTo>
                      <a:pt x="34" y="598"/>
                    </a:lnTo>
                    <a:lnTo>
                      <a:pt x="53" y="598"/>
                    </a:lnTo>
                    <a:lnTo>
                      <a:pt x="50" y="586"/>
                    </a:lnTo>
                    <a:lnTo>
                      <a:pt x="46" y="566"/>
                    </a:lnTo>
                    <a:lnTo>
                      <a:pt x="44" y="548"/>
                    </a:lnTo>
                    <a:lnTo>
                      <a:pt x="40" y="528"/>
                    </a:lnTo>
                    <a:lnTo>
                      <a:pt x="37" y="505"/>
                    </a:lnTo>
                    <a:lnTo>
                      <a:pt x="32" y="478"/>
                    </a:lnTo>
                    <a:lnTo>
                      <a:pt x="29" y="456"/>
                    </a:lnTo>
                    <a:lnTo>
                      <a:pt x="27" y="435"/>
                    </a:lnTo>
                    <a:lnTo>
                      <a:pt x="23" y="401"/>
                    </a:lnTo>
                    <a:lnTo>
                      <a:pt x="21" y="378"/>
                    </a:lnTo>
                    <a:lnTo>
                      <a:pt x="19" y="350"/>
                    </a:lnTo>
                    <a:lnTo>
                      <a:pt x="17" y="331"/>
                    </a:lnTo>
                    <a:lnTo>
                      <a:pt x="16" y="304"/>
                    </a:lnTo>
                    <a:lnTo>
                      <a:pt x="16" y="271"/>
                    </a:lnTo>
                    <a:lnTo>
                      <a:pt x="16" y="248"/>
                    </a:lnTo>
                    <a:lnTo>
                      <a:pt x="17" y="222"/>
                    </a:lnTo>
                    <a:lnTo>
                      <a:pt x="19" y="175"/>
                    </a:lnTo>
                    <a:lnTo>
                      <a:pt x="21" y="139"/>
                    </a:lnTo>
                    <a:lnTo>
                      <a:pt x="23" y="109"/>
                    </a:lnTo>
                    <a:lnTo>
                      <a:pt x="24" y="90"/>
                    </a:lnTo>
                    <a:lnTo>
                      <a:pt x="27" y="69"/>
                    </a:lnTo>
                    <a:lnTo>
                      <a:pt x="31" y="47"/>
                    </a:lnTo>
                    <a:lnTo>
                      <a:pt x="35" y="26"/>
                    </a:lnTo>
                    <a:lnTo>
                      <a:pt x="42" y="2"/>
                    </a:lnTo>
                    <a:lnTo>
                      <a:pt x="27" y="0"/>
                    </a:lnTo>
                    <a:close/>
                  </a:path>
                </a:pathLst>
              </a:custGeom>
              <a:solidFill>
                <a:srgbClr val="000000"/>
              </a:solidFill>
              <a:ln w="3175">
                <a:solidFill>
                  <a:srgbClr val="004000"/>
                </a:solidFill>
                <a:prstDash val="solid"/>
                <a:round/>
                <a:headEnd/>
                <a:tailEnd/>
              </a:ln>
            </p:spPr>
            <p:txBody>
              <a:bodyPr/>
              <a:lstStyle/>
              <a:p>
                <a:endParaRPr lang="en-US"/>
              </a:p>
            </p:txBody>
          </p:sp>
          <p:sp>
            <p:nvSpPr>
              <p:cNvPr id="37900" name="Freeform 378"/>
              <p:cNvSpPr>
                <a:spLocks/>
              </p:cNvSpPr>
              <p:nvPr/>
            </p:nvSpPr>
            <p:spPr bwMode="auto">
              <a:xfrm>
                <a:off x="3054" y="3666"/>
                <a:ext cx="67" cy="47"/>
              </a:xfrm>
              <a:custGeom>
                <a:avLst/>
                <a:gdLst>
                  <a:gd name="T0" fmla="*/ 0 w 67"/>
                  <a:gd name="T1" fmla="*/ 0 h 47"/>
                  <a:gd name="T2" fmla="*/ 1 w 67"/>
                  <a:gd name="T3" fmla="*/ 8 h 47"/>
                  <a:gd name="T4" fmla="*/ 6 w 67"/>
                  <a:gd name="T5" fmla="*/ 15 h 47"/>
                  <a:gd name="T6" fmla="*/ 15 w 67"/>
                  <a:gd name="T7" fmla="*/ 19 h 47"/>
                  <a:gd name="T8" fmla="*/ 19 w 67"/>
                  <a:gd name="T9" fmla="*/ 20 h 47"/>
                  <a:gd name="T10" fmla="*/ 18 w 67"/>
                  <a:gd name="T11" fmla="*/ 26 h 47"/>
                  <a:gd name="T12" fmla="*/ 16 w 67"/>
                  <a:gd name="T13" fmla="*/ 36 h 47"/>
                  <a:gd name="T14" fmla="*/ 14 w 67"/>
                  <a:gd name="T15" fmla="*/ 44 h 47"/>
                  <a:gd name="T16" fmla="*/ 20 w 67"/>
                  <a:gd name="T17" fmla="*/ 46 h 47"/>
                  <a:gd name="T18" fmla="*/ 29 w 67"/>
                  <a:gd name="T19" fmla="*/ 47 h 47"/>
                  <a:gd name="T20" fmla="*/ 32 w 67"/>
                  <a:gd name="T21" fmla="*/ 47 h 47"/>
                  <a:gd name="T22" fmla="*/ 35 w 67"/>
                  <a:gd name="T23" fmla="*/ 36 h 47"/>
                  <a:gd name="T24" fmla="*/ 37 w 67"/>
                  <a:gd name="T25" fmla="*/ 26 h 47"/>
                  <a:gd name="T26" fmla="*/ 39 w 67"/>
                  <a:gd name="T27" fmla="*/ 24 h 47"/>
                  <a:gd name="T28" fmla="*/ 49 w 67"/>
                  <a:gd name="T29" fmla="*/ 24 h 47"/>
                  <a:gd name="T30" fmla="*/ 58 w 67"/>
                  <a:gd name="T31" fmla="*/ 21 h 47"/>
                  <a:gd name="T32" fmla="*/ 64 w 67"/>
                  <a:gd name="T33" fmla="*/ 15 h 47"/>
                  <a:gd name="T34" fmla="*/ 66 w 67"/>
                  <a:gd name="T35" fmla="*/ 11 h 47"/>
                  <a:gd name="T36" fmla="*/ 67 w 67"/>
                  <a:gd name="T37" fmla="*/ 1 h 47"/>
                  <a:gd name="T38" fmla="*/ 0 w 6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7" h="47">
                    <a:moveTo>
                      <a:pt x="0" y="0"/>
                    </a:moveTo>
                    <a:lnTo>
                      <a:pt x="1" y="8"/>
                    </a:lnTo>
                    <a:lnTo>
                      <a:pt x="6" y="15"/>
                    </a:lnTo>
                    <a:lnTo>
                      <a:pt x="15" y="19"/>
                    </a:lnTo>
                    <a:lnTo>
                      <a:pt x="19" y="20"/>
                    </a:lnTo>
                    <a:lnTo>
                      <a:pt x="18" y="26"/>
                    </a:lnTo>
                    <a:lnTo>
                      <a:pt x="16" y="36"/>
                    </a:lnTo>
                    <a:lnTo>
                      <a:pt x="14" y="44"/>
                    </a:lnTo>
                    <a:lnTo>
                      <a:pt x="20" y="46"/>
                    </a:lnTo>
                    <a:lnTo>
                      <a:pt x="29" y="47"/>
                    </a:lnTo>
                    <a:lnTo>
                      <a:pt x="32" y="47"/>
                    </a:lnTo>
                    <a:lnTo>
                      <a:pt x="35" y="36"/>
                    </a:lnTo>
                    <a:lnTo>
                      <a:pt x="37" y="26"/>
                    </a:lnTo>
                    <a:lnTo>
                      <a:pt x="39" y="24"/>
                    </a:lnTo>
                    <a:lnTo>
                      <a:pt x="49" y="24"/>
                    </a:lnTo>
                    <a:lnTo>
                      <a:pt x="58" y="21"/>
                    </a:lnTo>
                    <a:lnTo>
                      <a:pt x="64" y="15"/>
                    </a:lnTo>
                    <a:lnTo>
                      <a:pt x="66" y="11"/>
                    </a:lnTo>
                    <a:lnTo>
                      <a:pt x="67" y="1"/>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7901" name="Freeform 379"/>
              <p:cNvSpPr>
                <a:spLocks/>
              </p:cNvSpPr>
              <p:nvPr/>
            </p:nvSpPr>
            <p:spPr bwMode="auto">
              <a:xfrm>
                <a:off x="3084" y="3753"/>
                <a:ext cx="298" cy="555"/>
              </a:xfrm>
              <a:custGeom>
                <a:avLst/>
                <a:gdLst>
                  <a:gd name="T0" fmla="*/ 0 w 298"/>
                  <a:gd name="T1" fmla="*/ 555 h 555"/>
                  <a:gd name="T2" fmla="*/ 9 w 298"/>
                  <a:gd name="T3" fmla="*/ 446 h 555"/>
                  <a:gd name="T4" fmla="*/ 19 w 298"/>
                  <a:gd name="T5" fmla="*/ 400 h 555"/>
                  <a:gd name="T6" fmla="*/ 25 w 298"/>
                  <a:gd name="T7" fmla="*/ 349 h 555"/>
                  <a:gd name="T8" fmla="*/ 34 w 298"/>
                  <a:gd name="T9" fmla="*/ 294 h 555"/>
                  <a:gd name="T10" fmla="*/ 47 w 298"/>
                  <a:gd name="T11" fmla="*/ 244 h 555"/>
                  <a:gd name="T12" fmla="*/ 59 w 298"/>
                  <a:gd name="T13" fmla="*/ 204 h 555"/>
                  <a:gd name="T14" fmla="*/ 76 w 298"/>
                  <a:gd name="T15" fmla="*/ 165 h 555"/>
                  <a:gd name="T16" fmla="*/ 99 w 298"/>
                  <a:gd name="T17" fmla="*/ 125 h 555"/>
                  <a:gd name="T18" fmla="*/ 120 w 298"/>
                  <a:gd name="T19" fmla="*/ 95 h 555"/>
                  <a:gd name="T20" fmla="*/ 138 w 298"/>
                  <a:gd name="T21" fmla="*/ 70 h 555"/>
                  <a:gd name="T22" fmla="*/ 159 w 298"/>
                  <a:gd name="T23" fmla="*/ 51 h 555"/>
                  <a:gd name="T24" fmla="*/ 197 w 298"/>
                  <a:gd name="T25" fmla="*/ 28 h 555"/>
                  <a:gd name="T26" fmla="*/ 241 w 298"/>
                  <a:gd name="T27" fmla="*/ 11 h 555"/>
                  <a:gd name="T28" fmla="*/ 298 w 298"/>
                  <a:gd name="T29" fmla="*/ 0 h 555"/>
                  <a:gd name="T30" fmla="*/ 269 w 298"/>
                  <a:gd name="T31" fmla="*/ 24 h 555"/>
                  <a:gd name="T32" fmla="*/ 250 w 298"/>
                  <a:gd name="T33" fmla="*/ 43 h 555"/>
                  <a:gd name="T34" fmla="*/ 229 w 298"/>
                  <a:gd name="T35" fmla="*/ 70 h 555"/>
                  <a:gd name="T36" fmla="*/ 214 w 298"/>
                  <a:gd name="T37" fmla="*/ 89 h 555"/>
                  <a:gd name="T38" fmla="*/ 194 w 298"/>
                  <a:gd name="T39" fmla="*/ 112 h 555"/>
                  <a:gd name="T40" fmla="*/ 174 w 298"/>
                  <a:gd name="T41" fmla="*/ 134 h 555"/>
                  <a:gd name="T42" fmla="*/ 148 w 298"/>
                  <a:gd name="T43" fmla="*/ 166 h 555"/>
                  <a:gd name="T44" fmla="*/ 127 w 298"/>
                  <a:gd name="T45" fmla="*/ 191 h 555"/>
                  <a:gd name="T46" fmla="*/ 110 w 298"/>
                  <a:gd name="T47" fmla="*/ 220 h 555"/>
                  <a:gd name="T48" fmla="*/ 93 w 298"/>
                  <a:gd name="T49" fmla="*/ 252 h 555"/>
                  <a:gd name="T50" fmla="*/ 82 w 298"/>
                  <a:gd name="T51" fmla="*/ 281 h 555"/>
                  <a:gd name="T52" fmla="*/ 64 w 298"/>
                  <a:gd name="T53" fmla="*/ 318 h 555"/>
                  <a:gd name="T54" fmla="*/ 49 w 298"/>
                  <a:gd name="T55" fmla="*/ 362 h 555"/>
                  <a:gd name="T56" fmla="*/ 36 w 298"/>
                  <a:gd name="T57" fmla="*/ 410 h 555"/>
                  <a:gd name="T58" fmla="*/ 26 w 298"/>
                  <a:gd name="T59" fmla="*/ 461 h 555"/>
                  <a:gd name="T60" fmla="*/ 19 w 298"/>
                  <a:gd name="T61" fmla="*/ 512 h 555"/>
                  <a:gd name="T62" fmla="*/ 21 w 298"/>
                  <a:gd name="T63" fmla="*/ 555 h 555"/>
                  <a:gd name="T64" fmla="*/ 0 w 298"/>
                  <a:gd name="T65" fmla="*/ 555 h 5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8" h="555">
                    <a:moveTo>
                      <a:pt x="0" y="555"/>
                    </a:moveTo>
                    <a:lnTo>
                      <a:pt x="9" y="446"/>
                    </a:lnTo>
                    <a:lnTo>
                      <a:pt x="19" y="400"/>
                    </a:lnTo>
                    <a:lnTo>
                      <a:pt x="25" y="349"/>
                    </a:lnTo>
                    <a:lnTo>
                      <a:pt x="34" y="294"/>
                    </a:lnTo>
                    <a:lnTo>
                      <a:pt x="47" y="244"/>
                    </a:lnTo>
                    <a:lnTo>
                      <a:pt x="59" y="204"/>
                    </a:lnTo>
                    <a:lnTo>
                      <a:pt x="76" y="165"/>
                    </a:lnTo>
                    <a:lnTo>
                      <a:pt x="99" y="125"/>
                    </a:lnTo>
                    <a:lnTo>
                      <a:pt x="120" y="95"/>
                    </a:lnTo>
                    <a:lnTo>
                      <a:pt x="138" y="70"/>
                    </a:lnTo>
                    <a:lnTo>
                      <a:pt x="159" y="51"/>
                    </a:lnTo>
                    <a:lnTo>
                      <a:pt x="197" y="28"/>
                    </a:lnTo>
                    <a:lnTo>
                      <a:pt x="241" y="11"/>
                    </a:lnTo>
                    <a:lnTo>
                      <a:pt x="298" y="0"/>
                    </a:lnTo>
                    <a:lnTo>
                      <a:pt x="269" y="24"/>
                    </a:lnTo>
                    <a:lnTo>
                      <a:pt x="250" y="43"/>
                    </a:lnTo>
                    <a:lnTo>
                      <a:pt x="229" y="70"/>
                    </a:lnTo>
                    <a:lnTo>
                      <a:pt x="214" y="89"/>
                    </a:lnTo>
                    <a:lnTo>
                      <a:pt x="194" y="112"/>
                    </a:lnTo>
                    <a:lnTo>
                      <a:pt x="174" y="134"/>
                    </a:lnTo>
                    <a:lnTo>
                      <a:pt x="148" y="166"/>
                    </a:lnTo>
                    <a:lnTo>
                      <a:pt x="127" y="191"/>
                    </a:lnTo>
                    <a:lnTo>
                      <a:pt x="110" y="220"/>
                    </a:lnTo>
                    <a:lnTo>
                      <a:pt x="93" y="252"/>
                    </a:lnTo>
                    <a:lnTo>
                      <a:pt x="82" y="281"/>
                    </a:lnTo>
                    <a:lnTo>
                      <a:pt x="64" y="318"/>
                    </a:lnTo>
                    <a:lnTo>
                      <a:pt x="49" y="362"/>
                    </a:lnTo>
                    <a:lnTo>
                      <a:pt x="36" y="410"/>
                    </a:lnTo>
                    <a:lnTo>
                      <a:pt x="26" y="461"/>
                    </a:lnTo>
                    <a:lnTo>
                      <a:pt x="19" y="512"/>
                    </a:lnTo>
                    <a:lnTo>
                      <a:pt x="21" y="555"/>
                    </a:lnTo>
                    <a:lnTo>
                      <a:pt x="0" y="555"/>
                    </a:lnTo>
                    <a:close/>
                  </a:path>
                </a:pathLst>
              </a:custGeom>
              <a:solidFill>
                <a:srgbClr val="000000"/>
              </a:solidFill>
              <a:ln w="3175">
                <a:solidFill>
                  <a:srgbClr val="004000"/>
                </a:solidFill>
                <a:prstDash val="solid"/>
                <a:round/>
                <a:headEnd/>
                <a:tailEnd/>
              </a:ln>
            </p:spPr>
            <p:txBody>
              <a:bodyPr/>
              <a:lstStyle/>
              <a:p>
                <a:endParaRPr lang="en-US"/>
              </a:p>
            </p:txBody>
          </p:sp>
          <p:sp>
            <p:nvSpPr>
              <p:cNvPr id="37902" name="Freeform 380"/>
              <p:cNvSpPr>
                <a:spLocks/>
              </p:cNvSpPr>
              <p:nvPr/>
            </p:nvSpPr>
            <p:spPr bwMode="auto">
              <a:xfrm>
                <a:off x="3114" y="3794"/>
                <a:ext cx="188" cy="340"/>
              </a:xfrm>
              <a:custGeom>
                <a:avLst/>
                <a:gdLst>
                  <a:gd name="T0" fmla="*/ 188 w 188"/>
                  <a:gd name="T1" fmla="*/ 0 h 340"/>
                  <a:gd name="T2" fmla="*/ 161 w 188"/>
                  <a:gd name="T3" fmla="*/ 21 h 340"/>
                  <a:gd name="T4" fmla="*/ 125 w 188"/>
                  <a:gd name="T5" fmla="*/ 61 h 340"/>
                  <a:gd name="T6" fmla="*/ 99 w 188"/>
                  <a:gd name="T7" fmla="*/ 95 h 340"/>
                  <a:gd name="T8" fmla="*/ 70 w 188"/>
                  <a:gd name="T9" fmla="*/ 139 h 340"/>
                  <a:gd name="T10" fmla="*/ 48 w 188"/>
                  <a:gd name="T11" fmla="*/ 188 h 340"/>
                  <a:gd name="T12" fmla="*/ 27 w 188"/>
                  <a:gd name="T13" fmla="*/ 234 h 340"/>
                  <a:gd name="T14" fmla="*/ 13 w 188"/>
                  <a:gd name="T15" fmla="*/ 287 h 340"/>
                  <a:gd name="T16" fmla="*/ 0 w 188"/>
                  <a:gd name="T17" fmla="*/ 340 h 340"/>
                  <a:gd name="T18" fmla="*/ 13 w 188"/>
                  <a:gd name="T19" fmla="*/ 262 h 340"/>
                  <a:gd name="T20" fmla="*/ 34 w 188"/>
                  <a:gd name="T21" fmla="*/ 196 h 340"/>
                  <a:gd name="T22" fmla="*/ 59 w 188"/>
                  <a:gd name="T23" fmla="*/ 141 h 340"/>
                  <a:gd name="T24" fmla="*/ 87 w 188"/>
                  <a:gd name="T25" fmla="*/ 99 h 340"/>
                  <a:gd name="T26" fmla="*/ 114 w 188"/>
                  <a:gd name="T27" fmla="*/ 63 h 340"/>
                  <a:gd name="T28" fmla="*/ 188 w 188"/>
                  <a:gd name="T29" fmla="*/ 0 h 3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 h="340">
                    <a:moveTo>
                      <a:pt x="188" y="0"/>
                    </a:moveTo>
                    <a:lnTo>
                      <a:pt x="161" y="21"/>
                    </a:lnTo>
                    <a:lnTo>
                      <a:pt x="125" y="61"/>
                    </a:lnTo>
                    <a:lnTo>
                      <a:pt x="99" y="95"/>
                    </a:lnTo>
                    <a:lnTo>
                      <a:pt x="70" y="139"/>
                    </a:lnTo>
                    <a:lnTo>
                      <a:pt x="48" y="188"/>
                    </a:lnTo>
                    <a:lnTo>
                      <a:pt x="27" y="234"/>
                    </a:lnTo>
                    <a:lnTo>
                      <a:pt x="13" y="287"/>
                    </a:lnTo>
                    <a:lnTo>
                      <a:pt x="0" y="340"/>
                    </a:lnTo>
                    <a:lnTo>
                      <a:pt x="13" y="262"/>
                    </a:lnTo>
                    <a:lnTo>
                      <a:pt x="34" y="196"/>
                    </a:lnTo>
                    <a:lnTo>
                      <a:pt x="59" y="141"/>
                    </a:lnTo>
                    <a:lnTo>
                      <a:pt x="87" y="99"/>
                    </a:lnTo>
                    <a:lnTo>
                      <a:pt x="114" y="63"/>
                    </a:lnTo>
                    <a:lnTo>
                      <a:pt x="1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3" name="Freeform 381"/>
              <p:cNvSpPr>
                <a:spLocks/>
              </p:cNvSpPr>
              <p:nvPr/>
            </p:nvSpPr>
            <p:spPr bwMode="auto">
              <a:xfrm>
                <a:off x="2956" y="3799"/>
                <a:ext cx="133" cy="509"/>
              </a:xfrm>
              <a:custGeom>
                <a:avLst/>
                <a:gdLst>
                  <a:gd name="T0" fmla="*/ 133 w 133"/>
                  <a:gd name="T1" fmla="*/ 509 h 509"/>
                  <a:gd name="T2" fmla="*/ 123 w 133"/>
                  <a:gd name="T3" fmla="*/ 478 h 509"/>
                  <a:gd name="T4" fmla="*/ 108 w 133"/>
                  <a:gd name="T5" fmla="*/ 448 h 509"/>
                  <a:gd name="T6" fmla="*/ 95 w 133"/>
                  <a:gd name="T7" fmla="*/ 414 h 509"/>
                  <a:gd name="T8" fmla="*/ 84 w 133"/>
                  <a:gd name="T9" fmla="*/ 378 h 509"/>
                  <a:gd name="T10" fmla="*/ 76 w 133"/>
                  <a:gd name="T11" fmla="*/ 342 h 509"/>
                  <a:gd name="T12" fmla="*/ 70 w 133"/>
                  <a:gd name="T13" fmla="*/ 308 h 509"/>
                  <a:gd name="T14" fmla="*/ 68 w 133"/>
                  <a:gd name="T15" fmla="*/ 279 h 509"/>
                  <a:gd name="T16" fmla="*/ 61 w 133"/>
                  <a:gd name="T17" fmla="*/ 236 h 509"/>
                  <a:gd name="T18" fmla="*/ 57 w 133"/>
                  <a:gd name="T19" fmla="*/ 188 h 509"/>
                  <a:gd name="T20" fmla="*/ 57 w 133"/>
                  <a:gd name="T21" fmla="*/ 145 h 509"/>
                  <a:gd name="T22" fmla="*/ 57 w 133"/>
                  <a:gd name="T23" fmla="*/ 101 h 509"/>
                  <a:gd name="T24" fmla="*/ 59 w 133"/>
                  <a:gd name="T25" fmla="*/ 63 h 509"/>
                  <a:gd name="T26" fmla="*/ 65 w 133"/>
                  <a:gd name="T27" fmla="*/ 0 h 509"/>
                  <a:gd name="T28" fmla="*/ 50 w 133"/>
                  <a:gd name="T29" fmla="*/ 38 h 509"/>
                  <a:gd name="T30" fmla="*/ 36 w 133"/>
                  <a:gd name="T31" fmla="*/ 78 h 509"/>
                  <a:gd name="T32" fmla="*/ 23 w 133"/>
                  <a:gd name="T33" fmla="*/ 114 h 509"/>
                  <a:gd name="T34" fmla="*/ 11 w 133"/>
                  <a:gd name="T35" fmla="*/ 154 h 509"/>
                  <a:gd name="T36" fmla="*/ 8 w 133"/>
                  <a:gd name="T37" fmla="*/ 186 h 509"/>
                  <a:gd name="T38" fmla="*/ 4 w 133"/>
                  <a:gd name="T39" fmla="*/ 213 h 509"/>
                  <a:gd name="T40" fmla="*/ 0 w 133"/>
                  <a:gd name="T41" fmla="*/ 247 h 509"/>
                  <a:gd name="T42" fmla="*/ 2 w 133"/>
                  <a:gd name="T43" fmla="*/ 291 h 509"/>
                  <a:gd name="T44" fmla="*/ 8 w 133"/>
                  <a:gd name="T45" fmla="*/ 329 h 509"/>
                  <a:gd name="T46" fmla="*/ 14 w 133"/>
                  <a:gd name="T47" fmla="*/ 359 h 509"/>
                  <a:gd name="T48" fmla="*/ 21 w 133"/>
                  <a:gd name="T49" fmla="*/ 386 h 509"/>
                  <a:gd name="T50" fmla="*/ 31 w 133"/>
                  <a:gd name="T51" fmla="*/ 416 h 509"/>
                  <a:gd name="T52" fmla="*/ 44 w 133"/>
                  <a:gd name="T53" fmla="*/ 448 h 509"/>
                  <a:gd name="T54" fmla="*/ 59 w 133"/>
                  <a:gd name="T55" fmla="*/ 471 h 509"/>
                  <a:gd name="T56" fmla="*/ 72 w 133"/>
                  <a:gd name="T57" fmla="*/ 490 h 509"/>
                  <a:gd name="T58" fmla="*/ 89 w 133"/>
                  <a:gd name="T59" fmla="*/ 509 h 509"/>
                  <a:gd name="T60" fmla="*/ 133 w 133"/>
                  <a:gd name="T61" fmla="*/ 509 h 50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509">
                    <a:moveTo>
                      <a:pt x="133" y="509"/>
                    </a:moveTo>
                    <a:lnTo>
                      <a:pt x="123" y="478"/>
                    </a:lnTo>
                    <a:lnTo>
                      <a:pt x="108" y="448"/>
                    </a:lnTo>
                    <a:lnTo>
                      <a:pt x="95" y="414"/>
                    </a:lnTo>
                    <a:lnTo>
                      <a:pt x="84" y="378"/>
                    </a:lnTo>
                    <a:lnTo>
                      <a:pt x="76" y="342"/>
                    </a:lnTo>
                    <a:lnTo>
                      <a:pt x="70" y="308"/>
                    </a:lnTo>
                    <a:lnTo>
                      <a:pt x="68" y="279"/>
                    </a:lnTo>
                    <a:lnTo>
                      <a:pt x="61" y="236"/>
                    </a:lnTo>
                    <a:lnTo>
                      <a:pt x="57" y="188"/>
                    </a:lnTo>
                    <a:lnTo>
                      <a:pt x="57" y="145"/>
                    </a:lnTo>
                    <a:lnTo>
                      <a:pt x="57" y="101"/>
                    </a:lnTo>
                    <a:lnTo>
                      <a:pt x="59" y="63"/>
                    </a:lnTo>
                    <a:lnTo>
                      <a:pt x="65" y="0"/>
                    </a:lnTo>
                    <a:lnTo>
                      <a:pt x="50" y="38"/>
                    </a:lnTo>
                    <a:lnTo>
                      <a:pt x="36" y="78"/>
                    </a:lnTo>
                    <a:lnTo>
                      <a:pt x="23" y="114"/>
                    </a:lnTo>
                    <a:lnTo>
                      <a:pt x="11" y="154"/>
                    </a:lnTo>
                    <a:lnTo>
                      <a:pt x="8" y="186"/>
                    </a:lnTo>
                    <a:lnTo>
                      <a:pt x="4" y="213"/>
                    </a:lnTo>
                    <a:lnTo>
                      <a:pt x="0" y="247"/>
                    </a:lnTo>
                    <a:lnTo>
                      <a:pt x="2" y="291"/>
                    </a:lnTo>
                    <a:lnTo>
                      <a:pt x="8" y="329"/>
                    </a:lnTo>
                    <a:lnTo>
                      <a:pt x="14" y="359"/>
                    </a:lnTo>
                    <a:lnTo>
                      <a:pt x="21" y="386"/>
                    </a:lnTo>
                    <a:lnTo>
                      <a:pt x="31" y="416"/>
                    </a:lnTo>
                    <a:lnTo>
                      <a:pt x="44" y="448"/>
                    </a:lnTo>
                    <a:lnTo>
                      <a:pt x="59" y="471"/>
                    </a:lnTo>
                    <a:lnTo>
                      <a:pt x="72" y="490"/>
                    </a:lnTo>
                    <a:lnTo>
                      <a:pt x="89" y="509"/>
                    </a:lnTo>
                    <a:lnTo>
                      <a:pt x="133" y="509"/>
                    </a:lnTo>
                    <a:close/>
                  </a:path>
                </a:pathLst>
              </a:custGeom>
              <a:solidFill>
                <a:srgbClr val="000000"/>
              </a:solidFill>
              <a:ln w="3175">
                <a:solidFill>
                  <a:srgbClr val="004000"/>
                </a:solidFill>
                <a:prstDash val="solid"/>
                <a:round/>
                <a:headEnd/>
                <a:tailEnd/>
              </a:ln>
            </p:spPr>
            <p:txBody>
              <a:bodyPr/>
              <a:lstStyle/>
              <a:p>
                <a:endParaRPr lang="en-US"/>
              </a:p>
            </p:txBody>
          </p:sp>
          <p:sp>
            <p:nvSpPr>
              <p:cNvPr id="37904" name="Freeform 382"/>
              <p:cNvSpPr>
                <a:spLocks/>
              </p:cNvSpPr>
              <p:nvPr/>
            </p:nvSpPr>
            <p:spPr bwMode="auto">
              <a:xfrm>
                <a:off x="2981" y="3949"/>
                <a:ext cx="72" cy="342"/>
              </a:xfrm>
              <a:custGeom>
                <a:avLst/>
                <a:gdLst>
                  <a:gd name="T0" fmla="*/ 7 w 72"/>
                  <a:gd name="T1" fmla="*/ 0 h 342"/>
                  <a:gd name="T2" fmla="*/ 0 w 72"/>
                  <a:gd name="T3" fmla="*/ 46 h 342"/>
                  <a:gd name="T4" fmla="*/ 2 w 72"/>
                  <a:gd name="T5" fmla="*/ 97 h 342"/>
                  <a:gd name="T6" fmla="*/ 9 w 72"/>
                  <a:gd name="T7" fmla="*/ 156 h 342"/>
                  <a:gd name="T8" fmla="*/ 19 w 72"/>
                  <a:gd name="T9" fmla="*/ 216 h 342"/>
                  <a:gd name="T10" fmla="*/ 34 w 72"/>
                  <a:gd name="T11" fmla="*/ 268 h 342"/>
                  <a:gd name="T12" fmla="*/ 59 w 72"/>
                  <a:gd name="T13" fmla="*/ 317 h 342"/>
                  <a:gd name="T14" fmla="*/ 72 w 72"/>
                  <a:gd name="T15" fmla="*/ 342 h 342"/>
                  <a:gd name="T16" fmla="*/ 55 w 72"/>
                  <a:gd name="T17" fmla="*/ 296 h 342"/>
                  <a:gd name="T18" fmla="*/ 38 w 72"/>
                  <a:gd name="T19" fmla="*/ 253 h 342"/>
                  <a:gd name="T20" fmla="*/ 25 w 72"/>
                  <a:gd name="T21" fmla="*/ 199 h 342"/>
                  <a:gd name="T22" fmla="*/ 15 w 72"/>
                  <a:gd name="T23" fmla="*/ 150 h 342"/>
                  <a:gd name="T24" fmla="*/ 7 w 72"/>
                  <a:gd name="T25" fmla="*/ 93 h 342"/>
                  <a:gd name="T26" fmla="*/ 2 w 72"/>
                  <a:gd name="T27" fmla="*/ 59 h 342"/>
                  <a:gd name="T28" fmla="*/ 7 w 72"/>
                  <a:gd name="T29" fmla="*/ 0 h 3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2" h="342">
                    <a:moveTo>
                      <a:pt x="7" y="0"/>
                    </a:moveTo>
                    <a:lnTo>
                      <a:pt x="0" y="46"/>
                    </a:lnTo>
                    <a:lnTo>
                      <a:pt x="2" y="97"/>
                    </a:lnTo>
                    <a:lnTo>
                      <a:pt x="9" y="156"/>
                    </a:lnTo>
                    <a:lnTo>
                      <a:pt x="19" y="216"/>
                    </a:lnTo>
                    <a:lnTo>
                      <a:pt x="34" y="268"/>
                    </a:lnTo>
                    <a:lnTo>
                      <a:pt x="59" y="317"/>
                    </a:lnTo>
                    <a:lnTo>
                      <a:pt x="72" y="342"/>
                    </a:lnTo>
                    <a:lnTo>
                      <a:pt x="55" y="296"/>
                    </a:lnTo>
                    <a:lnTo>
                      <a:pt x="38" y="253"/>
                    </a:lnTo>
                    <a:lnTo>
                      <a:pt x="25" y="199"/>
                    </a:lnTo>
                    <a:lnTo>
                      <a:pt x="15" y="150"/>
                    </a:lnTo>
                    <a:lnTo>
                      <a:pt x="7" y="93"/>
                    </a:lnTo>
                    <a:lnTo>
                      <a:pt x="2" y="59"/>
                    </a:lnTo>
                    <a:lnTo>
                      <a:pt x="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383"/>
              <p:cNvSpPr>
                <a:spLocks/>
              </p:cNvSpPr>
              <p:nvPr/>
            </p:nvSpPr>
            <p:spPr bwMode="auto">
              <a:xfrm>
                <a:off x="3076" y="3490"/>
                <a:ext cx="62" cy="79"/>
              </a:xfrm>
              <a:custGeom>
                <a:avLst/>
                <a:gdLst>
                  <a:gd name="T0" fmla="*/ 0 w 62"/>
                  <a:gd name="T1" fmla="*/ 38 h 79"/>
                  <a:gd name="T2" fmla="*/ 5 w 62"/>
                  <a:gd name="T3" fmla="*/ 29 h 79"/>
                  <a:gd name="T4" fmla="*/ 11 w 62"/>
                  <a:gd name="T5" fmla="*/ 21 h 79"/>
                  <a:gd name="T6" fmla="*/ 24 w 62"/>
                  <a:gd name="T7" fmla="*/ 11 h 79"/>
                  <a:gd name="T8" fmla="*/ 37 w 62"/>
                  <a:gd name="T9" fmla="*/ 6 h 79"/>
                  <a:gd name="T10" fmla="*/ 50 w 62"/>
                  <a:gd name="T11" fmla="*/ 0 h 79"/>
                  <a:gd name="T12" fmla="*/ 52 w 62"/>
                  <a:gd name="T13" fmla="*/ 10 h 79"/>
                  <a:gd name="T14" fmla="*/ 54 w 62"/>
                  <a:gd name="T15" fmla="*/ 21 h 79"/>
                  <a:gd name="T16" fmla="*/ 58 w 62"/>
                  <a:gd name="T17" fmla="*/ 29 h 79"/>
                  <a:gd name="T18" fmla="*/ 62 w 62"/>
                  <a:gd name="T19" fmla="*/ 44 h 79"/>
                  <a:gd name="T20" fmla="*/ 60 w 62"/>
                  <a:gd name="T21" fmla="*/ 62 h 79"/>
                  <a:gd name="T22" fmla="*/ 19 w 62"/>
                  <a:gd name="T23" fmla="*/ 79 h 79"/>
                  <a:gd name="T24" fmla="*/ 0 w 62"/>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2" h="79">
                    <a:moveTo>
                      <a:pt x="0" y="38"/>
                    </a:moveTo>
                    <a:lnTo>
                      <a:pt x="5" y="29"/>
                    </a:lnTo>
                    <a:lnTo>
                      <a:pt x="11" y="21"/>
                    </a:lnTo>
                    <a:lnTo>
                      <a:pt x="24" y="11"/>
                    </a:lnTo>
                    <a:lnTo>
                      <a:pt x="37" y="6"/>
                    </a:lnTo>
                    <a:lnTo>
                      <a:pt x="50" y="0"/>
                    </a:lnTo>
                    <a:lnTo>
                      <a:pt x="52" y="10"/>
                    </a:lnTo>
                    <a:lnTo>
                      <a:pt x="54" y="21"/>
                    </a:lnTo>
                    <a:lnTo>
                      <a:pt x="58" y="29"/>
                    </a:lnTo>
                    <a:lnTo>
                      <a:pt x="62" y="44"/>
                    </a:lnTo>
                    <a:lnTo>
                      <a:pt x="60" y="62"/>
                    </a:lnTo>
                    <a:lnTo>
                      <a:pt x="19" y="79"/>
                    </a:lnTo>
                    <a:lnTo>
                      <a:pt x="0" y="38"/>
                    </a:lnTo>
                    <a:close/>
                  </a:path>
                </a:pathLst>
              </a:custGeom>
              <a:solidFill>
                <a:srgbClr val="000000"/>
              </a:solidFill>
              <a:ln w="3175">
                <a:solidFill>
                  <a:srgbClr val="800000"/>
                </a:solidFill>
                <a:prstDash val="solid"/>
                <a:round/>
                <a:headEnd/>
                <a:tailEnd/>
              </a:ln>
            </p:spPr>
            <p:txBody>
              <a:bodyPr/>
              <a:lstStyle/>
              <a:p>
                <a:endParaRPr lang="en-US"/>
              </a:p>
            </p:txBody>
          </p:sp>
          <p:sp>
            <p:nvSpPr>
              <p:cNvPr id="37906" name="Freeform 384"/>
              <p:cNvSpPr>
                <a:spLocks/>
              </p:cNvSpPr>
              <p:nvPr/>
            </p:nvSpPr>
            <p:spPr bwMode="auto">
              <a:xfrm>
                <a:off x="3081" y="3496"/>
                <a:ext cx="41" cy="48"/>
              </a:xfrm>
              <a:custGeom>
                <a:avLst/>
                <a:gdLst>
                  <a:gd name="T0" fmla="*/ 11 w 41"/>
                  <a:gd name="T1" fmla="*/ 15 h 48"/>
                  <a:gd name="T2" fmla="*/ 20 w 41"/>
                  <a:gd name="T3" fmla="*/ 10 h 48"/>
                  <a:gd name="T4" fmla="*/ 27 w 41"/>
                  <a:gd name="T5" fmla="*/ 5 h 48"/>
                  <a:gd name="T6" fmla="*/ 34 w 41"/>
                  <a:gd name="T7" fmla="*/ 2 h 48"/>
                  <a:gd name="T8" fmla="*/ 41 w 41"/>
                  <a:gd name="T9" fmla="*/ 0 h 48"/>
                  <a:gd name="T10" fmla="*/ 35 w 41"/>
                  <a:gd name="T11" fmla="*/ 10 h 48"/>
                  <a:gd name="T12" fmla="*/ 31 w 41"/>
                  <a:gd name="T13" fmla="*/ 20 h 48"/>
                  <a:gd name="T14" fmla="*/ 28 w 41"/>
                  <a:gd name="T15" fmla="*/ 29 h 48"/>
                  <a:gd name="T16" fmla="*/ 26 w 41"/>
                  <a:gd name="T17" fmla="*/ 38 h 48"/>
                  <a:gd name="T18" fmla="*/ 21 w 41"/>
                  <a:gd name="T19" fmla="*/ 48 h 48"/>
                  <a:gd name="T20" fmla="*/ 0 w 41"/>
                  <a:gd name="T21" fmla="*/ 24 h 48"/>
                  <a:gd name="T22" fmla="*/ 11 w 41"/>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8">
                    <a:moveTo>
                      <a:pt x="11" y="15"/>
                    </a:moveTo>
                    <a:lnTo>
                      <a:pt x="20" y="10"/>
                    </a:lnTo>
                    <a:lnTo>
                      <a:pt x="27" y="5"/>
                    </a:lnTo>
                    <a:lnTo>
                      <a:pt x="34" y="2"/>
                    </a:lnTo>
                    <a:lnTo>
                      <a:pt x="41" y="0"/>
                    </a:lnTo>
                    <a:lnTo>
                      <a:pt x="35" y="10"/>
                    </a:lnTo>
                    <a:lnTo>
                      <a:pt x="31" y="20"/>
                    </a:lnTo>
                    <a:lnTo>
                      <a:pt x="28" y="29"/>
                    </a:lnTo>
                    <a:lnTo>
                      <a:pt x="26" y="38"/>
                    </a:lnTo>
                    <a:lnTo>
                      <a:pt x="21" y="48"/>
                    </a:lnTo>
                    <a:lnTo>
                      <a:pt x="0" y="24"/>
                    </a:lnTo>
                    <a:lnTo>
                      <a:pt x="11"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7" name="Freeform 385"/>
              <p:cNvSpPr>
                <a:spLocks/>
              </p:cNvSpPr>
              <p:nvPr/>
            </p:nvSpPr>
            <p:spPr bwMode="auto">
              <a:xfrm>
                <a:off x="3108" y="3499"/>
                <a:ext cx="28" cy="44"/>
              </a:xfrm>
              <a:custGeom>
                <a:avLst/>
                <a:gdLst>
                  <a:gd name="T0" fmla="*/ 15 w 28"/>
                  <a:gd name="T1" fmla="*/ 0 h 44"/>
                  <a:gd name="T2" fmla="*/ 9 w 28"/>
                  <a:gd name="T3" fmla="*/ 13 h 44"/>
                  <a:gd name="T4" fmla="*/ 5 w 28"/>
                  <a:gd name="T5" fmla="*/ 23 h 44"/>
                  <a:gd name="T6" fmla="*/ 4 w 28"/>
                  <a:gd name="T7" fmla="*/ 31 h 44"/>
                  <a:gd name="T8" fmla="*/ 0 w 28"/>
                  <a:gd name="T9" fmla="*/ 44 h 44"/>
                  <a:gd name="T10" fmla="*/ 25 w 28"/>
                  <a:gd name="T11" fmla="*/ 42 h 44"/>
                  <a:gd name="T12" fmla="*/ 28 w 28"/>
                  <a:gd name="T13" fmla="*/ 27 h 44"/>
                  <a:gd name="T14" fmla="*/ 21 w 28"/>
                  <a:gd name="T15" fmla="*/ 21 h 44"/>
                  <a:gd name="T16" fmla="*/ 17 w 28"/>
                  <a:gd name="T17" fmla="*/ 13 h 44"/>
                  <a:gd name="T18" fmla="*/ 16 w 28"/>
                  <a:gd name="T19" fmla="*/ 9 h 44"/>
                  <a:gd name="T20" fmla="*/ 15 w 28"/>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4">
                    <a:moveTo>
                      <a:pt x="15" y="0"/>
                    </a:moveTo>
                    <a:lnTo>
                      <a:pt x="9" y="13"/>
                    </a:lnTo>
                    <a:lnTo>
                      <a:pt x="5" y="23"/>
                    </a:lnTo>
                    <a:lnTo>
                      <a:pt x="4" y="31"/>
                    </a:lnTo>
                    <a:lnTo>
                      <a:pt x="0" y="44"/>
                    </a:lnTo>
                    <a:lnTo>
                      <a:pt x="25" y="42"/>
                    </a:lnTo>
                    <a:lnTo>
                      <a:pt x="28" y="27"/>
                    </a:lnTo>
                    <a:lnTo>
                      <a:pt x="21" y="21"/>
                    </a:lnTo>
                    <a:lnTo>
                      <a:pt x="17" y="13"/>
                    </a:lnTo>
                    <a:lnTo>
                      <a:pt x="16" y="9"/>
                    </a:lnTo>
                    <a:lnTo>
                      <a:pt x="15"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386"/>
              <p:cNvSpPr>
                <a:spLocks/>
              </p:cNvSpPr>
              <p:nvPr/>
            </p:nvSpPr>
            <p:spPr bwMode="auto">
              <a:xfrm>
                <a:off x="3024" y="3499"/>
                <a:ext cx="101" cy="175"/>
              </a:xfrm>
              <a:custGeom>
                <a:avLst/>
                <a:gdLst>
                  <a:gd name="T0" fmla="*/ 24 w 101"/>
                  <a:gd name="T1" fmla="*/ 10 h 175"/>
                  <a:gd name="T2" fmla="*/ 28 w 101"/>
                  <a:gd name="T3" fmla="*/ 21 h 175"/>
                  <a:gd name="T4" fmla="*/ 28 w 101"/>
                  <a:gd name="T5" fmla="*/ 29 h 175"/>
                  <a:gd name="T6" fmla="*/ 27 w 101"/>
                  <a:gd name="T7" fmla="*/ 37 h 175"/>
                  <a:gd name="T8" fmla="*/ 25 w 101"/>
                  <a:gd name="T9" fmla="*/ 44 h 175"/>
                  <a:gd name="T10" fmla="*/ 22 w 101"/>
                  <a:gd name="T11" fmla="*/ 51 h 175"/>
                  <a:gd name="T12" fmla="*/ 18 w 101"/>
                  <a:gd name="T13" fmla="*/ 61 h 175"/>
                  <a:gd name="T14" fmla="*/ 15 w 101"/>
                  <a:gd name="T15" fmla="*/ 69 h 175"/>
                  <a:gd name="T16" fmla="*/ 10 w 101"/>
                  <a:gd name="T17" fmla="*/ 77 h 175"/>
                  <a:gd name="T18" fmla="*/ 5 w 101"/>
                  <a:gd name="T19" fmla="*/ 91 h 175"/>
                  <a:gd name="T20" fmla="*/ 2 w 101"/>
                  <a:gd name="T21" fmla="*/ 101 h 175"/>
                  <a:gd name="T22" fmla="*/ 0 w 101"/>
                  <a:gd name="T23" fmla="*/ 111 h 175"/>
                  <a:gd name="T24" fmla="*/ 0 w 101"/>
                  <a:gd name="T25" fmla="*/ 122 h 175"/>
                  <a:gd name="T26" fmla="*/ 0 w 101"/>
                  <a:gd name="T27" fmla="*/ 131 h 175"/>
                  <a:gd name="T28" fmla="*/ 2 w 101"/>
                  <a:gd name="T29" fmla="*/ 140 h 175"/>
                  <a:gd name="T30" fmla="*/ 6 w 101"/>
                  <a:gd name="T31" fmla="*/ 149 h 175"/>
                  <a:gd name="T32" fmla="*/ 9 w 101"/>
                  <a:gd name="T33" fmla="*/ 155 h 175"/>
                  <a:gd name="T34" fmla="*/ 17 w 101"/>
                  <a:gd name="T35" fmla="*/ 164 h 175"/>
                  <a:gd name="T36" fmla="*/ 28 w 101"/>
                  <a:gd name="T37" fmla="*/ 169 h 175"/>
                  <a:gd name="T38" fmla="*/ 45 w 101"/>
                  <a:gd name="T39" fmla="*/ 172 h 175"/>
                  <a:gd name="T40" fmla="*/ 67 w 101"/>
                  <a:gd name="T41" fmla="*/ 175 h 175"/>
                  <a:gd name="T42" fmla="*/ 81 w 101"/>
                  <a:gd name="T43" fmla="*/ 170 h 175"/>
                  <a:gd name="T44" fmla="*/ 91 w 101"/>
                  <a:gd name="T45" fmla="*/ 162 h 175"/>
                  <a:gd name="T46" fmla="*/ 96 w 101"/>
                  <a:gd name="T47" fmla="*/ 149 h 175"/>
                  <a:gd name="T48" fmla="*/ 99 w 101"/>
                  <a:gd name="T49" fmla="*/ 133 h 175"/>
                  <a:gd name="T50" fmla="*/ 101 w 101"/>
                  <a:gd name="T51" fmla="*/ 120 h 175"/>
                  <a:gd name="T52" fmla="*/ 101 w 101"/>
                  <a:gd name="T53" fmla="*/ 106 h 175"/>
                  <a:gd name="T54" fmla="*/ 100 w 101"/>
                  <a:gd name="T55" fmla="*/ 94 h 175"/>
                  <a:gd name="T56" fmla="*/ 99 w 101"/>
                  <a:gd name="T57" fmla="*/ 81 h 175"/>
                  <a:gd name="T58" fmla="*/ 97 w 101"/>
                  <a:gd name="T59" fmla="*/ 69 h 175"/>
                  <a:gd name="T60" fmla="*/ 94 w 101"/>
                  <a:gd name="T61" fmla="*/ 54 h 175"/>
                  <a:gd name="T62" fmla="*/ 89 w 101"/>
                  <a:gd name="T63" fmla="*/ 42 h 175"/>
                  <a:gd name="T64" fmla="*/ 82 w 101"/>
                  <a:gd name="T65" fmla="*/ 30 h 175"/>
                  <a:gd name="T66" fmla="*/ 74 w 101"/>
                  <a:gd name="T67" fmla="*/ 20 h 175"/>
                  <a:gd name="T68" fmla="*/ 65 w 101"/>
                  <a:gd name="T69" fmla="*/ 15 h 175"/>
                  <a:gd name="T70" fmla="*/ 54 w 101"/>
                  <a:gd name="T71" fmla="*/ 8 h 175"/>
                  <a:gd name="T72" fmla="*/ 44 w 101"/>
                  <a:gd name="T73" fmla="*/ 5 h 175"/>
                  <a:gd name="T74" fmla="*/ 34 w 101"/>
                  <a:gd name="T75" fmla="*/ 2 h 175"/>
                  <a:gd name="T76" fmla="*/ 20 w 101"/>
                  <a:gd name="T77" fmla="*/ 0 h 175"/>
                  <a:gd name="T78" fmla="*/ 24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24" y="10"/>
                    </a:moveTo>
                    <a:lnTo>
                      <a:pt x="28" y="21"/>
                    </a:lnTo>
                    <a:lnTo>
                      <a:pt x="28" y="29"/>
                    </a:lnTo>
                    <a:lnTo>
                      <a:pt x="27" y="37"/>
                    </a:lnTo>
                    <a:lnTo>
                      <a:pt x="25" y="44"/>
                    </a:lnTo>
                    <a:lnTo>
                      <a:pt x="22" y="51"/>
                    </a:lnTo>
                    <a:lnTo>
                      <a:pt x="18" y="61"/>
                    </a:lnTo>
                    <a:lnTo>
                      <a:pt x="15" y="69"/>
                    </a:lnTo>
                    <a:lnTo>
                      <a:pt x="10" y="77"/>
                    </a:lnTo>
                    <a:lnTo>
                      <a:pt x="5" y="91"/>
                    </a:lnTo>
                    <a:lnTo>
                      <a:pt x="2" y="101"/>
                    </a:lnTo>
                    <a:lnTo>
                      <a:pt x="0" y="111"/>
                    </a:lnTo>
                    <a:lnTo>
                      <a:pt x="0" y="122"/>
                    </a:lnTo>
                    <a:lnTo>
                      <a:pt x="0" y="131"/>
                    </a:lnTo>
                    <a:lnTo>
                      <a:pt x="2" y="140"/>
                    </a:lnTo>
                    <a:lnTo>
                      <a:pt x="6" y="149"/>
                    </a:lnTo>
                    <a:lnTo>
                      <a:pt x="9" y="155"/>
                    </a:lnTo>
                    <a:lnTo>
                      <a:pt x="17" y="164"/>
                    </a:lnTo>
                    <a:lnTo>
                      <a:pt x="28" y="169"/>
                    </a:lnTo>
                    <a:lnTo>
                      <a:pt x="45" y="172"/>
                    </a:lnTo>
                    <a:lnTo>
                      <a:pt x="67" y="175"/>
                    </a:lnTo>
                    <a:lnTo>
                      <a:pt x="81" y="170"/>
                    </a:lnTo>
                    <a:lnTo>
                      <a:pt x="91" y="162"/>
                    </a:lnTo>
                    <a:lnTo>
                      <a:pt x="96" y="149"/>
                    </a:lnTo>
                    <a:lnTo>
                      <a:pt x="99" y="133"/>
                    </a:lnTo>
                    <a:lnTo>
                      <a:pt x="101" y="120"/>
                    </a:lnTo>
                    <a:lnTo>
                      <a:pt x="101" y="106"/>
                    </a:lnTo>
                    <a:lnTo>
                      <a:pt x="100" y="94"/>
                    </a:lnTo>
                    <a:lnTo>
                      <a:pt x="99" y="81"/>
                    </a:lnTo>
                    <a:lnTo>
                      <a:pt x="97" y="69"/>
                    </a:lnTo>
                    <a:lnTo>
                      <a:pt x="94" y="54"/>
                    </a:lnTo>
                    <a:lnTo>
                      <a:pt x="89" y="42"/>
                    </a:lnTo>
                    <a:lnTo>
                      <a:pt x="82" y="30"/>
                    </a:lnTo>
                    <a:lnTo>
                      <a:pt x="74" y="20"/>
                    </a:lnTo>
                    <a:lnTo>
                      <a:pt x="65" y="15"/>
                    </a:lnTo>
                    <a:lnTo>
                      <a:pt x="54" y="8"/>
                    </a:lnTo>
                    <a:lnTo>
                      <a:pt x="44" y="5"/>
                    </a:lnTo>
                    <a:lnTo>
                      <a:pt x="34" y="2"/>
                    </a:lnTo>
                    <a:lnTo>
                      <a:pt x="20" y="0"/>
                    </a:lnTo>
                    <a:lnTo>
                      <a:pt x="24" y="10"/>
                    </a:lnTo>
                    <a:close/>
                  </a:path>
                </a:pathLst>
              </a:custGeom>
              <a:solidFill>
                <a:srgbClr val="000000"/>
              </a:solidFill>
              <a:ln w="3175">
                <a:solidFill>
                  <a:srgbClr val="800000"/>
                </a:solidFill>
                <a:prstDash val="solid"/>
                <a:round/>
                <a:headEnd/>
                <a:tailEnd/>
              </a:ln>
            </p:spPr>
            <p:txBody>
              <a:bodyPr/>
              <a:lstStyle/>
              <a:p>
                <a:endParaRPr lang="en-US"/>
              </a:p>
            </p:txBody>
          </p:sp>
          <p:sp>
            <p:nvSpPr>
              <p:cNvPr id="37909" name="Freeform 387"/>
              <p:cNvSpPr>
                <a:spLocks/>
              </p:cNvSpPr>
              <p:nvPr/>
            </p:nvSpPr>
            <p:spPr bwMode="auto">
              <a:xfrm>
                <a:off x="3070" y="3499"/>
                <a:ext cx="100" cy="177"/>
              </a:xfrm>
              <a:custGeom>
                <a:avLst/>
                <a:gdLst>
                  <a:gd name="T0" fmla="*/ 34 w 100"/>
                  <a:gd name="T1" fmla="*/ 54 h 177"/>
                  <a:gd name="T2" fmla="*/ 43 w 100"/>
                  <a:gd name="T3" fmla="*/ 40 h 177"/>
                  <a:gd name="T4" fmla="*/ 50 w 100"/>
                  <a:gd name="T5" fmla="*/ 31 h 177"/>
                  <a:gd name="T6" fmla="*/ 60 w 100"/>
                  <a:gd name="T7" fmla="*/ 22 h 177"/>
                  <a:gd name="T8" fmla="*/ 70 w 100"/>
                  <a:gd name="T9" fmla="*/ 15 h 177"/>
                  <a:gd name="T10" fmla="*/ 79 w 100"/>
                  <a:gd name="T11" fmla="*/ 11 h 177"/>
                  <a:gd name="T12" fmla="*/ 86 w 100"/>
                  <a:gd name="T13" fmla="*/ 7 h 177"/>
                  <a:gd name="T14" fmla="*/ 92 w 100"/>
                  <a:gd name="T15" fmla="*/ 5 h 177"/>
                  <a:gd name="T16" fmla="*/ 100 w 100"/>
                  <a:gd name="T17" fmla="*/ 0 h 177"/>
                  <a:gd name="T18" fmla="*/ 95 w 100"/>
                  <a:gd name="T19" fmla="*/ 14 h 177"/>
                  <a:gd name="T20" fmla="*/ 91 w 100"/>
                  <a:gd name="T21" fmla="*/ 24 h 177"/>
                  <a:gd name="T22" fmla="*/ 91 w 100"/>
                  <a:gd name="T23" fmla="*/ 36 h 177"/>
                  <a:gd name="T24" fmla="*/ 91 w 100"/>
                  <a:gd name="T25" fmla="*/ 47 h 177"/>
                  <a:gd name="T26" fmla="*/ 92 w 100"/>
                  <a:gd name="T27" fmla="*/ 57 h 177"/>
                  <a:gd name="T28" fmla="*/ 94 w 100"/>
                  <a:gd name="T29" fmla="*/ 70 h 177"/>
                  <a:gd name="T30" fmla="*/ 97 w 100"/>
                  <a:gd name="T31" fmla="*/ 81 h 177"/>
                  <a:gd name="T32" fmla="*/ 99 w 100"/>
                  <a:gd name="T33" fmla="*/ 92 h 177"/>
                  <a:gd name="T34" fmla="*/ 100 w 100"/>
                  <a:gd name="T35" fmla="*/ 103 h 177"/>
                  <a:gd name="T36" fmla="*/ 100 w 100"/>
                  <a:gd name="T37" fmla="*/ 113 h 177"/>
                  <a:gd name="T38" fmla="*/ 99 w 100"/>
                  <a:gd name="T39" fmla="*/ 124 h 177"/>
                  <a:gd name="T40" fmla="*/ 97 w 100"/>
                  <a:gd name="T41" fmla="*/ 135 h 177"/>
                  <a:gd name="T42" fmla="*/ 93 w 100"/>
                  <a:gd name="T43" fmla="*/ 147 h 177"/>
                  <a:gd name="T44" fmla="*/ 89 w 100"/>
                  <a:gd name="T45" fmla="*/ 155 h 177"/>
                  <a:gd name="T46" fmla="*/ 80 w 100"/>
                  <a:gd name="T47" fmla="*/ 168 h 177"/>
                  <a:gd name="T48" fmla="*/ 69 w 100"/>
                  <a:gd name="T49" fmla="*/ 172 h 177"/>
                  <a:gd name="T50" fmla="*/ 56 w 100"/>
                  <a:gd name="T51" fmla="*/ 176 h 177"/>
                  <a:gd name="T52" fmla="*/ 41 w 100"/>
                  <a:gd name="T53" fmla="*/ 177 h 177"/>
                  <a:gd name="T54" fmla="*/ 31 w 100"/>
                  <a:gd name="T55" fmla="*/ 177 h 177"/>
                  <a:gd name="T56" fmla="*/ 17 w 100"/>
                  <a:gd name="T57" fmla="*/ 175 h 177"/>
                  <a:gd name="T58" fmla="*/ 10 w 100"/>
                  <a:gd name="T59" fmla="*/ 170 h 177"/>
                  <a:gd name="T60" fmla="*/ 4 w 100"/>
                  <a:gd name="T61" fmla="*/ 162 h 177"/>
                  <a:gd name="T62" fmla="*/ 1 w 100"/>
                  <a:gd name="T63" fmla="*/ 150 h 177"/>
                  <a:gd name="T64" fmla="*/ 0 w 100"/>
                  <a:gd name="T65" fmla="*/ 141 h 177"/>
                  <a:gd name="T66" fmla="*/ 0 w 100"/>
                  <a:gd name="T67" fmla="*/ 126 h 177"/>
                  <a:gd name="T68" fmla="*/ 4 w 100"/>
                  <a:gd name="T69" fmla="*/ 112 h 177"/>
                  <a:gd name="T70" fmla="*/ 11 w 100"/>
                  <a:gd name="T71" fmla="*/ 96 h 177"/>
                  <a:gd name="T72" fmla="*/ 19 w 100"/>
                  <a:gd name="T73" fmla="*/ 81 h 177"/>
                  <a:gd name="T74" fmla="*/ 25 w 100"/>
                  <a:gd name="T75" fmla="*/ 68 h 177"/>
                  <a:gd name="T76" fmla="*/ 34 w 100"/>
                  <a:gd name="T77" fmla="*/ 54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34" y="54"/>
                    </a:moveTo>
                    <a:lnTo>
                      <a:pt x="43" y="40"/>
                    </a:lnTo>
                    <a:lnTo>
                      <a:pt x="50" y="31"/>
                    </a:lnTo>
                    <a:lnTo>
                      <a:pt x="60" y="22"/>
                    </a:lnTo>
                    <a:lnTo>
                      <a:pt x="70" y="15"/>
                    </a:lnTo>
                    <a:lnTo>
                      <a:pt x="79" y="11"/>
                    </a:lnTo>
                    <a:lnTo>
                      <a:pt x="86" y="7"/>
                    </a:lnTo>
                    <a:lnTo>
                      <a:pt x="92" y="5"/>
                    </a:lnTo>
                    <a:lnTo>
                      <a:pt x="100" y="0"/>
                    </a:lnTo>
                    <a:lnTo>
                      <a:pt x="95" y="14"/>
                    </a:lnTo>
                    <a:lnTo>
                      <a:pt x="91" y="24"/>
                    </a:lnTo>
                    <a:lnTo>
                      <a:pt x="91" y="36"/>
                    </a:lnTo>
                    <a:lnTo>
                      <a:pt x="91" y="47"/>
                    </a:lnTo>
                    <a:lnTo>
                      <a:pt x="92" y="57"/>
                    </a:lnTo>
                    <a:lnTo>
                      <a:pt x="94" y="70"/>
                    </a:lnTo>
                    <a:lnTo>
                      <a:pt x="97" y="81"/>
                    </a:lnTo>
                    <a:lnTo>
                      <a:pt x="99" y="92"/>
                    </a:lnTo>
                    <a:lnTo>
                      <a:pt x="100" y="103"/>
                    </a:lnTo>
                    <a:lnTo>
                      <a:pt x="100" y="113"/>
                    </a:lnTo>
                    <a:lnTo>
                      <a:pt x="99" y="124"/>
                    </a:lnTo>
                    <a:lnTo>
                      <a:pt x="97" y="135"/>
                    </a:lnTo>
                    <a:lnTo>
                      <a:pt x="93" y="147"/>
                    </a:lnTo>
                    <a:lnTo>
                      <a:pt x="89" y="155"/>
                    </a:lnTo>
                    <a:lnTo>
                      <a:pt x="80" y="168"/>
                    </a:lnTo>
                    <a:lnTo>
                      <a:pt x="69" y="172"/>
                    </a:lnTo>
                    <a:lnTo>
                      <a:pt x="56" y="176"/>
                    </a:lnTo>
                    <a:lnTo>
                      <a:pt x="41" y="177"/>
                    </a:lnTo>
                    <a:lnTo>
                      <a:pt x="31" y="177"/>
                    </a:lnTo>
                    <a:lnTo>
                      <a:pt x="17" y="175"/>
                    </a:lnTo>
                    <a:lnTo>
                      <a:pt x="10" y="170"/>
                    </a:lnTo>
                    <a:lnTo>
                      <a:pt x="4" y="162"/>
                    </a:lnTo>
                    <a:lnTo>
                      <a:pt x="1" y="150"/>
                    </a:lnTo>
                    <a:lnTo>
                      <a:pt x="0" y="141"/>
                    </a:lnTo>
                    <a:lnTo>
                      <a:pt x="0" y="126"/>
                    </a:lnTo>
                    <a:lnTo>
                      <a:pt x="4" y="112"/>
                    </a:lnTo>
                    <a:lnTo>
                      <a:pt x="11" y="96"/>
                    </a:lnTo>
                    <a:lnTo>
                      <a:pt x="19" y="81"/>
                    </a:lnTo>
                    <a:lnTo>
                      <a:pt x="25" y="68"/>
                    </a:lnTo>
                    <a:lnTo>
                      <a:pt x="34" y="54"/>
                    </a:lnTo>
                    <a:close/>
                  </a:path>
                </a:pathLst>
              </a:custGeom>
              <a:solidFill>
                <a:srgbClr val="FF0000"/>
              </a:solidFill>
              <a:ln w="3175">
                <a:solidFill>
                  <a:srgbClr val="800000"/>
                </a:solidFill>
                <a:prstDash val="solid"/>
                <a:round/>
                <a:headEnd/>
                <a:tailEnd/>
              </a:ln>
            </p:spPr>
            <p:txBody>
              <a:bodyPr/>
              <a:lstStyle/>
              <a:p>
                <a:endParaRPr lang="en-US"/>
              </a:p>
            </p:txBody>
          </p:sp>
          <p:sp>
            <p:nvSpPr>
              <p:cNvPr id="37910" name="Freeform 388"/>
              <p:cNvSpPr>
                <a:spLocks/>
              </p:cNvSpPr>
              <p:nvPr/>
            </p:nvSpPr>
            <p:spPr bwMode="auto">
              <a:xfrm>
                <a:off x="3030" y="3562"/>
                <a:ext cx="24" cy="103"/>
              </a:xfrm>
              <a:custGeom>
                <a:avLst/>
                <a:gdLst>
                  <a:gd name="T0" fmla="*/ 14 w 24"/>
                  <a:gd name="T1" fmla="*/ 0 h 103"/>
                  <a:gd name="T2" fmla="*/ 6 w 24"/>
                  <a:gd name="T3" fmla="*/ 23 h 103"/>
                  <a:gd name="T4" fmla="*/ 2 w 24"/>
                  <a:gd name="T5" fmla="*/ 38 h 103"/>
                  <a:gd name="T6" fmla="*/ 0 w 24"/>
                  <a:gd name="T7" fmla="*/ 57 h 103"/>
                  <a:gd name="T8" fmla="*/ 1 w 24"/>
                  <a:gd name="T9" fmla="*/ 74 h 103"/>
                  <a:gd name="T10" fmla="*/ 7 w 24"/>
                  <a:gd name="T11" fmla="*/ 89 h 103"/>
                  <a:gd name="T12" fmla="*/ 15 w 24"/>
                  <a:gd name="T13" fmla="*/ 98 h 103"/>
                  <a:gd name="T14" fmla="*/ 24 w 24"/>
                  <a:gd name="T15" fmla="*/ 103 h 103"/>
                  <a:gd name="T16" fmla="*/ 11 w 24"/>
                  <a:gd name="T17" fmla="*/ 81 h 103"/>
                  <a:gd name="T18" fmla="*/ 8 w 24"/>
                  <a:gd name="T19" fmla="*/ 63 h 103"/>
                  <a:gd name="T20" fmla="*/ 9 w 24"/>
                  <a:gd name="T21" fmla="*/ 44 h 103"/>
                  <a:gd name="T22" fmla="*/ 9 w 24"/>
                  <a:gd name="T23" fmla="*/ 31 h 103"/>
                  <a:gd name="T24" fmla="*/ 11 w 24"/>
                  <a:gd name="T25" fmla="*/ 17 h 103"/>
                  <a:gd name="T26" fmla="*/ 14 w 24"/>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103">
                    <a:moveTo>
                      <a:pt x="14" y="0"/>
                    </a:moveTo>
                    <a:lnTo>
                      <a:pt x="6" y="23"/>
                    </a:lnTo>
                    <a:lnTo>
                      <a:pt x="2" y="38"/>
                    </a:lnTo>
                    <a:lnTo>
                      <a:pt x="0" y="57"/>
                    </a:lnTo>
                    <a:lnTo>
                      <a:pt x="1" y="74"/>
                    </a:lnTo>
                    <a:lnTo>
                      <a:pt x="7" y="89"/>
                    </a:lnTo>
                    <a:lnTo>
                      <a:pt x="15" y="98"/>
                    </a:lnTo>
                    <a:lnTo>
                      <a:pt x="24" y="103"/>
                    </a:lnTo>
                    <a:lnTo>
                      <a:pt x="11" y="81"/>
                    </a:lnTo>
                    <a:lnTo>
                      <a:pt x="8" y="63"/>
                    </a:lnTo>
                    <a:lnTo>
                      <a:pt x="9" y="44"/>
                    </a:lnTo>
                    <a:lnTo>
                      <a:pt x="9" y="31"/>
                    </a:lnTo>
                    <a:lnTo>
                      <a:pt x="11" y="17"/>
                    </a:lnTo>
                    <a:lnTo>
                      <a:pt x="1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1" name="Freeform 389"/>
              <p:cNvSpPr>
                <a:spLocks/>
              </p:cNvSpPr>
              <p:nvPr/>
            </p:nvSpPr>
            <p:spPr bwMode="auto">
              <a:xfrm>
                <a:off x="3108" y="3505"/>
                <a:ext cx="59" cy="49"/>
              </a:xfrm>
              <a:custGeom>
                <a:avLst/>
                <a:gdLst>
                  <a:gd name="T0" fmla="*/ 53 w 59"/>
                  <a:gd name="T1" fmla="*/ 4 h 49"/>
                  <a:gd name="T2" fmla="*/ 46 w 59"/>
                  <a:gd name="T3" fmla="*/ 6 h 49"/>
                  <a:gd name="T4" fmla="*/ 39 w 59"/>
                  <a:gd name="T5" fmla="*/ 9 h 49"/>
                  <a:gd name="T6" fmla="*/ 33 w 59"/>
                  <a:gd name="T7" fmla="*/ 14 h 49"/>
                  <a:gd name="T8" fmla="*/ 27 w 59"/>
                  <a:gd name="T9" fmla="*/ 17 h 49"/>
                  <a:gd name="T10" fmla="*/ 21 w 59"/>
                  <a:gd name="T11" fmla="*/ 23 h 49"/>
                  <a:gd name="T12" fmla="*/ 14 w 59"/>
                  <a:gd name="T13" fmla="*/ 29 h 49"/>
                  <a:gd name="T14" fmla="*/ 7 w 59"/>
                  <a:gd name="T15" fmla="*/ 38 h 49"/>
                  <a:gd name="T16" fmla="*/ 0 w 59"/>
                  <a:gd name="T17" fmla="*/ 49 h 49"/>
                  <a:gd name="T18" fmla="*/ 10 w 59"/>
                  <a:gd name="T19" fmla="*/ 43 h 49"/>
                  <a:gd name="T20" fmla="*/ 18 w 59"/>
                  <a:gd name="T21" fmla="*/ 38 h 49"/>
                  <a:gd name="T22" fmla="*/ 26 w 59"/>
                  <a:gd name="T23" fmla="*/ 35 h 49"/>
                  <a:gd name="T24" fmla="*/ 33 w 59"/>
                  <a:gd name="T25" fmla="*/ 32 h 49"/>
                  <a:gd name="T26" fmla="*/ 39 w 59"/>
                  <a:gd name="T27" fmla="*/ 31 h 49"/>
                  <a:gd name="T28" fmla="*/ 44 w 59"/>
                  <a:gd name="T29" fmla="*/ 28 h 49"/>
                  <a:gd name="T30" fmla="*/ 48 w 59"/>
                  <a:gd name="T31" fmla="*/ 24 h 49"/>
                  <a:gd name="T32" fmla="*/ 51 w 59"/>
                  <a:gd name="T33" fmla="*/ 17 h 49"/>
                  <a:gd name="T34" fmla="*/ 53 w 59"/>
                  <a:gd name="T35" fmla="*/ 11 h 49"/>
                  <a:gd name="T36" fmla="*/ 59 w 59"/>
                  <a:gd name="T37" fmla="*/ 0 h 49"/>
                  <a:gd name="T38" fmla="*/ 53 w 59"/>
                  <a:gd name="T39" fmla="*/ 4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9">
                    <a:moveTo>
                      <a:pt x="53" y="4"/>
                    </a:moveTo>
                    <a:lnTo>
                      <a:pt x="46" y="6"/>
                    </a:lnTo>
                    <a:lnTo>
                      <a:pt x="39" y="9"/>
                    </a:lnTo>
                    <a:lnTo>
                      <a:pt x="33" y="14"/>
                    </a:lnTo>
                    <a:lnTo>
                      <a:pt x="27" y="17"/>
                    </a:lnTo>
                    <a:lnTo>
                      <a:pt x="21" y="23"/>
                    </a:lnTo>
                    <a:lnTo>
                      <a:pt x="14" y="29"/>
                    </a:lnTo>
                    <a:lnTo>
                      <a:pt x="7" y="38"/>
                    </a:lnTo>
                    <a:lnTo>
                      <a:pt x="0" y="49"/>
                    </a:lnTo>
                    <a:lnTo>
                      <a:pt x="10" y="43"/>
                    </a:lnTo>
                    <a:lnTo>
                      <a:pt x="18" y="38"/>
                    </a:lnTo>
                    <a:lnTo>
                      <a:pt x="26" y="35"/>
                    </a:lnTo>
                    <a:lnTo>
                      <a:pt x="33" y="32"/>
                    </a:lnTo>
                    <a:lnTo>
                      <a:pt x="39" y="31"/>
                    </a:lnTo>
                    <a:lnTo>
                      <a:pt x="44" y="28"/>
                    </a:lnTo>
                    <a:lnTo>
                      <a:pt x="48" y="24"/>
                    </a:lnTo>
                    <a:lnTo>
                      <a:pt x="51" y="17"/>
                    </a:lnTo>
                    <a:lnTo>
                      <a:pt x="53" y="11"/>
                    </a:lnTo>
                    <a:lnTo>
                      <a:pt x="59" y="0"/>
                    </a:lnTo>
                    <a:lnTo>
                      <a:pt x="53"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2" name="Freeform 390"/>
              <p:cNvSpPr>
                <a:spLocks/>
              </p:cNvSpPr>
              <p:nvPr/>
            </p:nvSpPr>
            <p:spPr bwMode="auto">
              <a:xfrm>
                <a:off x="3051" y="3504"/>
                <a:ext cx="44" cy="30"/>
              </a:xfrm>
              <a:custGeom>
                <a:avLst/>
                <a:gdLst>
                  <a:gd name="T0" fmla="*/ 0 w 44"/>
                  <a:gd name="T1" fmla="*/ 0 h 30"/>
                  <a:gd name="T2" fmla="*/ 8 w 44"/>
                  <a:gd name="T3" fmla="*/ 2 h 30"/>
                  <a:gd name="T4" fmla="*/ 18 w 44"/>
                  <a:gd name="T5" fmla="*/ 5 h 30"/>
                  <a:gd name="T6" fmla="*/ 31 w 44"/>
                  <a:gd name="T7" fmla="*/ 12 h 30"/>
                  <a:gd name="T8" fmla="*/ 37 w 44"/>
                  <a:gd name="T9" fmla="*/ 18 h 30"/>
                  <a:gd name="T10" fmla="*/ 42 w 44"/>
                  <a:gd name="T11" fmla="*/ 25 h 30"/>
                  <a:gd name="T12" fmla="*/ 44 w 44"/>
                  <a:gd name="T13" fmla="*/ 30 h 30"/>
                  <a:gd name="T14" fmla="*/ 32 w 44"/>
                  <a:gd name="T15" fmla="*/ 26 h 30"/>
                  <a:gd name="T16" fmla="*/ 16 w 44"/>
                  <a:gd name="T17" fmla="*/ 25 h 30"/>
                  <a:gd name="T18" fmla="*/ 10 w 44"/>
                  <a:gd name="T19" fmla="*/ 23 h 30"/>
                  <a:gd name="T20" fmla="*/ 5 w 44"/>
                  <a:gd name="T21" fmla="*/ 18 h 30"/>
                  <a:gd name="T22" fmla="*/ 1 w 44"/>
                  <a:gd name="T23" fmla="*/ 10 h 30"/>
                  <a:gd name="T24" fmla="*/ 0 w 44"/>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30">
                    <a:moveTo>
                      <a:pt x="0" y="0"/>
                    </a:moveTo>
                    <a:lnTo>
                      <a:pt x="8" y="2"/>
                    </a:lnTo>
                    <a:lnTo>
                      <a:pt x="18" y="5"/>
                    </a:lnTo>
                    <a:lnTo>
                      <a:pt x="31" y="12"/>
                    </a:lnTo>
                    <a:lnTo>
                      <a:pt x="37" y="18"/>
                    </a:lnTo>
                    <a:lnTo>
                      <a:pt x="42" y="25"/>
                    </a:lnTo>
                    <a:lnTo>
                      <a:pt x="44" y="30"/>
                    </a:lnTo>
                    <a:lnTo>
                      <a:pt x="32" y="26"/>
                    </a:lnTo>
                    <a:lnTo>
                      <a:pt x="16" y="25"/>
                    </a:lnTo>
                    <a:lnTo>
                      <a:pt x="10" y="23"/>
                    </a:lnTo>
                    <a:lnTo>
                      <a:pt x="5" y="18"/>
                    </a:lnTo>
                    <a:lnTo>
                      <a:pt x="1" y="1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3" name="Freeform 391"/>
              <p:cNvSpPr>
                <a:spLocks/>
              </p:cNvSpPr>
              <p:nvPr/>
            </p:nvSpPr>
            <p:spPr bwMode="auto">
              <a:xfrm>
                <a:off x="3074" y="3597"/>
                <a:ext cx="16" cy="73"/>
              </a:xfrm>
              <a:custGeom>
                <a:avLst/>
                <a:gdLst>
                  <a:gd name="T0" fmla="*/ 14 w 16"/>
                  <a:gd name="T1" fmla="*/ 0 h 73"/>
                  <a:gd name="T2" fmla="*/ 5 w 16"/>
                  <a:gd name="T3" fmla="*/ 14 h 73"/>
                  <a:gd name="T4" fmla="*/ 2 w 16"/>
                  <a:gd name="T5" fmla="*/ 23 h 73"/>
                  <a:gd name="T6" fmla="*/ 0 w 16"/>
                  <a:gd name="T7" fmla="*/ 33 h 73"/>
                  <a:gd name="T8" fmla="*/ 0 w 16"/>
                  <a:gd name="T9" fmla="*/ 41 h 73"/>
                  <a:gd name="T10" fmla="*/ 1 w 16"/>
                  <a:gd name="T11" fmla="*/ 50 h 73"/>
                  <a:gd name="T12" fmla="*/ 2 w 16"/>
                  <a:gd name="T13" fmla="*/ 58 h 73"/>
                  <a:gd name="T14" fmla="*/ 5 w 16"/>
                  <a:gd name="T15" fmla="*/ 62 h 73"/>
                  <a:gd name="T16" fmla="*/ 9 w 16"/>
                  <a:gd name="T17" fmla="*/ 68 h 73"/>
                  <a:gd name="T18" fmla="*/ 16 w 16"/>
                  <a:gd name="T19" fmla="*/ 73 h 73"/>
                  <a:gd name="T20" fmla="*/ 11 w 16"/>
                  <a:gd name="T21" fmla="*/ 61 h 73"/>
                  <a:gd name="T22" fmla="*/ 9 w 16"/>
                  <a:gd name="T23" fmla="*/ 55 h 73"/>
                  <a:gd name="T24" fmla="*/ 8 w 16"/>
                  <a:gd name="T25" fmla="*/ 47 h 73"/>
                  <a:gd name="T26" fmla="*/ 7 w 16"/>
                  <a:gd name="T27" fmla="*/ 41 h 73"/>
                  <a:gd name="T28" fmla="*/ 8 w 16"/>
                  <a:gd name="T29" fmla="*/ 34 h 73"/>
                  <a:gd name="T30" fmla="*/ 8 w 16"/>
                  <a:gd name="T31" fmla="*/ 27 h 73"/>
                  <a:gd name="T32" fmla="*/ 10 w 16"/>
                  <a:gd name="T33" fmla="*/ 17 h 73"/>
                  <a:gd name="T34" fmla="*/ 14 w 16"/>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73">
                    <a:moveTo>
                      <a:pt x="14" y="0"/>
                    </a:moveTo>
                    <a:lnTo>
                      <a:pt x="5" y="14"/>
                    </a:lnTo>
                    <a:lnTo>
                      <a:pt x="2" y="23"/>
                    </a:lnTo>
                    <a:lnTo>
                      <a:pt x="0" y="33"/>
                    </a:lnTo>
                    <a:lnTo>
                      <a:pt x="0" y="41"/>
                    </a:lnTo>
                    <a:lnTo>
                      <a:pt x="1" y="50"/>
                    </a:lnTo>
                    <a:lnTo>
                      <a:pt x="2" y="58"/>
                    </a:lnTo>
                    <a:lnTo>
                      <a:pt x="5" y="62"/>
                    </a:lnTo>
                    <a:lnTo>
                      <a:pt x="9" y="68"/>
                    </a:lnTo>
                    <a:lnTo>
                      <a:pt x="16" y="73"/>
                    </a:lnTo>
                    <a:lnTo>
                      <a:pt x="11" y="61"/>
                    </a:lnTo>
                    <a:lnTo>
                      <a:pt x="9" y="55"/>
                    </a:lnTo>
                    <a:lnTo>
                      <a:pt x="8" y="47"/>
                    </a:lnTo>
                    <a:lnTo>
                      <a:pt x="7" y="41"/>
                    </a:lnTo>
                    <a:lnTo>
                      <a:pt x="8" y="34"/>
                    </a:lnTo>
                    <a:lnTo>
                      <a:pt x="8" y="27"/>
                    </a:lnTo>
                    <a:lnTo>
                      <a:pt x="10" y="17"/>
                    </a:lnTo>
                    <a:lnTo>
                      <a:pt x="1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4" name="Freeform 392"/>
              <p:cNvSpPr>
                <a:spLocks/>
              </p:cNvSpPr>
              <p:nvPr/>
            </p:nvSpPr>
            <p:spPr bwMode="auto">
              <a:xfrm>
                <a:off x="3147" y="3566"/>
                <a:ext cx="20" cy="93"/>
              </a:xfrm>
              <a:custGeom>
                <a:avLst/>
                <a:gdLst>
                  <a:gd name="T0" fmla="*/ 11 w 20"/>
                  <a:gd name="T1" fmla="*/ 0 h 93"/>
                  <a:gd name="T2" fmla="*/ 17 w 20"/>
                  <a:gd name="T3" fmla="*/ 18 h 93"/>
                  <a:gd name="T4" fmla="*/ 20 w 20"/>
                  <a:gd name="T5" fmla="*/ 31 h 93"/>
                  <a:gd name="T6" fmla="*/ 20 w 20"/>
                  <a:gd name="T7" fmla="*/ 44 h 93"/>
                  <a:gd name="T8" fmla="*/ 19 w 20"/>
                  <a:gd name="T9" fmla="*/ 60 h 93"/>
                  <a:gd name="T10" fmla="*/ 14 w 20"/>
                  <a:gd name="T11" fmla="*/ 74 h 93"/>
                  <a:gd name="T12" fmla="*/ 7 w 20"/>
                  <a:gd name="T13" fmla="*/ 88 h 93"/>
                  <a:gd name="T14" fmla="*/ 0 w 20"/>
                  <a:gd name="T15" fmla="*/ 93 h 93"/>
                  <a:gd name="T16" fmla="*/ 8 w 20"/>
                  <a:gd name="T17" fmla="*/ 77 h 93"/>
                  <a:gd name="T18" fmla="*/ 12 w 20"/>
                  <a:gd name="T19" fmla="*/ 51 h 93"/>
                  <a:gd name="T20" fmla="*/ 12 w 20"/>
                  <a:gd name="T21" fmla="*/ 31 h 93"/>
                  <a:gd name="T22" fmla="*/ 12 w 20"/>
                  <a:gd name="T23" fmla="*/ 17 h 93"/>
                  <a:gd name="T24" fmla="*/ 11 w 20"/>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3">
                    <a:moveTo>
                      <a:pt x="11" y="0"/>
                    </a:moveTo>
                    <a:lnTo>
                      <a:pt x="17" y="18"/>
                    </a:lnTo>
                    <a:lnTo>
                      <a:pt x="20" y="31"/>
                    </a:lnTo>
                    <a:lnTo>
                      <a:pt x="20" y="44"/>
                    </a:lnTo>
                    <a:lnTo>
                      <a:pt x="19" y="60"/>
                    </a:lnTo>
                    <a:lnTo>
                      <a:pt x="14" y="74"/>
                    </a:lnTo>
                    <a:lnTo>
                      <a:pt x="7" y="88"/>
                    </a:lnTo>
                    <a:lnTo>
                      <a:pt x="0" y="93"/>
                    </a:lnTo>
                    <a:lnTo>
                      <a:pt x="8" y="77"/>
                    </a:lnTo>
                    <a:lnTo>
                      <a:pt x="12" y="51"/>
                    </a:lnTo>
                    <a:lnTo>
                      <a:pt x="12" y="31"/>
                    </a:lnTo>
                    <a:lnTo>
                      <a:pt x="12"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15" name="Oval 393"/>
              <p:cNvSpPr>
                <a:spLocks noChangeArrowheads="1"/>
              </p:cNvSpPr>
              <p:nvPr/>
            </p:nvSpPr>
            <p:spPr bwMode="auto">
              <a:xfrm>
                <a:off x="3109" y="3621"/>
                <a:ext cx="6"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16" name="Oval 394"/>
              <p:cNvSpPr>
                <a:spLocks noChangeArrowheads="1"/>
              </p:cNvSpPr>
              <p:nvPr/>
            </p:nvSpPr>
            <p:spPr bwMode="auto">
              <a:xfrm>
                <a:off x="3119" y="3597"/>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17" name="Oval 395"/>
              <p:cNvSpPr>
                <a:spLocks noChangeArrowheads="1"/>
              </p:cNvSpPr>
              <p:nvPr/>
            </p:nvSpPr>
            <p:spPr bwMode="auto">
              <a:xfrm>
                <a:off x="3060" y="3569"/>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18" name="Oval 396"/>
              <p:cNvSpPr>
                <a:spLocks noChangeArrowheads="1"/>
              </p:cNvSpPr>
              <p:nvPr/>
            </p:nvSpPr>
            <p:spPr bwMode="auto">
              <a:xfrm>
                <a:off x="3052" y="3620"/>
                <a:ext cx="4"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19" name="Oval 397"/>
              <p:cNvSpPr>
                <a:spLocks noChangeArrowheads="1"/>
              </p:cNvSpPr>
              <p:nvPr/>
            </p:nvSpPr>
            <p:spPr bwMode="auto">
              <a:xfrm>
                <a:off x="3114" y="3648"/>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0" name="Oval 398"/>
              <p:cNvSpPr>
                <a:spLocks noChangeArrowheads="1"/>
              </p:cNvSpPr>
              <p:nvPr/>
            </p:nvSpPr>
            <p:spPr bwMode="auto">
              <a:xfrm>
                <a:off x="3108" y="3620"/>
                <a:ext cx="5"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1" name="Oval 399"/>
              <p:cNvSpPr>
                <a:spLocks noChangeArrowheads="1"/>
              </p:cNvSpPr>
              <p:nvPr/>
            </p:nvSpPr>
            <p:spPr bwMode="auto">
              <a:xfrm>
                <a:off x="3118" y="3596"/>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2" name="Oval 400"/>
              <p:cNvSpPr>
                <a:spLocks noChangeArrowheads="1"/>
              </p:cNvSpPr>
              <p:nvPr/>
            </p:nvSpPr>
            <p:spPr bwMode="auto">
              <a:xfrm>
                <a:off x="3058" y="3568"/>
                <a:ext cx="3"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3" name="Oval 401"/>
              <p:cNvSpPr>
                <a:spLocks noChangeArrowheads="1"/>
              </p:cNvSpPr>
              <p:nvPr/>
            </p:nvSpPr>
            <p:spPr bwMode="auto">
              <a:xfrm>
                <a:off x="3051" y="3619"/>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4" name="Oval 402"/>
              <p:cNvSpPr>
                <a:spLocks noChangeArrowheads="1"/>
              </p:cNvSpPr>
              <p:nvPr/>
            </p:nvSpPr>
            <p:spPr bwMode="auto">
              <a:xfrm>
                <a:off x="3113" y="3647"/>
                <a:ext cx="3"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5" name="Oval 403"/>
              <p:cNvSpPr>
                <a:spLocks noChangeArrowheads="1"/>
              </p:cNvSpPr>
              <p:nvPr/>
            </p:nvSpPr>
            <p:spPr bwMode="auto">
              <a:xfrm>
                <a:off x="3108" y="3622"/>
                <a:ext cx="3"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6" name="Oval 404"/>
              <p:cNvSpPr>
                <a:spLocks noChangeArrowheads="1"/>
              </p:cNvSpPr>
              <p:nvPr/>
            </p:nvSpPr>
            <p:spPr bwMode="auto">
              <a:xfrm>
                <a:off x="3059" y="3570"/>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7" name="Oval 405"/>
              <p:cNvSpPr>
                <a:spLocks noChangeArrowheads="1"/>
              </p:cNvSpPr>
              <p:nvPr/>
            </p:nvSpPr>
            <p:spPr bwMode="auto">
              <a:xfrm>
                <a:off x="3051" y="3620"/>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8" name="Oval 406"/>
              <p:cNvSpPr>
                <a:spLocks noChangeArrowheads="1"/>
              </p:cNvSpPr>
              <p:nvPr/>
            </p:nvSpPr>
            <p:spPr bwMode="auto">
              <a:xfrm>
                <a:off x="3114" y="3648"/>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29" name="Freeform 407"/>
              <p:cNvSpPr>
                <a:spLocks/>
              </p:cNvSpPr>
              <p:nvPr/>
            </p:nvSpPr>
            <p:spPr bwMode="auto">
              <a:xfrm>
                <a:off x="3284" y="3846"/>
                <a:ext cx="279" cy="460"/>
              </a:xfrm>
              <a:custGeom>
                <a:avLst/>
                <a:gdLst>
                  <a:gd name="T0" fmla="*/ 0 w 279"/>
                  <a:gd name="T1" fmla="*/ 460 h 460"/>
                  <a:gd name="T2" fmla="*/ 9 w 279"/>
                  <a:gd name="T3" fmla="*/ 370 h 460"/>
                  <a:gd name="T4" fmla="*/ 18 w 279"/>
                  <a:gd name="T5" fmla="*/ 332 h 460"/>
                  <a:gd name="T6" fmla="*/ 23 w 279"/>
                  <a:gd name="T7" fmla="*/ 289 h 460"/>
                  <a:gd name="T8" fmla="*/ 32 w 279"/>
                  <a:gd name="T9" fmla="*/ 244 h 460"/>
                  <a:gd name="T10" fmla="*/ 45 w 279"/>
                  <a:gd name="T11" fmla="*/ 203 h 460"/>
                  <a:gd name="T12" fmla="*/ 55 w 279"/>
                  <a:gd name="T13" fmla="*/ 170 h 460"/>
                  <a:gd name="T14" fmla="*/ 71 w 279"/>
                  <a:gd name="T15" fmla="*/ 137 h 460"/>
                  <a:gd name="T16" fmla="*/ 92 w 279"/>
                  <a:gd name="T17" fmla="*/ 104 h 460"/>
                  <a:gd name="T18" fmla="*/ 112 w 279"/>
                  <a:gd name="T19" fmla="*/ 79 h 460"/>
                  <a:gd name="T20" fmla="*/ 130 w 279"/>
                  <a:gd name="T21" fmla="*/ 58 h 460"/>
                  <a:gd name="T22" fmla="*/ 149 w 279"/>
                  <a:gd name="T23" fmla="*/ 43 h 460"/>
                  <a:gd name="T24" fmla="*/ 185 w 279"/>
                  <a:gd name="T25" fmla="*/ 24 h 460"/>
                  <a:gd name="T26" fmla="*/ 226 w 279"/>
                  <a:gd name="T27" fmla="*/ 10 h 460"/>
                  <a:gd name="T28" fmla="*/ 279 w 279"/>
                  <a:gd name="T29" fmla="*/ 0 h 460"/>
                  <a:gd name="T30" fmla="*/ 252 w 279"/>
                  <a:gd name="T31" fmla="*/ 21 h 460"/>
                  <a:gd name="T32" fmla="*/ 235 w 279"/>
                  <a:gd name="T33" fmla="*/ 36 h 460"/>
                  <a:gd name="T34" fmla="*/ 215 w 279"/>
                  <a:gd name="T35" fmla="*/ 58 h 460"/>
                  <a:gd name="T36" fmla="*/ 201 w 279"/>
                  <a:gd name="T37" fmla="*/ 74 h 460"/>
                  <a:gd name="T38" fmla="*/ 181 w 279"/>
                  <a:gd name="T39" fmla="*/ 93 h 460"/>
                  <a:gd name="T40" fmla="*/ 163 w 279"/>
                  <a:gd name="T41" fmla="*/ 112 h 460"/>
                  <a:gd name="T42" fmla="*/ 139 w 279"/>
                  <a:gd name="T43" fmla="*/ 138 h 460"/>
                  <a:gd name="T44" fmla="*/ 119 w 279"/>
                  <a:gd name="T45" fmla="*/ 159 h 460"/>
                  <a:gd name="T46" fmla="*/ 103 w 279"/>
                  <a:gd name="T47" fmla="*/ 183 h 460"/>
                  <a:gd name="T48" fmla="*/ 87 w 279"/>
                  <a:gd name="T49" fmla="*/ 209 h 460"/>
                  <a:gd name="T50" fmla="*/ 77 w 279"/>
                  <a:gd name="T51" fmla="*/ 233 h 460"/>
                  <a:gd name="T52" fmla="*/ 61 w 279"/>
                  <a:gd name="T53" fmla="*/ 264 h 460"/>
                  <a:gd name="T54" fmla="*/ 46 w 279"/>
                  <a:gd name="T55" fmla="*/ 300 h 460"/>
                  <a:gd name="T56" fmla="*/ 34 w 279"/>
                  <a:gd name="T57" fmla="*/ 339 h 460"/>
                  <a:gd name="T58" fmla="*/ 25 w 279"/>
                  <a:gd name="T59" fmla="*/ 382 h 460"/>
                  <a:gd name="T60" fmla="*/ 18 w 279"/>
                  <a:gd name="T61" fmla="*/ 424 h 460"/>
                  <a:gd name="T62" fmla="*/ 20 w 279"/>
                  <a:gd name="T63" fmla="*/ 460 h 460"/>
                  <a:gd name="T64" fmla="*/ 0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0" y="460"/>
                    </a:moveTo>
                    <a:lnTo>
                      <a:pt x="9" y="370"/>
                    </a:lnTo>
                    <a:lnTo>
                      <a:pt x="18" y="332"/>
                    </a:lnTo>
                    <a:lnTo>
                      <a:pt x="23" y="289"/>
                    </a:lnTo>
                    <a:lnTo>
                      <a:pt x="32" y="244"/>
                    </a:lnTo>
                    <a:lnTo>
                      <a:pt x="45" y="203"/>
                    </a:lnTo>
                    <a:lnTo>
                      <a:pt x="55" y="170"/>
                    </a:lnTo>
                    <a:lnTo>
                      <a:pt x="71" y="137"/>
                    </a:lnTo>
                    <a:lnTo>
                      <a:pt x="92" y="104"/>
                    </a:lnTo>
                    <a:lnTo>
                      <a:pt x="112" y="79"/>
                    </a:lnTo>
                    <a:lnTo>
                      <a:pt x="130" y="58"/>
                    </a:lnTo>
                    <a:lnTo>
                      <a:pt x="149" y="43"/>
                    </a:lnTo>
                    <a:lnTo>
                      <a:pt x="185" y="24"/>
                    </a:lnTo>
                    <a:lnTo>
                      <a:pt x="226" y="10"/>
                    </a:lnTo>
                    <a:lnTo>
                      <a:pt x="279" y="0"/>
                    </a:lnTo>
                    <a:lnTo>
                      <a:pt x="252" y="21"/>
                    </a:lnTo>
                    <a:lnTo>
                      <a:pt x="235" y="36"/>
                    </a:lnTo>
                    <a:lnTo>
                      <a:pt x="215" y="58"/>
                    </a:lnTo>
                    <a:lnTo>
                      <a:pt x="201" y="74"/>
                    </a:lnTo>
                    <a:lnTo>
                      <a:pt x="181" y="93"/>
                    </a:lnTo>
                    <a:lnTo>
                      <a:pt x="163" y="112"/>
                    </a:lnTo>
                    <a:lnTo>
                      <a:pt x="139" y="138"/>
                    </a:lnTo>
                    <a:lnTo>
                      <a:pt x="119" y="159"/>
                    </a:lnTo>
                    <a:lnTo>
                      <a:pt x="103" y="183"/>
                    </a:lnTo>
                    <a:lnTo>
                      <a:pt x="87" y="209"/>
                    </a:lnTo>
                    <a:lnTo>
                      <a:pt x="77" y="233"/>
                    </a:lnTo>
                    <a:lnTo>
                      <a:pt x="61" y="264"/>
                    </a:lnTo>
                    <a:lnTo>
                      <a:pt x="46" y="300"/>
                    </a:lnTo>
                    <a:lnTo>
                      <a:pt x="34" y="339"/>
                    </a:lnTo>
                    <a:lnTo>
                      <a:pt x="25" y="382"/>
                    </a:lnTo>
                    <a:lnTo>
                      <a:pt x="18" y="424"/>
                    </a:lnTo>
                    <a:lnTo>
                      <a:pt x="20" y="460"/>
                    </a:lnTo>
                    <a:lnTo>
                      <a:pt x="0" y="460"/>
                    </a:lnTo>
                    <a:close/>
                  </a:path>
                </a:pathLst>
              </a:custGeom>
              <a:solidFill>
                <a:srgbClr val="000000"/>
              </a:solidFill>
              <a:ln w="3175">
                <a:solidFill>
                  <a:srgbClr val="004000"/>
                </a:solidFill>
                <a:prstDash val="solid"/>
                <a:round/>
                <a:headEnd/>
                <a:tailEnd/>
              </a:ln>
            </p:spPr>
            <p:txBody>
              <a:bodyPr/>
              <a:lstStyle/>
              <a:p>
                <a:endParaRPr lang="en-US"/>
              </a:p>
            </p:txBody>
          </p:sp>
          <p:sp>
            <p:nvSpPr>
              <p:cNvPr id="37930" name="Freeform 408"/>
              <p:cNvSpPr>
                <a:spLocks/>
              </p:cNvSpPr>
              <p:nvPr/>
            </p:nvSpPr>
            <p:spPr bwMode="auto">
              <a:xfrm>
                <a:off x="3313" y="3881"/>
                <a:ext cx="175" cy="281"/>
              </a:xfrm>
              <a:custGeom>
                <a:avLst/>
                <a:gdLst>
                  <a:gd name="T0" fmla="*/ 175 w 175"/>
                  <a:gd name="T1" fmla="*/ 0 h 281"/>
                  <a:gd name="T2" fmla="*/ 150 w 175"/>
                  <a:gd name="T3" fmla="*/ 17 h 281"/>
                  <a:gd name="T4" fmla="*/ 117 w 175"/>
                  <a:gd name="T5" fmla="*/ 50 h 281"/>
                  <a:gd name="T6" fmla="*/ 92 w 175"/>
                  <a:gd name="T7" fmla="*/ 78 h 281"/>
                  <a:gd name="T8" fmla="*/ 65 w 175"/>
                  <a:gd name="T9" fmla="*/ 114 h 281"/>
                  <a:gd name="T10" fmla="*/ 44 w 175"/>
                  <a:gd name="T11" fmla="*/ 155 h 281"/>
                  <a:gd name="T12" fmla="*/ 25 w 175"/>
                  <a:gd name="T13" fmla="*/ 193 h 281"/>
                  <a:gd name="T14" fmla="*/ 12 w 175"/>
                  <a:gd name="T15" fmla="*/ 237 h 281"/>
                  <a:gd name="T16" fmla="*/ 0 w 175"/>
                  <a:gd name="T17" fmla="*/ 281 h 281"/>
                  <a:gd name="T18" fmla="*/ 12 w 175"/>
                  <a:gd name="T19" fmla="*/ 217 h 281"/>
                  <a:gd name="T20" fmla="*/ 32 w 175"/>
                  <a:gd name="T21" fmla="*/ 161 h 281"/>
                  <a:gd name="T22" fmla="*/ 55 w 175"/>
                  <a:gd name="T23" fmla="*/ 116 h 281"/>
                  <a:gd name="T24" fmla="*/ 81 w 175"/>
                  <a:gd name="T25" fmla="*/ 81 h 281"/>
                  <a:gd name="T26" fmla="*/ 106 w 175"/>
                  <a:gd name="T27" fmla="*/ 52 h 281"/>
                  <a:gd name="T28" fmla="*/ 175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175" y="0"/>
                    </a:moveTo>
                    <a:lnTo>
                      <a:pt x="150" y="17"/>
                    </a:lnTo>
                    <a:lnTo>
                      <a:pt x="117" y="50"/>
                    </a:lnTo>
                    <a:lnTo>
                      <a:pt x="92" y="78"/>
                    </a:lnTo>
                    <a:lnTo>
                      <a:pt x="65" y="114"/>
                    </a:lnTo>
                    <a:lnTo>
                      <a:pt x="44" y="155"/>
                    </a:lnTo>
                    <a:lnTo>
                      <a:pt x="25" y="193"/>
                    </a:lnTo>
                    <a:lnTo>
                      <a:pt x="12" y="237"/>
                    </a:lnTo>
                    <a:lnTo>
                      <a:pt x="0" y="281"/>
                    </a:lnTo>
                    <a:lnTo>
                      <a:pt x="12" y="217"/>
                    </a:lnTo>
                    <a:lnTo>
                      <a:pt x="32" y="161"/>
                    </a:lnTo>
                    <a:lnTo>
                      <a:pt x="55" y="116"/>
                    </a:lnTo>
                    <a:lnTo>
                      <a:pt x="81" y="81"/>
                    </a:lnTo>
                    <a:lnTo>
                      <a:pt x="106" y="52"/>
                    </a:lnTo>
                    <a:lnTo>
                      <a:pt x="17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Freeform 409"/>
              <p:cNvSpPr>
                <a:spLocks/>
              </p:cNvSpPr>
              <p:nvPr/>
            </p:nvSpPr>
            <p:spPr bwMode="auto">
              <a:xfrm>
                <a:off x="3119" y="3870"/>
                <a:ext cx="206" cy="438"/>
              </a:xfrm>
              <a:custGeom>
                <a:avLst/>
                <a:gdLst>
                  <a:gd name="T0" fmla="*/ 162 w 206"/>
                  <a:gd name="T1" fmla="*/ 438 h 438"/>
                  <a:gd name="T2" fmla="*/ 131 w 206"/>
                  <a:gd name="T3" fmla="*/ 418 h 438"/>
                  <a:gd name="T4" fmla="*/ 108 w 206"/>
                  <a:gd name="T5" fmla="*/ 399 h 438"/>
                  <a:gd name="T6" fmla="*/ 87 w 206"/>
                  <a:gd name="T7" fmla="*/ 374 h 438"/>
                  <a:gd name="T8" fmla="*/ 69 w 206"/>
                  <a:gd name="T9" fmla="*/ 352 h 438"/>
                  <a:gd name="T10" fmla="*/ 52 w 206"/>
                  <a:gd name="T11" fmla="*/ 327 h 438"/>
                  <a:gd name="T12" fmla="*/ 39 w 206"/>
                  <a:gd name="T13" fmla="*/ 300 h 438"/>
                  <a:gd name="T14" fmla="*/ 31 w 206"/>
                  <a:gd name="T15" fmla="*/ 267 h 438"/>
                  <a:gd name="T16" fmla="*/ 22 w 206"/>
                  <a:gd name="T17" fmla="*/ 231 h 438"/>
                  <a:gd name="T18" fmla="*/ 18 w 206"/>
                  <a:gd name="T19" fmla="*/ 206 h 438"/>
                  <a:gd name="T20" fmla="*/ 16 w 206"/>
                  <a:gd name="T21" fmla="*/ 174 h 438"/>
                  <a:gd name="T22" fmla="*/ 16 w 206"/>
                  <a:gd name="T23" fmla="*/ 141 h 438"/>
                  <a:gd name="T24" fmla="*/ 16 w 206"/>
                  <a:gd name="T25" fmla="*/ 116 h 438"/>
                  <a:gd name="T26" fmla="*/ 18 w 206"/>
                  <a:gd name="T27" fmla="*/ 86 h 438"/>
                  <a:gd name="T28" fmla="*/ 18 w 206"/>
                  <a:gd name="T29" fmla="*/ 60 h 438"/>
                  <a:gd name="T30" fmla="*/ 11 w 206"/>
                  <a:gd name="T31" fmla="*/ 33 h 438"/>
                  <a:gd name="T32" fmla="*/ 0 w 206"/>
                  <a:gd name="T33" fmla="*/ 0 h 438"/>
                  <a:gd name="T34" fmla="*/ 31 w 206"/>
                  <a:gd name="T35" fmla="*/ 32 h 438"/>
                  <a:gd name="T36" fmla="*/ 43 w 206"/>
                  <a:gd name="T37" fmla="*/ 56 h 438"/>
                  <a:gd name="T38" fmla="*/ 54 w 206"/>
                  <a:gd name="T39" fmla="*/ 77 h 438"/>
                  <a:gd name="T40" fmla="*/ 64 w 206"/>
                  <a:gd name="T41" fmla="*/ 108 h 438"/>
                  <a:gd name="T42" fmla="*/ 71 w 206"/>
                  <a:gd name="T43" fmla="*/ 148 h 438"/>
                  <a:gd name="T44" fmla="*/ 75 w 206"/>
                  <a:gd name="T45" fmla="*/ 179 h 438"/>
                  <a:gd name="T46" fmla="*/ 75 w 206"/>
                  <a:gd name="T47" fmla="*/ 206 h 438"/>
                  <a:gd name="T48" fmla="*/ 80 w 206"/>
                  <a:gd name="T49" fmla="*/ 240 h 438"/>
                  <a:gd name="T50" fmla="*/ 85 w 206"/>
                  <a:gd name="T51" fmla="*/ 270 h 438"/>
                  <a:gd name="T52" fmla="*/ 98 w 206"/>
                  <a:gd name="T53" fmla="*/ 295 h 438"/>
                  <a:gd name="T54" fmla="*/ 112 w 206"/>
                  <a:gd name="T55" fmla="*/ 324 h 438"/>
                  <a:gd name="T56" fmla="*/ 131 w 206"/>
                  <a:gd name="T57" fmla="*/ 352 h 438"/>
                  <a:gd name="T58" fmla="*/ 153 w 206"/>
                  <a:gd name="T59" fmla="*/ 382 h 438"/>
                  <a:gd name="T60" fmla="*/ 176 w 206"/>
                  <a:gd name="T61" fmla="*/ 411 h 438"/>
                  <a:gd name="T62" fmla="*/ 206 w 206"/>
                  <a:gd name="T63" fmla="*/ 438 h 438"/>
                  <a:gd name="T64" fmla="*/ 162 w 206"/>
                  <a:gd name="T65" fmla="*/ 438 h 4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6" h="438">
                    <a:moveTo>
                      <a:pt x="162" y="438"/>
                    </a:moveTo>
                    <a:lnTo>
                      <a:pt x="131" y="418"/>
                    </a:lnTo>
                    <a:lnTo>
                      <a:pt x="108" y="399"/>
                    </a:lnTo>
                    <a:lnTo>
                      <a:pt x="87" y="374"/>
                    </a:lnTo>
                    <a:lnTo>
                      <a:pt x="69" y="352"/>
                    </a:lnTo>
                    <a:lnTo>
                      <a:pt x="52" y="327"/>
                    </a:lnTo>
                    <a:lnTo>
                      <a:pt x="39" y="300"/>
                    </a:lnTo>
                    <a:lnTo>
                      <a:pt x="31" y="267"/>
                    </a:lnTo>
                    <a:lnTo>
                      <a:pt x="22" y="231"/>
                    </a:lnTo>
                    <a:lnTo>
                      <a:pt x="18" y="206"/>
                    </a:lnTo>
                    <a:lnTo>
                      <a:pt x="16" y="174"/>
                    </a:lnTo>
                    <a:lnTo>
                      <a:pt x="16" y="141"/>
                    </a:lnTo>
                    <a:lnTo>
                      <a:pt x="16" y="116"/>
                    </a:lnTo>
                    <a:lnTo>
                      <a:pt x="18" y="86"/>
                    </a:lnTo>
                    <a:lnTo>
                      <a:pt x="18" y="60"/>
                    </a:lnTo>
                    <a:lnTo>
                      <a:pt x="11" y="33"/>
                    </a:lnTo>
                    <a:lnTo>
                      <a:pt x="0" y="0"/>
                    </a:lnTo>
                    <a:lnTo>
                      <a:pt x="31" y="32"/>
                    </a:lnTo>
                    <a:lnTo>
                      <a:pt x="43" y="56"/>
                    </a:lnTo>
                    <a:lnTo>
                      <a:pt x="54" y="77"/>
                    </a:lnTo>
                    <a:lnTo>
                      <a:pt x="64" y="108"/>
                    </a:lnTo>
                    <a:lnTo>
                      <a:pt x="71" y="148"/>
                    </a:lnTo>
                    <a:lnTo>
                      <a:pt x="75" y="179"/>
                    </a:lnTo>
                    <a:lnTo>
                      <a:pt x="75" y="206"/>
                    </a:lnTo>
                    <a:lnTo>
                      <a:pt x="80" y="240"/>
                    </a:lnTo>
                    <a:lnTo>
                      <a:pt x="85" y="270"/>
                    </a:lnTo>
                    <a:lnTo>
                      <a:pt x="98" y="295"/>
                    </a:lnTo>
                    <a:lnTo>
                      <a:pt x="112" y="324"/>
                    </a:lnTo>
                    <a:lnTo>
                      <a:pt x="131" y="352"/>
                    </a:lnTo>
                    <a:lnTo>
                      <a:pt x="153" y="382"/>
                    </a:lnTo>
                    <a:lnTo>
                      <a:pt x="176" y="411"/>
                    </a:lnTo>
                    <a:lnTo>
                      <a:pt x="206" y="438"/>
                    </a:lnTo>
                    <a:lnTo>
                      <a:pt x="162" y="438"/>
                    </a:lnTo>
                    <a:close/>
                  </a:path>
                </a:pathLst>
              </a:custGeom>
              <a:solidFill>
                <a:srgbClr val="000000"/>
              </a:solidFill>
              <a:ln w="3175">
                <a:solidFill>
                  <a:srgbClr val="004000"/>
                </a:solidFill>
                <a:prstDash val="solid"/>
                <a:round/>
                <a:headEnd/>
                <a:tailEnd/>
              </a:ln>
            </p:spPr>
            <p:txBody>
              <a:bodyPr/>
              <a:lstStyle/>
              <a:p>
                <a:endParaRPr lang="en-US"/>
              </a:p>
            </p:txBody>
          </p:sp>
          <p:sp>
            <p:nvSpPr>
              <p:cNvPr id="37932" name="Freeform 410"/>
              <p:cNvSpPr>
                <a:spLocks/>
              </p:cNvSpPr>
              <p:nvPr/>
            </p:nvSpPr>
            <p:spPr bwMode="auto">
              <a:xfrm>
                <a:off x="3153" y="3944"/>
                <a:ext cx="97" cy="322"/>
              </a:xfrm>
              <a:custGeom>
                <a:avLst/>
                <a:gdLst>
                  <a:gd name="T0" fmla="*/ 0 w 97"/>
                  <a:gd name="T1" fmla="*/ 0 h 322"/>
                  <a:gd name="T2" fmla="*/ 4 w 97"/>
                  <a:gd name="T3" fmla="*/ 27 h 322"/>
                  <a:gd name="T4" fmla="*/ 5 w 97"/>
                  <a:gd name="T5" fmla="*/ 50 h 322"/>
                  <a:gd name="T6" fmla="*/ 5 w 97"/>
                  <a:gd name="T7" fmla="*/ 78 h 322"/>
                  <a:gd name="T8" fmla="*/ 5 w 97"/>
                  <a:gd name="T9" fmla="*/ 100 h 322"/>
                  <a:gd name="T10" fmla="*/ 12 w 97"/>
                  <a:gd name="T11" fmla="*/ 138 h 322"/>
                  <a:gd name="T12" fmla="*/ 21 w 97"/>
                  <a:gd name="T13" fmla="*/ 174 h 322"/>
                  <a:gd name="T14" fmla="*/ 30 w 97"/>
                  <a:gd name="T15" fmla="*/ 205 h 322"/>
                  <a:gd name="T16" fmla="*/ 41 w 97"/>
                  <a:gd name="T17" fmla="*/ 239 h 322"/>
                  <a:gd name="T18" fmla="*/ 64 w 97"/>
                  <a:gd name="T19" fmla="*/ 283 h 322"/>
                  <a:gd name="T20" fmla="*/ 97 w 97"/>
                  <a:gd name="T21" fmla="*/ 322 h 322"/>
                  <a:gd name="T22" fmla="*/ 71 w 97"/>
                  <a:gd name="T23" fmla="*/ 276 h 322"/>
                  <a:gd name="T24" fmla="*/ 49 w 97"/>
                  <a:gd name="T25" fmla="*/ 243 h 322"/>
                  <a:gd name="T26" fmla="*/ 32 w 97"/>
                  <a:gd name="T27" fmla="*/ 193 h 322"/>
                  <a:gd name="T28" fmla="*/ 25 w 97"/>
                  <a:gd name="T29" fmla="*/ 160 h 322"/>
                  <a:gd name="T30" fmla="*/ 14 w 97"/>
                  <a:gd name="T31" fmla="*/ 125 h 322"/>
                  <a:gd name="T32" fmla="*/ 11 w 97"/>
                  <a:gd name="T33" fmla="*/ 90 h 322"/>
                  <a:gd name="T34" fmla="*/ 9 w 97"/>
                  <a:gd name="T35" fmla="*/ 61 h 322"/>
                  <a:gd name="T36" fmla="*/ 0 w 97"/>
                  <a:gd name="T37" fmla="*/ 0 h 3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7" h="322">
                    <a:moveTo>
                      <a:pt x="0" y="0"/>
                    </a:moveTo>
                    <a:lnTo>
                      <a:pt x="4" y="27"/>
                    </a:lnTo>
                    <a:lnTo>
                      <a:pt x="5" y="50"/>
                    </a:lnTo>
                    <a:lnTo>
                      <a:pt x="5" y="78"/>
                    </a:lnTo>
                    <a:lnTo>
                      <a:pt x="5" y="100"/>
                    </a:lnTo>
                    <a:lnTo>
                      <a:pt x="12" y="138"/>
                    </a:lnTo>
                    <a:lnTo>
                      <a:pt x="21" y="174"/>
                    </a:lnTo>
                    <a:lnTo>
                      <a:pt x="30" y="205"/>
                    </a:lnTo>
                    <a:lnTo>
                      <a:pt x="41" y="239"/>
                    </a:lnTo>
                    <a:lnTo>
                      <a:pt x="64" y="283"/>
                    </a:lnTo>
                    <a:lnTo>
                      <a:pt x="97" y="322"/>
                    </a:lnTo>
                    <a:lnTo>
                      <a:pt x="71" y="276"/>
                    </a:lnTo>
                    <a:lnTo>
                      <a:pt x="49" y="243"/>
                    </a:lnTo>
                    <a:lnTo>
                      <a:pt x="32" y="193"/>
                    </a:lnTo>
                    <a:lnTo>
                      <a:pt x="25" y="160"/>
                    </a:lnTo>
                    <a:lnTo>
                      <a:pt x="14" y="125"/>
                    </a:lnTo>
                    <a:lnTo>
                      <a:pt x="11" y="90"/>
                    </a:lnTo>
                    <a:lnTo>
                      <a:pt x="9" y="6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3" name="Freeform 411"/>
              <p:cNvSpPr>
                <a:spLocks/>
              </p:cNvSpPr>
              <p:nvPr/>
            </p:nvSpPr>
            <p:spPr bwMode="auto">
              <a:xfrm>
                <a:off x="3257" y="3813"/>
                <a:ext cx="50" cy="495"/>
              </a:xfrm>
              <a:custGeom>
                <a:avLst/>
                <a:gdLst>
                  <a:gd name="T0" fmla="*/ 10 w 50"/>
                  <a:gd name="T1" fmla="*/ 2 h 495"/>
                  <a:gd name="T2" fmla="*/ 12 w 50"/>
                  <a:gd name="T3" fmla="*/ 19 h 495"/>
                  <a:gd name="T4" fmla="*/ 12 w 50"/>
                  <a:gd name="T5" fmla="*/ 32 h 495"/>
                  <a:gd name="T6" fmla="*/ 11 w 50"/>
                  <a:gd name="T7" fmla="*/ 49 h 495"/>
                  <a:gd name="T8" fmla="*/ 10 w 50"/>
                  <a:gd name="T9" fmla="*/ 64 h 495"/>
                  <a:gd name="T10" fmla="*/ 8 w 50"/>
                  <a:gd name="T11" fmla="*/ 84 h 495"/>
                  <a:gd name="T12" fmla="*/ 6 w 50"/>
                  <a:gd name="T13" fmla="*/ 105 h 495"/>
                  <a:gd name="T14" fmla="*/ 4 w 50"/>
                  <a:gd name="T15" fmla="*/ 131 h 495"/>
                  <a:gd name="T16" fmla="*/ 2 w 50"/>
                  <a:gd name="T17" fmla="*/ 153 h 495"/>
                  <a:gd name="T18" fmla="*/ 1 w 50"/>
                  <a:gd name="T19" fmla="*/ 194 h 495"/>
                  <a:gd name="T20" fmla="*/ 0 w 50"/>
                  <a:gd name="T21" fmla="*/ 211 h 495"/>
                  <a:gd name="T22" fmla="*/ 1 w 50"/>
                  <a:gd name="T23" fmla="*/ 229 h 495"/>
                  <a:gd name="T24" fmla="*/ 1 w 50"/>
                  <a:gd name="T25" fmla="*/ 247 h 495"/>
                  <a:gd name="T26" fmla="*/ 1 w 50"/>
                  <a:gd name="T27" fmla="*/ 268 h 495"/>
                  <a:gd name="T28" fmla="*/ 3 w 50"/>
                  <a:gd name="T29" fmla="*/ 299 h 495"/>
                  <a:gd name="T30" fmla="*/ 5 w 50"/>
                  <a:gd name="T31" fmla="*/ 319 h 495"/>
                  <a:gd name="T32" fmla="*/ 6 w 50"/>
                  <a:gd name="T33" fmla="*/ 335 h 495"/>
                  <a:gd name="T34" fmla="*/ 9 w 50"/>
                  <a:gd name="T35" fmla="*/ 361 h 495"/>
                  <a:gd name="T36" fmla="*/ 12 w 50"/>
                  <a:gd name="T37" fmla="*/ 382 h 495"/>
                  <a:gd name="T38" fmla="*/ 16 w 50"/>
                  <a:gd name="T39" fmla="*/ 405 h 495"/>
                  <a:gd name="T40" fmla="*/ 20 w 50"/>
                  <a:gd name="T41" fmla="*/ 428 h 495"/>
                  <a:gd name="T42" fmla="*/ 24 w 50"/>
                  <a:gd name="T43" fmla="*/ 446 h 495"/>
                  <a:gd name="T44" fmla="*/ 27 w 50"/>
                  <a:gd name="T45" fmla="*/ 463 h 495"/>
                  <a:gd name="T46" fmla="*/ 29 w 50"/>
                  <a:gd name="T47" fmla="*/ 477 h 495"/>
                  <a:gd name="T48" fmla="*/ 33 w 50"/>
                  <a:gd name="T49" fmla="*/ 495 h 495"/>
                  <a:gd name="T50" fmla="*/ 50 w 50"/>
                  <a:gd name="T51" fmla="*/ 495 h 495"/>
                  <a:gd name="T52" fmla="*/ 48 w 50"/>
                  <a:gd name="T53" fmla="*/ 485 h 495"/>
                  <a:gd name="T54" fmla="*/ 44 w 50"/>
                  <a:gd name="T55" fmla="*/ 469 h 495"/>
                  <a:gd name="T56" fmla="*/ 41 w 50"/>
                  <a:gd name="T57" fmla="*/ 455 h 495"/>
                  <a:gd name="T58" fmla="*/ 38 w 50"/>
                  <a:gd name="T59" fmla="*/ 437 h 495"/>
                  <a:gd name="T60" fmla="*/ 35 w 50"/>
                  <a:gd name="T61" fmla="*/ 419 h 495"/>
                  <a:gd name="T62" fmla="*/ 31 w 50"/>
                  <a:gd name="T63" fmla="*/ 397 h 495"/>
                  <a:gd name="T64" fmla="*/ 28 w 50"/>
                  <a:gd name="T65" fmla="*/ 378 h 495"/>
                  <a:gd name="T66" fmla="*/ 26 w 50"/>
                  <a:gd name="T67" fmla="*/ 361 h 495"/>
                  <a:gd name="T68" fmla="*/ 22 w 50"/>
                  <a:gd name="T69" fmla="*/ 333 h 495"/>
                  <a:gd name="T70" fmla="*/ 20 w 50"/>
                  <a:gd name="T71" fmla="*/ 314 h 495"/>
                  <a:gd name="T72" fmla="*/ 18 w 50"/>
                  <a:gd name="T73" fmla="*/ 290 h 495"/>
                  <a:gd name="T74" fmla="*/ 17 w 50"/>
                  <a:gd name="T75" fmla="*/ 275 h 495"/>
                  <a:gd name="T76" fmla="*/ 16 w 50"/>
                  <a:gd name="T77" fmla="*/ 252 h 495"/>
                  <a:gd name="T78" fmla="*/ 16 w 50"/>
                  <a:gd name="T79" fmla="*/ 225 h 495"/>
                  <a:gd name="T80" fmla="*/ 16 w 50"/>
                  <a:gd name="T81" fmla="*/ 206 h 495"/>
                  <a:gd name="T82" fmla="*/ 17 w 50"/>
                  <a:gd name="T83" fmla="*/ 185 h 495"/>
                  <a:gd name="T84" fmla="*/ 18 w 50"/>
                  <a:gd name="T85" fmla="*/ 145 h 495"/>
                  <a:gd name="T86" fmla="*/ 20 w 50"/>
                  <a:gd name="T87" fmla="*/ 116 h 495"/>
                  <a:gd name="T88" fmla="*/ 22 w 50"/>
                  <a:gd name="T89" fmla="*/ 91 h 495"/>
                  <a:gd name="T90" fmla="*/ 24 w 50"/>
                  <a:gd name="T91" fmla="*/ 75 h 495"/>
                  <a:gd name="T92" fmla="*/ 26 w 50"/>
                  <a:gd name="T93" fmla="*/ 58 h 495"/>
                  <a:gd name="T94" fmla="*/ 27 w 50"/>
                  <a:gd name="T95" fmla="*/ 43 h 495"/>
                  <a:gd name="T96" fmla="*/ 28 w 50"/>
                  <a:gd name="T97" fmla="*/ 28 h 495"/>
                  <a:gd name="T98" fmla="*/ 28 w 50"/>
                  <a:gd name="T99" fmla="*/ 11 h 495"/>
                  <a:gd name="T100" fmla="*/ 27 w 50"/>
                  <a:gd name="T101" fmla="*/ 0 h 495"/>
                  <a:gd name="T102" fmla="*/ 10 w 50"/>
                  <a:gd name="T103" fmla="*/ 2 h 4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 h="495">
                    <a:moveTo>
                      <a:pt x="10" y="2"/>
                    </a:moveTo>
                    <a:lnTo>
                      <a:pt x="12" y="19"/>
                    </a:lnTo>
                    <a:lnTo>
                      <a:pt x="12" y="32"/>
                    </a:lnTo>
                    <a:lnTo>
                      <a:pt x="11" y="49"/>
                    </a:lnTo>
                    <a:lnTo>
                      <a:pt x="10" y="64"/>
                    </a:lnTo>
                    <a:lnTo>
                      <a:pt x="8" y="84"/>
                    </a:lnTo>
                    <a:lnTo>
                      <a:pt x="6" y="105"/>
                    </a:lnTo>
                    <a:lnTo>
                      <a:pt x="4" y="131"/>
                    </a:lnTo>
                    <a:lnTo>
                      <a:pt x="2" y="153"/>
                    </a:lnTo>
                    <a:lnTo>
                      <a:pt x="1" y="194"/>
                    </a:lnTo>
                    <a:lnTo>
                      <a:pt x="0" y="211"/>
                    </a:lnTo>
                    <a:lnTo>
                      <a:pt x="1" y="229"/>
                    </a:lnTo>
                    <a:lnTo>
                      <a:pt x="1" y="247"/>
                    </a:lnTo>
                    <a:lnTo>
                      <a:pt x="1" y="268"/>
                    </a:lnTo>
                    <a:lnTo>
                      <a:pt x="3" y="299"/>
                    </a:lnTo>
                    <a:lnTo>
                      <a:pt x="5" y="319"/>
                    </a:lnTo>
                    <a:lnTo>
                      <a:pt x="6" y="335"/>
                    </a:lnTo>
                    <a:lnTo>
                      <a:pt x="9" y="361"/>
                    </a:lnTo>
                    <a:lnTo>
                      <a:pt x="12" y="382"/>
                    </a:lnTo>
                    <a:lnTo>
                      <a:pt x="16" y="405"/>
                    </a:lnTo>
                    <a:lnTo>
                      <a:pt x="20" y="428"/>
                    </a:lnTo>
                    <a:lnTo>
                      <a:pt x="24" y="446"/>
                    </a:lnTo>
                    <a:lnTo>
                      <a:pt x="27" y="463"/>
                    </a:lnTo>
                    <a:lnTo>
                      <a:pt x="29" y="477"/>
                    </a:lnTo>
                    <a:lnTo>
                      <a:pt x="33" y="495"/>
                    </a:lnTo>
                    <a:lnTo>
                      <a:pt x="50" y="495"/>
                    </a:lnTo>
                    <a:lnTo>
                      <a:pt x="48" y="485"/>
                    </a:lnTo>
                    <a:lnTo>
                      <a:pt x="44" y="469"/>
                    </a:lnTo>
                    <a:lnTo>
                      <a:pt x="41" y="455"/>
                    </a:lnTo>
                    <a:lnTo>
                      <a:pt x="38" y="437"/>
                    </a:lnTo>
                    <a:lnTo>
                      <a:pt x="35" y="419"/>
                    </a:lnTo>
                    <a:lnTo>
                      <a:pt x="31" y="397"/>
                    </a:lnTo>
                    <a:lnTo>
                      <a:pt x="28" y="378"/>
                    </a:lnTo>
                    <a:lnTo>
                      <a:pt x="26" y="361"/>
                    </a:lnTo>
                    <a:lnTo>
                      <a:pt x="22" y="333"/>
                    </a:lnTo>
                    <a:lnTo>
                      <a:pt x="20" y="314"/>
                    </a:lnTo>
                    <a:lnTo>
                      <a:pt x="18" y="290"/>
                    </a:lnTo>
                    <a:lnTo>
                      <a:pt x="17" y="275"/>
                    </a:lnTo>
                    <a:lnTo>
                      <a:pt x="16" y="252"/>
                    </a:lnTo>
                    <a:lnTo>
                      <a:pt x="16" y="225"/>
                    </a:lnTo>
                    <a:lnTo>
                      <a:pt x="16" y="206"/>
                    </a:lnTo>
                    <a:lnTo>
                      <a:pt x="17" y="185"/>
                    </a:lnTo>
                    <a:lnTo>
                      <a:pt x="18" y="145"/>
                    </a:lnTo>
                    <a:lnTo>
                      <a:pt x="20" y="116"/>
                    </a:lnTo>
                    <a:lnTo>
                      <a:pt x="22" y="91"/>
                    </a:lnTo>
                    <a:lnTo>
                      <a:pt x="24" y="75"/>
                    </a:lnTo>
                    <a:lnTo>
                      <a:pt x="26" y="58"/>
                    </a:lnTo>
                    <a:lnTo>
                      <a:pt x="27" y="43"/>
                    </a:lnTo>
                    <a:lnTo>
                      <a:pt x="28" y="28"/>
                    </a:lnTo>
                    <a:lnTo>
                      <a:pt x="28" y="11"/>
                    </a:lnTo>
                    <a:lnTo>
                      <a:pt x="27" y="0"/>
                    </a:lnTo>
                    <a:lnTo>
                      <a:pt x="10" y="2"/>
                    </a:lnTo>
                    <a:close/>
                  </a:path>
                </a:pathLst>
              </a:custGeom>
              <a:solidFill>
                <a:srgbClr val="000000"/>
              </a:solidFill>
              <a:ln w="3175">
                <a:solidFill>
                  <a:srgbClr val="004000"/>
                </a:solidFill>
                <a:prstDash val="solid"/>
                <a:round/>
                <a:headEnd/>
                <a:tailEnd/>
              </a:ln>
            </p:spPr>
            <p:txBody>
              <a:bodyPr/>
              <a:lstStyle/>
              <a:p>
                <a:endParaRPr lang="en-US"/>
              </a:p>
            </p:txBody>
          </p:sp>
          <p:sp>
            <p:nvSpPr>
              <p:cNvPr id="37934" name="Freeform 412"/>
              <p:cNvSpPr>
                <a:spLocks/>
              </p:cNvSpPr>
              <p:nvPr/>
            </p:nvSpPr>
            <p:spPr bwMode="auto">
              <a:xfrm>
                <a:off x="3236" y="3774"/>
                <a:ext cx="62" cy="43"/>
              </a:xfrm>
              <a:custGeom>
                <a:avLst/>
                <a:gdLst>
                  <a:gd name="T0" fmla="*/ 0 w 62"/>
                  <a:gd name="T1" fmla="*/ 0 h 43"/>
                  <a:gd name="T2" fmla="*/ 1 w 62"/>
                  <a:gd name="T3" fmla="*/ 6 h 43"/>
                  <a:gd name="T4" fmla="*/ 6 w 62"/>
                  <a:gd name="T5" fmla="*/ 12 h 43"/>
                  <a:gd name="T6" fmla="*/ 12 w 62"/>
                  <a:gd name="T7" fmla="*/ 15 h 43"/>
                  <a:gd name="T8" fmla="*/ 18 w 62"/>
                  <a:gd name="T9" fmla="*/ 18 h 43"/>
                  <a:gd name="T10" fmla="*/ 24 w 62"/>
                  <a:gd name="T11" fmla="*/ 19 h 43"/>
                  <a:gd name="T12" fmla="*/ 28 w 62"/>
                  <a:gd name="T13" fmla="*/ 26 h 43"/>
                  <a:gd name="T14" fmla="*/ 30 w 62"/>
                  <a:gd name="T15" fmla="*/ 34 h 43"/>
                  <a:gd name="T16" fmla="*/ 31 w 62"/>
                  <a:gd name="T17" fmla="*/ 43 h 43"/>
                  <a:gd name="T18" fmla="*/ 39 w 62"/>
                  <a:gd name="T19" fmla="*/ 43 h 43"/>
                  <a:gd name="T20" fmla="*/ 44 w 62"/>
                  <a:gd name="T21" fmla="*/ 42 h 43"/>
                  <a:gd name="T22" fmla="*/ 48 w 62"/>
                  <a:gd name="T23" fmla="*/ 40 h 43"/>
                  <a:gd name="T24" fmla="*/ 45 w 62"/>
                  <a:gd name="T25" fmla="*/ 31 h 43"/>
                  <a:gd name="T26" fmla="*/ 44 w 62"/>
                  <a:gd name="T27" fmla="*/ 24 h 43"/>
                  <a:gd name="T28" fmla="*/ 46 w 62"/>
                  <a:gd name="T29" fmla="*/ 19 h 43"/>
                  <a:gd name="T30" fmla="*/ 54 w 62"/>
                  <a:gd name="T31" fmla="*/ 17 h 43"/>
                  <a:gd name="T32" fmla="*/ 60 w 62"/>
                  <a:gd name="T33" fmla="*/ 12 h 43"/>
                  <a:gd name="T34" fmla="*/ 62 w 62"/>
                  <a:gd name="T35" fmla="*/ 8 h 43"/>
                  <a:gd name="T36" fmla="*/ 62 w 62"/>
                  <a:gd name="T37" fmla="*/ 0 h 43"/>
                  <a:gd name="T38" fmla="*/ 0 w 62"/>
                  <a:gd name="T39" fmla="*/ 0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2" h="43">
                    <a:moveTo>
                      <a:pt x="0" y="0"/>
                    </a:moveTo>
                    <a:lnTo>
                      <a:pt x="1" y="6"/>
                    </a:lnTo>
                    <a:lnTo>
                      <a:pt x="6" y="12"/>
                    </a:lnTo>
                    <a:lnTo>
                      <a:pt x="12" y="15"/>
                    </a:lnTo>
                    <a:lnTo>
                      <a:pt x="18" y="18"/>
                    </a:lnTo>
                    <a:lnTo>
                      <a:pt x="24" y="19"/>
                    </a:lnTo>
                    <a:lnTo>
                      <a:pt x="28" y="26"/>
                    </a:lnTo>
                    <a:lnTo>
                      <a:pt x="30" y="34"/>
                    </a:lnTo>
                    <a:lnTo>
                      <a:pt x="31" y="43"/>
                    </a:lnTo>
                    <a:lnTo>
                      <a:pt x="39" y="43"/>
                    </a:lnTo>
                    <a:lnTo>
                      <a:pt x="44" y="42"/>
                    </a:lnTo>
                    <a:lnTo>
                      <a:pt x="48" y="40"/>
                    </a:lnTo>
                    <a:lnTo>
                      <a:pt x="45" y="31"/>
                    </a:lnTo>
                    <a:lnTo>
                      <a:pt x="44" y="24"/>
                    </a:lnTo>
                    <a:lnTo>
                      <a:pt x="46" y="19"/>
                    </a:lnTo>
                    <a:lnTo>
                      <a:pt x="54" y="17"/>
                    </a:lnTo>
                    <a:lnTo>
                      <a:pt x="60" y="12"/>
                    </a:lnTo>
                    <a:lnTo>
                      <a:pt x="62" y="8"/>
                    </a:lnTo>
                    <a:lnTo>
                      <a:pt x="62" y="0"/>
                    </a:lnTo>
                    <a:lnTo>
                      <a:pt x="0" y="0"/>
                    </a:lnTo>
                    <a:close/>
                  </a:path>
                </a:pathLst>
              </a:custGeom>
              <a:solidFill>
                <a:srgbClr val="000000"/>
              </a:solidFill>
              <a:ln w="3175">
                <a:solidFill>
                  <a:srgbClr val="004000"/>
                </a:solidFill>
                <a:prstDash val="solid"/>
                <a:round/>
                <a:headEnd/>
                <a:tailEnd/>
              </a:ln>
            </p:spPr>
            <p:txBody>
              <a:bodyPr/>
              <a:lstStyle/>
              <a:p>
                <a:endParaRPr lang="en-US"/>
              </a:p>
            </p:txBody>
          </p:sp>
          <p:sp>
            <p:nvSpPr>
              <p:cNvPr id="37935" name="Freeform 413"/>
              <p:cNvSpPr>
                <a:spLocks/>
              </p:cNvSpPr>
              <p:nvPr/>
            </p:nvSpPr>
            <p:spPr bwMode="auto">
              <a:xfrm>
                <a:off x="3290" y="3888"/>
                <a:ext cx="124" cy="420"/>
              </a:xfrm>
              <a:custGeom>
                <a:avLst/>
                <a:gdLst>
                  <a:gd name="T0" fmla="*/ 0 w 124"/>
                  <a:gd name="T1" fmla="*/ 420 h 420"/>
                  <a:gd name="T2" fmla="*/ 9 w 124"/>
                  <a:gd name="T3" fmla="*/ 395 h 420"/>
                  <a:gd name="T4" fmla="*/ 23 w 124"/>
                  <a:gd name="T5" fmla="*/ 370 h 420"/>
                  <a:gd name="T6" fmla="*/ 36 w 124"/>
                  <a:gd name="T7" fmla="*/ 342 h 420"/>
                  <a:gd name="T8" fmla="*/ 46 w 124"/>
                  <a:gd name="T9" fmla="*/ 312 h 420"/>
                  <a:gd name="T10" fmla="*/ 53 w 124"/>
                  <a:gd name="T11" fmla="*/ 282 h 420"/>
                  <a:gd name="T12" fmla="*/ 59 w 124"/>
                  <a:gd name="T13" fmla="*/ 254 h 420"/>
                  <a:gd name="T14" fmla="*/ 60 w 124"/>
                  <a:gd name="T15" fmla="*/ 231 h 420"/>
                  <a:gd name="T16" fmla="*/ 68 w 124"/>
                  <a:gd name="T17" fmla="*/ 194 h 420"/>
                  <a:gd name="T18" fmla="*/ 71 w 124"/>
                  <a:gd name="T19" fmla="*/ 155 h 420"/>
                  <a:gd name="T20" fmla="*/ 71 w 124"/>
                  <a:gd name="T21" fmla="*/ 119 h 420"/>
                  <a:gd name="T22" fmla="*/ 71 w 124"/>
                  <a:gd name="T23" fmla="*/ 83 h 420"/>
                  <a:gd name="T24" fmla="*/ 69 w 124"/>
                  <a:gd name="T25" fmla="*/ 51 h 420"/>
                  <a:gd name="T26" fmla="*/ 64 w 124"/>
                  <a:gd name="T27" fmla="*/ 0 h 420"/>
                  <a:gd name="T28" fmla="*/ 78 w 124"/>
                  <a:gd name="T29" fmla="*/ 31 h 420"/>
                  <a:gd name="T30" fmla="*/ 91 w 124"/>
                  <a:gd name="T31" fmla="*/ 64 h 420"/>
                  <a:gd name="T32" fmla="*/ 103 w 124"/>
                  <a:gd name="T33" fmla="*/ 94 h 420"/>
                  <a:gd name="T34" fmla="*/ 113 w 124"/>
                  <a:gd name="T35" fmla="*/ 127 h 420"/>
                  <a:gd name="T36" fmla="*/ 117 w 124"/>
                  <a:gd name="T37" fmla="*/ 153 h 420"/>
                  <a:gd name="T38" fmla="*/ 121 w 124"/>
                  <a:gd name="T39" fmla="*/ 175 h 420"/>
                  <a:gd name="T40" fmla="*/ 124 w 124"/>
                  <a:gd name="T41" fmla="*/ 204 h 420"/>
                  <a:gd name="T42" fmla="*/ 122 w 124"/>
                  <a:gd name="T43" fmla="*/ 240 h 420"/>
                  <a:gd name="T44" fmla="*/ 117 w 124"/>
                  <a:gd name="T45" fmla="*/ 271 h 420"/>
                  <a:gd name="T46" fmla="*/ 112 w 124"/>
                  <a:gd name="T47" fmla="*/ 296 h 420"/>
                  <a:gd name="T48" fmla="*/ 105 w 124"/>
                  <a:gd name="T49" fmla="*/ 318 h 420"/>
                  <a:gd name="T50" fmla="*/ 96 w 124"/>
                  <a:gd name="T51" fmla="*/ 344 h 420"/>
                  <a:gd name="T52" fmla="*/ 84 w 124"/>
                  <a:gd name="T53" fmla="*/ 370 h 420"/>
                  <a:gd name="T54" fmla="*/ 69 w 124"/>
                  <a:gd name="T55" fmla="*/ 389 h 420"/>
                  <a:gd name="T56" fmla="*/ 57 w 124"/>
                  <a:gd name="T57" fmla="*/ 405 h 420"/>
                  <a:gd name="T58" fmla="*/ 41 w 124"/>
                  <a:gd name="T59" fmla="*/ 420 h 420"/>
                  <a:gd name="T60" fmla="*/ 0 w 124"/>
                  <a:gd name="T61" fmla="*/ 420 h 4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4" h="420">
                    <a:moveTo>
                      <a:pt x="0" y="420"/>
                    </a:moveTo>
                    <a:lnTo>
                      <a:pt x="9" y="395"/>
                    </a:lnTo>
                    <a:lnTo>
                      <a:pt x="23" y="370"/>
                    </a:lnTo>
                    <a:lnTo>
                      <a:pt x="36" y="342"/>
                    </a:lnTo>
                    <a:lnTo>
                      <a:pt x="46" y="312"/>
                    </a:lnTo>
                    <a:lnTo>
                      <a:pt x="53" y="282"/>
                    </a:lnTo>
                    <a:lnTo>
                      <a:pt x="59" y="254"/>
                    </a:lnTo>
                    <a:lnTo>
                      <a:pt x="60" y="231"/>
                    </a:lnTo>
                    <a:lnTo>
                      <a:pt x="68" y="194"/>
                    </a:lnTo>
                    <a:lnTo>
                      <a:pt x="71" y="155"/>
                    </a:lnTo>
                    <a:lnTo>
                      <a:pt x="71" y="119"/>
                    </a:lnTo>
                    <a:lnTo>
                      <a:pt x="71" y="83"/>
                    </a:lnTo>
                    <a:lnTo>
                      <a:pt x="69" y="51"/>
                    </a:lnTo>
                    <a:lnTo>
                      <a:pt x="64" y="0"/>
                    </a:lnTo>
                    <a:lnTo>
                      <a:pt x="78" y="31"/>
                    </a:lnTo>
                    <a:lnTo>
                      <a:pt x="91" y="64"/>
                    </a:lnTo>
                    <a:lnTo>
                      <a:pt x="103" y="94"/>
                    </a:lnTo>
                    <a:lnTo>
                      <a:pt x="113" y="127"/>
                    </a:lnTo>
                    <a:lnTo>
                      <a:pt x="117" y="153"/>
                    </a:lnTo>
                    <a:lnTo>
                      <a:pt x="121" y="175"/>
                    </a:lnTo>
                    <a:lnTo>
                      <a:pt x="124" y="204"/>
                    </a:lnTo>
                    <a:lnTo>
                      <a:pt x="122" y="240"/>
                    </a:lnTo>
                    <a:lnTo>
                      <a:pt x="117" y="271"/>
                    </a:lnTo>
                    <a:lnTo>
                      <a:pt x="112" y="296"/>
                    </a:lnTo>
                    <a:lnTo>
                      <a:pt x="105" y="318"/>
                    </a:lnTo>
                    <a:lnTo>
                      <a:pt x="96" y="344"/>
                    </a:lnTo>
                    <a:lnTo>
                      <a:pt x="84" y="370"/>
                    </a:lnTo>
                    <a:lnTo>
                      <a:pt x="69" y="389"/>
                    </a:lnTo>
                    <a:lnTo>
                      <a:pt x="57" y="405"/>
                    </a:lnTo>
                    <a:lnTo>
                      <a:pt x="41" y="420"/>
                    </a:lnTo>
                    <a:lnTo>
                      <a:pt x="0" y="420"/>
                    </a:lnTo>
                    <a:close/>
                  </a:path>
                </a:pathLst>
              </a:custGeom>
              <a:solidFill>
                <a:srgbClr val="000000"/>
              </a:solidFill>
              <a:ln w="3175">
                <a:solidFill>
                  <a:srgbClr val="004000"/>
                </a:solidFill>
                <a:prstDash val="solid"/>
                <a:round/>
                <a:headEnd/>
                <a:tailEnd/>
              </a:ln>
            </p:spPr>
            <p:txBody>
              <a:bodyPr/>
              <a:lstStyle/>
              <a:p>
                <a:endParaRPr lang="en-US"/>
              </a:p>
            </p:txBody>
          </p:sp>
          <p:sp>
            <p:nvSpPr>
              <p:cNvPr id="37936" name="Freeform 414"/>
              <p:cNvSpPr>
                <a:spLocks/>
              </p:cNvSpPr>
              <p:nvPr/>
            </p:nvSpPr>
            <p:spPr bwMode="auto">
              <a:xfrm>
                <a:off x="3324" y="4012"/>
                <a:ext cx="67" cy="282"/>
              </a:xfrm>
              <a:custGeom>
                <a:avLst/>
                <a:gdLst>
                  <a:gd name="T0" fmla="*/ 60 w 67"/>
                  <a:gd name="T1" fmla="*/ 0 h 282"/>
                  <a:gd name="T2" fmla="*/ 67 w 67"/>
                  <a:gd name="T3" fmla="*/ 38 h 282"/>
                  <a:gd name="T4" fmla="*/ 65 w 67"/>
                  <a:gd name="T5" fmla="*/ 80 h 282"/>
                  <a:gd name="T6" fmla="*/ 58 w 67"/>
                  <a:gd name="T7" fmla="*/ 129 h 282"/>
                  <a:gd name="T8" fmla="*/ 50 w 67"/>
                  <a:gd name="T9" fmla="*/ 179 h 282"/>
                  <a:gd name="T10" fmla="*/ 35 w 67"/>
                  <a:gd name="T11" fmla="*/ 221 h 282"/>
                  <a:gd name="T12" fmla="*/ 12 w 67"/>
                  <a:gd name="T13" fmla="*/ 262 h 282"/>
                  <a:gd name="T14" fmla="*/ 0 w 67"/>
                  <a:gd name="T15" fmla="*/ 282 h 282"/>
                  <a:gd name="T16" fmla="*/ 16 w 67"/>
                  <a:gd name="T17" fmla="*/ 245 h 282"/>
                  <a:gd name="T18" fmla="*/ 32 w 67"/>
                  <a:gd name="T19" fmla="*/ 209 h 282"/>
                  <a:gd name="T20" fmla="*/ 44 w 67"/>
                  <a:gd name="T21" fmla="*/ 164 h 282"/>
                  <a:gd name="T22" fmla="*/ 53 w 67"/>
                  <a:gd name="T23" fmla="*/ 124 h 282"/>
                  <a:gd name="T24" fmla="*/ 60 w 67"/>
                  <a:gd name="T25" fmla="*/ 77 h 282"/>
                  <a:gd name="T26" fmla="*/ 65 w 67"/>
                  <a:gd name="T27" fmla="*/ 48 h 282"/>
                  <a:gd name="T28" fmla="*/ 60 w 67"/>
                  <a:gd name="T29" fmla="*/ 0 h 2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 h="282">
                    <a:moveTo>
                      <a:pt x="60" y="0"/>
                    </a:moveTo>
                    <a:lnTo>
                      <a:pt x="67" y="38"/>
                    </a:lnTo>
                    <a:lnTo>
                      <a:pt x="65" y="80"/>
                    </a:lnTo>
                    <a:lnTo>
                      <a:pt x="58" y="129"/>
                    </a:lnTo>
                    <a:lnTo>
                      <a:pt x="50" y="179"/>
                    </a:lnTo>
                    <a:lnTo>
                      <a:pt x="35" y="221"/>
                    </a:lnTo>
                    <a:lnTo>
                      <a:pt x="12" y="262"/>
                    </a:lnTo>
                    <a:lnTo>
                      <a:pt x="0" y="282"/>
                    </a:lnTo>
                    <a:lnTo>
                      <a:pt x="16" y="245"/>
                    </a:lnTo>
                    <a:lnTo>
                      <a:pt x="32" y="209"/>
                    </a:lnTo>
                    <a:lnTo>
                      <a:pt x="44" y="164"/>
                    </a:lnTo>
                    <a:lnTo>
                      <a:pt x="53" y="124"/>
                    </a:lnTo>
                    <a:lnTo>
                      <a:pt x="60" y="77"/>
                    </a:lnTo>
                    <a:lnTo>
                      <a:pt x="65" y="48"/>
                    </a:lnTo>
                    <a:lnTo>
                      <a:pt x="6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7" name="Freeform 415"/>
              <p:cNvSpPr>
                <a:spLocks/>
              </p:cNvSpPr>
              <p:nvPr/>
            </p:nvSpPr>
            <p:spPr bwMode="auto">
              <a:xfrm>
                <a:off x="3216" y="3593"/>
                <a:ext cx="63" cy="79"/>
              </a:xfrm>
              <a:custGeom>
                <a:avLst/>
                <a:gdLst>
                  <a:gd name="T0" fmla="*/ 63 w 63"/>
                  <a:gd name="T1" fmla="*/ 38 h 79"/>
                  <a:gd name="T2" fmla="*/ 58 w 63"/>
                  <a:gd name="T3" fmla="*/ 28 h 79"/>
                  <a:gd name="T4" fmla="*/ 51 w 63"/>
                  <a:gd name="T5" fmla="*/ 21 h 79"/>
                  <a:gd name="T6" fmla="*/ 38 w 63"/>
                  <a:gd name="T7" fmla="*/ 11 h 79"/>
                  <a:gd name="T8" fmla="*/ 26 w 63"/>
                  <a:gd name="T9" fmla="*/ 6 h 79"/>
                  <a:gd name="T10" fmla="*/ 12 w 63"/>
                  <a:gd name="T11" fmla="*/ 0 h 79"/>
                  <a:gd name="T12" fmla="*/ 11 w 63"/>
                  <a:gd name="T13" fmla="*/ 10 h 79"/>
                  <a:gd name="T14" fmla="*/ 9 w 63"/>
                  <a:gd name="T15" fmla="*/ 21 h 79"/>
                  <a:gd name="T16" fmla="*/ 5 w 63"/>
                  <a:gd name="T17" fmla="*/ 29 h 79"/>
                  <a:gd name="T18" fmla="*/ 0 w 63"/>
                  <a:gd name="T19" fmla="*/ 44 h 79"/>
                  <a:gd name="T20" fmla="*/ 2 w 63"/>
                  <a:gd name="T21" fmla="*/ 62 h 79"/>
                  <a:gd name="T22" fmla="*/ 43 w 63"/>
                  <a:gd name="T23" fmla="*/ 79 h 79"/>
                  <a:gd name="T24" fmla="*/ 63 w 63"/>
                  <a:gd name="T25" fmla="*/ 38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 h="79">
                    <a:moveTo>
                      <a:pt x="63" y="38"/>
                    </a:moveTo>
                    <a:lnTo>
                      <a:pt x="58" y="28"/>
                    </a:lnTo>
                    <a:lnTo>
                      <a:pt x="51" y="21"/>
                    </a:lnTo>
                    <a:lnTo>
                      <a:pt x="38" y="11"/>
                    </a:lnTo>
                    <a:lnTo>
                      <a:pt x="26" y="6"/>
                    </a:lnTo>
                    <a:lnTo>
                      <a:pt x="12" y="0"/>
                    </a:lnTo>
                    <a:lnTo>
                      <a:pt x="11" y="10"/>
                    </a:lnTo>
                    <a:lnTo>
                      <a:pt x="9" y="21"/>
                    </a:lnTo>
                    <a:lnTo>
                      <a:pt x="5" y="29"/>
                    </a:lnTo>
                    <a:lnTo>
                      <a:pt x="0" y="44"/>
                    </a:lnTo>
                    <a:lnTo>
                      <a:pt x="2" y="62"/>
                    </a:lnTo>
                    <a:lnTo>
                      <a:pt x="43" y="79"/>
                    </a:lnTo>
                    <a:lnTo>
                      <a:pt x="63" y="38"/>
                    </a:lnTo>
                    <a:close/>
                  </a:path>
                </a:pathLst>
              </a:custGeom>
              <a:solidFill>
                <a:srgbClr val="000000"/>
              </a:solidFill>
              <a:ln w="3175">
                <a:solidFill>
                  <a:srgbClr val="800000"/>
                </a:solidFill>
                <a:prstDash val="solid"/>
                <a:round/>
                <a:headEnd/>
                <a:tailEnd/>
              </a:ln>
            </p:spPr>
            <p:txBody>
              <a:bodyPr/>
              <a:lstStyle/>
              <a:p>
                <a:endParaRPr lang="en-US"/>
              </a:p>
            </p:txBody>
          </p:sp>
          <p:sp>
            <p:nvSpPr>
              <p:cNvPr id="37938" name="Freeform 416"/>
              <p:cNvSpPr>
                <a:spLocks/>
              </p:cNvSpPr>
              <p:nvPr/>
            </p:nvSpPr>
            <p:spPr bwMode="auto">
              <a:xfrm>
                <a:off x="3232" y="3599"/>
                <a:ext cx="42" cy="48"/>
              </a:xfrm>
              <a:custGeom>
                <a:avLst/>
                <a:gdLst>
                  <a:gd name="T0" fmla="*/ 30 w 42"/>
                  <a:gd name="T1" fmla="*/ 15 h 48"/>
                  <a:gd name="T2" fmla="*/ 22 w 42"/>
                  <a:gd name="T3" fmla="*/ 10 h 48"/>
                  <a:gd name="T4" fmla="*/ 15 w 42"/>
                  <a:gd name="T5" fmla="*/ 5 h 48"/>
                  <a:gd name="T6" fmla="*/ 7 w 42"/>
                  <a:gd name="T7" fmla="*/ 2 h 48"/>
                  <a:gd name="T8" fmla="*/ 0 w 42"/>
                  <a:gd name="T9" fmla="*/ 0 h 48"/>
                  <a:gd name="T10" fmla="*/ 6 w 42"/>
                  <a:gd name="T11" fmla="*/ 11 h 48"/>
                  <a:gd name="T12" fmla="*/ 10 w 42"/>
                  <a:gd name="T13" fmla="*/ 21 h 48"/>
                  <a:gd name="T14" fmla="*/ 13 w 42"/>
                  <a:gd name="T15" fmla="*/ 28 h 48"/>
                  <a:gd name="T16" fmla="*/ 15 w 42"/>
                  <a:gd name="T17" fmla="*/ 38 h 48"/>
                  <a:gd name="T18" fmla="*/ 20 w 42"/>
                  <a:gd name="T19" fmla="*/ 48 h 48"/>
                  <a:gd name="T20" fmla="*/ 42 w 42"/>
                  <a:gd name="T21" fmla="*/ 24 h 48"/>
                  <a:gd name="T22" fmla="*/ 30 w 42"/>
                  <a:gd name="T23" fmla="*/ 15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 h="48">
                    <a:moveTo>
                      <a:pt x="30" y="15"/>
                    </a:moveTo>
                    <a:lnTo>
                      <a:pt x="22" y="10"/>
                    </a:lnTo>
                    <a:lnTo>
                      <a:pt x="15" y="5"/>
                    </a:lnTo>
                    <a:lnTo>
                      <a:pt x="7" y="2"/>
                    </a:lnTo>
                    <a:lnTo>
                      <a:pt x="0" y="0"/>
                    </a:lnTo>
                    <a:lnTo>
                      <a:pt x="6" y="11"/>
                    </a:lnTo>
                    <a:lnTo>
                      <a:pt x="10" y="21"/>
                    </a:lnTo>
                    <a:lnTo>
                      <a:pt x="13" y="28"/>
                    </a:lnTo>
                    <a:lnTo>
                      <a:pt x="15" y="38"/>
                    </a:lnTo>
                    <a:lnTo>
                      <a:pt x="20" y="48"/>
                    </a:lnTo>
                    <a:lnTo>
                      <a:pt x="42" y="24"/>
                    </a:lnTo>
                    <a:lnTo>
                      <a:pt x="3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9" name="Freeform 417"/>
              <p:cNvSpPr>
                <a:spLocks/>
              </p:cNvSpPr>
              <p:nvPr/>
            </p:nvSpPr>
            <p:spPr bwMode="auto">
              <a:xfrm>
                <a:off x="3218" y="3602"/>
                <a:ext cx="28" cy="45"/>
              </a:xfrm>
              <a:custGeom>
                <a:avLst/>
                <a:gdLst>
                  <a:gd name="T0" fmla="*/ 13 w 28"/>
                  <a:gd name="T1" fmla="*/ 0 h 45"/>
                  <a:gd name="T2" fmla="*/ 19 w 28"/>
                  <a:gd name="T3" fmla="*/ 13 h 45"/>
                  <a:gd name="T4" fmla="*/ 23 w 28"/>
                  <a:gd name="T5" fmla="*/ 23 h 45"/>
                  <a:gd name="T6" fmla="*/ 25 w 28"/>
                  <a:gd name="T7" fmla="*/ 31 h 45"/>
                  <a:gd name="T8" fmla="*/ 28 w 28"/>
                  <a:gd name="T9" fmla="*/ 45 h 45"/>
                  <a:gd name="T10" fmla="*/ 3 w 28"/>
                  <a:gd name="T11" fmla="*/ 42 h 45"/>
                  <a:gd name="T12" fmla="*/ 0 w 28"/>
                  <a:gd name="T13" fmla="*/ 26 h 45"/>
                  <a:gd name="T14" fmla="*/ 7 w 28"/>
                  <a:gd name="T15" fmla="*/ 21 h 45"/>
                  <a:gd name="T16" fmla="*/ 11 w 28"/>
                  <a:gd name="T17" fmla="*/ 13 h 45"/>
                  <a:gd name="T18" fmla="*/ 12 w 28"/>
                  <a:gd name="T19" fmla="*/ 8 h 45"/>
                  <a:gd name="T20" fmla="*/ 13 w 28"/>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 h="45">
                    <a:moveTo>
                      <a:pt x="13" y="0"/>
                    </a:moveTo>
                    <a:lnTo>
                      <a:pt x="19" y="13"/>
                    </a:lnTo>
                    <a:lnTo>
                      <a:pt x="23" y="23"/>
                    </a:lnTo>
                    <a:lnTo>
                      <a:pt x="25" y="31"/>
                    </a:lnTo>
                    <a:lnTo>
                      <a:pt x="28" y="45"/>
                    </a:lnTo>
                    <a:lnTo>
                      <a:pt x="3" y="42"/>
                    </a:lnTo>
                    <a:lnTo>
                      <a:pt x="0" y="26"/>
                    </a:lnTo>
                    <a:lnTo>
                      <a:pt x="7" y="21"/>
                    </a:lnTo>
                    <a:lnTo>
                      <a:pt x="11" y="13"/>
                    </a:lnTo>
                    <a:lnTo>
                      <a:pt x="12" y="8"/>
                    </a:lnTo>
                    <a:lnTo>
                      <a:pt x="13"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0" name="Freeform 418"/>
              <p:cNvSpPr>
                <a:spLocks/>
              </p:cNvSpPr>
              <p:nvPr/>
            </p:nvSpPr>
            <p:spPr bwMode="auto">
              <a:xfrm>
                <a:off x="3230" y="3602"/>
                <a:ext cx="101" cy="175"/>
              </a:xfrm>
              <a:custGeom>
                <a:avLst/>
                <a:gdLst>
                  <a:gd name="T0" fmla="*/ 76 w 101"/>
                  <a:gd name="T1" fmla="*/ 10 h 175"/>
                  <a:gd name="T2" fmla="*/ 72 w 101"/>
                  <a:gd name="T3" fmla="*/ 21 h 175"/>
                  <a:gd name="T4" fmla="*/ 72 w 101"/>
                  <a:gd name="T5" fmla="*/ 29 h 175"/>
                  <a:gd name="T6" fmla="*/ 73 w 101"/>
                  <a:gd name="T7" fmla="*/ 36 h 175"/>
                  <a:gd name="T8" fmla="*/ 75 w 101"/>
                  <a:gd name="T9" fmla="*/ 44 h 175"/>
                  <a:gd name="T10" fmla="*/ 78 w 101"/>
                  <a:gd name="T11" fmla="*/ 51 h 175"/>
                  <a:gd name="T12" fmla="*/ 82 w 101"/>
                  <a:gd name="T13" fmla="*/ 61 h 175"/>
                  <a:gd name="T14" fmla="*/ 86 w 101"/>
                  <a:gd name="T15" fmla="*/ 69 h 175"/>
                  <a:gd name="T16" fmla="*/ 91 w 101"/>
                  <a:gd name="T17" fmla="*/ 77 h 175"/>
                  <a:gd name="T18" fmla="*/ 95 w 101"/>
                  <a:gd name="T19" fmla="*/ 90 h 175"/>
                  <a:gd name="T20" fmla="*/ 98 w 101"/>
                  <a:gd name="T21" fmla="*/ 101 h 175"/>
                  <a:gd name="T22" fmla="*/ 100 w 101"/>
                  <a:gd name="T23" fmla="*/ 111 h 175"/>
                  <a:gd name="T24" fmla="*/ 101 w 101"/>
                  <a:gd name="T25" fmla="*/ 122 h 175"/>
                  <a:gd name="T26" fmla="*/ 100 w 101"/>
                  <a:gd name="T27" fmla="*/ 130 h 175"/>
                  <a:gd name="T28" fmla="*/ 98 w 101"/>
                  <a:gd name="T29" fmla="*/ 140 h 175"/>
                  <a:gd name="T30" fmla="*/ 95 w 101"/>
                  <a:gd name="T31" fmla="*/ 148 h 175"/>
                  <a:gd name="T32" fmla="*/ 91 w 101"/>
                  <a:gd name="T33" fmla="*/ 155 h 175"/>
                  <a:gd name="T34" fmla="*/ 83 w 101"/>
                  <a:gd name="T35" fmla="*/ 164 h 175"/>
                  <a:gd name="T36" fmla="*/ 72 w 101"/>
                  <a:gd name="T37" fmla="*/ 169 h 175"/>
                  <a:gd name="T38" fmla="*/ 55 w 101"/>
                  <a:gd name="T39" fmla="*/ 172 h 175"/>
                  <a:gd name="T40" fmla="*/ 34 w 101"/>
                  <a:gd name="T41" fmla="*/ 175 h 175"/>
                  <a:gd name="T42" fmla="*/ 19 w 101"/>
                  <a:gd name="T43" fmla="*/ 170 h 175"/>
                  <a:gd name="T44" fmla="*/ 10 w 101"/>
                  <a:gd name="T45" fmla="*/ 162 h 175"/>
                  <a:gd name="T46" fmla="*/ 4 w 101"/>
                  <a:gd name="T47" fmla="*/ 148 h 175"/>
                  <a:gd name="T48" fmla="*/ 1 w 101"/>
                  <a:gd name="T49" fmla="*/ 133 h 175"/>
                  <a:gd name="T50" fmla="*/ 0 w 101"/>
                  <a:gd name="T51" fmla="*/ 120 h 175"/>
                  <a:gd name="T52" fmla="*/ 0 w 101"/>
                  <a:gd name="T53" fmla="*/ 106 h 175"/>
                  <a:gd name="T54" fmla="*/ 0 w 101"/>
                  <a:gd name="T55" fmla="*/ 94 h 175"/>
                  <a:gd name="T56" fmla="*/ 1 w 101"/>
                  <a:gd name="T57" fmla="*/ 81 h 175"/>
                  <a:gd name="T58" fmla="*/ 3 w 101"/>
                  <a:gd name="T59" fmla="*/ 69 h 175"/>
                  <a:gd name="T60" fmla="*/ 6 w 101"/>
                  <a:gd name="T61" fmla="*/ 53 h 175"/>
                  <a:gd name="T62" fmla="*/ 12 w 101"/>
                  <a:gd name="T63" fmla="*/ 42 h 175"/>
                  <a:gd name="T64" fmla="*/ 18 w 101"/>
                  <a:gd name="T65" fmla="*/ 30 h 175"/>
                  <a:gd name="T66" fmla="*/ 27 w 101"/>
                  <a:gd name="T67" fmla="*/ 20 h 175"/>
                  <a:gd name="T68" fmla="*/ 35 w 101"/>
                  <a:gd name="T69" fmla="*/ 15 h 175"/>
                  <a:gd name="T70" fmla="*/ 46 w 101"/>
                  <a:gd name="T71" fmla="*/ 8 h 175"/>
                  <a:gd name="T72" fmla="*/ 57 w 101"/>
                  <a:gd name="T73" fmla="*/ 5 h 175"/>
                  <a:gd name="T74" fmla="*/ 67 w 101"/>
                  <a:gd name="T75" fmla="*/ 2 h 175"/>
                  <a:gd name="T76" fmla="*/ 80 w 101"/>
                  <a:gd name="T77" fmla="*/ 0 h 175"/>
                  <a:gd name="T78" fmla="*/ 76 w 101"/>
                  <a:gd name="T79" fmla="*/ 10 h 1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01" h="175">
                    <a:moveTo>
                      <a:pt x="76" y="10"/>
                    </a:moveTo>
                    <a:lnTo>
                      <a:pt x="72" y="21"/>
                    </a:lnTo>
                    <a:lnTo>
                      <a:pt x="72" y="29"/>
                    </a:lnTo>
                    <a:lnTo>
                      <a:pt x="73" y="36"/>
                    </a:lnTo>
                    <a:lnTo>
                      <a:pt x="75" y="44"/>
                    </a:lnTo>
                    <a:lnTo>
                      <a:pt x="78" y="51"/>
                    </a:lnTo>
                    <a:lnTo>
                      <a:pt x="82" y="61"/>
                    </a:lnTo>
                    <a:lnTo>
                      <a:pt x="86" y="69"/>
                    </a:lnTo>
                    <a:lnTo>
                      <a:pt x="91" y="77"/>
                    </a:lnTo>
                    <a:lnTo>
                      <a:pt x="95" y="90"/>
                    </a:lnTo>
                    <a:lnTo>
                      <a:pt x="98" y="101"/>
                    </a:lnTo>
                    <a:lnTo>
                      <a:pt x="100" y="111"/>
                    </a:lnTo>
                    <a:lnTo>
                      <a:pt x="101" y="122"/>
                    </a:lnTo>
                    <a:lnTo>
                      <a:pt x="100" y="130"/>
                    </a:lnTo>
                    <a:lnTo>
                      <a:pt x="98" y="140"/>
                    </a:lnTo>
                    <a:lnTo>
                      <a:pt x="95" y="148"/>
                    </a:lnTo>
                    <a:lnTo>
                      <a:pt x="91" y="155"/>
                    </a:lnTo>
                    <a:lnTo>
                      <a:pt x="83" y="164"/>
                    </a:lnTo>
                    <a:lnTo>
                      <a:pt x="72" y="169"/>
                    </a:lnTo>
                    <a:lnTo>
                      <a:pt x="55" y="172"/>
                    </a:lnTo>
                    <a:lnTo>
                      <a:pt x="34" y="175"/>
                    </a:lnTo>
                    <a:lnTo>
                      <a:pt x="19" y="170"/>
                    </a:lnTo>
                    <a:lnTo>
                      <a:pt x="10" y="162"/>
                    </a:lnTo>
                    <a:lnTo>
                      <a:pt x="4" y="148"/>
                    </a:lnTo>
                    <a:lnTo>
                      <a:pt x="1" y="133"/>
                    </a:lnTo>
                    <a:lnTo>
                      <a:pt x="0" y="120"/>
                    </a:lnTo>
                    <a:lnTo>
                      <a:pt x="0" y="106"/>
                    </a:lnTo>
                    <a:lnTo>
                      <a:pt x="0" y="94"/>
                    </a:lnTo>
                    <a:lnTo>
                      <a:pt x="1" y="81"/>
                    </a:lnTo>
                    <a:lnTo>
                      <a:pt x="3" y="69"/>
                    </a:lnTo>
                    <a:lnTo>
                      <a:pt x="6" y="53"/>
                    </a:lnTo>
                    <a:lnTo>
                      <a:pt x="12" y="42"/>
                    </a:lnTo>
                    <a:lnTo>
                      <a:pt x="18" y="30"/>
                    </a:lnTo>
                    <a:lnTo>
                      <a:pt x="27" y="20"/>
                    </a:lnTo>
                    <a:lnTo>
                      <a:pt x="35" y="15"/>
                    </a:lnTo>
                    <a:lnTo>
                      <a:pt x="46" y="8"/>
                    </a:lnTo>
                    <a:lnTo>
                      <a:pt x="57" y="5"/>
                    </a:lnTo>
                    <a:lnTo>
                      <a:pt x="67" y="2"/>
                    </a:lnTo>
                    <a:lnTo>
                      <a:pt x="80" y="0"/>
                    </a:lnTo>
                    <a:lnTo>
                      <a:pt x="76" y="10"/>
                    </a:lnTo>
                    <a:close/>
                  </a:path>
                </a:pathLst>
              </a:custGeom>
              <a:solidFill>
                <a:srgbClr val="000000"/>
              </a:solidFill>
              <a:ln w="3175">
                <a:solidFill>
                  <a:srgbClr val="800000"/>
                </a:solidFill>
                <a:prstDash val="solid"/>
                <a:round/>
                <a:headEnd/>
                <a:tailEnd/>
              </a:ln>
            </p:spPr>
            <p:txBody>
              <a:bodyPr/>
              <a:lstStyle/>
              <a:p>
                <a:endParaRPr lang="en-US"/>
              </a:p>
            </p:txBody>
          </p:sp>
          <p:sp>
            <p:nvSpPr>
              <p:cNvPr id="37941" name="Freeform 419"/>
              <p:cNvSpPr>
                <a:spLocks/>
              </p:cNvSpPr>
              <p:nvPr/>
            </p:nvSpPr>
            <p:spPr bwMode="auto">
              <a:xfrm>
                <a:off x="3184" y="3602"/>
                <a:ext cx="100" cy="177"/>
              </a:xfrm>
              <a:custGeom>
                <a:avLst/>
                <a:gdLst>
                  <a:gd name="T0" fmla="*/ 66 w 100"/>
                  <a:gd name="T1" fmla="*/ 55 h 177"/>
                  <a:gd name="T2" fmla="*/ 58 w 100"/>
                  <a:gd name="T3" fmla="*/ 40 h 177"/>
                  <a:gd name="T4" fmla="*/ 50 w 100"/>
                  <a:gd name="T5" fmla="*/ 31 h 177"/>
                  <a:gd name="T6" fmla="*/ 41 w 100"/>
                  <a:gd name="T7" fmla="*/ 22 h 177"/>
                  <a:gd name="T8" fmla="*/ 30 w 100"/>
                  <a:gd name="T9" fmla="*/ 15 h 177"/>
                  <a:gd name="T10" fmla="*/ 22 w 100"/>
                  <a:gd name="T11" fmla="*/ 11 h 177"/>
                  <a:gd name="T12" fmla="*/ 15 w 100"/>
                  <a:gd name="T13" fmla="*/ 8 h 177"/>
                  <a:gd name="T14" fmla="*/ 9 w 100"/>
                  <a:gd name="T15" fmla="*/ 5 h 177"/>
                  <a:gd name="T16" fmla="*/ 0 w 100"/>
                  <a:gd name="T17" fmla="*/ 0 h 177"/>
                  <a:gd name="T18" fmla="*/ 6 w 100"/>
                  <a:gd name="T19" fmla="*/ 14 h 177"/>
                  <a:gd name="T20" fmla="*/ 9 w 100"/>
                  <a:gd name="T21" fmla="*/ 24 h 177"/>
                  <a:gd name="T22" fmla="*/ 9 w 100"/>
                  <a:gd name="T23" fmla="*/ 35 h 177"/>
                  <a:gd name="T24" fmla="*/ 9 w 100"/>
                  <a:gd name="T25" fmla="*/ 47 h 177"/>
                  <a:gd name="T26" fmla="*/ 9 w 100"/>
                  <a:gd name="T27" fmla="*/ 57 h 177"/>
                  <a:gd name="T28" fmla="*/ 6 w 100"/>
                  <a:gd name="T29" fmla="*/ 70 h 177"/>
                  <a:gd name="T30" fmla="*/ 4 w 100"/>
                  <a:gd name="T31" fmla="*/ 81 h 177"/>
                  <a:gd name="T32" fmla="*/ 2 w 100"/>
                  <a:gd name="T33" fmla="*/ 93 h 177"/>
                  <a:gd name="T34" fmla="*/ 0 w 100"/>
                  <a:gd name="T35" fmla="*/ 103 h 177"/>
                  <a:gd name="T36" fmla="*/ 0 w 100"/>
                  <a:gd name="T37" fmla="*/ 113 h 177"/>
                  <a:gd name="T38" fmla="*/ 1 w 100"/>
                  <a:gd name="T39" fmla="*/ 124 h 177"/>
                  <a:gd name="T40" fmla="*/ 4 w 100"/>
                  <a:gd name="T41" fmla="*/ 135 h 177"/>
                  <a:gd name="T42" fmla="*/ 7 w 100"/>
                  <a:gd name="T43" fmla="*/ 147 h 177"/>
                  <a:gd name="T44" fmla="*/ 11 w 100"/>
                  <a:gd name="T45" fmla="*/ 155 h 177"/>
                  <a:gd name="T46" fmla="*/ 21 w 100"/>
                  <a:gd name="T47" fmla="*/ 167 h 177"/>
                  <a:gd name="T48" fmla="*/ 31 w 100"/>
                  <a:gd name="T49" fmla="*/ 172 h 177"/>
                  <a:gd name="T50" fmla="*/ 44 w 100"/>
                  <a:gd name="T51" fmla="*/ 176 h 177"/>
                  <a:gd name="T52" fmla="*/ 60 w 100"/>
                  <a:gd name="T53" fmla="*/ 177 h 177"/>
                  <a:gd name="T54" fmla="*/ 69 w 100"/>
                  <a:gd name="T55" fmla="*/ 177 h 177"/>
                  <a:gd name="T56" fmla="*/ 83 w 100"/>
                  <a:gd name="T57" fmla="*/ 174 h 177"/>
                  <a:gd name="T58" fmla="*/ 90 w 100"/>
                  <a:gd name="T59" fmla="*/ 170 h 177"/>
                  <a:gd name="T60" fmla="*/ 97 w 100"/>
                  <a:gd name="T61" fmla="*/ 162 h 177"/>
                  <a:gd name="T62" fmla="*/ 100 w 100"/>
                  <a:gd name="T63" fmla="*/ 150 h 177"/>
                  <a:gd name="T64" fmla="*/ 100 w 100"/>
                  <a:gd name="T65" fmla="*/ 141 h 177"/>
                  <a:gd name="T66" fmla="*/ 100 w 100"/>
                  <a:gd name="T67" fmla="*/ 126 h 177"/>
                  <a:gd name="T68" fmla="*/ 97 w 100"/>
                  <a:gd name="T69" fmla="*/ 113 h 177"/>
                  <a:gd name="T70" fmla="*/ 89 w 100"/>
                  <a:gd name="T71" fmla="*/ 96 h 177"/>
                  <a:gd name="T72" fmla="*/ 81 w 100"/>
                  <a:gd name="T73" fmla="*/ 81 h 177"/>
                  <a:gd name="T74" fmla="*/ 75 w 100"/>
                  <a:gd name="T75" fmla="*/ 68 h 177"/>
                  <a:gd name="T76" fmla="*/ 66 w 100"/>
                  <a:gd name="T77" fmla="*/ 55 h 1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0" h="177">
                    <a:moveTo>
                      <a:pt x="66" y="55"/>
                    </a:moveTo>
                    <a:lnTo>
                      <a:pt x="58" y="40"/>
                    </a:lnTo>
                    <a:lnTo>
                      <a:pt x="50" y="31"/>
                    </a:lnTo>
                    <a:lnTo>
                      <a:pt x="41" y="22"/>
                    </a:lnTo>
                    <a:lnTo>
                      <a:pt x="30" y="15"/>
                    </a:lnTo>
                    <a:lnTo>
                      <a:pt x="22" y="11"/>
                    </a:lnTo>
                    <a:lnTo>
                      <a:pt x="15" y="8"/>
                    </a:lnTo>
                    <a:lnTo>
                      <a:pt x="9" y="5"/>
                    </a:lnTo>
                    <a:lnTo>
                      <a:pt x="0" y="0"/>
                    </a:lnTo>
                    <a:lnTo>
                      <a:pt x="6" y="14"/>
                    </a:lnTo>
                    <a:lnTo>
                      <a:pt x="9" y="24"/>
                    </a:lnTo>
                    <a:lnTo>
                      <a:pt x="9" y="35"/>
                    </a:lnTo>
                    <a:lnTo>
                      <a:pt x="9" y="47"/>
                    </a:lnTo>
                    <a:lnTo>
                      <a:pt x="9" y="57"/>
                    </a:lnTo>
                    <a:lnTo>
                      <a:pt x="6" y="70"/>
                    </a:lnTo>
                    <a:lnTo>
                      <a:pt x="4" y="81"/>
                    </a:lnTo>
                    <a:lnTo>
                      <a:pt x="2" y="93"/>
                    </a:lnTo>
                    <a:lnTo>
                      <a:pt x="0" y="103"/>
                    </a:lnTo>
                    <a:lnTo>
                      <a:pt x="0" y="113"/>
                    </a:lnTo>
                    <a:lnTo>
                      <a:pt x="1" y="124"/>
                    </a:lnTo>
                    <a:lnTo>
                      <a:pt x="4" y="135"/>
                    </a:lnTo>
                    <a:lnTo>
                      <a:pt x="7" y="147"/>
                    </a:lnTo>
                    <a:lnTo>
                      <a:pt x="11" y="155"/>
                    </a:lnTo>
                    <a:lnTo>
                      <a:pt x="21" y="167"/>
                    </a:lnTo>
                    <a:lnTo>
                      <a:pt x="31" y="172"/>
                    </a:lnTo>
                    <a:lnTo>
                      <a:pt x="44" y="176"/>
                    </a:lnTo>
                    <a:lnTo>
                      <a:pt x="60" y="177"/>
                    </a:lnTo>
                    <a:lnTo>
                      <a:pt x="69" y="177"/>
                    </a:lnTo>
                    <a:lnTo>
                      <a:pt x="83" y="174"/>
                    </a:lnTo>
                    <a:lnTo>
                      <a:pt x="90" y="170"/>
                    </a:lnTo>
                    <a:lnTo>
                      <a:pt x="97" y="162"/>
                    </a:lnTo>
                    <a:lnTo>
                      <a:pt x="100" y="150"/>
                    </a:lnTo>
                    <a:lnTo>
                      <a:pt x="100" y="141"/>
                    </a:lnTo>
                    <a:lnTo>
                      <a:pt x="100" y="126"/>
                    </a:lnTo>
                    <a:lnTo>
                      <a:pt x="97" y="113"/>
                    </a:lnTo>
                    <a:lnTo>
                      <a:pt x="89" y="96"/>
                    </a:lnTo>
                    <a:lnTo>
                      <a:pt x="81" y="81"/>
                    </a:lnTo>
                    <a:lnTo>
                      <a:pt x="75" y="68"/>
                    </a:lnTo>
                    <a:lnTo>
                      <a:pt x="66" y="55"/>
                    </a:lnTo>
                    <a:close/>
                  </a:path>
                </a:pathLst>
              </a:custGeom>
              <a:solidFill>
                <a:srgbClr val="FF0000"/>
              </a:solidFill>
              <a:ln w="3175">
                <a:solidFill>
                  <a:srgbClr val="800000"/>
                </a:solidFill>
                <a:prstDash val="solid"/>
                <a:round/>
                <a:headEnd/>
                <a:tailEnd/>
              </a:ln>
            </p:spPr>
            <p:txBody>
              <a:bodyPr/>
              <a:lstStyle/>
              <a:p>
                <a:endParaRPr lang="en-US"/>
              </a:p>
            </p:txBody>
          </p:sp>
          <p:sp>
            <p:nvSpPr>
              <p:cNvPr id="37942" name="Freeform 420"/>
              <p:cNvSpPr>
                <a:spLocks/>
              </p:cNvSpPr>
              <p:nvPr/>
            </p:nvSpPr>
            <p:spPr bwMode="auto">
              <a:xfrm>
                <a:off x="3301" y="3665"/>
                <a:ext cx="23" cy="103"/>
              </a:xfrm>
              <a:custGeom>
                <a:avLst/>
                <a:gdLst>
                  <a:gd name="T0" fmla="*/ 10 w 23"/>
                  <a:gd name="T1" fmla="*/ 0 h 103"/>
                  <a:gd name="T2" fmla="*/ 17 w 23"/>
                  <a:gd name="T3" fmla="*/ 23 h 103"/>
                  <a:gd name="T4" fmla="*/ 21 w 23"/>
                  <a:gd name="T5" fmla="*/ 38 h 103"/>
                  <a:gd name="T6" fmla="*/ 23 w 23"/>
                  <a:gd name="T7" fmla="*/ 57 h 103"/>
                  <a:gd name="T8" fmla="*/ 22 w 23"/>
                  <a:gd name="T9" fmla="*/ 74 h 103"/>
                  <a:gd name="T10" fmla="*/ 17 w 23"/>
                  <a:gd name="T11" fmla="*/ 88 h 103"/>
                  <a:gd name="T12" fmla="*/ 8 w 23"/>
                  <a:gd name="T13" fmla="*/ 98 h 103"/>
                  <a:gd name="T14" fmla="*/ 0 w 23"/>
                  <a:gd name="T15" fmla="*/ 103 h 103"/>
                  <a:gd name="T16" fmla="*/ 12 w 23"/>
                  <a:gd name="T17" fmla="*/ 81 h 103"/>
                  <a:gd name="T18" fmla="*/ 16 w 23"/>
                  <a:gd name="T19" fmla="*/ 63 h 103"/>
                  <a:gd name="T20" fmla="*/ 15 w 23"/>
                  <a:gd name="T21" fmla="*/ 44 h 103"/>
                  <a:gd name="T22" fmla="*/ 15 w 23"/>
                  <a:gd name="T23" fmla="*/ 30 h 103"/>
                  <a:gd name="T24" fmla="*/ 13 w 23"/>
                  <a:gd name="T25" fmla="*/ 17 h 103"/>
                  <a:gd name="T26" fmla="*/ 10 w 23"/>
                  <a:gd name="T27" fmla="*/ 0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 h="103">
                    <a:moveTo>
                      <a:pt x="10" y="0"/>
                    </a:moveTo>
                    <a:lnTo>
                      <a:pt x="17" y="23"/>
                    </a:lnTo>
                    <a:lnTo>
                      <a:pt x="21" y="38"/>
                    </a:lnTo>
                    <a:lnTo>
                      <a:pt x="23" y="57"/>
                    </a:lnTo>
                    <a:lnTo>
                      <a:pt x="22" y="74"/>
                    </a:lnTo>
                    <a:lnTo>
                      <a:pt x="17" y="88"/>
                    </a:lnTo>
                    <a:lnTo>
                      <a:pt x="8" y="98"/>
                    </a:lnTo>
                    <a:lnTo>
                      <a:pt x="0" y="103"/>
                    </a:lnTo>
                    <a:lnTo>
                      <a:pt x="12" y="81"/>
                    </a:lnTo>
                    <a:lnTo>
                      <a:pt x="16" y="63"/>
                    </a:lnTo>
                    <a:lnTo>
                      <a:pt x="15" y="44"/>
                    </a:lnTo>
                    <a:lnTo>
                      <a:pt x="15" y="30"/>
                    </a:lnTo>
                    <a:lnTo>
                      <a:pt x="13" y="17"/>
                    </a:lnTo>
                    <a:lnTo>
                      <a:pt x="1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3" name="Freeform 421"/>
              <p:cNvSpPr>
                <a:spLocks/>
              </p:cNvSpPr>
              <p:nvPr/>
            </p:nvSpPr>
            <p:spPr bwMode="auto">
              <a:xfrm>
                <a:off x="3188" y="3608"/>
                <a:ext cx="58" cy="49"/>
              </a:xfrm>
              <a:custGeom>
                <a:avLst/>
                <a:gdLst>
                  <a:gd name="T0" fmla="*/ 6 w 58"/>
                  <a:gd name="T1" fmla="*/ 3 h 49"/>
                  <a:gd name="T2" fmla="*/ 12 w 58"/>
                  <a:gd name="T3" fmla="*/ 6 h 49"/>
                  <a:gd name="T4" fmla="*/ 19 w 58"/>
                  <a:gd name="T5" fmla="*/ 9 h 49"/>
                  <a:gd name="T6" fmla="*/ 26 w 58"/>
                  <a:gd name="T7" fmla="*/ 13 h 49"/>
                  <a:gd name="T8" fmla="*/ 31 w 58"/>
                  <a:gd name="T9" fmla="*/ 17 h 49"/>
                  <a:gd name="T10" fmla="*/ 38 w 58"/>
                  <a:gd name="T11" fmla="*/ 23 h 49"/>
                  <a:gd name="T12" fmla="*/ 44 w 58"/>
                  <a:gd name="T13" fmla="*/ 29 h 49"/>
                  <a:gd name="T14" fmla="*/ 51 w 58"/>
                  <a:gd name="T15" fmla="*/ 38 h 49"/>
                  <a:gd name="T16" fmla="*/ 58 w 58"/>
                  <a:gd name="T17" fmla="*/ 49 h 49"/>
                  <a:gd name="T18" fmla="*/ 48 w 58"/>
                  <a:gd name="T19" fmla="*/ 43 h 49"/>
                  <a:gd name="T20" fmla="*/ 40 w 58"/>
                  <a:gd name="T21" fmla="*/ 39 h 49"/>
                  <a:gd name="T22" fmla="*/ 33 w 58"/>
                  <a:gd name="T23" fmla="*/ 35 h 49"/>
                  <a:gd name="T24" fmla="*/ 25 w 58"/>
                  <a:gd name="T25" fmla="*/ 32 h 49"/>
                  <a:gd name="T26" fmla="*/ 19 w 58"/>
                  <a:gd name="T27" fmla="*/ 30 h 49"/>
                  <a:gd name="T28" fmla="*/ 14 w 58"/>
                  <a:gd name="T29" fmla="*/ 28 h 49"/>
                  <a:gd name="T30" fmla="*/ 10 w 58"/>
                  <a:gd name="T31" fmla="*/ 24 h 49"/>
                  <a:gd name="T32" fmla="*/ 7 w 58"/>
                  <a:gd name="T33" fmla="*/ 17 h 49"/>
                  <a:gd name="T34" fmla="*/ 5 w 58"/>
                  <a:gd name="T35" fmla="*/ 11 h 49"/>
                  <a:gd name="T36" fmla="*/ 0 w 58"/>
                  <a:gd name="T37" fmla="*/ 0 h 49"/>
                  <a:gd name="T38" fmla="*/ 6 w 58"/>
                  <a:gd name="T39" fmla="*/ 3 h 4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8" h="49">
                    <a:moveTo>
                      <a:pt x="6" y="3"/>
                    </a:moveTo>
                    <a:lnTo>
                      <a:pt x="12" y="6"/>
                    </a:lnTo>
                    <a:lnTo>
                      <a:pt x="19" y="9"/>
                    </a:lnTo>
                    <a:lnTo>
                      <a:pt x="26" y="13"/>
                    </a:lnTo>
                    <a:lnTo>
                      <a:pt x="31" y="17"/>
                    </a:lnTo>
                    <a:lnTo>
                      <a:pt x="38" y="23"/>
                    </a:lnTo>
                    <a:lnTo>
                      <a:pt x="44" y="29"/>
                    </a:lnTo>
                    <a:lnTo>
                      <a:pt x="51" y="38"/>
                    </a:lnTo>
                    <a:lnTo>
                      <a:pt x="58" y="49"/>
                    </a:lnTo>
                    <a:lnTo>
                      <a:pt x="48" y="43"/>
                    </a:lnTo>
                    <a:lnTo>
                      <a:pt x="40" y="39"/>
                    </a:lnTo>
                    <a:lnTo>
                      <a:pt x="33" y="35"/>
                    </a:lnTo>
                    <a:lnTo>
                      <a:pt x="25" y="32"/>
                    </a:lnTo>
                    <a:lnTo>
                      <a:pt x="19" y="30"/>
                    </a:lnTo>
                    <a:lnTo>
                      <a:pt x="14" y="28"/>
                    </a:lnTo>
                    <a:lnTo>
                      <a:pt x="10" y="24"/>
                    </a:lnTo>
                    <a:lnTo>
                      <a:pt x="7" y="17"/>
                    </a:lnTo>
                    <a:lnTo>
                      <a:pt x="5" y="11"/>
                    </a:lnTo>
                    <a:lnTo>
                      <a:pt x="0" y="0"/>
                    </a:lnTo>
                    <a:lnTo>
                      <a:pt x="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4" name="Freeform 422"/>
              <p:cNvSpPr>
                <a:spLocks/>
              </p:cNvSpPr>
              <p:nvPr/>
            </p:nvSpPr>
            <p:spPr bwMode="auto">
              <a:xfrm>
                <a:off x="3259" y="3607"/>
                <a:ext cx="45" cy="30"/>
              </a:xfrm>
              <a:custGeom>
                <a:avLst/>
                <a:gdLst>
                  <a:gd name="T0" fmla="*/ 45 w 45"/>
                  <a:gd name="T1" fmla="*/ 0 h 30"/>
                  <a:gd name="T2" fmla="*/ 36 w 45"/>
                  <a:gd name="T3" fmla="*/ 2 h 30"/>
                  <a:gd name="T4" fmla="*/ 26 w 45"/>
                  <a:gd name="T5" fmla="*/ 5 h 30"/>
                  <a:gd name="T6" fmla="*/ 13 w 45"/>
                  <a:gd name="T7" fmla="*/ 12 h 30"/>
                  <a:gd name="T8" fmla="*/ 8 w 45"/>
                  <a:gd name="T9" fmla="*/ 18 h 30"/>
                  <a:gd name="T10" fmla="*/ 3 w 45"/>
                  <a:gd name="T11" fmla="*/ 25 h 30"/>
                  <a:gd name="T12" fmla="*/ 0 w 45"/>
                  <a:gd name="T13" fmla="*/ 30 h 30"/>
                  <a:gd name="T14" fmla="*/ 12 w 45"/>
                  <a:gd name="T15" fmla="*/ 26 h 30"/>
                  <a:gd name="T16" fmla="*/ 28 w 45"/>
                  <a:gd name="T17" fmla="*/ 25 h 30"/>
                  <a:gd name="T18" fmla="*/ 35 w 45"/>
                  <a:gd name="T19" fmla="*/ 23 h 30"/>
                  <a:gd name="T20" fmla="*/ 39 w 45"/>
                  <a:gd name="T21" fmla="*/ 18 h 30"/>
                  <a:gd name="T22" fmla="*/ 43 w 45"/>
                  <a:gd name="T23" fmla="*/ 10 h 30"/>
                  <a:gd name="T24" fmla="*/ 45 w 45"/>
                  <a:gd name="T25" fmla="*/ 0 h 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5" h="30">
                    <a:moveTo>
                      <a:pt x="45" y="0"/>
                    </a:moveTo>
                    <a:lnTo>
                      <a:pt x="36" y="2"/>
                    </a:lnTo>
                    <a:lnTo>
                      <a:pt x="26" y="5"/>
                    </a:lnTo>
                    <a:lnTo>
                      <a:pt x="13" y="12"/>
                    </a:lnTo>
                    <a:lnTo>
                      <a:pt x="8" y="18"/>
                    </a:lnTo>
                    <a:lnTo>
                      <a:pt x="3" y="25"/>
                    </a:lnTo>
                    <a:lnTo>
                      <a:pt x="0" y="30"/>
                    </a:lnTo>
                    <a:lnTo>
                      <a:pt x="12" y="26"/>
                    </a:lnTo>
                    <a:lnTo>
                      <a:pt x="28" y="25"/>
                    </a:lnTo>
                    <a:lnTo>
                      <a:pt x="35" y="23"/>
                    </a:lnTo>
                    <a:lnTo>
                      <a:pt x="39" y="18"/>
                    </a:lnTo>
                    <a:lnTo>
                      <a:pt x="43" y="10"/>
                    </a:lnTo>
                    <a:lnTo>
                      <a:pt x="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423"/>
              <p:cNvSpPr>
                <a:spLocks/>
              </p:cNvSpPr>
              <p:nvPr/>
            </p:nvSpPr>
            <p:spPr bwMode="auto">
              <a:xfrm>
                <a:off x="3264" y="3700"/>
                <a:ext cx="17" cy="73"/>
              </a:xfrm>
              <a:custGeom>
                <a:avLst/>
                <a:gdLst>
                  <a:gd name="T0" fmla="*/ 3 w 17"/>
                  <a:gd name="T1" fmla="*/ 0 h 73"/>
                  <a:gd name="T2" fmla="*/ 11 w 17"/>
                  <a:gd name="T3" fmla="*/ 14 h 73"/>
                  <a:gd name="T4" fmla="*/ 15 w 17"/>
                  <a:gd name="T5" fmla="*/ 23 h 73"/>
                  <a:gd name="T6" fmla="*/ 17 w 17"/>
                  <a:gd name="T7" fmla="*/ 33 h 73"/>
                  <a:gd name="T8" fmla="*/ 17 w 17"/>
                  <a:gd name="T9" fmla="*/ 42 h 73"/>
                  <a:gd name="T10" fmla="*/ 16 w 17"/>
                  <a:gd name="T11" fmla="*/ 49 h 73"/>
                  <a:gd name="T12" fmla="*/ 14 w 17"/>
                  <a:gd name="T13" fmla="*/ 58 h 73"/>
                  <a:gd name="T14" fmla="*/ 11 w 17"/>
                  <a:gd name="T15" fmla="*/ 62 h 73"/>
                  <a:gd name="T16" fmla="*/ 7 w 17"/>
                  <a:gd name="T17" fmla="*/ 68 h 73"/>
                  <a:gd name="T18" fmla="*/ 0 w 17"/>
                  <a:gd name="T19" fmla="*/ 73 h 73"/>
                  <a:gd name="T20" fmla="*/ 5 w 17"/>
                  <a:gd name="T21" fmla="*/ 61 h 73"/>
                  <a:gd name="T22" fmla="*/ 7 w 17"/>
                  <a:gd name="T23" fmla="*/ 55 h 73"/>
                  <a:gd name="T24" fmla="*/ 9 w 17"/>
                  <a:gd name="T25" fmla="*/ 48 h 73"/>
                  <a:gd name="T26" fmla="*/ 9 w 17"/>
                  <a:gd name="T27" fmla="*/ 41 h 73"/>
                  <a:gd name="T28" fmla="*/ 9 w 17"/>
                  <a:gd name="T29" fmla="*/ 34 h 73"/>
                  <a:gd name="T30" fmla="*/ 9 w 17"/>
                  <a:gd name="T31" fmla="*/ 27 h 73"/>
                  <a:gd name="T32" fmla="*/ 7 w 17"/>
                  <a:gd name="T33" fmla="*/ 17 h 73"/>
                  <a:gd name="T34" fmla="*/ 3 w 17"/>
                  <a:gd name="T35" fmla="*/ 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73">
                    <a:moveTo>
                      <a:pt x="3" y="0"/>
                    </a:moveTo>
                    <a:lnTo>
                      <a:pt x="11" y="14"/>
                    </a:lnTo>
                    <a:lnTo>
                      <a:pt x="15" y="23"/>
                    </a:lnTo>
                    <a:lnTo>
                      <a:pt x="17" y="33"/>
                    </a:lnTo>
                    <a:lnTo>
                      <a:pt x="17" y="42"/>
                    </a:lnTo>
                    <a:lnTo>
                      <a:pt x="16" y="49"/>
                    </a:lnTo>
                    <a:lnTo>
                      <a:pt x="14" y="58"/>
                    </a:lnTo>
                    <a:lnTo>
                      <a:pt x="11" y="62"/>
                    </a:lnTo>
                    <a:lnTo>
                      <a:pt x="7" y="68"/>
                    </a:lnTo>
                    <a:lnTo>
                      <a:pt x="0" y="73"/>
                    </a:lnTo>
                    <a:lnTo>
                      <a:pt x="5" y="61"/>
                    </a:lnTo>
                    <a:lnTo>
                      <a:pt x="7" y="55"/>
                    </a:lnTo>
                    <a:lnTo>
                      <a:pt x="9" y="48"/>
                    </a:lnTo>
                    <a:lnTo>
                      <a:pt x="9" y="41"/>
                    </a:lnTo>
                    <a:lnTo>
                      <a:pt x="9" y="34"/>
                    </a:lnTo>
                    <a:lnTo>
                      <a:pt x="9" y="27"/>
                    </a:lnTo>
                    <a:lnTo>
                      <a:pt x="7" y="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424"/>
              <p:cNvSpPr>
                <a:spLocks/>
              </p:cNvSpPr>
              <p:nvPr/>
            </p:nvSpPr>
            <p:spPr bwMode="auto">
              <a:xfrm>
                <a:off x="3187" y="3668"/>
                <a:ext cx="20" cy="94"/>
              </a:xfrm>
              <a:custGeom>
                <a:avLst/>
                <a:gdLst>
                  <a:gd name="T0" fmla="*/ 9 w 20"/>
                  <a:gd name="T1" fmla="*/ 0 h 94"/>
                  <a:gd name="T2" fmla="*/ 3 w 20"/>
                  <a:gd name="T3" fmla="*/ 19 h 94"/>
                  <a:gd name="T4" fmla="*/ 1 w 20"/>
                  <a:gd name="T5" fmla="*/ 32 h 94"/>
                  <a:gd name="T6" fmla="*/ 0 w 20"/>
                  <a:gd name="T7" fmla="*/ 45 h 94"/>
                  <a:gd name="T8" fmla="*/ 2 w 20"/>
                  <a:gd name="T9" fmla="*/ 61 h 94"/>
                  <a:gd name="T10" fmla="*/ 6 w 20"/>
                  <a:gd name="T11" fmla="*/ 75 h 94"/>
                  <a:gd name="T12" fmla="*/ 13 w 20"/>
                  <a:gd name="T13" fmla="*/ 88 h 94"/>
                  <a:gd name="T14" fmla="*/ 20 w 20"/>
                  <a:gd name="T15" fmla="*/ 94 h 94"/>
                  <a:gd name="T16" fmla="*/ 13 w 20"/>
                  <a:gd name="T17" fmla="*/ 78 h 94"/>
                  <a:gd name="T18" fmla="*/ 9 w 20"/>
                  <a:gd name="T19" fmla="*/ 53 h 94"/>
                  <a:gd name="T20" fmla="*/ 9 w 20"/>
                  <a:gd name="T21" fmla="*/ 32 h 94"/>
                  <a:gd name="T22" fmla="*/ 9 w 20"/>
                  <a:gd name="T23" fmla="*/ 18 h 94"/>
                  <a:gd name="T24" fmla="*/ 9 w 20"/>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94">
                    <a:moveTo>
                      <a:pt x="9" y="0"/>
                    </a:moveTo>
                    <a:lnTo>
                      <a:pt x="3" y="19"/>
                    </a:lnTo>
                    <a:lnTo>
                      <a:pt x="1" y="32"/>
                    </a:lnTo>
                    <a:lnTo>
                      <a:pt x="0" y="45"/>
                    </a:lnTo>
                    <a:lnTo>
                      <a:pt x="2" y="61"/>
                    </a:lnTo>
                    <a:lnTo>
                      <a:pt x="6" y="75"/>
                    </a:lnTo>
                    <a:lnTo>
                      <a:pt x="13" y="88"/>
                    </a:lnTo>
                    <a:lnTo>
                      <a:pt x="20" y="94"/>
                    </a:lnTo>
                    <a:lnTo>
                      <a:pt x="13" y="78"/>
                    </a:lnTo>
                    <a:lnTo>
                      <a:pt x="9" y="53"/>
                    </a:lnTo>
                    <a:lnTo>
                      <a:pt x="9" y="32"/>
                    </a:lnTo>
                    <a:lnTo>
                      <a:pt x="9" y="18"/>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Oval 425"/>
              <p:cNvSpPr>
                <a:spLocks noChangeArrowheads="1"/>
              </p:cNvSpPr>
              <p:nvPr/>
            </p:nvSpPr>
            <p:spPr bwMode="auto">
              <a:xfrm>
                <a:off x="3238" y="3724"/>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48" name="Oval 426"/>
              <p:cNvSpPr>
                <a:spLocks noChangeArrowheads="1"/>
              </p:cNvSpPr>
              <p:nvPr/>
            </p:nvSpPr>
            <p:spPr bwMode="auto">
              <a:xfrm>
                <a:off x="3231" y="3700"/>
                <a:ext cx="3"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49" name="Oval 427"/>
              <p:cNvSpPr>
                <a:spLocks noChangeArrowheads="1"/>
              </p:cNvSpPr>
              <p:nvPr/>
            </p:nvSpPr>
            <p:spPr bwMode="auto">
              <a:xfrm>
                <a:off x="3291" y="3672"/>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0" name="Oval 428"/>
              <p:cNvSpPr>
                <a:spLocks noChangeArrowheads="1"/>
              </p:cNvSpPr>
              <p:nvPr/>
            </p:nvSpPr>
            <p:spPr bwMode="auto">
              <a:xfrm>
                <a:off x="3296" y="3722"/>
                <a:ext cx="5" cy="7"/>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1" name="Oval 429"/>
              <p:cNvSpPr>
                <a:spLocks noChangeArrowheads="1"/>
              </p:cNvSpPr>
              <p:nvPr/>
            </p:nvSpPr>
            <p:spPr bwMode="auto">
              <a:xfrm>
                <a:off x="3235" y="3750"/>
                <a:ext cx="3"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2" name="Oval 430"/>
              <p:cNvSpPr>
                <a:spLocks noChangeArrowheads="1"/>
              </p:cNvSpPr>
              <p:nvPr/>
            </p:nvSpPr>
            <p:spPr bwMode="auto">
              <a:xfrm>
                <a:off x="3239" y="3723"/>
                <a:ext cx="6"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3" name="Oval 431"/>
              <p:cNvSpPr>
                <a:spLocks noChangeArrowheads="1"/>
              </p:cNvSpPr>
              <p:nvPr/>
            </p:nvSpPr>
            <p:spPr bwMode="auto">
              <a:xfrm>
                <a:off x="3233" y="3699"/>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4" name="Oval 432"/>
              <p:cNvSpPr>
                <a:spLocks noChangeArrowheads="1"/>
              </p:cNvSpPr>
              <p:nvPr/>
            </p:nvSpPr>
            <p:spPr bwMode="auto">
              <a:xfrm>
                <a:off x="3292" y="3671"/>
                <a:ext cx="3"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5" name="Oval 433"/>
              <p:cNvSpPr>
                <a:spLocks noChangeArrowheads="1"/>
              </p:cNvSpPr>
              <p:nvPr/>
            </p:nvSpPr>
            <p:spPr bwMode="auto">
              <a:xfrm>
                <a:off x="3298" y="3722"/>
                <a:ext cx="4"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6" name="Oval 434"/>
              <p:cNvSpPr>
                <a:spLocks noChangeArrowheads="1"/>
              </p:cNvSpPr>
              <p:nvPr/>
            </p:nvSpPr>
            <p:spPr bwMode="auto">
              <a:xfrm>
                <a:off x="3236" y="3749"/>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7" name="Oval 435"/>
              <p:cNvSpPr>
                <a:spLocks noChangeArrowheads="1"/>
              </p:cNvSpPr>
              <p:nvPr/>
            </p:nvSpPr>
            <p:spPr bwMode="auto">
              <a:xfrm>
                <a:off x="3242" y="3725"/>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8" name="Oval 436"/>
              <p:cNvSpPr>
                <a:spLocks noChangeArrowheads="1"/>
              </p:cNvSpPr>
              <p:nvPr/>
            </p:nvSpPr>
            <p:spPr bwMode="auto">
              <a:xfrm>
                <a:off x="3293" y="3673"/>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59" name="Oval 437"/>
              <p:cNvSpPr>
                <a:spLocks noChangeArrowheads="1"/>
              </p:cNvSpPr>
              <p:nvPr/>
            </p:nvSpPr>
            <p:spPr bwMode="auto">
              <a:xfrm>
                <a:off x="3300" y="3723"/>
                <a:ext cx="1"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60" name="Oval 438"/>
              <p:cNvSpPr>
                <a:spLocks noChangeArrowheads="1"/>
              </p:cNvSpPr>
              <p:nvPr/>
            </p:nvSpPr>
            <p:spPr bwMode="auto">
              <a:xfrm>
                <a:off x="3238" y="3751"/>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61" name="Freeform 439"/>
              <p:cNvSpPr>
                <a:spLocks/>
              </p:cNvSpPr>
              <p:nvPr/>
            </p:nvSpPr>
            <p:spPr bwMode="auto">
              <a:xfrm>
                <a:off x="3576" y="3838"/>
                <a:ext cx="67" cy="63"/>
              </a:xfrm>
              <a:custGeom>
                <a:avLst/>
                <a:gdLst>
                  <a:gd name="T0" fmla="*/ 16 w 67"/>
                  <a:gd name="T1" fmla="*/ 0 h 63"/>
                  <a:gd name="T2" fmla="*/ 10 w 67"/>
                  <a:gd name="T3" fmla="*/ 13 h 63"/>
                  <a:gd name="T4" fmla="*/ 10 w 67"/>
                  <a:gd name="T5" fmla="*/ 24 h 63"/>
                  <a:gd name="T6" fmla="*/ 14 w 67"/>
                  <a:gd name="T7" fmla="*/ 37 h 63"/>
                  <a:gd name="T8" fmla="*/ 0 w 67"/>
                  <a:gd name="T9" fmla="*/ 52 h 63"/>
                  <a:gd name="T10" fmla="*/ 13 w 67"/>
                  <a:gd name="T11" fmla="*/ 63 h 63"/>
                  <a:gd name="T12" fmla="*/ 23 w 67"/>
                  <a:gd name="T13" fmla="*/ 52 h 63"/>
                  <a:gd name="T14" fmla="*/ 40 w 67"/>
                  <a:gd name="T15" fmla="*/ 58 h 63"/>
                  <a:gd name="T16" fmla="*/ 57 w 67"/>
                  <a:gd name="T17" fmla="*/ 58 h 63"/>
                  <a:gd name="T18" fmla="*/ 67 w 67"/>
                  <a:gd name="T19" fmla="*/ 50 h 63"/>
                  <a:gd name="T20" fmla="*/ 16 w 6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 h="63">
                    <a:moveTo>
                      <a:pt x="16" y="0"/>
                    </a:moveTo>
                    <a:lnTo>
                      <a:pt x="10" y="13"/>
                    </a:lnTo>
                    <a:lnTo>
                      <a:pt x="10" y="24"/>
                    </a:lnTo>
                    <a:lnTo>
                      <a:pt x="14" y="37"/>
                    </a:lnTo>
                    <a:lnTo>
                      <a:pt x="0" y="52"/>
                    </a:lnTo>
                    <a:lnTo>
                      <a:pt x="13" y="63"/>
                    </a:lnTo>
                    <a:lnTo>
                      <a:pt x="23" y="52"/>
                    </a:lnTo>
                    <a:lnTo>
                      <a:pt x="40" y="58"/>
                    </a:lnTo>
                    <a:lnTo>
                      <a:pt x="57" y="58"/>
                    </a:lnTo>
                    <a:lnTo>
                      <a:pt x="67" y="50"/>
                    </a:lnTo>
                    <a:lnTo>
                      <a:pt x="16" y="0"/>
                    </a:lnTo>
                    <a:close/>
                  </a:path>
                </a:pathLst>
              </a:custGeom>
              <a:solidFill>
                <a:srgbClr val="000000"/>
              </a:solidFill>
              <a:ln w="3175">
                <a:solidFill>
                  <a:srgbClr val="004000"/>
                </a:solidFill>
                <a:prstDash val="solid"/>
                <a:round/>
                <a:headEnd/>
                <a:tailEnd/>
              </a:ln>
            </p:spPr>
            <p:txBody>
              <a:bodyPr/>
              <a:lstStyle/>
              <a:p>
                <a:endParaRPr lang="en-US"/>
              </a:p>
            </p:txBody>
          </p:sp>
          <p:sp>
            <p:nvSpPr>
              <p:cNvPr id="37962" name="Freeform 440"/>
              <p:cNvSpPr>
                <a:spLocks/>
              </p:cNvSpPr>
              <p:nvPr/>
            </p:nvSpPr>
            <p:spPr bwMode="auto">
              <a:xfrm>
                <a:off x="3438" y="4014"/>
                <a:ext cx="391" cy="294"/>
              </a:xfrm>
              <a:custGeom>
                <a:avLst/>
                <a:gdLst>
                  <a:gd name="T0" fmla="*/ 0 w 391"/>
                  <a:gd name="T1" fmla="*/ 294 h 294"/>
                  <a:gd name="T2" fmla="*/ 6 w 391"/>
                  <a:gd name="T3" fmla="*/ 186 h 294"/>
                  <a:gd name="T4" fmla="*/ 17 w 391"/>
                  <a:gd name="T5" fmla="*/ 139 h 294"/>
                  <a:gd name="T6" fmla="*/ 34 w 391"/>
                  <a:gd name="T7" fmla="*/ 111 h 294"/>
                  <a:gd name="T8" fmla="*/ 55 w 391"/>
                  <a:gd name="T9" fmla="*/ 84 h 294"/>
                  <a:gd name="T10" fmla="*/ 82 w 391"/>
                  <a:gd name="T11" fmla="*/ 61 h 294"/>
                  <a:gd name="T12" fmla="*/ 104 w 391"/>
                  <a:gd name="T13" fmla="*/ 42 h 294"/>
                  <a:gd name="T14" fmla="*/ 131 w 391"/>
                  <a:gd name="T15" fmla="*/ 29 h 294"/>
                  <a:gd name="T16" fmla="*/ 167 w 391"/>
                  <a:gd name="T17" fmla="*/ 16 h 294"/>
                  <a:gd name="T18" fmla="*/ 199 w 391"/>
                  <a:gd name="T19" fmla="*/ 4 h 294"/>
                  <a:gd name="T20" fmla="*/ 230 w 391"/>
                  <a:gd name="T21" fmla="*/ 2 h 294"/>
                  <a:gd name="T22" fmla="*/ 262 w 391"/>
                  <a:gd name="T23" fmla="*/ 0 h 294"/>
                  <a:gd name="T24" fmla="*/ 288 w 391"/>
                  <a:gd name="T25" fmla="*/ 4 h 294"/>
                  <a:gd name="T26" fmla="*/ 321 w 391"/>
                  <a:gd name="T27" fmla="*/ 12 h 294"/>
                  <a:gd name="T28" fmla="*/ 339 w 391"/>
                  <a:gd name="T29" fmla="*/ 21 h 294"/>
                  <a:gd name="T30" fmla="*/ 391 w 391"/>
                  <a:gd name="T31" fmla="*/ 67 h 294"/>
                  <a:gd name="T32" fmla="*/ 336 w 391"/>
                  <a:gd name="T33" fmla="*/ 55 h 294"/>
                  <a:gd name="T34" fmla="*/ 309 w 391"/>
                  <a:gd name="T35" fmla="*/ 69 h 294"/>
                  <a:gd name="T36" fmla="*/ 277 w 391"/>
                  <a:gd name="T37" fmla="*/ 71 h 294"/>
                  <a:gd name="T38" fmla="*/ 251 w 391"/>
                  <a:gd name="T39" fmla="*/ 74 h 294"/>
                  <a:gd name="T40" fmla="*/ 220 w 391"/>
                  <a:gd name="T41" fmla="*/ 84 h 294"/>
                  <a:gd name="T42" fmla="*/ 186 w 391"/>
                  <a:gd name="T43" fmla="*/ 86 h 294"/>
                  <a:gd name="T44" fmla="*/ 161 w 391"/>
                  <a:gd name="T45" fmla="*/ 91 h 294"/>
                  <a:gd name="T46" fmla="*/ 127 w 391"/>
                  <a:gd name="T47" fmla="*/ 99 h 294"/>
                  <a:gd name="T48" fmla="*/ 97 w 391"/>
                  <a:gd name="T49" fmla="*/ 107 h 294"/>
                  <a:gd name="T50" fmla="*/ 80 w 391"/>
                  <a:gd name="T51" fmla="*/ 124 h 294"/>
                  <a:gd name="T52" fmla="*/ 57 w 391"/>
                  <a:gd name="T53" fmla="*/ 160 h 294"/>
                  <a:gd name="T54" fmla="*/ 45 w 391"/>
                  <a:gd name="T55" fmla="*/ 198 h 294"/>
                  <a:gd name="T56" fmla="*/ 40 w 391"/>
                  <a:gd name="T57" fmla="*/ 230 h 294"/>
                  <a:gd name="T58" fmla="*/ 38 w 391"/>
                  <a:gd name="T59" fmla="*/ 294 h 294"/>
                  <a:gd name="T60" fmla="*/ 0 w 391"/>
                  <a:gd name="T61" fmla="*/ 294 h 2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91" h="294">
                    <a:moveTo>
                      <a:pt x="0" y="294"/>
                    </a:moveTo>
                    <a:lnTo>
                      <a:pt x="6" y="186"/>
                    </a:lnTo>
                    <a:lnTo>
                      <a:pt x="17" y="139"/>
                    </a:lnTo>
                    <a:lnTo>
                      <a:pt x="34" y="111"/>
                    </a:lnTo>
                    <a:lnTo>
                      <a:pt x="55" y="84"/>
                    </a:lnTo>
                    <a:lnTo>
                      <a:pt x="82" y="61"/>
                    </a:lnTo>
                    <a:lnTo>
                      <a:pt x="104" y="42"/>
                    </a:lnTo>
                    <a:lnTo>
                      <a:pt x="131" y="29"/>
                    </a:lnTo>
                    <a:lnTo>
                      <a:pt x="167" y="16"/>
                    </a:lnTo>
                    <a:lnTo>
                      <a:pt x="199" y="4"/>
                    </a:lnTo>
                    <a:lnTo>
                      <a:pt x="230" y="2"/>
                    </a:lnTo>
                    <a:lnTo>
                      <a:pt x="262" y="0"/>
                    </a:lnTo>
                    <a:lnTo>
                      <a:pt x="288" y="4"/>
                    </a:lnTo>
                    <a:lnTo>
                      <a:pt x="321" y="12"/>
                    </a:lnTo>
                    <a:lnTo>
                      <a:pt x="339" y="21"/>
                    </a:lnTo>
                    <a:lnTo>
                      <a:pt x="391" y="67"/>
                    </a:lnTo>
                    <a:lnTo>
                      <a:pt x="336" y="55"/>
                    </a:lnTo>
                    <a:lnTo>
                      <a:pt x="309" y="69"/>
                    </a:lnTo>
                    <a:lnTo>
                      <a:pt x="277" y="71"/>
                    </a:lnTo>
                    <a:lnTo>
                      <a:pt x="251" y="74"/>
                    </a:lnTo>
                    <a:lnTo>
                      <a:pt x="220" y="84"/>
                    </a:lnTo>
                    <a:lnTo>
                      <a:pt x="186" y="86"/>
                    </a:lnTo>
                    <a:lnTo>
                      <a:pt x="161" y="91"/>
                    </a:lnTo>
                    <a:lnTo>
                      <a:pt x="127" y="99"/>
                    </a:lnTo>
                    <a:lnTo>
                      <a:pt x="97" y="107"/>
                    </a:lnTo>
                    <a:lnTo>
                      <a:pt x="80" y="124"/>
                    </a:lnTo>
                    <a:lnTo>
                      <a:pt x="57" y="160"/>
                    </a:lnTo>
                    <a:lnTo>
                      <a:pt x="45" y="198"/>
                    </a:lnTo>
                    <a:lnTo>
                      <a:pt x="40" y="230"/>
                    </a:lnTo>
                    <a:lnTo>
                      <a:pt x="38" y="294"/>
                    </a:lnTo>
                    <a:lnTo>
                      <a:pt x="0" y="294"/>
                    </a:lnTo>
                    <a:close/>
                  </a:path>
                </a:pathLst>
              </a:custGeom>
              <a:solidFill>
                <a:srgbClr val="000000"/>
              </a:solidFill>
              <a:ln w="3175">
                <a:solidFill>
                  <a:srgbClr val="004000"/>
                </a:solidFill>
                <a:prstDash val="solid"/>
                <a:round/>
                <a:headEnd/>
                <a:tailEnd/>
              </a:ln>
            </p:spPr>
            <p:txBody>
              <a:bodyPr/>
              <a:lstStyle/>
              <a:p>
                <a:endParaRPr lang="en-US"/>
              </a:p>
            </p:txBody>
          </p:sp>
          <p:sp>
            <p:nvSpPr>
              <p:cNvPr id="37963" name="Freeform 441"/>
              <p:cNvSpPr>
                <a:spLocks/>
              </p:cNvSpPr>
              <p:nvPr/>
            </p:nvSpPr>
            <p:spPr bwMode="auto">
              <a:xfrm>
                <a:off x="3457" y="4045"/>
                <a:ext cx="288" cy="216"/>
              </a:xfrm>
              <a:custGeom>
                <a:avLst/>
                <a:gdLst>
                  <a:gd name="T0" fmla="*/ 0 w 288"/>
                  <a:gd name="T1" fmla="*/ 216 h 216"/>
                  <a:gd name="T2" fmla="*/ 4 w 288"/>
                  <a:gd name="T3" fmla="*/ 159 h 216"/>
                  <a:gd name="T4" fmla="*/ 25 w 288"/>
                  <a:gd name="T5" fmla="*/ 100 h 216"/>
                  <a:gd name="T6" fmla="*/ 68 w 288"/>
                  <a:gd name="T7" fmla="*/ 60 h 216"/>
                  <a:gd name="T8" fmla="*/ 135 w 288"/>
                  <a:gd name="T9" fmla="*/ 36 h 216"/>
                  <a:gd name="T10" fmla="*/ 188 w 288"/>
                  <a:gd name="T11" fmla="*/ 24 h 216"/>
                  <a:gd name="T12" fmla="*/ 250 w 288"/>
                  <a:gd name="T13" fmla="*/ 6 h 216"/>
                  <a:gd name="T14" fmla="*/ 288 w 288"/>
                  <a:gd name="T15" fmla="*/ 6 h 216"/>
                  <a:gd name="T16" fmla="*/ 239 w 288"/>
                  <a:gd name="T17" fmla="*/ 0 h 216"/>
                  <a:gd name="T18" fmla="*/ 197 w 288"/>
                  <a:gd name="T19" fmla="*/ 7 h 216"/>
                  <a:gd name="T20" fmla="*/ 154 w 288"/>
                  <a:gd name="T21" fmla="*/ 26 h 216"/>
                  <a:gd name="T22" fmla="*/ 85 w 288"/>
                  <a:gd name="T23" fmla="*/ 51 h 216"/>
                  <a:gd name="T24" fmla="*/ 23 w 288"/>
                  <a:gd name="T25" fmla="*/ 89 h 216"/>
                  <a:gd name="T26" fmla="*/ 9 w 288"/>
                  <a:gd name="T27" fmla="*/ 121 h 216"/>
                  <a:gd name="T28" fmla="*/ 0 w 288"/>
                  <a:gd name="T29" fmla="*/ 216 h 2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88" h="216">
                    <a:moveTo>
                      <a:pt x="0" y="216"/>
                    </a:moveTo>
                    <a:lnTo>
                      <a:pt x="4" y="159"/>
                    </a:lnTo>
                    <a:lnTo>
                      <a:pt x="25" y="100"/>
                    </a:lnTo>
                    <a:lnTo>
                      <a:pt x="68" y="60"/>
                    </a:lnTo>
                    <a:lnTo>
                      <a:pt x="135" y="36"/>
                    </a:lnTo>
                    <a:lnTo>
                      <a:pt x="188" y="24"/>
                    </a:lnTo>
                    <a:lnTo>
                      <a:pt x="250" y="6"/>
                    </a:lnTo>
                    <a:lnTo>
                      <a:pt x="288" y="6"/>
                    </a:lnTo>
                    <a:lnTo>
                      <a:pt x="239" y="0"/>
                    </a:lnTo>
                    <a:lnTo>
                      <a:pt x="197" y="7"/>
                    </a:lnTo>
                    <a:lnTo>
                      <a:pt x="154" y="26"/>
                    </a:lnTo>
                    <a:lnTo>
                      <a:pt x="85" y="51"/>
                    </a:lnTo>
                    <a:lnTo>
                      <a:pt x="23" y="89"/>
                    </a:lnTo>
                    <a:lnTo>
                      <a:pt x="9" y="121"/>
                    </a:lnTo>
                    <a:lnTo>
                      <a:pt x="0" y="2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442"/>
              <p:cNvSpPr>
                <a:spLocks/>
              </p:cNvSpPr>
              <p:nvPr/>
            </p:nvSpPr>
            <p:spPr bwMode="auto">
              <a:xfrm>
                <a:off x="3437" y="3887"/>
                <a:ext cx="153" cy="421"/>
              </a:xfrm>
              <a:custGeom>
                <a:avLst/>
                <a:gdLst>
                  <a:gd name="T0" fmla="*/ 143 w 153"/>
                  <a:gd name="T1" fmla="*/ 0 h 421"/>
                  <a:gd name="T2" fmla="*/ 127 w 153"/>
                  <a:gd name="T3" fmla="*/ 14 h 421"/>
                  <a:gd name="T4" fmla="*/ 113 w 153"/>
                  <a:gd name="T5" fmla="*/ 28 h 421"/>
                  <a:gd name="T6" fmla="*/ 93 w 153"/>
                  <a:gd name="T7" fmla="*/ 49 h 421"/>
                  <a:gd name="T8" fmla="*/ 79 w 153"/>
                  <a:gd name="T9" fmla="*/ 69 h 421"/>
                  <a:gd name="T10" fmla="*/ 66 w 153"/>
                  <a:gd name="T11" fmla="*/ 89 h 421"/>
                  <a:gd name="T12" fmla="*/ 55 w 153"/>
                  <a:gd name="T13" fmla="*/ 108 h 421"/>
                  <a:gd name="T14" fmla="*/ 47 w 153"/>
                  <a:gd name="T15" fmla="*/ 127 h 421"/>
                  <a:gd name="T16" fmla="*/ 40 w 153"/>
                  <a:gd name="T17" fmla="*/ 147 h 421"/>
                  <a:gd name="T18" fmla="*/ 35 w 153"/>
                  <a:gd name="T19" fmla="*/ 170 h 421"/>
                  <a:gd name="T20" fmla="*/ 31 w 153"/>
                  <a:gd name="T21" fmla="*/ 194 h 421"/>
                  <a:gd name="T22" fmla="*/ 26 w 153"/>
                  <a:gd name="T23" fmla="*/ 220 h 421"/>
                  <a:gd name="T24" fmla="*/ 20 w 153"/>
                  <a:gd name="T25" fmla="*/ 253 h 421"/>
                  <a:gd name="T26" fmla="*/ 14 w 153"/>
                  <a:gd name="T27" fmla="*/ 279 h 421"/>
                  <a:gd name="T28" fmla="*/ 7 w 153"/>
                  <a:gd name="T29" fmla="*/ 310 h 421"/>
                  <a:gd name="T30" fmla="*/ 4 w 153"/>
                  <a:gd name="T31" fmla="*/ 333 h 421"/>
                  <a:gd name="T32" fmla="*/ 2 w 153"/>
                  <a:gd name="T33" fmla="*/ 352 h 421"/>
                  <a:gd name="T34" fmla="*/ 0 w 153"/>
                  <a:gd name="T35" fmla="*/ 377 h 421"/>
                  <a:gd name="T36" fmla="*/ 0 w 153"/>
                  <a:gd name="T37" fmla="*/ 400 h 421"/>
                  <a:gd name="T38" fmla="*/ 0 w 153"/>
                  <a:gd name="T39" fmla="*/ 421 h 421"/>
                  <a:gd name="T40" fmla="*/ 15 w 153"/>
                  <a:gd name="T41" fmla="*/ 421 h 421"/>
                  <a:gd name="T42" fmla="*/ 15 w 153"/>
                  <a:gd name="T43" fmla="*/ 389 h 421"/>
                  <a:gd name="T44" fmla="*/ 17 w 153"/>
                  <a:gd name="T45" fmla="*/ 363 h 421"/>
                  <a:gd name="T46" fmla="*/ 19 w 153"/>
                  <a:gd name="T47" fmla="*/ 345 h 421"/>
                  <a:gd name="T48" fmla="*/ 21 w 153"/>
                  <a:gd name="T49" fmla="*/ 324 h 421"/>
                  <a:gd name="T50" fmla="*/ 24 w 153"/>
                  <a:gd name="T51" fmla="*/ 305 h 421"/>
                  <a:gd name="T52" fmla="*/ 28 w 153"/>
                  <a:gd name="T53" fmla="*/ 287 h 421"/>
                  <a:gd name="T54" fmla="*/ 33 w 153"/>
                  <a:gd name="T55" fmla="*/ 270 h 421"/>
                  <a:gd name="T56" fmla="*/ 37 w 153"/>
                  <a:gd name="T57" fmla="*/ 250 h 421"/>
                  <a:gd name="T58" fmla="*/ 42 w 153"/>
                  <a:gd name="T59" fmla="*/ 227 h 421"/>
                  <a:gd name="T60" fmla="*/ 46 w 153"/>
                  <a:gd name="T61" fmla="*/ 200 h 421"/>
                  <a:gd name="T62" fmla="*/ 49 w 153"/>
                  <a:gd name="T63" fmla="*/ 174 h 421"/>
                  <a:gd name="T64" fmla="*/ 57 w 153"/>
                  <a:gd name="T65" fmla="*/ 140 h 421"/>
                  <a:gd name="T66" fmla="*/ 65 w 153"/>
                  <a:gd name="T67" fmla="*/ 119 h 421"/>
                  <a:gd name="T68" fmla="*/ 75 w 153"/>
                  <a:gd name="T69" fmla="*/ 101 h 421"/>
                  <a:gd name="T70" fmla="*/ 89 w 153"/>
                  <a:gd name="T71" fmla="*/ 80 h 421"/>
                  <a:gd name="T72" fmla="*/ 106 w 153"/>
                  <a:gd name="T73" fmla="*/ 56 h 421"/>
                  <a:gd name="T74" fmla="*/ 120 w 153"/>
                  <a:gd name="T75" fmla="*/ 40 h 421"/>
                  <a:gd name="T76" fmla="*/ 140 w 153"/>
                  <a:gd name="T77" fmla="*/ 22 h 421"/>
                  <a:gd name="T78" fmla="*/ 153 w 153"/>
                  <a:gd name="T79" fmla="*/ 9 h 421"/>
                  <a:gd name="T80" fmla="*/ 143 w 153"/>
                  <a:gd name="T81" fmla="*/ 0 h 4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53" h="421">
                    <a:moveTo>
                      <a:pt x="143" y="0"/>
                    </a:moveTo>
                    <a:lnTo>
                      <a:pt x="127" y="14"/>
                    </a:lnTo>
                    <a:lnTo>
                      <a:pt x="113" y="28"/>
                    </a:lnTo>
                    <a:lnTo>
                      <a:pt x="93" y="49"/>
                    </a:lnTo>
                    <a:lnTo>
                      <a:pt x="79" y="69"/>
                    </a:lnTo>
                    <a:lnTo>
                      <a:pt x="66" y="89"/>
                    </a:lnTo>
                    <a:lnTo>
                      <a:pt x="55" y="108"/>
                    </a:lnTo>
                    <a:lnTo>
                      <a:pt x="47" y="127"/>
                    </a:lnTo>
                    <a:lnTo>
                      <a:pt x="40" y="147"/>
                    </a:lnTo>
                    <a:lnTo>
                      <a:pt x="35" y="170"/>
                    </a:lnTo>
                    <a:lnTo>
                      <a:pt x="31" y="194"/>
                    </a:lnTo>
                    <a:lnTo>
                      <a:pt x="26" y="220"/>
                    </a:lnTo>
                    <a:lnTo>
                      <a:pt x="20" y="253"/>
                    </a:lnTo>
                    <a:lnTo>
                      <a:pt x="14" y="279"/>
                    </a:lnTo>
                    <a:lnTo>
                      <a:pt x="7" y="310"/>
                    </a:lnTo>
                    <a:lnTo>
                      <a:pt x="4" y="333"/>
                    </a:lnTo>
                    <a:lnTo>
                      <a:pt x="2" y="352"/>
                    </a:lnTo>
                    <a:lnTo>
                      <a:pt x="0" y="377"/>
                    </a:lnTo>
                    <a:lnTo>
                      <a:pt x="0" y="400"/>
                    </a:lnTo>
                    <a:lnTo>
                      <a:pt x="0" y="421"/>
                    </a:lnTo>
                    <a:lnTo>
                      <a:pt x="15" y="421"/>
                    </a:lnTo>
                    <a:lnTo>
                      <a:pt x="15" y="389"/>
                    </a:lnTo>
                    <a:lnTo>
                      <a:pt x="17" y="363"/>
                    </a:lnTo>
                    <a:lnTo>
                      <a:pt x="19" y="345"/>
                    </a:lnTo>
                    <a:lnTo>
                      <a:pt x="21" y="324"/>
                    </a:lnTo>
                    <a:lnTo>
                      <a:pt x="24" y="305"/>
                    </a:lnTo>
                    <a:lnTo>
                      <a:pt x="28" y="287"/>
                    </a:lnTo>
                    <a:lnTo>
                      <a:pt x="33" y="270"/>
                    </a:lnTo>
                    <a:lnTo>
                      <a:pt x="37" y="250"/>
                    </a:lnTo>
                    <a:lnTo>
                      <a:pt x="42" y="227"/>
                    </a:lnTo>
                    <a:lnTo>
                      <a:pt x="46" y="200"/>
                    </a:lnTo>
                    <a:lnTo>
                      <a:pt x="49" y="174"/>
                    </a:lnTo>
                    <a:lnTo>
                      <a:pt x="57" y="140"/>
                    </a:lnTo>
                    <a:lnTo>
                      <a:pt x="65" y="119"/>
                    </a:lnTo>
                    <a:lnTo>
                      <a:pt x="75" y="101"/>
                    </a:lnTo>
                    <a:lnTo>
                      <a:pt x="89" y="80"/>
                    </a:lnTo>
                    <a:lnTo>
                      <a:pt x="106" y="56"/>
                    </a:lnTo>
                    <a:lnTo>
                      <a:pt x="120" y="40"/>
                    </a:lnTo>
                    <a:lnTo>
                      <a:pt x="140" y="22"/>
                    </a:lnTo>
                    <a:lnTo>
                      <a:pt x="153" y="9"/>
                    </a:lnTo>
                    <a:lnTo>
                      <a:pt x="143" y="0"/>
                    </a:lnTo>
                    <a:close/>
                  </a:path>
                </a:pathLst>
              </a:custGeom>
              <a:solidFill>
                <a:srgbClr val="000000"/>
              </a:solidFill>
              <a:ln w="3175">
                <a:solidFill>
                  <a:srgbClr val="004000"/>
                </a:solidFill>
                <a:prstDash val="solid"/>
                <a:round/>
                <a:headEnd/>
                <a:tailEnd/>
              </a:ln>
            </p:spPr>
            <p:txBody>
              <a:bodyPr/>
              <a:lstStyle/>
              <a:p>
                <a:endParaRPr lang="en-US"/>
              </a:p>
            </p:txBody>
          </p:sp>
          <p:sp>
            <p:nvSpPr>
              <p:cNvPr id="37965" name="Freeform 443"/>
              <p:cNvSpPr>
                <a:spLocks/>
              </p:cNvSpPr>
              <p:nvPr/>
            </p:nvSpPr>
            <p:spPr bwMode="auto">
              <a:xfrm>
                <a:off x="3172" y="3848"/>
                <a:ext cx="279" cy="460"/>
              </a:xfrm>
              <a:custGeom>
                <a:avLst/>
                <a:gdLst>
                  <a:gd name="T0" fmla="*/ 279 w 279"/>
                  <a:gd name="T1" fmla="*/ 460 h 460"/>
                  <a:gd name="T2" fmla="*/ 270 w 279"/>
                  <a:gd name="T3" fmla="*/ 369 h 460"/>
                  <a:gd name="T4" fmla="*/ 261 w 279"/>
                  <a:gd name="T5" fmla="*/ 331 h 460"/>
                  <a:gd name="T6" fmla="*/ 256 w 279"/>
                  <a:gd name="T7" fmla="*/ 289 h 460"/>
                  <a:gd name="T8" fmla="*/ 247 w 279"/>
                  <a:gd name="T9" fmla="*/ 243 h 460"/>
                  <a:gd name="T10" fmla="*/ 234 w 279"/>
                  <a:gd name="T11" fmla="*/ 202 h 460"/>
                  <a:gd name="T12" fmla="*/ 224 w 279"/>
                  <a:gd name="T13" fmla="*/ 169 h 460"/>
                  <a:gd name="T14" fmla="*/ 208 w 279"/>
                  <a:gd name="T15" fmla="*/ 136 h 460"/>
                  <a:gd name="T16" fmla="*/ 187 w 279"/>
                  <a:gd name="T17" fmla="*/ 103 h 460"/>
                  <a:gd name="T18" fmla="*/ 167 w 279"/>
                  <a:gd name="T19" fmla="*/ 78 h 460"/>
                  <a:gd name="T20" fmla="*/ 149 w 279"/>
                  <a:gd name="T21" fmla="*/ 58 h 460"/>
                  <a:gd name="T22" fmla="*/ 130 w 279"/>
                  <a:gd name="T23" fmla="*/ 42 h 460"/>
                  <a:gd name="T24" fmla="*/ 94 w 279"/>
                  <a:gd name="T25" fmla="*/ 23 h 460"/>
                  <a:gd name="T26" fmla="*/ 53 w 279"/>
                  <a:gd name="T27" fmla="*/ 9 h 460"/>
                  <a:gd name="T28" fmla="*/ 0 w 279"/>
                  <a:gd name="T29" fmla="*/ 0 h 460"/>
                  <a:gd name="T30" fmla="*/ 27 w 279"/>
                  <a:gd name="T31" fmla="*/ 20 h 460"/>
                  <a:gd name="T32" fmla="*/ 45 w 279"/>
                  <a:gd name="T33" fmla="*/ 36 h 460"/>
                  <a:gd name="T34" fmla="*/ 64 w 279"/>
                  <a:gd name="T35" fmla="*/ 58 h 460"/>
                  <a:gd name="T36" fmla="*/ 78 w 279"/>
                  <a:gd name="T37" fmla="*/ 73 h 460"/>
                  <a:gd name="T38" fmla="*/ 98 w 279"/>
                  <a:gd name="T39" fmla="*/ 92 h 460"/>
                  <a:gd name="T40" fmla="*/ 115 w 279"/>
                  <a:gd name="T41" fmla="*/ 111 h 460"/>
                  <a:gd name="T42" fmla="*/ 140 w 279"/>
                  <a:gd name="T43" fmla="*/ 138 h 460"/>
                  <a:gd name="T44" fmla="*/ 160 w 279"/>
                  <a:gd name="T45" fmla="*/ 158 h 460"/>
                  <a:gd name="T46" fmla="*/ 176 w 279"/>
                  <a:gd name="T47" fmla="*/ 182 h 460"/>
                  <a:gd name="T48" fmla="*/ 192 w 279"/>
                  <a:gd name="T49" fmla="*/ 209 h 460"/>
                  <a:gd name="T50" fmla="*/ 203 w 279"/>
                  <a:gd name="T51" fmla="*/ 232 h 460"/>
                  <a:gd name="T52" fmla="*/ 219 w 279"/>
                  <a:gd name="T53" fmla="*/ 263 h 460"/>
                  <a:gd name="T54" fmla="*/ 233 w 279"/>
                  <a:gd name="T55" fmla="*/ 300 h 460"/>
                  <a:gd name="T56" fmla="*/ 245 w 279"/>
                  <a:gd name="T57" fmla="*/ 339 h 460"/>
                  <a:gd name="T58" fmla="*/ 254 w 279"/>
                  <a:gd name="T59" fmla="*/ 381 h 460"/>
                  <a:gd name="T60" fmla="*/ 261 w 279"/>
                  <a:gd name="T61" fmla="*/ 423 h 460"/>
                  <a:gd name="T62" fmla="*/ 259 w 279"/>
                  <a:gd name="T63" fmla="*/ 460 h 460"/>
                  <a:gd name="T64" fmla="*/ 279 w 279"/>
                  <a:gd name="T65" fmla="*/ 460 h 4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460">
                    <a:moveTo>
                      <a:pt x="279" y="460"/>
                    </a:moveTo>
                    <a:lnTo>
                      <a:pt x="270" y="369"/>
                    </a:lnTo>
                    <a:lnTo>
                      <a:pt x="261" y="331"/>
                    </a:lnTo>
                    <a:lnTo>
                      <a:pt x="256" y="289"/>
                    </a:lnTo>
                    <a:lnTo>
                      <a:pt x="247" y="243"/>
                    </a:lnTo>
                    <a:lnTo>
                      <a:pt x="234" y="202"/>
                    </a:lnTo>
                    <a:lnTo>
                      <a:pt x="224" y="169"/>
                    </a:lnTo>
                    <a:lnTo>
                      <a:pt x="208" y="136"/>
                    </a:lnTo>
                    <a:lnTo>
                      <a:pt x="187" y="103"/>
                    </a:lnTo>
                    <a:lnTo>
                      <a:pt x="167" y="78"/>
                    </a:lnTo>
                    <a:lnTo>
                      <a:pt x="149" y="58"/>
                    </a:lnTo>
                    <a:lnTo>
                      <a:pt x="130" y="42"/>
                    </a:lnTo>
                    <a:lnTo>
                      <a:pt x="94" y="23"/>
                    </a:lnTo>
                    <a:lnTo>
                      <a:pt x="53" y="9"/>
                    </a:lnTo>
                    <a:lnTo>
                      <a:pt x="0" y="0"/>
                    </a:lnTo>
                    <a:lnTo>
                      <a:pt x="27" y="20"/>
                    </a:lnTo>
                    <a:lnTo>
                      <a:pt x="45" y="36"/>
                    </a:lnTo>
                    <a:lnTo>
                      <a:pt x="64" y="58"/>
                    </a:lnTo>
                    <a:lnTo>
                      <a:pt x="78" y="73"/>
                    </a:lnTo>
                    <a:lnTo>
                      <a:pt x="98" y="92"/>
                    </a:lnTo>
                    <a:lnTo>
                      <a:pt x="115" y="111"/>
                    </a:lnTo>
                    <a:lnTo>
                      <a:pt x="140" y="138"/>
                    </a:lnTo>
                    <a:lnTo>
                      <a:pt x="160" y="158"/>
                    </a:lnTo>
                    <a:lnTo>
                      <a:pt x="176" y="182"/>
                    </a:lnTo>
                    <a:lnTo>
                      <a:pt x="192" y="209"/>
                    </a:lnTo>
                    <a:lnTo>
                      <a:pt x="203" y="232"/>
                    </a:lnTo>
                    <a:lnTo>
                      <a:pt x="219" y="263"/>
                    </a:lnTo>
                    <a:lnTo>
                      <a:pt x="233" y="300"/>
                    </a:lnTo>
                    <a:lnTo>
                      <a:pt x="245" y="339"/>
                    </a:lnTo>
                    <a:lnTo>
                      <a:pt x="254" y="381"/>
                    </a:lnTo>
                    <a:lnTo>
                      <a:pt x="261" y="423"/>
                    </a:lnTo>
                    <a:lnTo>
                      <a:pt x="259" y="460"/>
                    </a:lnTo>
                    <a:lnTo>
                      <a:pt x="279" y="460"/>
                    </a:lnTo>
                    <a:close/>
                  </a:path>
                </a:pathLst>
              </a:custGeom>
              <a:solidFill>
                <a:srgbClr val="000000"/>
              </a:solidFill>
              <a:ln w="3175">
                <a:solidFill>
                  <a:srgbClr val="004000"/>
                </a:solidFill>
                <a:prstDash val="solid"/>
                <a:round/>
                <a:headEnd/>
                <a:tailEnd/>
              </a:ln>
            </p:spPr>
            <p:txBody>
              <a:bodyPr/>
              <a:lstStyle/>
              <a:p>
                <a:endParaRPr lang="en-US"/>
              </a:p>
            </p:txBody>
          </p:sp>
          <p:sp>
            <p:nvSpPr>
              <p:cNvPr id="37966" name="Freeform 444"/>
              <p:cNvSpPr>
                <a:spLocks/>
              </p:cNvSpPr>
              <p:nvPr/>
            </p:nvSpPr>
            <p:spPr bwMode="auto">
              <a:xfrm>
                <a:off x="3247" y="3882"/>
                <a:ext cx="175" cy="281"/>
              </a:xfrm>
              <a:custGeom>
                <a:avLst/>
                <a:gdLst>
                  <a:gd name="T0" fmla="*/ 0 w 175"/>
                  <a:gd name="T1" fmla="*/ 0 h 281"/>
                  <a:gd name="T2" fmla="*/ 24 w 175"/>
                  <a:gd name="T3" fmla="*/ 17 h 281"/>
                  <a:gd name="T4" fmla="*/ 58 w 175"/>
                  <a:gd name="T5" fmla="*/ 51 h 281"/>
                  <a:gd name="T6" fmla="*/ 83 w 175"/>
                  <a:gd name="T7" fmla="*/ 79 h 281"/>
                  <a:gd name="T8" fmla="*/ 110 w 175"/>
                  <a:gd name="T9" fmla="*/ 115 h 281"/>
                  <a:gd name="T10" fmla="*/ 131 w 175"/>
                  <a:gd name="T11" fmla="*/ 156 h 281"/>
                  <a:gd name="T12" fmla="*/ 151 w 175"/>
                  <a:gd name="T13" fmla="*/ 193 h 281"/>
                  <a:gd name="T14" fmla="*/ 163 w 175"/>
                  <a:gd name="T15" fmla="*/ 237 h 281"/>
                  <a:gd name="T16" fmla="*/ 175 w 175"/>
                  <a:gd name="T17" fmla="*/ 281 h 281"/>
                  <a:gd name="T18" fmla="*/ 163 w 175"/>
                  <a:gd name="T19" fmla="*/ 217 h 281"/>
                  <a:gd name="T20" fmla="*/ 144 w 175"/>
                  <a:gd name="T21" fmla="*/ 162 h 281"/>
                  <a:gd name="T22" fmla="*/ 120 w 175"/>
                  <a:gd name="T23" fmla="*/ 116 h 281"/>
                  <a:gd name="T24" fmla="*/ 94 w 175"/>
                  <a:gd name="T25" fmla="*/ 82 h 281"/>
                  <a:gd name="T26" fmla="*/ 69 w 175"/>
                  <a:gd name="T27" fmla="*/ 52 h 281"/>
                  <a:gd name="T28" fmla="*/ 0 w 175"/>
                  <a:gd name="T29" fmla="*/ 0 h 2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75" h="281">
                    <a:moveTo>
                      <a:pt x="0" y="0"/>
                    </a:moveTo>
                    <a:lnTo>
                      <a:pt x="24" y="17"/>
                    </a:lnTo>
                    <a:lnTo>
                      <a:pt x="58" y="51"/>
                    </a:lnTo>
                    <a:lnTo>
                      <a:pt x="83" y="79"/>
                    </a:lnTo>
                    <a:lnTo>
                      <a:pt x="110" y="115"/>
                    </a:lnTo>
                    <a:lnTo>
                      <a:pt x="131" y="156"/>
                    </a:lnTo>
                    <a:lnTo>
                      <a:pt x="151" y="193"/>
                    </a:lnTo>
                    <a:lnTo>
                      <a:pt x="163" y="237"/>
                    </a:lnTo>
                    <a:lnTo>
                      <a:pt x="175" y="281"/>
                    </a:lnTo>
                    <a:lnTo>
                      <a:pt x="163" y="217"/>
                    </a:lnTo>
                    <a:lnTo>
                      <a:pt x="144" y="162"/>
                    </a:lnTo>
                    <a:lnTo>
                      <a:pt x="120" y="116"/>
                    </a:lnTo>
                    <a:lnTo>
                      <a:pt x="94" y="82"/>
                    </a:lnTo>
                    <a:lnTo>
                      <a:pt x="69" y="5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445"/>
              <p:cNvSpPr>
                <a:spLocks/>
              </p:cNvSpPr>
              <p:nvPr/>
            </p:nvSpPr>
            <p:spPr bwMode="auto">
              <a:xfrm>
                <a:off x="3663" y="3755"/>
                <a:ext cx="105" cy="75"/>
              </a:xfrm>
              <a:custGeom>
                <a:avLst/>
                <a:gdLst>
                  <a:gd name="T0" fmla="*/ 21 w 105"/>
                  <a:gd name="T1" fmla="*/ 5 h 75"/>
                  <a:gd name="T2" fmla="*/ 39 w 105"/>
                  <a:gd name="T3" fmla="*/ 3 h 75"/>
                  <a:gd name="T4" fmla="*/ 54 w 105"/>
                  <a:gd name="T5" fmla="*/ 0 h 75"/>
                  <a:gd name="T6" fmla="*/ 66 w 105"/>
                  <a:gd name="T7" fmla="*/ 0 h 75"/>
                  <a:gd name="T8" fmla="*/ 76 w 105"/>
                  <a:gd name="T9" fmla="*/ 2 h 75"/>
                  <a:gd name="T10" fmla="*/ 83 w 105"/>
                  <a:gd name="T11" fmla="*/ 5 h 75"/>
                  <a:gd name="T12" fmla="*/ 89 w 105"/>
                  <a:gd name="T13" fmla="*/ 9 h 75"/>
                  <a:gd name="T14" fmla="*/ 97 w 105"/>
                  <a:gd name="T15" fmla="*/ 14 h 75"/>
                  <a:gd name="T16" fmla="*/ 105 w 105"/>
                  <a:gd name="T17" fmla="*/ 17 h 75"/>
                  <a:gd name="T18" fmla="*/ 98 w 105"/>
                  <a:gd name="T19" fmla="*/ 20 h 75"/>
                  <a:gd name="T20" fmla="*/ 92 w 105"/>
                  <a:gd name="T21" fmla="*/ 26 h 75"/>
                  <a:gd name="T22" fmla="*/ 87 w 105"/>
                  <a:gd name="T23" fmla="*/ 39 h 75"/>
                  <a:gd name="T24" fmla="*/ 76 w 105"/>
                  <a:gd name="T25" fmla="*/ 50 h 75"/>
                  <a:gd name="T26" fmla="*/ 2 w 105"/>
                  <a:gd name="T27" fmla="*/ 75 h 75"/>
                  <a:gd name="T28" fmla="*/ 0 w 105"/>
                  <a:gd name="T29" fmla="*/ 33 h 75"/>
                  <a:gd name="T30" fmla="*/ 21 w 105"/>
                  <a:gd name="T31" fmla="*/ 5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5" h="75">
                    <a:moveTo>
                      <a:pt x="21" y="5"/>
                    </a:moveTo>
                    <a:lnTo>
                      <a:pt x="39" y="3"/>
                    </a:lnTo>
                    <a:lnTo>
                      <a:pt x="54" y="0"/>
                    </a:lnTo>
                    <a:lnTo>
                      <a:pt x="66" y="0"/>
                    </a:lnTo>
                    <a:lnTo>
                      <a:pt x="76" y="2"/>
                    </a:lnTo>
                    <a:lnTo>
                      <a:pt x="83" y="5"/>
                    </a:lnTo>
                    <a:lnTo>
                      <a:pt x="89" y="9"/>
                    </a:lnTo>
                    <a:lnTo>
                      <a:pt x="97" y="14"/>
                    </a:lnTo>
                    <a:lnTo>
                      <a:pt x="105" y="17"/>
                    </a:lnTo>
                    <a:lnTo>
                      <a:pt x="98" y="20"/>
                    </a:lnTo>
                    <a:lnTo>
                      <a:pt x="92" y="26"/>
                    </a:lnTo>
                    <a:lnTo>
                      <a:pt x="87" y="39"/>
                    </a:lnTo>
                    <a:lnTo>
                      <a:pt x="76" y="50"/>
                    </a:lnTo>
                    <a:lnTo>
                      <a:pt x="2" y="75"/>
                    </a:lnTo>
                    <a:lnTo>
                      <a:pt x="0" y="33"/>
                    </a:lnTo>
                    <a:lnTo>
                      <a:pt x="21" y="5"/>
                    </a:lnTo>
                    <a:close/>
                  </a:path>
                </a:pathLst>
              </a:custGeom>
              <a:solidFill>
                <a:srgbClr val="000000"/>
              </a:solidFill>
              <a:ln w="3175">
                <a:solidFill>
                  <a:srgbClr val="800000"/>
                </a:solidFill>
                <a:prstDash val="solid"/>
                <a:round/>
                <a:headEnd/>
                <a:tailEnd/>
              </a:ln>
            </p:spPr>
            <p:txBody>
              <a:bodyPr/>
              <a:lstStyle/>
              <a:p>
                <a:endParaRPr lang="en-US"/>
              </a:p>
            </p:txBody>
          </p:sp>
          <p:sp>
            <p:nvSpPr>
              <p:cNvPr id="37968" name="Freeform 446"/>
              <p:cNvSpPr>
                <a:spLocks/>
              </p:cNvSpPr>
              <p:nvPr/>
            </p:nvSpPr>
            <p:spPr bwMode="auto">
              <a:xfrm>
                <a:off x="3671" y="3760"/>
                <a:ext cx="85" cy="38"/>
              </a:xfrm>
              <a:custGeom>
                <a:avLst/>
                <a:gdLst>
                  <a:gd name="T0" fmla="*/ 33 w 85"/>
                  <a:gd name="T1" fmla="*/ 2 h 38"/>
                  <a:gd name="T2" fmla="*/ 47 w 85"/>
                  <a:gd name="T3" fmla="*/ 0 h 38"/>
                  <a:gd name="T4" fmla="*/ 56 w 85"/>
                  <a:gd name="T5" fmla="*/ 0 h 38"/>
                  <a:gd name="T6" fmla="*/ 63 w 85"/>
                  <a:gd name="T7" fmla="*/ 1 h 38"/>
                  <a:gd name="T8" fmla="*/ 72 w 85"/>
                  <a:gd name="T9" fmla="*/ 3 h 38"/>
                  <a:gd name="T10" fmla="*/ 78 w 85"/>
                  <a:gd name="T11" fmla="*/ 8 h 38"/>
                  <a:gd name="T12" fmla="*/ 85 w 85"/>
                  <a:gd name="T13" fmla="*/ 10 h 38"/>
                  <a:gd name="T14" fmla="*/ 71 w 85"/>
                  <a:gd name="T15" fmla="*/ 12 h 38"/>
                  <a:gd name="T16" fmla="*/ 61 w 85"/>
                  <a:gd name="T17" fmla="*/ 15 h 38"/>
                  <a:gd name="T18" fmla="*/ 51 w 85"/>
                  <a:gd name="T19" fmla="*/ 19 h 38"/>
                  <a:gd name="T20" fmla="*/ 38 w 85"/>
                  <a:gd name="T21" fmla="*/ 25 h 38"/>
                  <a:gd name="T22" fmla="*/ 22 w 85"/>
                  <a:gd name="T23" fmla="*/ 38 h 38"/>
                  <a:gd name="T24" fmla="*/ 0 w 85"/>
                  <a:gd name="T25" fmla="*/ 18 h 38"/>
                  <a:gd name="T26" fmla="*/ 33 w 85"/>
                  <a:gd name="T27" fmla="*/ 2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85" h="38">
                    <a:moveTo>
                      <a:pt x="33" y="2"/>
                    </a:moveTo>
                    <a:lnTo>
                      <a:pt x="47" y="0"/>
                    </a:lnTo>
                    <a:lnTo>
                      <a:pt x="56" y="0"/>
                    </a:lnTo>
                    <a:lnTo>
                      <a:pt x="63" y="1"/>
                    </a:lnTo>
                    <a:lnTo>
                      <a:pt x="72" y="3"/>
                    </a:lnTo>
                    <a:lnTo>
                      <a:pt x="78" y="8"/>
                    </a:lnTo>
                    <a:lnTo>
                      <a:pt x="85" y="10"/>
                    </a:lnTo>
                    <a:lnTo>
                      <a:pt x="71" y="12"/>
                    </a:lnTo>
                    <a:lnTo>
                      <a:pt x="61" y="15"/>
                    </a:lnTo>
                    <a:lnTo>
                      <a:pt x="51" y="19"/>
                    </a:lnTo>
                    <a:lnTo>
                      <a:pt x="38" y="25"/>
                    </a:lnTo>
                    <a:lnTo>
                      <a:pt x="22" y="38"/>
                    </a:lnTo>
                    <a:lnTo>
                      <a:pt x="0" y="18"/>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447"/>
              <p:cNvSpPr>
                <a:spLocks/>
              </p:cNvSpPr>
              <p:nvPr/>
            </p:nvSpPr>
            <p:spPr bwMode="auto">
              <a:xfrm>
                <a:off x="3692" y="3773"/>
                <a:ext cx="68" cy="31"/>
              </a:xfrm>
              <a:custGeom>
                <a:avLst/>
                <a:gdLst>
                  <a:gd name="T0" fmla="*/ 16 w 68"/>
                  <a:gd name="T1" fmla="*/ 18 h 31"/>
                  <a:gd name="T2" fmla="*/ 29 w 68"/>
                  <a:gd name="T3" fmla="*/ 9 h 31"/>
                  <a:gd name="T4" fmla="*/ 38 w 68"/>
                  <a:gd name="T5" fmla="*/ 6 h 31"/>
                  <a:gd name="T6" fmla="*/ 48 w 68"/>
                  <a:gd name="T7" fmla="*/ 3 h 31"/>
                  <a:gd name="T8" fmla="*/ 57 w 68"/>
                  <a:gd name="T9" fmla="*/ 1 h 31"/>
                  <a:gd name="T10" fmla="*/ 64 w 68"/>
                  <a:gd name="T11" fmla="*/ 0 h 31"/>
                  <a:gd name="T12" fmla="*/ 68 w 68"/>
                  <a:gd name="T13" fmla="*/ 0 h 31"/>
                  <a:gd name="T14" fmla="*/ 62 w 68"/>
                  <a:gd name="T15" fmla="*/ 3 h 31"/>
                  <a:gd name="T16" fmla="*/ 59 w 68"/>
                  <a:gd name="T17" fmla="*/ 9 h 31"/>
                  <a:gd name="T18" fmla="*/ 57 w 68"/>
                  <a:gd name="T19" fmla="*/ 14 h 31"/>
                  <a:gd name="T20" fmla="*/ 54 w 68"/>
                  <a:gd name="T21" fmla="*/ 28 h 31"/>
                  <a:gd name="T22" fmla="*/ 0 w 68"/>
                  <a:gd name="T23" fmla="*/ 31 h 31"/>
                  <a:gd name="T24" fmla="*/ 16 w 68"/>
                  <a:gd name="T25" fmla="*/ 18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 h="31">
                    <a:moveTo>
                      <a:pt x="16" y="18"/>
                    </a:moveTo>
                    <a:lnTo>
                      <a:pt x="29" y="9"/>
                    </a:lnTo>
                    <a:lnTo>
                      <a:pt x="38" y="6"/>
                    </a:lnTo>
                    <a:lnTo>
                      <a:pt x="48" y="3"/>
                    </a:lnTo>
                    <a:lnTo>
                      <a:pt x="57" y="1"/>
                    </a:lnTo>
                    <a:lnTo>
                      <a:pt x="64" y="0"/>
                    </a:lnTo>
                    <a:lnTo>
                      <a:pt x="68" y="0"/>
                    </a:lnTo>
                    <a:lnTo>
                      <a:pt x="62" y="3"/>
                    </a:lnTo>
                    <a:lnTo>
                      <a:pt x="59" y="9"/>
                    </a:lnTo>
                    <a:lnTo>
                      <a:pt x="57" y="14"/>
                    </a:lnTo>
                    <a:lnTo>
                      <a:pt x="54" y="28"/>
                    </a:lnTo>
                    <a:lnTo>
                      <a:pt x="0" y="31"/>
                    </a:lnTo>
                    <a:lnTo>
                      <a:pt x="16" y="18"/>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448"/>
              <p:cNvSpPr>
                <a:spLocks/>
              </p:cNvSpPr>
              <p:nvPr/>
            </p:nvSpPr>
            <p:spPr bwMode="auto">
              <a:xfrm>
                <a:off x="3597" y="3789"/>
                <a:ext cx="185" cy="104"/>
              </a:xfrm>
              <a:custGeom>
                <a:avLst/>
                <a:gdLst>
                  <a:gd name="T0" fmla="*/ 0 w 185"/>
                  <a:gd name="T1" fmla="*/ 76 h 104"/>
                  <a:gd name="T2" fmla="*/ 11 w 185"/>
                  <a:gd name="T3" fmla="*/ 88 h 104"/>
                  <a:gd name="T4" fmla="*/ 23 w 185"/>
                  <a:gd name="T5" fmla="*/ 96 h 104"/>
                  <a:gd name="T6" fmla="*/ 36 w 185"/>
                  <a:gd name="T7" fmla="*/ 100 h 104"/>
                  <a:gd name="T8" fmla="*/ 47 w 185"/>
                  <a:gd name="T9" fmla="*/ 103 h 104"/>
                  <a:gd name="T10" fmla="*/ 60 w 185"/>
                  <a:gd name="T11" fmla="*/ 104 h 104"/>
                  <a:gd name="T12" fmla="*/ 71 w 185"/>
                  <a:gd name="T13" fmla="*/ 104 h 104"/>
                  <a:gd name="T14" fmla="*/ 84 w 185"/>
                  <a:gd name="T15" fmla="*/ 103 h 104"/>
                  <a:gd name="T16" fmla="*/ 95 w 185"/>
                  <a:gd name="T17" fmla="*/ 101 h 104"/>
                  <a:gd name="T18" fmla="*/ 104 w 185"/>
                  <a:gd name="T19" fmla="*/ 97 h 104"/>
                  <a:gd name="T20" fmla="*/ 112 w 185"/>
                  <a:gd name="T21" fmla="*/ 93 h 104"/>
                  <a:gd name="T22" fmla="*/ 118 w 185"/>
                  <a:gd name="T23" fmla="*/ 88 h 104"/>
                  <a:gd name="T24" fmla="*/ 124 w 185"/>
                  <a:gd name="T25" fmla="*/ 82 h 104"/>
                  <a:gd name="T26" fmla="*/ 132 w 185"/>
                  <a:gd name="T27" fmla="*/ 73 h 104"/>
                  <a:gd name="T28" fmla="*/ 137 w 185"/>
                  <a:gd name="T29" fmla="*/ 65 h 104"/>
                  <a:gd name="T30" fmla="*/ 140 w 185"/>
                  <a:gd name="T31" fmla="*/ 53 h 104"/>
                  <a:gd name="T32" fmla="*/ 146 w 185"/>
                  <a:gd name="T33" fmla="*/ 42 h 104"/>
                  <a:gd name="T34" fmla="*/ 151 w 185"/>
                  <a:gd name="T35" fmla="*/ 35 h 104"/>
                  <a:gd name="T36" fmla="*/ 155 w 185"/>
                  <a:gd name="T37" fmla="*/ 29 h 104"/>
                  <a:gd name="T38" fmla="*/ 161 w 185"/>
                  <a:gd name="T39" fmla="*/ 25 h 104"/>
                  <a:gd name="T40" fmla="*/ 166 w 185"/>
                  <a:gd name="T41" fmla="*/ 22 h 104"/>
                  <a:gd name="T42" fmla="*/ 175 w 185"/>
                  <a:gd name="T43" fmla="*/ 19 h 104"/>
                  <a:gd name="T44" fmla="*/ 185 w 185"/>
                  <a:gd name="T45" fmla="*/ 13 h 104"/>
                  <a:gd name="T46" fmla="*/ 169 w 185"/>
                  <a:gd name="T47" fmla="*/ 9 h 104"/>
                  <a:gd name="T48" fmla="*/ 152 w 185"/>
                  <a:gd name="T49" fmla="*/ 5 h 104"/>
                  <a:gd name="T50" fmla="*/ 138 w 185"/>
                  <a:gd name="T51" fmla="*/ 2 h 104"/>
                  <a:gd name="T52" fmla="*/ 121 w 185"/>
                  <a:gd name="T53" fmla="*/ 1 h 104"/>
                  <a:gd name="T54" fmla="*/ 102 w 185"/>
                  <a:gd name="T55" fmla="*/ 0 h 104"/>
                  <a:gd name="T56" fmla="*/ 82 w 185"/>
                  <a:gd name="T57" fmla="*/ 3 h 104"/>
                  <a:gd name="T58" fmla="*/ 66 w 185"/>
                  <a:gd name="T59" fmla="*/ 8 h 104"/>
                  <a:gd name="T60" fmla="*/ 50 w 185"/>
                  <a:gd name="T61" fmla="*/ 15 h 104"/>
                  <a:gd name="T62" fmla="*/ 40 w 185"/>
                  <a:gd name="T63" fmla="*/ 24 h 104"/>
                  <a:gd name="T64" fmla="*/ 25 w 185"/>
                  <a:gd name="T65" fmla="*/ 36 h 104"/>
                  <a:gd name="T66" fmla="*/ 14 w 185"/>
                  <a:gd name="T67" fmla="*/ 50 h 104"/>
                  <a:gd name="T68" fmla="*/ 6 w 185"/>
                  <a:gd name="T69" fmla="*/ 67 h 104"/>
                  <a:gd name="T70" fmla="*/ 0 w 185"/>
                  <a:gd name="T71" fmla="*/ 76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5" h="104">
                    <a:moveTo>
                      <a:pt x="0" y="76"/>
                    </a:moveTo>
                    <a:lnTo>
                      <a:pt x="11" y="88"/>
                    </a:lnTo>
                    <a:lnTo>
                      <a:pt x="23" y="96"/>
                    </a:lnTo>
                    <a:lnTo>
                      <a:pt x="36" y="100"/>
                    </a:lnTo>
                    <a:lnTo>
                      <a:pt x="47" y="103"/>
                    </a:lnTo>
                    <a:lnTo>
                      <a:pt x="60" y="104"/>
                    </a:lnTo>
                    <a:lnTo>
                      <a:pt x="71" y="104"/>
                    </a:lnTo>
                    <a:lnTo>
                      <a:pt x="84" y="103"/>
                    </a:lnTo>
                    <a:lnTo>
                      <a:pt x="95" y="101"/>
                    </a:lnTo>
                    <a:lnTo>
                      <a:pt x="104" y="97"/>
                    </a:lnTo>
                    <a:lnTo>
                      <a:pt x="112" y="93"/>
                    </a:lnTo>
                    <a:lnTo>
                      <a:pt x="118" y="88"/>
                    </a:lnTo>
                    <a:lnTo>
                      <a:pt x="124" y="82"/>
                    </a:lnTo>
                    <a:lnTo>
                      <a:pt x="132" y="73"/>
                    </a:lnTo>
                    <a:lnTo>
                      <a:pt x="137" y="65"/>
                    </a:lnTo>
                    <a:lnTo>
                      <a:pt x="140" y="53"/>
                    </a:lnTo>
                    <a:lnTo>
                      <a:pt x="146" y="42"/>
                    </a:lnTo>
                    <a:lnTo>
                      <a:pt x="151" y="35"/>
                    </a:lnTo>
                    <a:lnTo>
                      <a:pt x="155" y="29"/>
                    </a:lnTo>
                    <a:lnTo>
                      <a:pt x="161" y="25"/>
                    </a:lnTo>
                    <a:lnTo>
                      <a:pt x="166" y="22"/>
                    </a:lnTo>
                    <a:lnTo>
                      <a:pt x="175" y="19"/>
                    </a:lnTo>
                    <a:lnTo>
                      <a:pt x="185" y="13"/>
                    </a:lnTo>
                    <a:lnTo>
                      <a:pt x="169" y="9"/>
                    </a:lnTo>
                    <a:lnTo>
                      <a:pt x="152" y="5"/>
                    </a:lnTo>
                    <a:lnTo>
                      <a:pt x="138" y="2"/>
                    </a:lnTo>
                    <a:lnTo>
                      <a:pt x="121" y="1"/>
                    </a:lnTo>
                    <a:lnTo>
                      <a:pt x="102" y="0"/>
                    </a:lnTo>
                    <a:lnTo>
                      <a:pt x="82" y="3"/>
                    </a:lnTo>
                    <a:lnTo>
                      <a:pt x="66" y="8"/>
                    </a:lnTo>
                    <a:lnTo>
                      <a:pt x="50" y="15"/>
                    </a:lnTo>
                    <a:lnTo>
                      <a:pt x="40" y="24"/>
                    </a:lnTo>
                    <a:lnTo>
                      <a:pt x="25" y="36"/>
                    </a:lnTo>
                    <a:lnTo>
                      <a:pt x="14" y="50"/>
                    </a:lnTo>
                    <a:lnTo>
                      <a:pt x="6" y="67"/>
                    </a:lnTo>
                    <a:lnTo>
                      <a:pt x="0" y="76"/>
                    </a:lnTo>
                    <a:close/>
                  </a:path>
                </a:pathLst>
              </a:custGeom>
              <a:solidFill>
                <a:srgbClr val="000000"/>
              </a:solidFill>
              <a:ln w="3175">
                <a:solidFill>
                  <a:srgbClr val="800000"/>
                </a:solidFill>
                <a:prstDash val="solid"/>
                <a:round/>
                <a:headEnd/>
                <a:tailEnd/>
              </a:ln>
            </p:spPr>
            <p:txBody>
              <a:bodyPr/>
              <a:lstStyle/>
              <a:p>
                <a:endParaRPr lang="en-US"/>
              </a:p>
            </p:txBody>
          </p:sp>
          <p:sp>
            <p:nvSpPr>
              <p:cNvPr id="37971" name="Freeform 449"/>
              <p:cNvSpPr>
                <a:spLocks/>
              </p:cNvSpPr>
              <p:nvPr/>
            </p:nvSpPr>
            <p:spPr bwMode="auto">
              <a:xfrm>
                <a:off x="3712" y="3794"/>
                <a:ext cx="61" cy="19"/>
              </a:xfrm>
              <a:custGeom>
                <a:avLst/>
                <a:gdLst>
                  <a:gd name="T0" fmla="*/ 0 w 61"/>
                  <a:gd name="T1" fmla="*/ 0 h 19"/>
                  <a:gd name="T2" fmla="*/ 17 w 61"/>
                  <a:gd name="T3" fmla="*/ 1 h 19"/>
                  <a:gd name="T4" fmla="*/ 34 w 61"/>
                  <a:gd name="T5" fmla="*/ 3 h 19"/>
                  <a:gd name="T6" fmla="*/ 41 w 61"/>
                  <a:gd name="T7" fmla="*/ 5 h 19"/>
                  <a:gd name="T8" fmla="*/ 50 w 61"/>
                  <a:gd name="T9" fmla="*/ 8 h 19"/>
                  <a:gd name="T10" fmla="*/ 57 w 61"/>
                  <a:gd name="T11" fmla="*/ 9 h 19"/>
                  <a:gd name="T12" fmla="*/ 61 w 61"/>
                  <a:gd name="T13" fmla="*/ 9 h 19"/>
                  <a:gd name="T14" fmla="*/ 49 w 61"/>
                  <a:gd name="T15" fmla="*/ 14 h 19"/>
                  <a:gd name="T16" fmla="*/ 42 w 61"/>
                  <a:gd name="T17" fmla="*/ 18 h 19"/>
                  <a:gd name="T18" fmla="*/ 30 w 61"/>
                  <a:gd name="T19" fmla="*/ 19 h 19"/>
                  <a:gd name="T20" fmla="*/ 16 w 61"/>
                  <a:gd name="T21" fmla="*/ 17 h 19"/>
                  <a:gd name="T22" fmla="*/ 3 w 61"/>
                  <a:gd name="T23" fmla="*/ 9 h 19"/>
                  <a:gd name="T24" fmla="*/ 0 w 61"/>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 h="19">
                    <a:moveTo>
                      <a:pt x="0" y="0"/>
                    </a:moveTo>
                    <a:lnTo>
                      <a:pt x="17" y="1"/>
                    </a:lnTo>
                    <a:lnTo>
                      <a:pt x="34" y="3"/>
                    </a:lnTo>
                    <a:lnTo>
                      <a:pt x="41" y="5"/>
                    </a:lnTo>
                    <a:lnTo>
                      <a:pt x="50" y="8"/>
                    </a:lnTo>
                    <a:lnTo>
                      <a:pt x="57" y="9"/>
                    </a:lnTo>
                    <a:lnTo>
                      <a:pt x="61" y="9"/>
                    </a:lnTo>
                    <a:lnTo>
                      <a:pt x="49" y="14"/>
                    </a:lnTo>
                    <a:lnTo>
                      <a:pt x="42" y="18"/>
                    </a:lnTo>
                    <a:lnTo>
                      <a:pt x="30" y="19"/>
                    </a:lnTo>
                    <a:lnTo>
                      <a:pt x="16" y="17"/>
                    </a:lnTo>
                    <a:lnTo>
                      <a:pt x="3" y="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2" name="Freeform 450"/>
              <p:cNvSpPr>
                <a:spLocks/>
              </p:cNvSpPr>
              <p:nvPr/>
            </p:nvSpPr>
            <p:spPr bwMode="auto">
              <a:xfrm>
                <a:off x="3611" y="3852"/>
                <a:ext cx="116" cy="38"/>
              </a:xfrm>
              <a:custGeom>
                <a:avLst/>
                <a:gdLst>
                  <a:gd name="T0" fmla="*/ 10 w 116"/>
                  <a:gd name="T1" fmla="*/ 25 h 38"/>
                  <a:gd name="T2" fmla="*/ 20 w 116"/>
                  <a:gd name="T3" fmla="*/ 27 h 38"/>
                  <a:gd name="T4" fmla="*/ 30 w 116"/>
                  <a:gd name="T5" fmla="*/ 29 h 38"/>
                  <a:gd name="T6" fmla="*/ 48 w 116"/>
                  <a:gd name="T7" fmla="*/ 30 h 38"/>
                  <a:gd name="T8" fmla="*/ 67 w 116"/>
                  <a:gd name="T9" fmla="*/ 28 h 38"/>
                  <a:gd name="T10" fmla="*/ 81 w 116"/>
                  <a:gd name="T11" fmla="*/ 24 h 38"/>
                  <a:gd name="T12" fmla="*/ 95 w 116"/>
                  <a:gd name="T13" fmla="*/ 19 h 38"/>
                  <a:gd name="T14" fmla="*/ 108 w 116"/>
                  <a:gd name="T15" fmla="*/ 9 h 38"/>
                  <a:gd name="T16" fmla="*/ 116 w 116"/>
                  <a:gd name="T17" fmla="*/ 0 h 38"/>
                  <a:gd name="T18" fmla="*/ 111 w 116"/>
                  <a:gd name="T19" fmla="*/ 13 h 38"/>
                  <a:gd name="T20" fmla="*/ 105 w 116"/>
                  <a:gd name="T21" fmla="*/ 19 h 38"/>
                  <a:gd name="T22" fmla="*/ 94 w 116"/>
                  <a:gd name="T23" fmla="*/ 26 h 38"/>
                  <a:gd name="T24" fmla="*/ 85 w 116"/>
                  <a:gd name="T25" fmla="*/ 32 h 38"/>
                  <a:gd name="T26" fmla="*/ 74 w 116"/>
                  <a:gd name="T27" fmla="*/ 35 h 38"/>
                  <a:gd name="T28" fmla="*/ 60 w 116"/>
                  <a:gd name="T29" fmla="*/ 37 h 38"/>
                  <a:gd name="T30" fmla="*/ 44 w 116"/>
                  <a:gd name="T31" fmla="*/ 38 h 38"/>
                  <a:gd name="T32" fmla="*/ 30 w 116"/>
                  <a:gd name="T33" fmla="*/ 37 h 38"/>
                  <a:gd name="T34" fmla="*/ 16 w 116"/>
                  <a:gd name="T35" fmla="*/ 34 h 38"/>
                  <a:gd name="T36" fmla="*/ 8 w 116"/>
                  <a:gd name="T37" fmla="*/ 30 h 38"/>
                  <a:gd name="T38" fmla="*/ 0 w 116"/>
                  <a:gd name="T39" fmla="*/ 24 h 38"/>
                  <a:gd name="T40" fmla="*/ 10 w 116"/>
                  <a:gd name="T41" fmla="*/ 25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38">
                    <a:moveTo>
                      <a:pt x="10" y="25"/>
                    </a:moveTo>
                    <a:lnTo>
                      <a:pt x="20" y="27"/>
                    </a:lnTo>
                    <a:lnTo>
                      <a:pt x="30" y="29"/>
                    </a:lnTo>
                    <a:lnTo>
                      <a:pt x="48" y="30"/>
                    </a:lnTo>
                    <a:lnTo>
                      <a:pt x="67" y="28"/>
                    </a:lnTo>
                    <a:lnTo>
                      <a:pt x="81" y="24"/>
                    </a:lnTo>
                    <a:lnTo>
                      <a:pt x="95" y="19"/>
                    </a:lnTo>
                    <a:lnTo>
                      <a:pt x="108" y="9"/>
                    </a:lnTo>
                    <a:lnTo>
                      <a:pt x="116" y="0"/>
                    </a:lnTo>
                    <a:lnTo>
                      <a:pt x="111" y="13"/>
                    </a:lnTo>
                    <a:lnTo>
                      <a:pt x="105" y="19"/>
                    </a:lnTo>
                    <a:lnTo>
                      <a:pt x="94" y="26"/>
                    </a:lnTo>
                    <a:lnTo>
                      <a:pt x="85" y="32"/>
                    </a:lnTo>
                    <a:lnTo>
                      <a:pt x="74" y="35"/>
                    </a:lnTo>
                    <a:lnTo>
                      <a:pt x="60" y="37"/>
                    </a:lnTo>
                    <a:lnTo>
                      <a:pt x="44" y="38"/>
                    </a:lnTo>
                    <a:lnTo>
                      <a:pt x="30" y="37"/>
                    </a:lnTo>
                    <a:lnTo>
                      <a:pt x="16" y="34"/>
                    </a:lnTo>
                    <a:lnTo>
                      <a:pt x="8" y="30"/>
                    </a:lnTo>
                    <a:lnTo>
                      <a:pt x="0" y="24"/>
                    </a:lnTo>
                    <a:lnTo>
                      <a:pt x="1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451"/>
              <p:cNvSpPr>
                <a:spLocks/>
              </p:cNvSpPr>
              <p:nvPr/>
            </p:nvSpPr>
            <p:spPr bwMode="auto">
              <a:xfrm>
                <a:off x="3579" y="3731"/>
                <a:ext cx="133" cy="144"/>
              </a:xfrm>
              <a:custGeom>
                <a:avLst/>
                <a:gdLst>
                  <a:gd name="T0" fmla="*/ 10 w 133"/>
                  <a:gd name="T1" fmla="*/ 130 h 144"/>
                  <a:gd name="T2" fmla="*/ 4 w 133"/>
                  <a:gd name="T3" fmla="*/ 116 h 144"/>
                  <a:gd name="T4" fmla="*/ 1 w 133"/>
                  <a:gd name="T5" fmla="*/ 106 h 144"/>
                  <a:gd name="T6" fmla="*/ 0 w 133"/>
                  <a:gd name="T7" fmla="*/ 91 h 144"/>
                  <a:gd name="T8" fmla="*/ 1 w 133"/>
                  <a:gd name="T9" fmla="*/ 80 h 144"/>
                  <a:gd name="T10" fmla="*/ 5 w 133"/>
                  <a:gd name="T11" fmla="*/ 69 h 144"/>
                  <a:gd name="T12" fmla="*/ 15 w 133"/>
                  <a:gd name="T13" fmla="*/ 57 h 144"/>
                  <a:gd name="T14" fmla="*/ 22 w 133"/>
                  <a:gd name="T15" fmla="*/ 50 h 144"/>
                  <a:gd name="T16" fmla="*/ 32 w 133"/>
                  <a:gd name="T17" fmla="*/ 43 h 144"/>
                  <a:gd name="T18" fmla="*/ 45 w 133"/>
                  <a:gd name="T19" fmla="*/ 37 h 144"/>
                  <a:gd name="T20" fmla="*/ 56 w 133"/>
                  <a:gd name="T21" fmla="*/ 34 h 144"/>
                  <a:gd name="T22" fmla="*/ 69 w 133"/>
                  <a:gd name="T23" fmla="*/ 30 h 144"/>
                  <a:gd name="T24" fmla="*/ 83 w 133"/>
                  <a:gd name="T25" fmla="*/ 28 h 144"/>
                  <a:gd name="T26" fmla="*/ 93 w 133"/>
                  <a:gd name="T27" fmla="*/ 25 h 144"/>
                  <a:gd name="T28" fmla="*/ 109 w 133"/>
                  <a:gd name="T29" fmla="*/ 20 h 144"/>
                  <a:gd name="T30" fmla="*/ 120 w 133"/>
                  <a:gd name="T31" fmla="*/ 11 h 144"/>
                  <a:gd name="T32" fmla="*/ 133 w 133"/>
                  <a:gd name="T33" fmla="*/ 0 h 144"/>
                  <a:gd name="T34" fmla="*/ 132 w 133"/>
                  <a:gd name="T35" fmla="*/ 13 h 144"/>
                  <a:gd name="T36" fmla="*/ 127 w 133"/>
                  <a:gd name="T37" fmla="*/ 31 h 144"/>
                  <a:gd name="T38" fmla="*/ 122 w 133"/>
                  <a:gd name="T39" fmla="*/ 44 h 144"/>
                  <a:gd name="T40" fmla="*/ 116 w 133"/>
                  <a:gd name="T41" fmla="*/ 60 h 144"/>
                  <a:gd name="T42" fmla="*/ 113 w 133"/>
                  <a:gd name="T43" fmla="*/ 72 h 144"/>
                  <a:gd name="T44" fmla="*/ 107 w 133"/>
                  <a:gd name="T45" fmla="*/ 85 h 144"/>
                  <a:gd name="T46" fmla="*/ 102 w 133"/>
                  <a:gd name="T47" fmla="*/ 95 h 144"/>
                  <a:gd name="T48" fmla="*/ 94 w 133"/>
                  <a:gd name="T49" fmla="*/ 111 h 144"/>
                  <a:gd name="T50" fmla="*/ 86 w 133"/>
                  <a:gd name="T51" fmla="*/ 119 h 144"/>
                  <a:gd name="T52" fmla="*/ 75 w 133"/>
                  <a:gd name="T53" fmla="*/ 130 h 144"/>
                  <a:gd name="T54" fmla="*/ 56 w 133"/>
                  <a:gd name="T55" fmla="*/ 141 h 144"/>
                  <a:gd name="T56" fmla="*/ 43 w 133"/>
                  <a:gd name="T57" fmla="*/ 142 h 144"/>
                  <a:gd name="T58" fmla="*/ 27 w 133"/>
                  <a:gd name="T59" fmla="*/ 144 h 144"/>
                  <a:gd name="T60" fmla="*/ 10 w 133"/>
                  <a:gd name="T61" fmla="*/ 130 h 1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3" h="144">
                    <a:moveTo>
                      <a:pt x="10" y="130"/>
                    </a:moveTo>
                    <a:lnTo>
                      <a:pt x="4" y="116"/>
                    </a:lnTo>
                    <a:lnTo>
                      <a:pt x="1" y="106"/>
                    </a:lnTo>
                    <a:lnTo>
                      <a:pt x="0" y="91"/>
                    </a:lnTo>
                    <a:lnTo>
                      <a:pt x="1" y="80"/>
                    </a:lnTo>
                    <a:lnTo>
                      <a:pt x="5" y="69"/>
                    </a:lnTo>
                    <a:lnTo>
                      <a:pt x="15" y="57"/>
                    </a:lnTo>
                    <a:lnTo>
                      <a:pt x="22" y="50"/>
                    </a:lnTo>
                    <a:lnTo>
                      <a:pt x="32" y="43"/>
                    </a:lnTo>
                    <a:lnTo>
                      <a:pt x="45" y="37"/>
                    </a:lnTo>
                    <a:lnTo>
                      <a:pt x="56" y="34"/>
                    </a:lnTo>
                    <a:lnTo>
                      <a:pt x="69" y="30"/>
                    </a:lnTo>
                    <a:lnTo>
                      <a:pt x="83" y="28"/>
                    </a:lnTo>
                    <a:lnTo>
                      <a:pt x="93" y="25"/>
                    </a:lnTo>
                    <a:lnTo>
                      <a:pt x="109" y="20"/>
                    </a:lnTo>
                    <a:lnTo>
                      <a:pt x="120" y="11"/>
                    </a:lnTo>
                    <a:lnTo>
                      <a:pt x="133" y="0"/>
                    </a:lnTo>
                    <a:lnTo>
                      <a:pt x="132" y="13"/>
                    </a:lnTo>
                    <a:lnTo>
                      <a:pt x="127" y="31"/>
                    </a:lnTo>
                    <a:lnTo>
                      <a:pt x="122" y="44"/>
                    </a:lnTo>
                    <a:lnTo>
                      <a:pt x="116" y="60"/>
                    </a:lnTo>
                    <a:lnTo>
                      <a:pt x="113" y="72"/>
                    </a:lnTo>
                    <a:lnTo>
                      <a:pt x="107" y="85"/>
                    </a:lnTo>
                    <a:lnTo>
                      <a:pt x="102" y="95"/>
                    </a:lnTo>
                    <a:lnTo>
                      <a:pt x="94" y="111"/>
                    </a:lnTo>
                    <a:lnTo>
                      <a:pt x="86" y="119"/>
                    </a:lnTo>
                    <a:lnTo>
                      <a:pt x="75" y="130"/>
                    </a:lnTo>
                    <a:lnTo>
                      <a:pt x="56" y="141"/>
                    </a:lnTo>
                    <a:lnTo>
                      <a:pt x="43" y="142"/>
                    </a:lnTo>
                    <a:lnTo>
                      <a:pt x="27" y="144"/>
                    </a:lnTo>
                    <a:lnTo>
                      <a:pt x="10" y="130"/>
                    </a:lnTo>
                    <a:close/>
                  </a:path>
                </a:pathLst>
              </a:custGeom>
              <a:solidFill>
                <a:srgbClr val="FF0000"/>
              </a:solidFill>
              <a:ln w="3175">
                <a:solidFill>
                  <a:srgbClr val="800000"/>
                </a:solidFill>
                <a:prstDash val="solid"/>
                <a:round/>
                <a:headEnd/>
                <a:tailEnd/>
              </a:ln>
            </p:spPr>
            <p:txBody>
              <a:bodyPr/>
              <a:lstStyle/>
              <a:p>
                <a:endParaRPr lang="en-US"/>
              </a:p>
            </p:txBody>
          </p:sp>
          <p:sp>
            <p:nvSpPr>
              <p:cNvPr id="37974" name="Freeform 452"/>
              <p:cNvSpPr>
                <a:spLocks/>
              </p:cNvSpPr>
              <p:nvPr/>
            </p:nvSpPr>
            <p:spPr bwMode="auto">
              <a:xfrm>
                <a:off x="3582" y="3770"/>
                <a:ext cx="51" cy="54"/>
              </a:xfrm>
              <a:custGeom>
                <a:avLst/>
                <a:gdLst>
                  <a:gd name="T0" fmla="*/ 0 w 51"/>
                  <a:gd name="T1" fmla="*/ 54 h 54"/>
                  <a:gd name="T2" fmla="*/ 1 w 51"/>
                  <a:gd name="T3" fmla="*/ 42 h 54"/>
                  <a:gd name="T4" fmla="*/ 5 w 51"/>
                  <a:gd name="T5" fmla="*/ 32 h 54"/>
                  <a:gd name="T6" fmla="*/ 13 w 51"/>
                  <a:gd name="T7" fmla="*/ 22 h 54"/>
                  <a:gd name="T8" fmla="*/ 23 w 51"/>
                  <a:gd name="T9" fmla="*/ 14 h 54"/>
                  <a:gd name="T10" fmla="*/ 32 w 51"/>
                  <a:gd name="T11" fmla="*/ 8 h 54"/>
                  <a:gd name="T12" fmla="*/ 43 w 51"/>
                  <a:gd name="T13" fmla="*/ 2 h 54"/>
                  <a:gd name="T14" fmla="*/ 51 w 51"/>
                  <a:gd name="T15" fmla="*/ 0 h 54"/>
                  <a:gd name="T16" fmla="*/ 39 w 51"/>
                  <a:gd name="T17" fmla="*/ 12 h 54"/>
                  <a:gd name="T18" fmla="*/ 32 w 51"/>
                  <a:gd name="T19" fmla="*/ 25 h 54"/>
                  <a:gd name="T20" fmla="*/ 24 w 51"/>
                  <a:gd name="T21" fmla="*/ 38 h 54"/>
                  <a:gd name="T22" fmla="*/ 18 w 51"/>
                  <a:gd name="T23" fmla="*/ 45 h 54"/>
                  <a:gd name="T24" fmla="*/ 9 w 51"/>
                  <a:gd name="T25" fmla="*/ 52 h 54"/>
                  <a:gd name="T26" fmla="*/ 0 w 51"/>
                  <a:gd name="T27" fmla="*/ 54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1" h="54">
                    <a:moveTo>
                      <a:pt x="0" y="54"/>
                    </a:moveTo>
                    <a:lnTo>
                      <a:pt x="1" y="42"/>
                    </a:lnTo>
                    <a:lnTo>
                      <a:pt x="5" y="32"/>
                    </a:lnTo>
                    <a:lnTo>
                      <a:pt x="13" y="22"/>
                    </a:lnTo>
                    <a:lnTo>
                      <a:pt x="23" y="14"/>
                    </a:lnTo>
                    <a:lnTo>
                      <a:pt x="32" y="8"/>
                    </a:lnTo>
                    <a:lnTo>
                      <a:pt x="43" y="2"/>
                    </a:lnTo>
                    <a:lnTo>
                      <a:pt x="51" y="0"/>
                    </a:lnTo>
                    <a:lnTo>
                      <a:pt x="39" y="12"/>
                    </a:lnTo>
                    <a:lnTo>
                      <a:pt x="32" y="25"/>
                    </a:lnTo>
                    <a:lnTo>
                      <a:pt x="24" y="38"/>
                    </a:lnTo>
                    <a:lnTo>
                      <a:pt x="18" y="45"/>
                    </a:lnTo>
                    <a:lnTo>
                      <a:pt x="9" y="52"/>
                    </a:lnTo>
                    <a:lnTo>
                      <a:pt x="0"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453"/>
              <p:cNvSpPr>
                <a:spLocks/>
              </p:cNvSpPr>
              <p:nvPr/>
            </p:nvSpPr>
            <p:spPr bwMode="auto">
              <a:xfrm>
                <a:off x="3660" y="3739"/>
                <a:ext cx="47" cy="27"/>
              </a:xfrm>
              <a:custGeom>
                <a:avLst/>
                <a:gdLst>
                  <a:gd name="T0" fmla="*/ 47 w 47"/>
                  <a:gd name="T1" fmla="*/ 0 h 27"/>
                  <a:gd name="T2" fmla="*/ 36 w 47"/>
                  <a:gd name="T3" fmla="*/ 11 h 27"/>
                  <a:gd name="T4" fmla="*/ 23 w 47"/>
                  <a:gd name="T5" fmla="*/ 19 h 27"/>
                  <a:gd name="T6" fmla="*/ 12 w 47"/>
                  <a:gd name="T7" fmla="*/ 21 h 27"/>
                  <a:gd name="T8" fmla="*/ 0 w 47"/>
                  <a:gd name="T9" fmla="*/ 23 h 27"/>
                  <a:gd name="T10" fmla="*/ 8 w 47"/>
                  <a:gd name="T11" fmla="*/ 26 h 27"/>
                  <a:gd name="T12" fmla="*/ 18 w 47"/>
                  <a:gd name="T13" fmla="*/ 27 h 27"/>
                  <a:gd name="T14" fmla="*/ 31 w 47"/>
                  <a:gd name="T15" fmla="*/ 27 h 27"/>
                  <a:gd name="T16" fmla="*/ 37 w 47"/>
                  <a:gd name="T17" fmla="*/ 25 h 27"/>
                  <a:gd name="T18" fmla="*/ 42 w 47"/>
                  <a:gd name="T19" fmla="*/ 18 h 27"/>
                  <a:gd name="T20" fmla="*/ 45 w 47"/>
                  <a:gd name="T21" fmla="*/ 10 h 27"/>
                  <a:gd name="T22" fmla="*/ 47 w 47"/>
                  <a:gd name="T23" fmla="*/ 0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7">
                    <a:moveTo>
                      <a:pt x="47" y="0"/>
                    </a:moveTo>
                    <a:lnTo>
                      <a:pt x="36" y="11"/>
                    </a:lnTo>
                    <a:lnTo>
                      <a:pt x="23" y="19"/>
                    </a:lnTo>
                    <a:lnTo>
                      <a:pt x="12" y="21"/>
                    </a:lnTo>
                    <a:lnTo>
                      <a:pt x="0" y="23"/>
                    </a:lnTo>
                    <a:lnTo>
                      <a:pt x="8" y="26"/>
                    </a:lnTo>
                    <a:lnTo>
                      <a:pt x="18" y="27"/>
                    </a:lnTo>
                    <a:lnTo>
                      <a:pt x="31" y="27"/>
                    </a:lnTo>
                    <a:lnTo>
                      <a:pt x="37" y="25"/>
                    </a:lnTo>
                    <a:lnTo>
                      <a:pt x="42" y="18"/>
                    </a:lnTo>
                    <a:lnTo>
                      <a:pt x="45" y="10"/>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Oval 454"/>
              <p:cNvSpPr>
                <a:spLocks noChangeArrowheads="1"/>
              </p:cNvSpPr>
              <p:nvPr/>
            </p:nvSpPr>
            <p:spPr bwMode="auto">
              <a:xfrm>
                <a:off x="3622" y="3832"/>
                <a:ext cx="6" cy="5"/>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77" name="Oval 455"/>
              <p:cNvSpPr>
                <a:spLocks noChangeArrowheads="1"/>
              </p:cNvSpPr>
              <p:nvPr/>
            </p:nvSpPr>
            <p:spPr bwMode="auto">
              <a:xfrm>
                <a:off x="3621" y="3831"/>
                <a:ext cx="6"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78" name="Oval 456"/>
              <p:cNvSpPr>
                <a:spLocks noChangeArrowheads="1"/>
              </p:cNvSpPr>
              <p:nvPr/>
            </p:nvSpPr>
            <p:spPr bwMode="auto">
              <a:xfrm>
                <a:off x="3622" y="3833"/>
                <a:ext cx="2" cy="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79" name="Oval 457"/>
              <p:cNvSpPr>
                <a:spLocks noChangeArrowheads="1"/>
              </p:cNvSpPr>
              <p:nvPr/>
            </p:nvSpPr>
            <p:spPr bwMode="auto">
              <a:xfrm>
                <a:off x="3743" y="3779"/>
                <a:ext cx="2"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0" name="Oval 458"/>
              <p:cNvSpPr>
                <a:spLocks noChangeArrowheads="1"/>
              </p:cNvSpPr>
              <p:nvPr/>
            </p:nvSpPr>
            <p:spPr bwMode="auto">
              <a:xfrm>
                <a:off x="3742" y="3778"/>
                <a:ext cx="2" cy="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1" name="Oval 459"/>
              <p:cNvSpPr>
                <a:spLocks noChangeArrowheads="1"/>
              </p:cNvSpPr>
              <p:nvPr/>
            </p:nvSpPr>
            <p:spPr bwMode="auto">
              <a:xfrm>
                <a:off x="3719" y="3840"/>
                <a:ext cx="2" cy="6"/>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2" name="Oval 460"/>
              <p:cNvSpPr>
                <a:spLocks noChangeArrowheads="1"/>
              </p:cNvSpPr>
              <p:nvPr/>
            </p:nvSpPr>
            <p:spPr bwMode="auto">
              <a:xfrm>
                <a:off x="3718" y="3839"/>
                <a:ext cx="2" cy="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3" name="Oval 461"/>
              <p:cNvSpPr>
                <a:spLocks noChangeArrowheads="1"/>
              </p:cNvSpPr>
              <p:nvPr/>
            </p:nvSpPr>
            <p:spPr bwMode="auto">
              <a:xfrm>
                <a:off x="3719" y="3841"/>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4" name="Oval 462"/>
              <p:cNvSpPr>
                <a:spLocks noChangeArrowheads="1"/>
              </p:cNvSpPr>
              <p:nvPr/>
            </p:nvSpPr>
            <p:spPr bwMode="auto">
              <a:xfrm>
                <a:off x="3686" y="3772"/>
                <a:ext cx="5" cy="8"/>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5" name="Oval 463"/>
              <p:cNvSpPr>
                <a:spLocks noChangeArrowheads="1"/>
              </p:cNvSpPr>
              <p:nvPr/>
            </p:nvSpPr>
            <p:spPr bwMode="auto">
              <a:xfrm>
                <a:off x="3685" y="3772"/>
                <a:ext cx="4" cy="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6" name="Oval 464"/>
              <p:cNvSpPr>
                <a:spLocks noChangeArrowheads="1"/>
              </p:cNvSpPr>
              <p:nvPr/>
            </p:nvSpPr>
            <p:spPr bwMode="auto">
              <a:xfrm>
                <a:off x="3686" y="3774"/>
                <a:ext cx="1" cy="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7" name="Oval 465"/>
              <p:cNvSpPr>
                <a:spLocks noChangeArrowheads="1"/>
              </p:cNvSpPr>
              <p:nvPr/>
            </p:nvSpPr>
            <p:spPr bwMode="auto">
              <a:xfrm>
                <a:off x="3627" y="3859"/>
                <a:ext cx="4" cy="4"/>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8" name="Oval 466"/>
              <p:cNvSpPr>
                <a:spLocks noChangeArrowheads="1"/>
              </p:cNvSpPr>
              <p:nvPr/>
            </p:nvSpPr>
            <p:spPr bwMode="auto">
              <a:xfrm>
                <a:off x="3626" y="3857"/>
                <a:ext cx="4" cy="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sp>
            <p:nvSpPr>
              <p:cNvPr id="37989" name="Oval 467"/>
              <p:cNvSpPr>
                <a:spLocks noChangeArrowheads="1"/>
              </p:cNvSpPr>
              <p:nvPr/>
            </p:nvSpPr>
            <p:spPr bwMode="auto">
              <a:xfrm>
                <a:off x="3627" y="3859"/>
                <a:ext cx="1" cy="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vi-VN" altLang="vi-VN"/>
              </a:p>
            </p:txBody>
          </p:sp>
        </p:grpSp>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3256"/>
                                        </p:tgtEl>
                                        <p:attrNameLst>
                                          <p:attrName>style.visibility</p:attrName>
                                        </p:attrNameLst>
                                      </p:cBhvr>
                                      <p:to>
                                        <p:strVal val="visible"/>
                                      </p:to>
                                    </p:set>
                                    <p:anim calcmode="lin" valueType="num">
                                      <p:cBhvr>
                                        <p:cTn id="7" dur="1000" fill="hold"/>
                                        <p:tgtEl>
                                          <p:spTgt spid="53256"/>
                                        </p:tgtEl>
                                        <p:attrNameLst>
                                          <p:attrName>ppt_w</p:attrName>
                                        </p:attrNameLst>
                                      </p:cBhvr>
                                      <p:tavLst>
                                        <p:tav tm="0">
                                          <p:val>
                                            <p:strVal val="#ppt_w*0.70"/>
                                          </p:val>
                                        </p:tav>
                                        <p:tav tm="100000">
                                          <p:val>
                                            <p:strVal val="#ppt_w"/>
                                          </p:val>
                                        </p:tav>
                                      </p:tavLst>
                                    </p:anim>
                                    <p:anim calcmode="lin" valueType="num">
                                      <p:cBhvr>
                                        <p:cTn id="8" dur="1000" fill="hold"/>
                                        <p:tgtEl>
                                          <p:spTgt spid="53256"/>
                                        </p:tgtEl>
                                        <p:attrNameLst>
                                          <p:attrName>ppt_h</p:attrName>
                                        </p:attrNameLst>
                                      </p:cBhvr>
                                      <p:tavLst>
                                        <p:tav tm="0">
                                          <p:val>
                                            <p:strVal val="#ppt_h"/>
                                          </p:val>
                                        </p:tav>
                                        <p:tav tm="100000">
                                          <p:val>
                                            <p:strVal val="#ppt_h"/>
                                          </p:val>
                                        </p:tav>
                                      </p:tavLst>
                                    </p:anim>
                                    <p:animEffect transition="in" filter="fade">
                                      <p:cBhvr>
                                        <p:cTn id="9" dur="1000"/>
                                        <p:tgtEl>
                                          <p:spTgt spid="53256"/>
                                        </p:tgtEl>
                                      </p:cBhvr>
                                    </p:animEffect>
                                  </p:childTnLst>
                                  <p:subTnLst>
                                    <p:audio>
                                      <p:cMediaNode>
                                        <p:cTn display="0" masterRel="sameClick">
                                          <p:stCondLst>
                                            <p:cond evt="begin" delay="0">
                                              <p:tn val="5"/>
                                            </p:cond>
                                          </p:stCondLst>
                                          <p:endCondLst>
                                            <p:cond evt="onStopAudio" delay="0">
                                              <p:tgtEl>
                                                <p:sldTgt/>
                                              </p:tgtEl>
                                            </p:cond>
                                          </p:endCondLst>
                                        </p:cTn>
                                        <p:tgtEl>
                                          <p:sndTgt r:embed="rId2" name="wmpaud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6">
            <a:hlinkClick r:id="rId3" action="ppaction://hlinksldjump"/>
          </p:cNvPr>
          <p:cNvSpPr>
            <a:spLocks noChangeArrowheads="1"/>
          </p:cNvSpPr>
          <p:nvPr/>
        </p:nvSpPr>
        <p:spPr bwMode="auto">
          <a:xfrm>
            <a:off x="381000" y="533400"/>
            <a:ext cx="762000" cy="457200"/>
          </a:xfrm>
          <a:prstGeom prst="leftArrow">
            <a:avLst>
              <a:gd name="adj1" fmla="val 50000"/>
              <a:gd name="adj2" fmla="val 41667"/>
            </a:avLst>
          </a:prstGeom>
          <a:solidFill>
            <a:srgbClr val="0000FF"/>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38915" name="Rectangle 9"/>
          <p:cNvSpPr>
            <a:spLocks noChangeArrowheads="1"/>
          </p:cNvSpPr>
          <p:nvPr/>
        </p:nvSpPr>
        <p:spPr bwMode="auto">
          <a:xfrm>
            <a:off x="0" y="0"/>
            <a:ext cx="9144000" cy="6858000"/>
          </a:xfrm>
          <a:prstGeom prst="rect">
            <a:avLst/>
          </a:prstGeom>
          <a:noFill/>
          <a:ln w="263525">
            <a:pattFill prst="sphere">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27658" name="Rectangle 10"/>
          <p:cNvSpPr>
            <a:spLocks noChangeArrowheads="1"/>
          </p:cNvSpPr>
          <p:nvPr/>
        </p:nvSpPr>
        <p:spPr bwMode="auto">
          <a:xfrm>
            <a:off x="457200" y="1447800"/>
            <a:ext cx="8229600" cy="2062163"/>
          </a:xfrm>
          <a:prstGeom prst="rect">
            <a:avLst/>
          </a:prstGeom>
          <a:noFill/>
          <a:ln w="38100" cap="rnd">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vi-VN" sz="3200" b="1">
                <a:solidFill>
                  <a:srgbClr val="0000FF"/>
                </a:solidFill>
                <a:latin typeface="Times New Roman" pitchFamily="18" charset="0"/>
              </a:rPr>
              <a:t>   Câu 7:  Để có dòng điện phục vụ cho công cuộc công nghiệp hóa hiện đại hóa  đất nước đã có 168 người và 11 công dân Liên Xô đã phải……….. tính mạng ? </a:t>
            </a:r>
            <a:r>
              <a:rPr lang="en-US" altLang="vi-VN" sz="3200" b="1">
                <a:solidFill>
                  <a:srgbClr val="FF0000"/>
                </a:solidFill>
                <a:latin typeface="Times New Roman" pitchFamily="18" charset="0"/>
              </a:rPr>
              <a:t>(Từ có 6 chữ cái )               </a:t>
            </a:r>
          </a:p>
        </p:txBody>
      </p:sp>
      <p:pic>
        <p:nvPicPr>
          <p:cNvPr id="38917" name="Picture 11" descr="1 (15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8768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2" descr="1 (15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48006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13" descr="1 (15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8006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4" descr="1 (15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49530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7658"/>
                                        </p:tgtEl>
                                        <p:attrNameLst>
                                          <p:attrName>style.visibility</p:attrName>
                                        </p:attrNameLst>
                                      </p:cBhvr>
                                      <p:to>
                                        <p:strVal val="visible"/>
                                      </p:to>
                                    </p:set>
                                    <p:animEffect transition="in" filter="fade">
                                      <p:cBhvr>
                                        <p:cTn id="7" dur="1000"/>
                                        <p:tgtEl>
                                          <p:spTgt spid="27658"/>
                                        </p:tgtEl>
                                      </p:cBhvr>
                                    </p:animEffect>
                                    <p:anim calcmode="lin" valueType="num">
                                      <p:cBhvr>
                                        <p:cTn id="8" dur="1000" fill="hold"/>
                                        <p:tgtEl>
                                          <p:spTgt spid="27658"/>
                                        </p:tgtEl>
                                        <p:attrNameLst>
                                          <p:attrName>ppt_x</p:attrName>
                                        </p:attrNameLst>
                                      </p:cBhvr>
                                      <p:tavLst>
                                        <p:tav tm="0">
                                          <p:val>
                                            <p:strVal val="#ppt_x"/>
                                          </p:val>
                                        </p:tav>
                                        <p:tav tm="100000">
                                          <p:val>
                                            <p:strVal val="#ppt_x"/>
                                          </p:val>
                                        </p:tav>
                                      </p:tavLst>
                                    </p:anim>
                                    <p:anim calcmode="lin" valueType="num">
                                      <p:cBhvr>
                                        <p:cTn id="9" dur="1000" fill="hold"/>
                                        <p:tgtEl>
                                          <p:spTgt spid="276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009824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pic>
        <p:nvPicPr>
          <p:cNvPr id="99330" name="Picture 2" descr="FLOWR100"/>
          <p:cNvPicPr>
            <a:picLocks noChangeAspect="1" noChangeArrowheads="1"/>
          </p:cNvPicPr>
          <p:nvPr>
            <p:ph idx="4294967295"/>
          </p:nvPr>
        </p:nvPicPr>
        <p:blipFill>
          <a:blip r:embed="rId5">
            <a:extLst>
              <a:ext uri="{28A0092B-C50C-407E-A947-70E740481C1C}">
                <a14:useLocalDpi xmlns:a14="http://schemas.microsoft.com/office/drawing/2010/main" val="0"/>
              </a:ext>
            </a:extLst>
          </a:blip>
          <a:srcRect/>
          <a:stretch>
            <a:fillRect/>
          </a:stretch>
        </p:blipFill>
        <p:spPr>
          <a:xfrm>
            <a:off x="0" y="19050"/>
            <a:ext cx="9144000" cy="683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9331" name="Text Box 3"/>
          <p:cNvSpPr txBox="1">
            <a:spLocks noChangeArrowheads="1"/>
          </p:cNvSpPr>
          <p:nvPr/>
        </p:nvSpPr>
        <p:spPr bwMode="auto">
          <a:xfrm>
            <a:off x="609600" y="3124200"/>
            <a:ext cx="8077200" cy="914400"/>
          </a:xfrm>
          <a:prstGeom prst="rect">
            <a:avLst/>
          </a:prstGeom>
          <a:noFill/>
          <a:ln>
            <a:noFill/>
          </a:ln>
          <a:effectLst/>
          <a:extLst>
            <a:ext uri="{909E8E84-426E-40DD-AFC4-6F175D3DCCD1}">
              <a14:hiddenFill xmlns:a14="http://schemas.microsoft.com/office/drawing/2010/main">
                <a:gradFill rotWithShape="1">
                  <a:gsLst>
                    <a:gs pos="0">
                      <a:srgbClr val="CCF2CC"/>
                    </a:gs>
                    <a:gs pos="100000">
                      <a:srgbClr val="FFFFFF"/>
                    </a:gs>
                  </a:gsLst>
                  <a:path path="shape">
                    <a:fillToRect l="50000" t="50000" r="50000" b="50000"/>
                  </a:path>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algn="ctr" eaLnBrk="1" hangingPunct="1"/>
            <a:r>
              <a:rPr lang="en-US" altLang="vi-VN" sz="5400" b="1">
                <a:solidFill>
                  <a:srgbClr val="FF0066"/>
                </a:solidFill>
                <a:latin typeface="VNI-Korin" pitchFamily="2" charset="0"/>
                <a:cs typeface="Arial" charset="0"/>
              </a:rPr>
              <a:t>               </a:t>
            </a:r>
          </a:p>
        </p:txBody>
      </p:sp>
      <p:pic>
        <p:nvPicPr>
          <p:cNvPr id="99333" name="Beethoven's Symphony No. 9 (Scherzo).wma">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3820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34" name="02 - Love is blue.mp3">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7391400" y="68580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Rectangle 7"/>
          <p:cNvSpPr>
            <a:spLocks noChangeArrowheads="1"/>
          </p:cNvSpPr>
          <p:nvPr/>
        </p:nvSpPr>
        <p:spPr bwMode="auto">
          <a:xfrm>
            <a:off x="8229600" y="62484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20000"/>
              </a:spcBef>
            </a:pPr>
            <a:r>
              <a:rPr lang="en-US" altLang="vi-VN" sz="1600"/>
              <a:t>20</a:t>
            </a:r>
          </a:p>
        </p:txBody>
      </p:sp>
      <p:grpSp>
        <p:nvGrpSpPr>
          <p:cNvPr id="39943" name="Group 8"/>
          <p:cNvGrpSpPr>
            <a:grpSpLocks/>
          </p:cNvGrpSpPr>
          <p:nvPr/>
        </p:nvGrpSpPr>
        <p:grpSpPr bwMode="auto">
          <a:xfrm>
            <a:off x="0" y="0"/>
            <a:ext cx="9144000" cy="6858000"/>
            <a:chOff x="0" y="0"/>
            <a:chExt cx="5760" cy="4320"/>
          </a:xfrm>
        </p:grpSpPr>
        <p:pic>
          <p:nvPicPr>
            <p:cNvPr id="39944" name="Picture 9"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137" y="2137"/>
              <a:ext cx="4320" cy="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5" name="Picture 10"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3577" y="2137"/>
              <a:ext cx="4320" cy="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6" name="Picture 11"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59"/>
              <a:ext cx="5760" cy="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7" name="Picture 12"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60" cy="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checkerboard(across)">
                                      <p:cBhvr>
                                        <p:cTn id="7" dur="500"/>
                                        <p:tgtEl>
                                          <p:spTgt spid="99330"/>
                                        </p:tgtEl>
                                      </p:cBhvr>
                                    </p:animEffect>
                                  </p:childTnLst>
                                </p:cTn>
                              </p:par>
                            </p:childTnLst>
                          </p:cTn>
                        </p:par>
                        <p:par>
                          <p:cTn id="8" fill="hold" nodeType="afterGroup">
                            <p:stCondLst>
                              <p:cond delay="500"/>
                            </p:stCondLst>
                            <p:childTnLst>
                              <p:par>
                                <p:cTn id="9" presetID="51" presetClass="entr" presetSubtype="0" fill="hold" grpId="0" nodeType="afterEffect">
                                  <p:stCondLst>
                                    <p:cond delay="0"/>
                                  </p:stCondLst>
                                  <p:childTnLst>
                                    <p:set>
                                      <p:cBhvr>
                                        <p:cTn id="10" dur="1" fill="hold">
                                          <p:stCondLst>
                                            <p:cond delay="0"/>
                                          </p:stCondLst>
                                        </p:cTn>
                                        <p:tgtEl>
                                          <p:spTgt spid="99331"/>
                                        </p:tgtEl>
                                        <p:attrNameLst>
                                          <p:attrName>style.visibility</p:attrName>
                                        </p:attrNameLst>
                                      </p:cBhvr>
                                      <p:to>
                                        <p:strVal val="visible"/>
                                      </p:to>
                                    </p:set>
                                    <p:animEffect transition="in" filter="fade">
                                      <p:cBhvr>
                                        <p:cTn id="11" dur="1925" decel="100000"/>
                                        <p:tgtEl>
                                          <p:spTgt spid="99331"/>
                                        </p:tgtEl>
                                      </p:cBhvr>
                                    </p:animEffect>
                                    <p:animScale>
                                      <p:cBhvr>
                                        <p:cTn id="12" dur="1925" decel="100000"/>
                                        <p:tgtEl>
                                          <p:spTgt spid="99331"/>
                                        </p:tgtEl>
                                      </p:cBhvr>
                                      <p:from x="10000" y="10000"/>
                                      <p:to x="200000" y="450000"/>
                                    </p:animScale>
                                    <p:animScale>
                                      <p:cBhvr>
                                        <p:cTn id="13" dur="3075" accel="100000" fill="hold">
                                          <p:stCondLst>
                                            <p:cond delay="1925"/>
                                          </p:stCondLst>
                                        </p:cTn>
                                        <p:tgtEl>
                                          <p:spTgt spid="99331"/>
                                        </p:tgtEl>
                                      </p:cBhvr>
                                      <p:from x="200000" y="450000"/>
                                      <p:to x="100000" y="100000"/>
                                    </p:animScale>
                                    <p:set>
                                      <p:cBhvr>
                                        <p:cTn id="14" dur="1925" fill="hold"/>
                                        <p:tgtEl>
                                          <p:spTgt spid="99331"/>
                                        </p:tgtEl>
                                        <p:attrNameLst>
                                          <p:attrName>ppt_x</p:attrName>
                                        </p:attrNameLst>
                                      </p:cBhvr>
                                      <p:to>
                                        <p:strVal val="(0.5)"/>
                                      </p:to>
                                    </p:set>
                                    <p:anim from="(0.5)" to="(#ppt_x)" calcmode="lin" valueType="num">
                                      <p:cBhvr>
                                        <p:cTn id="15" dur="3075" accel="100000" fill="hold">
                                          <p:stCondLst>
                                            <p:cond delay="1925"/>
                                          </p:stCondLst>
                                        </p:cTn>
                                        <p:tgtEl>
                                          <p:spTgt spid="99331"/>
                                        </p:tgtEl>
                                        <p:attrNameLst>
                                          <p:attrName>ppt_x</p:attrName>
                                        </p:attrNameLst>
                                      </p:cBhvr>
                                    </p:anim>
                                    <p:set>
                                      <p:cBhvr>
                                        <p:cTn id="16" dur="1925" fill="hold"/>
                                        <p:tgtEl>
                                          <p:spTgt spid="99331"/>
                                        </p:tgtEl>
                                        <p:attrNameLst>
                                          <p:attrName>ppt_y</p:attrName>
                                        </p:attrNameLst>
                                      </p:cBhvr>
                                      <p:to>
                                        <p:strVal val="(#ppt_y+0.4)"/>
                                      </p:to>
                                    </p:set>
                                    <p:anim from="(#ppt_y+0.4)" to="(#ppt_y)" calcmode="lin" valueType="num">
                                      <p:cBhvr>
                                        <p:cTn id="17" dur="3075" accel="100000" fill="hold">
                                          <p:stCondLst>
                                            <p:cond delay="1925"/>
                                          </p:stCondLst>
                                        </p:cTn>
                                        <p:tgtEl>
                                          <p:spTgt spid="99331"/>
                                        </p:tgtEl>
                                        <p:attrNameLst>
                                          <p:attrName>ppt_y</p:attrName>
                                        </p:attrNameLst>
                                      </p:cBhvr>
                                    </p:anim>
                                  </p:childTnLst>
                                  <p:subTnLst>
                                    <p:audio>
                                      <p:cMediaNode>
                                        <p:cTn display="0" masterRel="sameClick">
                                          <p:stCondLst>
                                            <p:cond evt="begin" delay="0">
                                              <p:tn val="9"/>
                                            </p:cond>
                                          </p:stCondLst>
                                          <p:endCondLst>
                                            <p:cond evt="onStopAudio" delay="0">
                                              <p:tgtEl>
                                                <p:sldTgt/>
                                              </p:tgtEl>
                                            </p:cond>
                                          </p:endCondLst>
                                        </p:cTn>
                                        <p:tgtEl>
                                          <p:sndTgt r:embed="rId4" name="T009824B.WAV"/>
                                        </p:tgtEl>
                                      </p:cMediaNode>
                                    </p:audio>
                                  </p:subTnLst>
                                </p:cTn>
                              </p:par>
                            </p:childTnLst>
                          </p:cTn>
                        </p:par>
                        <p:par>
                          <p:cTn id="18" fill="hold" nodeType="afterGroup">
                            <p:stCondLst>
                              <p:cond delay="5500"/>
                            </p:stCondLst>
                            <p:childTnLst>
                              <p:par>
                                <p:cTn id="19" presetID="1" presetClass="mediacall" presetSubtype="0" fill="hold" nodeType="afterEffect">
                                  <p:stCondLst>
                                    <p:cond delay="0"/>
                                  </p:stCondLst>
                                  <p:childTnLst>
                                    <p:cmd type="call" cmd="playFrom(0.0)">
                                      <p:cBhvr>
                                        <p:cTn id="20" dur="1" fill="hold"/>
                                        <p:tgtEl>
                                          <p:spTgt spid="99333"/>
                                        </p:tgtEl>
                                      </p:cBhvr>
                                    </p:cmd>
                                  </p:childTnLst>
                                </p:cTn>
                              </p:par>
                            </p:childTnLst>
                          </p:cTn>
                        </p:par>
                        <p:par>
                          <p:cTn id="21" fill="hold" nodeType="afterGroup">
                            <p:stCondLst>
                              <p:cond delay="5500"/>
                            </p:stCondLst>
                            <p:childTnLst>
                              <p:par>
                                <p:cTn id="22" presetID="1" presetClass="mediacall" presetSubtype="0" fill="hold" nodeType="afterEffect">
                                  <p:stCondLst>
                                    <p:cond delay="13000"/>
                                  </p:stCondLst>
                                  <p:childTnLst>
                                    <p:cmd type="call" cmd="playFrom(0.0)">
                                      <p:cBhvr>
                                        <p:cTn id="23" dur="104555" fill="hold"/>
                                        <p:tgtEl>
                                          <p:spTgt spid="9933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Prev" delay="0">
                      <p:tgtEl>
                        <p:sldTgt/>
                      </p:tgtEl>
                    </p:cond>
                    <p:cond evt="onStopAudio" delay="0">
                      <p:tgtEl>
                        <p:sldTgt/>
                      </p:tgtEl>
                    </p:cond>
                  </p:endCondLst>
                </p:cTn>
                <p:tgtEl>
                  <p:spTgt spid="99333"/>
                </p:tgtEl>
              </p:cMediaNode>
            </p:audio>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99334"/>
                </p:tgtEl>
              </p:cMediaNode>
            </p:audio>
          </p:childTnLst>
        </p:cTn>
      </p:par>
    </p:tnLst>
    <p:bldLst>
      <p:bldP spid="9933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noFill/>
          <a:ln w="76200">
            <a:pattFill prst="dkVert">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
        <p:nvSpPr>
          <p:cNvPr id="101382" name="WordArt 6"/>
          <p:cNvSpPr>
            <a:spLocks noChangeArrowheads="1" noChangeShapeType="1" noTextEdit="1"/>
          </p:cNvSpPr>
          <p:nvPr/>
        </p:nvSpPr>
        <p:spPr bwMode="auto">
          <a:xfrm>
            <a:off x="2057400" y="533400"/>
            <a:ext cx="4800600" cy="762000"/>
          </a:xfrm>
          <a:prstGeom prst="rect">
            <a:avLst/>
          </a:prstGeom>
        </p:spPr>
        <p:txBody>
          <a:bodyPr wrap="none" fromWordArt="1">
            <a:prstTxWarp prst="textPlain">
              <a:avLst>
                <a:gd name="adj" fmla="val 50000"/>
              </a:avLst>
            </a:prstTxWarp>
          </a:bodyPr>
          <a:lstStyle/>
          <a:p>
            <a:pPr algn="ctr"/>
            <a:r>
              <a:rPr lang="vi-VN"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rPr>
              <a:t>Trao đổi nhóm 4</a:t>
            </a:r>
            <a:endParaRPr lang="en-US" sz="3600" b="1" kern="10">
              <a:ln w="9525">
                <a:solidFill>
                  <a:srgbClr val="000000"/>
                </a:solidFill>
                <a:round/>
                <a:headEnd/>
                <a:tailEnd/>
              </a:ln>
              <a:gradFill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1"/>
              </a:gradFill>
              <a:latin typeface="Times New Roman"/>
              <a:cs typeface="Times New Roman"/>
            </a:endParaRPr>
          </a:p>
        </p:txBody>
      </p:sp>
      <p:sp>
        <p:nvSpPr>
          <p:cNvPr id="101383" name="Text Box 7"/>
          <p:cNvSpPr txBox="1">
            <a:spLocks noChangeArrowheads="1"/>
          </p:cNvSpPr>
          <p:nvPr/>
        </p:nvSpPr>
        <p:spPr bwMode="auto">
          <a:xfrm>
            <a:off x="533400" y="1600200"/>
            <a:ext cx="8382000" cy="310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eaLnBrk="1" hangingPunct="1">
              <a:spcBef>
                <a:spcPct val="50000"/>
              </a:spcBef>
              <a:buFontTx/>
              <a:buAutoNum type="arabicPeriod"/>
            </a:pPr>
            <a:r>
              <a:rPr lang="en-US" altLang="vi-VN" sz="2800" b="1">
                <a:solidFill>
                  <a:srgbClr val="0000FF"/>
                </a:solidFill>
                <a:latin typeface="Times New Roman" pitchFamily="18" charset="0"/>
                <a:cs typeface="Times New Roman" pitchFamily="18" charset="0"/>
              </a:rPr>
              <a:t>Nhà máy thủy điện Hòa Bình được xây dựng trên dòng sông nào? </a:t>
            </a:r>
          </a:p>
          <a:p>
            <a:pPr marL="342900" indent="-342900" eaLnBrk="1" hangingPunct="1">
              <a:spcBef>
                <a:spcPct val="50000"/>
              </a:spcBef>
            </a:pPr>
            <a:r>
              <a:rPr lang="en-US" altLang="vi-VN" sz="2800" b="1">
                <a:solidFill>
                  <a:srgbClr val="0000FF"/>
                </a:solidFill>
                <a:latin typeface="Times New Roman" pitchFamily="18" charset="0"/>
                <a:cs typeface="Times New Roman" pitchFamily="18" charset="0"/>
              </a:rPr>
              <a:t>2. </a:t>
            </a:r>
            <a:r>
              <a:rPr lang="vi-VN" altLang="vi-VN" sz="2800" b="1">
                <a:solidFill>
                  <a:srgbClr val="0000FF"/>
                </a:solidFill>
                <a:latin typeface="Times New Roman" pitchFamily="18" charset="0"/>
                <a:cs typeface="Times New Roman" pitchFamily="18" charset="0"/>
              </a:rPr>
              <a:t>Nhà máy được khởi công xây dựng khi nào và hoàn thành vào thời gian nào ?</a:t>
            </a:r>
          </a:p>
          <a:p>
            <a:pPr marL="342900" indent="-342900" eaLnBrk="1" hangingPunct="1">
              <a:spcBef>
                <a:spcPct val="50000"/>
              </a:spcBef>
            </a:pPr>
            <a:r>
              <a:rPr lang="vi-VN" altLang="vi-VN" sz="2800" b="1">
                <a:solidFill>
                  <a:srgbClr val="0000FF"/>
                </a:solidFill>
                <a:latin typeface="Times New Roman" pitchFamily="18" charset="0"/>
                <a:cs typeface="Times New Roman" pitchFamily="18" charset="0"/>
              </a:rPr>
              <a:t>3 . </a:t>
            </a:r>
            <a:r>
              <a:rPr lang="en-US" altLang="vi-VN" sz="2800" b="1">
                <a:solidFill>
                  <a:srgbClr val="0000FF"/>
                </a:solidFill>
                <a:latin typeface="Times New Roman" pitchFamily="18" charset="0"/>
                <a:cs typeface="Times New Roman" pitchFamily="18" charset="0"/>
              </a:rPr>
              <a:t>Nước nào đã giúp ta xây dựng nhà máy thủy điện Hòa Bình</a:t>
            </a:r>
            <a:r>
              <a:rPr lang="vi-VN" altLang="vi-VN" sz="2800" b="1">
                <a:solidFill>
                  <a:srgbClr val="0000FF"/>
                </a:solidFill>
                <a:latin typeface="Times New Roman" pitchFamily="18" charset="0"/>
                <a:cs typeface="Times New Roman" pitchFamily="18" charset="0"/>
              </a:rPr>
              <a:t> </a:t>
            </a:r>
            <a:r>
              <a:rPr lang="en-US" altLang="vi-VN" sz="2800" b="1">
                <a:solidFill>
                  <a:srgbClr val="0000FF"/>
                </a:solidFill>
                <a:latin typeface="Times New Roman" pitchFamily="18" charset="0"/>
                <a:cs typeface="Times New Roman" pitchFamily="18" charset="0"/>
              </a:rPr>
              <a:t>?</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1382"/>
                                        </p:tgtEl>
                                        <p:attrNameLst>
                                          <p:attrName>style.visibility</p:attrName>
                                        </p:attrNameLst>
                                      </p:cBhvr>
                                      <p:to>
                                        <p:strVal val="visible"/>
                                      </p:to>
                                    </p:set>
                                    <p:anim calcmode="lin" valueType="num">
                                      <p:cBhvr>
                                        <p:cTn id="7" dur="1000" fill="hold"/>
                                        <p:tgtEl>
                                          <p:spTgt spid="101382"/>
                                        </p:tgtEl>
                                        <p:attrNameLst>
                                          <p:attrName>ppt_w</p:attrName>
                                        </p:attrNameLst>
                                      </p:cBhvr>
                                      <p:tavLst>
                                        <p:tav tm="0">
                                          <p:val>
                                            <p:strVal val="#ppt_w*0.70"/>
                                          </p:val>
                                        </p:tav>
                                        <p:tav tm="100000">
                                          <p:val>
                                            <p:strVal val="#ppt_w"/>
                                          </p:val>
                                        </p:tav>
                                      </p:tavLst>
                                    </p:anim>
                                    <p:anim calcmode="lin" valueType="num">
                                      <p:cBhvr>
                                        <p:cTn id="8" dur="1000" fill="hold"/>
                                        <p:tgtEl>
                                          <p:spTgt spid="101382"/>
                                        </p:tgtEl>
                                        <p:attrNameLst>
                                          <p:attrName>ppt_h</p:attrName>
                                        </p:attrNameLst>
                                      </p:cBhvr>
                                      <p:tavLst>
                                        <p:tav tm="0">
                                          <p:val>
                                            <p:strVal val="#ppt_h"/>
                                          </p:val>
                                        </p:tav>
                                        <p:tav tm="100000">
                                          <p:val>
                                            <p:strVal val="#ppt_h"/>
                                          </p:val>
                                        </p:tav>
                                      </p:tavLst>
                                    </p:anim>
                                    <p:animEffect transition="in" filter="fade">
                                      <p:cBhvr>
                                        <p:cTn id="9" dur="1000"/>
                                        <p:tgtEl>
                                          <p:spTgt spid="1013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1383"/>
                                        </p:tgtEl>
                                        <p:attrNameLst>
                                          <p:attrName>style.visibility</p:attrName>
                                        </p:attrNameLst>
                                      </p:cBhvr>
                                      <p:to>
                                        <p:strVal val="visible"/>
                                      </p:to>
                                    </p:set>
                                    <p:anim calcmode="lin" valueType="num">
                                      <p:cBhvr>
                                        <p:cTn id="14" dur="1000" fill="hold"/>
                                        <p:tgtEl>
                                          <p:spTgt spid="101383"/>
                                        </p:tgtEl>
                                        <p:attrNameLst>
                                          <p:attrName>ppt_w</p:attrName>
                                        </p:attrNameLst>
                                      </p:cBhvr>
                                      <p:tavLst>
                                        <p:tav tm="0">
                                          <p:val>
                                            <p:strVal val="#ppt_w*0.70"/>
                                          </p:val>
                                        </p:tav>
                                        <p:tav tm="100000">
                                          <p:val>
                                            <p:strVal val="#ppt_w"/>
                                          </p:val>
                                        </p:tav>
                                      </p:tavLst>
                                    </p:anim>
                                    <p:anim calcmode="lin" valueType="num">
                                      <p:cBhvr>
                                        <p:cTn id="15" dur="1000" fill="hold"/>
                                        <p:tgtEl>
                                          <p:spTgt spid="101383"/>
                                        </p:tgtEl>
                                        <p:attrNameLst>
                                          <p:attrName>ppt_h</p:attrName>
                                        </p:attrNameLst>
                                      </p:cBhvr>
                                      <p:tavLst>
                                        <p:tav tm="0">
                                          <p:val>
                                            <p:strVal val="#ppt_h"/>
                                          </p:val>
                                        </p:tav>
                                        <p:tav tm="100000">
                                          <p:val>
                                            <p:strVal val="#ppt_h"/>
                                          </p:val>
                                        </p:tav>
                                      </p:tavLst>
                                    </p:anim>
                                    <p:animEffect transition="in" filter="fade">
                                      <p:cBhvr>
                                        <p:cTn id="16" dur="1000"/>
                                        <p:tgtEl>
                                          <p:spTgt spid="101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2" grpId="0" animBg="1"/>
      <p:bldP spid="10138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0" y="0"/>
            <a:ext cx="9144000" cy="6858000"/>
          </a:xfrm>
          <a:prstGeom prst="rect">
            <a:avLst/>
          </a:prstGeom>
          <a:noFill/>
          <a:ln w="76200">
            <a:pattFill prst="solidDmnd">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pic>
        <p:nvPicPr>
          <p:cNvPr id="75783" name="Picture 7" descr="Luoc_do_cong_nghiep_Viet_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
            <a:ext cx="5181600" cy="6400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5785" name="Rectangle 9"/>
          <p:cNvSpPr>
            <a:spLocks noGrp="1" noChangeArrowheads="1"/>
          </p:cNvSpPr>
          <p:nvPr>
            <p:ph type="body" sz="half" idx="1"/>
          </p:nvPr>
        </p:nvSpPr>
        <p:spPr>
          <a:xfrm>
            <a:off x="152400" y="4648200"/>
            <a:ext cx="3352800" cy="2209800"/>
          </a:xfrm>
        </p:spPr>
        <p:txBody>
          <a:bodyPr/>
          <a:lstStyle/>
          <a:p>
            <a:pPr eaLnBrk="1" hangingPunct="1">
              <a:lnSpc>
                <a:spcPct val="90000"/>
              </a:lnSpc>
              <a:buFontTx/>
              <a:buNone/>
            </a:pPr>
            <a:r>
              <a:rPr lang="en-US" altLang="vi-VN" b="1" smtClean="0">
                <a:solidFill>
                  <a:srgbClr val="FF0000"/>
                </a:solidFill>
                <a:latin typeface="Times New Roman" pitchFamily="18" charset="0"/>
                <a:cs typeface="Times New Roman" pitchFamily="18" charset="0"/>
              </a:rPr>
              <a:t>3</a:t>
            </a:r>
            <a:r>
              <a:rPr lang="en-US" altLang="vi-VN" b="1" smtClean="0">
                <a:solidFill>
                  <a:srgbClr val="0000FF"/>
                </a:solidFill>
                <a:latin typeface="Times New Roman" pitchFamily="18" charset="0"/>
                <a:cs typeface="Times New Roman" pitchFamily="18" charset="0"/>
              </a:rPr>
              <a:t>. </a:t>
            </a:r>
            <a:r>
              <a:rPr lang="en-US" altLang="vi-VN" b="1" smtClean="0">
                <a:latin typeface="Times New Roman" pitchFamily="18" charset="0"/>
                <a:cs typeface="Times New Roman" pitchFamily="18" charset="0"/>
              </a:rPr>
              <a:t>Cán bộ và công nhân 2 nước Việt</a:t>
            </a:r>
            <a:r>
              <a:rPr lang="vi-VN" altLang="vi-VN" b="1" smtClean="0">
                <a:latin typeface="Times New Roman" pitchFamily="18" charset="0"/>
                <a:cs typeface="Times New Roman" pitchFamily="18" charset="0"/>
              </a:rPr>
              <a:t> Nam </a:t>
            </a:r>
            <a:r>
              <a:rPr lang="en-US" altLang="vi-VN" b="1" smtClean="0">
                <a:latin typeface="Times New Roman" pitchFamily="18" charset="0"/>
                <a:cs typeface="Times New Roman" pitchFamily="18" charset="0"/>
              </a:rPr>
              <a:t>-</a:t>
            </a:r>
            <a:r>
              <a:rPr lang="vi-VN" altLang="vi-VN" b="1" smtClean="0">
                <a:latin typeface="Times New Roman" pitchFamily="18" charset="0"/>
                <a:cs typeface="Times New Roman" pitchFamily="18" charset="0"/>
              </a:rPr>
              <a:t> Liên </a:t>
            </a:r>
            <a:r>
              <a:rPr lang="en-US" altLang="vi-VN" b="1" smtClean="0">
                <a:latin typeface="Times New Roman" pitchFamily="18" charset="0"/>
                <a:cs typeface="Times New Roman" pitchFamily="18" charset="0"/>
              </a:rPr>
              <a:t>Xô </a:t>
            </a:r>
            <a:r>
              <a:rPr lang="vi-VN" altLang="vi-VN" b="1" smtClean="0">
                <a:latin typeface="Times New Roman" pitchFamily="18" charset="0"/>
                <a:cs typeface="Times New Roman" pitchFamily="18" charset="0"/>
              </a:rPr>
              <a:t>chung sức xây dựng nhà máy</a:t>
            </a:r>
            <a:endParaRPr lang="en-US" altLang="vi-VN" b="1" smtClean="0">
              <a:latin typeface="Times New Roman" pitchFamily="18" charset="0"/>
              <a:cs typeface="Times New Roman" pitchFamily="18" charset="0"/>
            </a:endParaRPr>
          </a:p>
        </p:txBody>
      </p:sp>
      <p:sp>
        <p:nvSpPr>
          <p:cNvPr id="75787" name="AutoShape 11"/>
          <p:cNvSpPr>
            <a:spLocks noChangeArrowheads="1"/>
          </p:cNvSpPr>
          <p:nvPr/>
        </p:nvSpPr>
        <p:spPr bwMode="auto">
          <a:xfrm>
            <a:off x="5105400" y="1066800"/>
            <a:ext cx="304800" cy="304800"/>
          </a:xfrm>
          <a:prstGeom prst="star5">
            <a:avLst/>
          </a:prstGeom>
          <a:solidFill>
            <a:srgbClr val="0000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en-US"/>
          </a:p>
        </p:txBody>
      </p:sp>
      <p:sp>
        <p:nvSpPr>
          <p:cNvPr id="7" name="Rectangle 9"/>
          <p:cNvSpPr txBox="1">
            <a:spLocks noChangeArrowheads="1"/>
          </p:cNvSpPr>
          <p:nvPr/>
        </p:nvSpPr>
        <p:spPr bwMode="auto">
          <a:xfrm>
            <a:off x="180975" y="2209800"/>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eaLnBrk="1" hangingPunct="1">
              <a:lnSpc>
                <a:spcPct val="90000"/>
              </a:lnSpc>
              <a:spcBef>
                <a:spcPct val="20000"/>
              </a:spcBef>
            </a:pPr>
            <a:r>
              <a:rPr lang="en-US" altLang="vi-VN" sz="2800" b="1">
                <a:solidFill>
                  <a:srgbClr val="FF0000"/>
                </a:solidFill>
                <a:latin typeface="Times New Roman" pitchFamily="18" charset="0"/>
                <a:cs typeface="Times New Roman" pitchFamily="18" charset="0"/>
              </a:rPr>
              <a:t> </a:t>
            </a:r>
            <a:r>
              <a:rPr lang="vi-VN" altLang="vi-VN" sz="2800" b="1">
                <a:solidFill>
                  <a:srgbClr val="FF0000"/>
                </a:solidFill>
                <a:latin typeface="Times New Roman" pitchFamily="18" charset="0"/>
                <a:cs typeface="Times New Roman" pitchFamily="18" charset="0"/>
              </a:rPr>
              <a:t>2.</a:t>
            </a:r>
            <a:r>
              <a:rPr lang="en-US" altLang="vi-VN" sz="2800" b="1">
                <a:solidFill>
                  <a:srgbClr val="0000FF"/>
                </a:solidFill>
                <a:latin typeface="Times New Roman" pitchFamily="18" charset="0"/>
                <a:cs typeface="Times New Roman" pitchFamily="18" charset="0"/>
              </a:rPr>
              <a:t> </a:t>
            </a:r>
            <a:r>
              <a:rPr lang="en-US" altLang="vi-VN" sz="2800" b="1">
                <a:solidFill>
                  <a:srgbClr val="FF0000"/>
                </a:solidFill>
                <a:latin typeface="Times New Roman" pitchFamily="18" charset="0"/>
                <a:cs typeface="Times New Roman" pitchFamily="18" charset="0"/>
              </a:rPr>
              <a:t>Nhà máy được chính thức khởi công xây dựng vào </a:t>
            </a:r>
            <a:r>
              <a:rPr lang="vi-VN" altLang="vi-VN" sz="2800" b="1">
                <a:solidFill>
                  <a:srgbClr val="FF0000"/>
                </a:solidFill>
                <a:latin typeface="Times New Roman" pitchFamily="18" charset="0"/>
                <a:cs typeface="Times New Roman" pitchFamily="18" charset="0"/>
              </a:rPr>
              <a:t>6 - 11 - 1979 và hoàn thành ngày 4 - 4 - 1994</a:t>
            </a:r>
          </a:p>
        </p:txBody>
      </p:sp>
      <p:sp>
        <p:nvSpPr>
          <p:cNvPr id="8" name="Rectangle 9"/>
          <p:cNvSpPr txBox="1">
            <a:spLocks noChangeArrowheads="1"/>
          </p:cNvSpPr>
          <p:nvPr/>
        </p:nvSpPr>
        <p:spPr bwMode="auto">
          <a:xfrm>
            <a:off x="152400" y="190500"/>
            <a:ext cx="3352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marL="342900" indent="-342900" eaLnBrk="1" hangingPunct="1">
              <a:lnSpc>
                <a:spcPct val="90000"/>
              </a:lnSpc>
              <a:spcBef>
                <a:spcPct val="20000"/>
              </a:spcBef>
            </a:pPr>
            <a:r>
              <a:rPr lang="en-US" altLang="vi-VN" sz="2800" b="1">
                <a:solidFill>
                  <a:srgbClr val="FF0000"/>
                </a:solidFill>
                <a:latin typeface="Times New Roman" pitchFamily="18" charset="0"/>
                <a:cs typeface="Times New Roman" pitchFamily="18" charset="0"/>
              </a:rPr>
              <a:t> 1</a:t>
            </a:r>
            <a:r>
              <a:rPr lang="en-US" altLang="vi-VN" sz="2800" b="1">
                <a:solidFill>
                  <a:srgbClr val="0000FF"/>
                </a:solidFill>
                <a:latin typeface="Times New Roman" pitchFamily="18" charset="0"/>
                <a:cs typeface="Times New Roman" pitchFamily="18" charset="0"/>
              </a:rPr>
              <a:t>. </a:t>
            </a:r>
            <a:r>
              <a:rPr lang="vi-VN" altLang="vi-VN" sz="2800" b="1">
                <a:solidFill>
                  <a:srgbClr val="0000FF"/>
                </a:solidFill>
                <a:latin typeface="Times New Roman" pitchFamily="18" charset="0"/>
                <a:cs typeface="Times New Roman" pitchFamily="18" charset="0"/>
              </a:rPr>
              <a:t>N</a:t>
            </a:r>
            <a:r>
              <a:rPr lang="en-US" altLang="vi-VN" sz="2800" b="1">
                <a:solidFill>
                  <a:srgbClr val="0000FF"/>
                </a:solidFill>
                <a:latin typeface="Times New Roman" pitchFamily="18" charset="0"/>
                <a:cs typeface="Times New Roman" pitchFamily="18" charset="0"/>
              </a:rPr>
              <a:t>hà máy thủy điện Hòa Bình </a:t>
            </a:r>
            <a:r>
              <a:rPr lang="vi-VN" altLang="vi-VN" sz="2800" b="1">
                <a:solidFill>
                  <a:srgbClr val="0000FF"/>
                </a:solidFill>
                <a:latin typeface="Times New Roman" pitchFamily="18" charset="0"/>
                <a:cs typeface="Times New Roman" pitchFamily="18" charset="0"/>
              </a:rPr>
              <a:t>được xây dựng trên sông Đà ở tỉnh Hòa Bình</a:t>
            </a:r>
            <a:endParaRPr lang="en-US" altLang="vi-VN" sz="2800" b="1">
              <a:solidFill>
                <a:srgbClr val="0000FF"/>
              </a:solidFill>
              <a:latin typeface="Times New Roman" pitchFamily="18" charset="0"/>
              <a:cs typeface="Times New Roman" pitchFamily="18" charset="0"/>
            </a:endParaRP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5783"/>
                                        </p:tgtEl>
                                        <p:attrNameLst>
                                          <p:attrName>style.visibility</p:attrName>
                                        </p:attrNameLst>
                                      </p:cBhvr>
                                      <p:to>
                                        <p:strVal val="visible"/>
                                      </p:to>
                                    </p:set>
                                    <p:animEffect transition="in" filter="barn(inVertical)">
                                      <p:cBhvr>
                                        <p:cTn id="12" dur="500"/>
                                        <p:tgtEl>
                                          <p:spTgt spid="757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5787"/>
                                        </p:tgtEl>
                                        <p:attrNameLst>
                                          <p:attrName>style.visibility</p:attrName>
                                        </p:attrNameLst>
                                      </p:cBhvr>
                                      <p:to>
                                        <p:strVal val="visible"/>
                                      </p:to>
                                    </p:set>
                                    <p:animEffect transition="in" filter="barn(inVertical)">
                                      <p:cBhvr>
                                        <p:cTn id="17" dur="500"/>
                                        <p:tgtEl>
                                          <p:spTgt spid="757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5785">
                                            <p:txEl>
                                              <p:pRg st="0" end="0"/>
                                            </p:txEl>
                                          </p:spTgt>
                                        </p:tgtEl>
                                        <p:attrNameLst>
                                          <p:attrName>style.visibility</p:attrName>
                                        </p:attrNameLst>
                                      </p:cBhvr>
                                      <p:to>
                                        <p:strVal val="visible"/>
                                      </p:to>
                                    </p:set>
                                    <p:animEffect transition="in" filter="barn(inVertical)">
                                      <p:cBhvr>
                                        <p:cTn id="27" dur="500"/>
                                        <p:tgtEl>
                                          <p:spTgt spid="75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build="p"/>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altLang="vi-VN" smtClean="0"/>
          </a:p>
        </p:txBody>
      </p:sp>
      <p:sp>
        <p:nvSpPr>
          <p:cNvPr id="9219" name="Rectangle 3"/>
          <p:cNvSpPr>
            <a:spLocks noGrp="1" noChangeArrowheads="1"/>
          </p:cNvSpPr>
          <p:nvPr>
            <p:ph type="body" idx="1"/>
          </p:nvPr>
        </p:nvSpPr>
        <p:spPr/>
        <p:txBody>
          <a:bodyPr/>
          <a:lstStyle/>
          <a:p>
            <a:pPr eaLnBrk="1" hangingPunct="1"/>
            <a:endParaRPr lang="vi-VN" altLang="vi-VN" smtClean="0"/>
          </a:p>
        </p:txBody>
      </p:sp>
      <p:sp>
        <p:nvSpPr>
          <p:cNvPr id="9220" name="Rectangle 4"/>
          <p:cNvSpPr>
            <a:spLocks noChangeArrowheads="1"/>
          </p:cNvSpPr>
          <p:nvPr/>
        </p:nvSpPr>
        <p:spPr bwMode="auto">
          <a:xfrm>
            <a:off x="0" y="0"/>
            <a:ext cx="9144000" cy="6858000"/>
          </a:xfrm>
          <a:prstGeom prst="rect">
            <a:avLst/>
          </a:prstGeom>
          <a:noFill/>
          <a:ln w="263525">
            <a:pattFill prst="dkVert">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pic>
        <p:nvPicPr>
          <p:cNvPr id="88069" name="Picture 5" descr="Toan canh HB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28600" y="152400"/>
            <a:ext cx="8686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7"/>
          <p:cNvSpPr txBox="1">
            <a:spLocks noChangeArrowheads="1"/>
          </p:cNvSpPr>
          <p:nvPr/>
        </p:nvSpPr>
        <p:spPr bwMode="auto">
          <a:xfrm>
            <a:off x="457200" y="61722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400" b="1">
                <a:solidFill>
                  <a:srgbClr val="0000FF"/>
                </a:solidFill>
              </a:rPr>
              <a:t>Xây dựng từ năm 1979 và hoàn thành vào năm 1994</a:t>
            </a:r>
          </a:p>
        </p:txBody>
      </p:sp>
    </p:spTree>
  </p:cSld>
  <p:clrMapOvr>
    <a:masterClrMapping/>
  </p:clrMapOvr>
  <p:transition spd="med">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diamond(in)">
                                      <p:cBhvr>
                                        <p:cTn id="7" dur="1000"/>
                                        <p:tgtEl>
                                          <p:spTgt spid="88069"/>
                                        </p:tgtEl>
                                      </p:cBhvr>
                                    </p:animEffect>
                                  </p:child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88069"/>
                                        </p:tgtEl>
                                        <p:attrNameLst>
                                          <p:attrName>style.visibility</p:attrName>
                                        </p:attrNameLst>
                                      </p:cBhvr>
                                      <p:to>
                                        <p:strVal val="visible"/>
                                      </p:to>
                                    </p:set>
                                    <p:animEffect transition="in" filter="wedge">
                                      <p:cBhvr>
                                        <p:cTn id="11" dur="1000"/>
                                        <p:tgtEl>
                                          <p:spTgt spid="88069"/>
                                        </p:tgtEl>
                                      </p:cBhvr>
                                    </p:animEffec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altLang="vi-VN" smtClean="0"/>
          </a:p>
        </p:txBody>
      </p:sp>
      <p:sp>
        <p:nvSpPr>
          <p:cNvPr id="10243" name="Rectangle 3"/>
          <p:cNvSpPr>
            <a:spLocks noGrp="1" noChangeArrowheads="1"/>
          </p:cNvSpPr>
          <p:nvPr>
            <p:ph type="body" idx="1"/>
          </p:nvPr>
        </p:nvSpPr>
        <p:spPr/>
        <p:txBody>
          <a:bodyPr/>
          <a:lstStyle/>
          <a:p>
            <a:pPr eaLnBrk="1" hangingPunct="1"/>
            <a:endParaRPr lang="vi-VN" altLang="vi-VN" smtClean="0"/>
          </a:p>
        </p:txBody>
      </p:sp>
      <p:pic>
        <p:nvPicPr>
          <p:cNvPr id="10244" name="Picture 5" descr="DSC014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534400" cy="5715000"/>
          </a:xfrm>
          <a:prstGeom prst="rect">
            <a:avLst/>
          </a:prstGeom>
          <a:noFill/>
          <a:ln w="9525">
            <a:pattFill prst="pct5">
              <a:fgClr>
                <a:srgbClr val="FF0000"/>
              </a:fgClr>
              <a:bgClr>
                <a:srgbClr val="00FF00"/>
              </a:bgClr>
            </a:pattFill>
            <a:miter lim="800000"/>
            <a:headEnd/>
            <a:tailEnd/>
          </a:ln>
          <a:extLst>
            <a:ext uri="{909E8E84-426E-40DD-AFC4-6F175D3DCCD1}">
              <a14:hiddenFill xmlns:a14="http://schemas.microsoft.com/office/drawing/2010/main">
                <a:solidFill>
                  <a:srgbClr val="FFFFFF"/>
                </a:solidFill>
              </a14:hiddenFill>
            </a:ext>
          </a:extLst>
        </p:spPr>
      </p:pic>
      <p:sp>
        <p:nvSpPr>
          <p:cNvPr id="10245" name="Text Box 6"/>
          <p:cNvSpPr txBox="1">
            <a:spLocks noChangeArrowheads="1"/>
          </p:cNvSpPr>
          <p:nvPr/>
        </p:nvSpPr>
        <p:spPr bwMode="auto">
          <a:xfrm>
            <a:off x="381000" y="6096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sz="2800" b="1">
                <a:solidFill>
                  <a:srgbClr val="0000FF"/>
                </a:solidFill>
                <a:latin typeface="Times New Roman" pitchFamily="18" charset="0"/>
                <a:cs typeface="Times New Roman" pitchFamily="18" charset="0"/>
              </a:rPr>
              <a:t>Bức ảnh thể hiện tình hữu nghị Việt – Xô thắm thiết</a:t>
            </a:r>
          </a:p>
        </p:txBody>
      </p:sp>
      <p:sp>
        <p:nvSpPr>
          <p:cNvPr id="10246" name="Rectangle 9"/>
          <p:cNvSpPr>
            <a:spLocks noChangeArrowheads="1"/>
          </p:cNvSpPr>
          <p:nvPr/>
        </p:nvSpPr>
        <p:spPr bwMode="auto">
          <a:xfrm>
            <a:off x="0" y="0"/>
            <a:ext cx="9144000" cy="6858000"/>
          </a:xfrm>
          <a:prstGeom prst="rect">
            <a:avLst/>
          </a:prstGeom>
          <a:noFill/>
          <a:ln w="76200">
            <a:pattFill prst="wdUpDiag">
              <a:fgClr>
                <a:srgbClr val="00FF00"/>
              </a:fgClr>
              <a:bgClr>
                <a:srgbClr val="FF00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altLang="vi-VN"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4958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3429000"/>
            <a:ext cx="4648200" cy="3154363"/>
          </a:xfrm>
        </p:spPr>
      </p:pic>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
            <a:ext cx="388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7"/>
          <p:cNvSpPr txBox="1">
            <a:spLocks noChangeArrowheads="1"/>
          </p:cNvSpPr>
          <p:nvPr/>
        </p:nvSpPr>
        <p:spPr bwMode="auto">
          <a:xfrm>
            <a:off x="5334000" y="4038600"/>
            <a:ext cx="8305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en-US" altLang="vi-VN" b="1">
                <a:solidFill>
                  <a:srgbClr val="0000FF"/>
                </a:solidFill>
                <a:latin typeface="Times New Roman" pitchFamily="18" charset="0"/>
                <a:cs typeface="Times New Roman" pitchFamily="18" charset="0"/>
              </a:rPr>
              <a:t>Quá trình xây dựng </a:t>
            </a:r>
          </a:p>
          <a:p>
            <a:pPr eaLnBrk="1" hangingPunct="1">
              <a:spcBef>
                <a:spcPct val="50000"/>
              </a:spcBef>
            </a:pPr>
            <a:r>
              <a:rPr lang="en-US" altLang="vi-VN" b="1">
                <a:solidFill>
                  <a:srgbClr val="0000FF"/>
                </a:solidFill>
                <a:latin typeface="Times New Roman" pitchFamily="18" charset="0"/>
                <a:cs typeface="Times New Roman" pitchFamily="18" charset="0"/>
              </a:rPr>
              <a:t>nhà máy</a:t>
            </a:r>
          </a:p>
        </p:txBody>
      </p:sp>
      <p:sp>
        <p:nvSpPr>
          <p:cNvPr id="11271" name="Rectangle 8"/>
          <p:cNvSpPr>
            <a:spLocks noChangeArrowheads="1"/>
          </p:cNvSpPr>
          <p:nvPr/>
        </p:nvSpPr>
        <p:spPr bwMode="auto">
          <a:xfrm>
            <a:off x="0" y="0"/>
            <a:ext cx="9144000" cy="6858000"/>
          </a:xfrm>
          <a:prstGeom prst="rect">
            <a:avLst/>
          </a:prstGeom>
          <a:noFill/>
          <a:ln w="76200">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vi-VN" altLang="vi-VN" smtClean="0"/>
          </a:p>
        </p:txBody>
      </p:sp>
      <p:sp>
        <p:nvSpPr>
          <p:cNvPr id="12291" name="Rectangle 3"/>
          <p:cNvSpPr>
            <a:spLocks noGrp="1" noChangeArrowheads="1"/>
          </p:cNvSpPr>
          <p:nvPr>
            <p:ph type="body" idx="1"/>
          </p:nvPr>
        </p:nvSpPr>
        <p:spPr/>
        <p:txBody>
          <a:bodyPr/>
          <a:lstStyle/>
          <a:p>
            <a:pPr eaLnBrk="1" hangingPunct="1"/>
            <a:endParaRPr lang="vi-VN" altLang="vi-VN" smtClean="0"/>
          </a:p>
        </p:txBody>
      </p:sp>
      <p:pic>
        <p:nvPicPr>
          <p:cNvPr id="12292" name="Picture 5" descr="500kV%20Hiep%20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7" descr="images356335_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81000"/>
            <a:ext cx="4876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8"/>
          <p:cNvSpPr txBox="1">
            <a:spLocks noChangeArrowheads="1"/>
          </p:cNvSpPr>
          <p:nvPr/>
        </p:nvSpPr>
        <p:spPr bwMode="auto">
          <a:xfrm>
            <a:off x="533400" y="4724400"/>
            <a:ext cx="8153400" cy="157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hangingPunct="0">
              <a:defRPr sz="2000">
                <a:solidFill>
                  <a:schemeClr val="tx1"/>
                </a:solidFill>
                <a:latin typeface="Arial" charset="0"/>
              </a:defRPr>
            </a:lvl6pPr>
            <a:lvl7pPr eaLnBrk="0" hangingPunct="0">
              <a:defRPr sz="2000">
                <a:solidFill>
                  <a:schemeClr val="tx1"/>
                </a:solidFill>
                <a:latin typeface="Arial" charset="0"/>
              </a:defRPr>
            </a:lvl7pPr>
            <a:lvl8pPr eaLnBrk="0" hangingPunct="0">
              <a:defRPr sz="2000">
                <a:solidFill>
                  <a:schemeClr val="tx1"/>
                </a:solidFill>
                <a:latin typeface="Arial" charset="0"/>
              </a:defRPr>
            </a:lvl8pPr>
            <a:lvl9pPr eaLnBrk="0" hangingPunct="0">
              <a:defRPr sz="2000">
                <a:solidFill>
                  <a:schemeClr val="tx1"/>
                </a:solidFill>
                <a:latin typeface="Arial" charset="0"/>
              </a:defRPr>
            </a:lvl9pPr>
          </a:lstStyle>
          <a:p>
            <a:pPr eaLnBrk="1" hangingPunct="1">
              <a:spcBef>
                <a:spcPct val="50000"/>
              </a:spcBef>
            </a:pPr>
            <a:r>
              <a:rPr lang="vi-VN" altLang="vi-VN" b="1">
                <a:solidFill>
                  <a:srgbClr val="0000FF"/>
                </a:solidFill>
                <a:latin typeface="Times New Roman" pitchFamily="18" charset="0"/>
                <a:cs typeface="Times New Roman" pitchFamily="18" charset="0"/>
              </a:rPr>
              <a:t> </a:t>
            </a:r>
            <a:r>
              <a:rPr lang="en-US" altLang="vi-VN" b="1">
                <a:solidFill>
                  <a:srgbClr val="0000FF"/>
                </a:solidFill>
                <a:latin typeface="Times New Roman" pitchFamily="18" charset="0"/>
                <a:cs typeface="Times New Roman" pitchFamily="18" charset="0"/>
              </a:rPr>
              <a:t>Các cán bộ và công nhân 2 nước Việt – Xô </a:t>
            </a:r>
            <a:r>
              <a:rPr lang="vi-VN" altLang="vi-VN" b="1">
                <a:solidFill>
                  <a:srgbClr val="0000FF"/>
                </a:solidFill>
                <a:latin typeface="Times New Roman" pitchFamily="18" charset="0"/>
                <a:cs typeface="Times New Roman" pitchFamily="18" charset="0"/>
              </a:rPr>
              <a:t>l</a:t>
            </a:r>
            <a:r>
              <a:rPr lang="en-US" altLang="vi-VN" b="1">
                <a:solidFill>
                  <a:srgbClr val="0000FF"/>
                </a:solidFill>
                <a:latin typeface="Times New Roman" pitchFamily="18" charset="0"/>
                <a:cs typeface="Times New Roman" pitchFamily="18" charset="0"/>
              </a:rPr>
              <a:t>ao động hăng say quên mình không kể ngày hay đêm.</a:t>
            </a:r>
          </a:p>
        </p:txBody>
      </p:sp>
      <p:sp>
        <p:nvSpPr>
          <p:cNvPr id="12295" name="Rectangle 9"/>
          <p:cNvSpPr>
            <a:spLocks noChangeArrowheads="1"/>
          </p:cNvSpPr>
          <p:nvPr/>
        </p:nvSpPr>
        <p:spPr bwMode="auto">
          <a:xfrm>
            <a:off x="0" y="0"/>
            <a:ext cx="9144000" cy="6858000"/>
          </a:xfrm>
          <a:prstGeom prst="rect">
            <a:avLst/>
          </a:prstGeom>
          <a:noFill/>
          <a:ln w="76200">
            <a:pattFill prst="wdUpDiag">
              <a:fgClr>
                <a:srgbClr val="0000FF"/>
              </a:fgClr>
              <a:bgClr>
                <a:srgbClr val="FF3300"/>
              </a:bgClr>
            </a:patt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vi-VN" altLang="vi-VN"/>
          </a:p>
        </p:txBody>
      </p:sp>
    </p:spTree>
  </p:cSld>
  <p:clrMapOvr>
    <a:masterClrMapping/>
  </p:clrMapOvr>
  <p:transition spd="med">
    <p:cover dir="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1985</TotalTime>
  <Words>1140</Words>
  <Application>Microsoft Office PowerPoint</Application>
  <PresentationFormat>On-screen Show (4:3)</PresentationFormat>
  <Paragraphs>122</Paragraphs>
  <Slides>36</Slides>
  <Notes>1</Notes>
  <HiddenSlides>1</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宋体</vt:lpstr>
      <vt:lpstr>VNI-Korin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TGDD</cp:lastModifiedBy>
  <cp:revision>84</cp:revision>
  <dcterms:created xsi:type="dcterms:W3CDTF">2009-02-22T03:52:21Z</dcterms:created>
  <dcterms:modified xsi:type="dcterms:W3CDTF">2021-01-06T13:12:31Z</dcterms:modified>
</cp:coreProperties>
</file>