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93" r:id="rId2"/>
    <p:sldId id="311" r:id="rId3"/>
    <p:sldId id="260" r:id="rId4"/>
    <p:sldId id="261" r:id="rId5"/>
    <p:sldId id="262" r:id="rId6"/>
    <p:sldId id="263" r:id="rId7"/>
    <p:sldId id="264" r:id="rId8"/>
    <p:sldId id="289" r:id="rId9"/>
    <p:sldId id="290" r:id="rId10"/>
    <p:sldId id="276" r:id="rId11"/>
    <p:sldId id="265" r:id="rId12"/>
    <p:sldId id="277" r:id="rId13"/>
    <p:sldId id="266" r:id="rId14"/>
    <p:sldId id="291" r:id="rId15"/>
    <p:sldId id="267" r:id="rId16"/>
    <p:sldId id="292" r:id="rId17"/>
    <p:sldId id="268" r:id="rId18"/>
    <p:sldId id="273" r:id="rId19"/>
    <p:sldId id="295" r:id="rId20"/>
    <p:sldId id="296" r:id="rId21"/>
    <p:sldId id="274" r:id="rId22"/>
    <p:sldId id="269" r:id="rId23"/>
    <p:sldId id="270" r:id="rId24"/>
    <p:sldId id="271" r:id="rId25"/>
    <p:sldId id="272" r:id="rId26"/>
    <p:sldId id="29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CC00"/>
    <a:srgbClr val="FF0066"/>
    <a:srgbClr val="F9EB73"/>
    <a:srgbClr val="0000CC"/>
    <a:srgbClr val="FF00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0B013D9-3EC3-466F-9E35-049BC0AA1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7ECDFC-E923-4885-9339-CB08ED8DA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F4DCADC-B3CC-4CCA-86EB-25504D72E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88BB1-2D5D-4C7E-A4BA-C86117CBE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56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5E064EF-F9EC-4F8E-A39C-DF9015261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766152F-CE38-46C0-8568-B5FFD485E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F050C1C-F49C-49AE-961A-18A8A09F3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84F0B-E488-4BCA-BDEB-C609FF393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99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73C75B4-BA85-4975-AA63-276E82E72B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19A2B82-5241-449F-8112-D1B2C5D45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461C644-CC0B-4635-8823-6A89D542E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DC514-6410-4B75-81CC-8A550A2FB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341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811B09F-65E3-4E3B-8A49-E9EB3D49F8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31CC3ED-76F0-4183-A700-28E5B0DBF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DC9FCBA-9162-4B2A-A17F-8B984B69D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297A8-9BB2-414B-8E3A-E803F531F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446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213956-5A49-4D62-AFB8-6B492A986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79AD90D-FBF0-4830-952C-E226C46E2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ED60628-B8E2-4B78-B990-AABFBDB84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7C35E-D442-4DF2-A77C-B0212455B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96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A807F4D-7274-4701-9C27-DE8B08190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9A5EDF0-B258-4B10-87B3-45C3C3AA18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48FB800-CE61-4BCC-84D0-AA5A84C1C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3B6BC-A331-4EB1-9449-3051E57C4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90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317B2FC-D928-4B51-9635-FB516741D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0F4E9EE-6449-4E2F-8F81-CC5D6BFEDB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B46F5FF-8D45-4103-A0B8-9A1B1BB86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918F9-0941-4C58-8182-2A446B0F4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27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BB45CD-3351-4534-9D51-F7E276620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D42D91-C129-431E-AB75-7EB7D9F49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1AEFC5E-3D1D-48A0-AAA9-3F630FCB1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0C610-AE4B-4244-AFE3-63DA3C6CF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98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0966268-B3A3-4041-87E0-0115DF923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685F819B-A46F-4232-9B0D-307E34ADF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132191F-4B9E-40AF-A1F0-244C292E4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63A24-C82A-415F-B9EB-B9A752697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2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D7B3CC4-B6D2-4BD5-8F30-85D494CBCA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7111182-1472-4E99-997B-CF48A68271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73BFFE4-EF4A-443A-88AE-5C6E3AB28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B321E-FF66-464B-B2C4-D434C56D4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58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9A1E6F8-F932-413A-A337-A9854B8F9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EA8AD73-0923-42C7-841F-D3B1913AE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5C4319B-04D8-4D4D-BFBC-868FE836A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9493E-D2FC-44E0-A8D6-E10C9292F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17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26F5CC-86EE-4955-B232-2BDD954DA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61A302-19C1-428A-91D9-F23760939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FB567D-C387-43A5-98D1-32D233C40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AE1A6-D8CE-4FC7-98AA-1075B2987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63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F505F5A-58AC-4A21-A94E-1D606E668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C32BD7-B471-4728-AE2E-D337C5B53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F193D99-2F63-49B0-9994-4D837E94FA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3FBDA-F631-42A5-9D64-3EF31D7C3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81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1B5645F-25FC-4C0B-9E79-3D53F573F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BD48561-A7F0-4A31-9235-FF1BCBC91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19E2230-3427-414E-B694-A33E2E5B54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DF78FAB8-77E0-4FB2-A515-B4CC2459BA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322FA827-5D98-4F84-9A0F-64633FD3AE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fld id="{EAB3E9B8-2EFE-42E0-AC45-4452152A41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FF76D6-CEB3-4FD5-834A-79E9C663A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74A3E1-EBB5-483F-87D7-D6CA217049B3}"/>
              </a:ext>
            </a:extLst>
          </p:cNvPr>
          <p:cNvSpPr/>
          <p:nvPr/>
        </p:nvSpPr>
        <p:spPr>
          <a:xfrm>
            <a:off x="124691" y="2022763"/>
            <a:ext cx="901930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spc="2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 lí</a:t>
            </a:r>
          </a:p>
          <a:p>
            <a:pPr algn="ctr"/>
            <a:r>
              <a:rPr lang="en-US" sz="5400" b="1" spc="2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đại d</a:t>
            </a:r>
            <a:r>
              <a:rPr lang="vi-VN" sz="5400" b="1" spc="2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5400" b="1" spc="2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ơng trên thế giới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727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astern_Hemisphere_LamAz">
            <a:extLst>
              <a:ext uri="{FF2B5EF4-FFF2-40B4-BE49-F238E27FC236}">
                <a16:creationId xmlns:a16="http://schemas.microsoft.com/office/drawing/2014/main" xmlns="" id="{C1845542-4C48-4342-8179-F9FAEB3F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747838"/>
            <a:ext cx="3773487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Western_Hemisphere_LamAz">
            <a:extLst>
              <a:ext uri="{FF2B5EF4-FFF2-40B4-BE49-F238E27FC236}">
                <a16:creationId xmlns:a16="http://schemas.microsoft.com/office/drawing/2014/main" xmlns="" id="{72165DE1-6D3E-42FC-B076-6EF4AC45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1747838"/>
            <a:ext cx="3856038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xmlns="" id="{4F708CF0-EDC3-44CD-94FD-B3CCD20AC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6070600"/>
            <a:ext cx="285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Bán cầu Đông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xmlns="" id="{FD903D9C-F637-482D-8522-9274FDFC8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800" y="6097588"/>
            <a:ext cx="240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Bán cầu Tây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xmlns="" id="{382065E4-E26E-48E4-901B-A7C7E3BC5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2174875"/>
            <a:ext cx="172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Châu Á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xmlns="" id="{2AAAE0C0-139B-49FC-B08A-9696C82F1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3629025"/>
            <a:ext cx="185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Đại Dương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xmlns="" id="{D7F9AFFB-ADA8-4BF5-B752-E8B6C930F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2987675"/>
            <a:ext cx="10541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Phi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xmlns="" id="{98960FAD-41E7-4A29-B67D-870EEAD33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849813"/>
            <a:ext cx="16017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Nam Cực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xmlns="" id="{36EDB5CB-AD9E-4BF4-8B0F-2BBEB6FEE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3400425"/>
            <a:ext cx="13477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</a:rPr>
              <a:t>Ấn Độ Dương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xmlns="" id="{0EECAFC3-DD89-4AF1-86C2-F4ABA590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2211388"/>
            <a:ext cx="154781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</a:rPr>
              <a:t>Thái Bình Dương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xmlns="" id="{47E29A84-15F2-4EEC-8B39-2B5DCE1CB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4222750"/>
            <a:ext cx="1374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</a:rPr>
              <a:t>Đại Tây Dương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xmlns="" id="{BE457D97-2BC6-4C1C-9BB3-9B4A9CAE1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2324100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xmlns="" id="{5AFBF53C-8C78-4A0A-AA14-35A6FA905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356235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Mĩ </a:t>
            </a:r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xmlns="" id="{D16AC574-2ECF-4E2F-8CDC-2EA635322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300" y="2943225"/>
            <a:ext cx="68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CC"/>
                </a:solidFill>
              </a:rPr>
              <a:t>Đại </a:t>
            </a: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xmlns="" id="{D142BB3A-0B2B-4789-AD7E-F97D6E829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300" y="3629025"/>
            <a:ext cx="1414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CC"/>
                </a:solidFill>
              </a:rPr>
              <a:t>Tây Dương</a:t>
            </a:r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xmlns="" id="{7C9E3222-0138-43D3-B150-62E166DB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3201988"/>
            <a:ext cx="13477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CC"/>
                </a:solidFill>
              </a:rPr>
              <a:t>Thái Bình Dương</a:t>
            </a:r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xmlns="" id="{3FC1019A-C3FC-4698-B68B-D2490FE25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763" y="5045075"/>
            <a:ext cx="20669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Châu </a:t>
            </a:r>
          </a:p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Nam Cực</a:t>
            </a:r>
          </a:p>
        </p:txBody>
      </p:sp>
      <p:sp>
        <p:nvSpPr>
          <p:cNvPr id="13331" name="Text Box 19">
            <a:extLst>
              <a:ext uri="{FF2B5EF4-FFF2-40B4-BE49-F238E27FC236}">
                <a16:creationId xmlns:a16="http://schemas.microsoft.com/office/drawing/2014/main" xmlns="" id="{ACBF2EA3-FFD7-4A79-A0B4-D1DF2B2A5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2220913"/>
            <a:ext cx="1095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Châu Phi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Group 2">
            <a:extLst>
              <a:ext uri="{FF2B5EF4-FFF2-40B4-BE49-F238E27FC236}">
                <a16:creationId xmlns:a16="http://schemas.microsoft.com/office/drawing/2014/main" xmlns="" id="{1D3FF906-46C2-41AF-81A6-84F0C88450F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03590407"/>
              </p:ext>
            </p:extLst>
          </p:nvPr>
        </p:nvGraphicFramePr>
        <p:xfrm>
          <a:off x="212726" y="1022350"/>
          <a:ext cx="8724900" cy="4813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4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352" name="Text Box 26">
            <a:extLst>
              <a:ext uri="{FF2B5EF4-FFF2-40B4-BE49-F238E27FC236}">
                <a16:creationId xmlns:a16="http://schemas.microsoft.com/office/drawing/2014/main" xmlns="" id="{26F8F258-85E4-4CAD-AEFE-A7F2F38F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1" y="1473131"/>
            <a:ext cx="275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Tên đại dương</a:t>
            </a:r>
          </a:p>
        </p:txBody>
      </p:sp>
      <p:sp>
        <p:nvSpPr>
          <p:cNvPr id="14353" name="Text Box 27">
            <a:extLst>
              <a:ext uri="{FF2B5EF4-FFF2-40B4-BE49-F238E27FC236}">
                <a16:creationId xmlns:a16="http://schemas.microsoft.com/office/drawing/2014/main" xmlns="" id="{1F647690-D3CF-47CC-B5DC-2CF5B7BF0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6" y="2622550"/>
            <a:ext cx="273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Thái Bình Dương</a:t>
            </a:r>
          </a:p>
        </p:txBody>
      </p:sp>
      <p:sp>
        <p:nvSpPr>
          <p:cNvPr id="14354" name="Text Box 28">
            <a:extLst>
              <a:ext uri="{FF2B5EF4-FFF2-40B4-BE49-F238E27FC236}">
                <a16:creationId xmlns:a16="http://schemas.microsoft.com/office/drawing/2014/main" xmlns="" id="{56986F26-1EE1-4851-9236-EB9D4EE8C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1" y="1253098"/>
            <a:ext cx="313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Vị trí</a:t>
            </a:r>
          </a:p>
          <a:p>
            <a:pPr algn="ctr" eaLnBrk="1" hangingPunct="1"/>
            <a:r>
              <a:rPr lang="en-US" altLang="en-US" sz="2400"/>
              <a:t>(Nằm ở bán cầu nào)</a:t>
            </a:r>
          </a:p>
        </p:txBody>
      </p:sp>
      <p:sp>
        <p:nvSpPr>
          <p:cNvPr id="14355" name="Text Box 29">
            <a:extLst>
              <a:ext uri="{FF2B5EF4-FFF2-40B4-BE49-F238E27FC236}">
                <a16:creationId xmlns:a16="http://schemas.microsoft.com/office/drawing/2014/main" xmlns="" id="{2323F5FE-BE7A-4132-A1B8-CD518000D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1" y="1253098"/>
            <a:ext cx="3000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Tiếp giáp với các châu lục, đại dương</a:t>
            </a:r>
          </a:p>
        </p:txBody>
      </p:sp>
      <p:sp>
        <p:nvSpPr>
          <p:cNvPr id="14356" name="Text Box 30">
            <a:extLst>
              <a:ext uri="{FF2B5EF4-FFF2-40B4-BE49-F238E27FC236}">
                <a16:creationId xmlns:a16="http://schemas.microsoft.com/office/drawing/2014/main" xmlns="" id="{2CDAE610-FDF1-47B3-9494-A086D34C7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2622550"/>
            <a:ext cx="3000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Phần lớn ở bán cầu Tây, một phần nhỏ ở bán cầu Đông</a:t>
            </a:r>
          </a:p>
        </p:txBody>
      </p:sp>
      <p:sp>
        <p:nvSpPr>
          <p:cNvPr id="14357" name="Text Box 31">
            <a:extLst>
              <a:ext uri="{FF2B5EF4-FFF2-40B4-BE49-F238E27FC236}">
                <a16:creationId xmlns:a16="http://schemas.microsoft.com/office/drawing/2014/main" xmlns="" id="{926997D5-2CD1-490F-BAA9-82B842710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1" y="2393950"/>
            <a:ext cx="30003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/>
              <a:t>- Giáp các châu lục: châu Mĩ , châu Á, châu Đại Dương , châu Nam Cực .</a:t>
            </a:r>
          </a:p>
          <a:p>
            <a:pPr algn="just" eaLnBrk="1" hangingPunct="1"/>
            <a:r>
              <a:rPr lang="en-US" altLang="en-US" sz="2400"/>
              <a:t>- Giáp các đại dương: Ấn Độ Dương , Đại Tây Dương, Bắc băng Dương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astern_Hemisphere_LamAz">
            <a:extLst>
              <a:ext uri="{FF2B5EF4-FFF2-40B4-BE49-F238E27FC236}">
                <a16:creationId xmlns:a16="http://schemas.microsoft.com/office/drawing/2014/main" xmlns="" id="{24D9DA39-AB82-49DA-82C7-048868B8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96850"/>
            <a:ext cx="824230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xmlns="" id="{C3E2EF43-DED8-47A5-8BDE-27DCD822C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1360488"/>
            <a:ext cx="172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Châu Á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xmlns="" id="{F9EFDBBB-1057-43B7-B951-238F701DC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4027488"/>
            <a:ext cx="185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Đại Dương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xmlns="" id="{8C5C358C-44BC-4326-8DFC-107FB5FDF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2628900"/>
            <a:ext cx="1054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Phi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xmlns="" id="{633F0B79-36A5-49B9-BBE0-C403A51D4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5957888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Nam Cực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xmlns="" id="{1BE2D09A-6690-4B51-A158-A7C3E4E89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3811588"/>
            <a:ext cx="16287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</a:rPr>
              <a:t>Ấn Độ Dương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xmlns="" id="{42824A6B-87D9-41CE-85DB-F174F4AF5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2038350"/>
            <a:ext cx="15478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</a:rPr>
              <a:t>Thái Bình Dương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xmlns="" id="{4676E974-D078-4A36-8026-8D48BAEB6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5133975"/>
            <a:ext cx="13763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</a:rPr>
              <a:t>Đại Tây Dương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>
            <a:extLst>
              <a:ext uri="{FF2B5EF4-FFF2-40B4-BE49-F238E27FC236}">
                <a16:creationId xmlns:a16="http://schemas.microsoft.com/office/drawing/2014/main" xmlns="" id="{6C0D76A8-003B-4243-9696-C4D835237889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88032817"/>
              </p:ext>
            </p:extLst>
          </p:nvPr>
        </p:nvGraphicFramePr>
        <p:xfrm>
          <a:off x="147484" y="766916"/>
          <a:ext cx="8845704" cy="48496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8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6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08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401" name="Text Box 27">
            <a:extLst>
              <a:ext uri="{FF2B5EF4-FFF2-40B4-BE49-F238E27FC236}">
                <a16:creationId xmlns:a16="http://schemas.microsoft.com/office/drawing/2014/main" xmlns="" id="{CB2800EE-C9B5-43C5-AE9F-02025445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971550"/>
            <a:ext cx="2668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4" name="Text Box 30">
            <a:extLst>
              <a:ext uri="{FF2B5EF4-FFF2-40B4-BE49-F238E27FC236}">
                <a16:creationId xmlns:a16="http://schemas.microsoft.com/office/drawing/2014/main" xmlns="" id="{78E9E36B-DD62-4847-A31F-5D4CD8F23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2436813"/>
            <a:ext cx="2295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5" name="Text Box 31">
            <a:extLst>
              <a:ext uri="{FF2B5EF4-FFF2-40B4-BE49-F238E27FC236}">
                <a16:creationId xmlns:a16="http://schemas.microsoft.com/office/drawing/2014/main" xmlns="" id="{506CC7D4-58BF-4616-BB46-EAEDE1C25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112" y="2904331"/>
            <a:ext cx="3293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Nằm ở bán cầu Đông</a:t>
            </a:r>
          </a:p>
        </p:txBody>
      </p:sp>
      <p:sp>
        <p:nvSpPr>
          <p:cNvPr id="16406" name="Text Box 32">
            <a:extLst>
              <a:ext uri="{FF2B5EF4-FFF2-40B4-BE49-F238E27FC236}">
                <a16:creationId xmlns:a16="http://schemas.microsoft.com/office/drawing/2014/main" xmlns="" id="{99F6ED78-211F-4F4E-A13C-988E1338D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277" y="2425700"/>
            <a:ext cx="314614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/>
              <a:t>- Giáp các châu lục: châu Đại Dương, châu Á , châu Phi , châu Nam Cực.</a:t>
            </a:r>
          </a:p>
          <a:p>
            <a:pPr algn="just" eaLnBrk="1" hangingPunct="1"/>
            <a:r>
              <a:rPr lang="en-US" altLang="en-US" sz="2400"/>
              <a:t>- Giáp các đại dương: Thái Bình Dương, Đại Tây Dương .</a:t>
            </a:r>
          </a:p>
        </p:txBody>
      </p:sp>
      <p:sp>
        <p:nvSpPr>
          <p:cNvPr id="16407" name="Text Box 33">
            <a:extLst>
              <a:ext uri="{FF2B5EF4-FFF2-40B4-BE49-F238E27FC236}">
                <a16:creationId xmlns:a16="http://schemas.microsoft.com/office/drawing/2014/main" xmlns="" id="{A65D6548-F857-49F9-85F0-D1DDB2C2F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57" y="2904331"/>
            <a:ext cx="212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Ấn Độ Dương</a:t>
            </a: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xmlns="" id="{4F5A4439-58E5-44C0-9A44-4E0B0342B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64" y="1439996"/>
            <a:ext cx="275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Tên đại dương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xmlns="" id="{156072D0-07E3-4EF8-B797-AB824604F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376" y="1218099"/>
            <a:ext cx="313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Vị trí</a:t>
            </a:r>
          </a:p>
          <a:p>
            <a:pPr algn="ctr" eaLnBrk="1" hangingPunct="1"/>
            <a:r>
              <a:rPr lang="en-US" altLang="en-US" sz="2400"/>
              <a:t>(Nằm ở bán cầu nào)</a:t>
            </a:r>
          </a:p>
        </p:txBody>
      </p:sp>
      <p:sp>
        <p:nvSpPr>
          <p:cNvPr id="13" name="Text Box 29">
            <a:extLst>
              <a:ext uri="{FF2B5EF4-FFF2-40B4-BE49-F238E27FC236}">
                <a16:creationId xmlns:a16="http://schemas.microsoft.com/office/drawing/2014/main" xmlns="" id="{7B8F7EA2-DDB6-4591-833F-F4FFBBEA3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044" y="1253098"/>
            <a:ext cx="3000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Tiếp giáp với các châu lục, đại dương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5">
            <a:extLst>
              <a:ext uri="{FF2B5EF4-FFF2-40B4-BE49-F238E27FC236}">
                <a16:creationId xmlns:a16="http://schemas.microsoft.com/office/drawing/2014/main" xmlns="" id="{DE584F7B-0D20-4165-9F98-C2DA1DDE90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946150"/>
            <a:ext cx="7545388" cy="452755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xmlns="" id="{9893969A-BF22-46FA-8903-2890CC9C7659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40700339"/>
              </p:ext>
            </p:extLst>
          </p:nvPr>
        </p:nvGraphicFramePr>
        <p:xfrm>
          <a:off x="250723" y="633413"/>
          <a:ext cx="8775290" cy="51498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33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3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8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6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448" name="Text Box 26">
            <a:extLst>
              <a:ext uri="{FF2B5EF4-FFF2-40B4-BE49-F238E27FC236}">
                <a16:creationId xmlns:a16="http://schemas.microsoft.com/office/drawing/2014/main" xmlns="" id="{BC590492-F800-476F-8579-FA0DCB18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15" y="2474913"/>
            <a:ext cx="195006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9" name="Text Box 27">
            <a:extLst>
              <a:ext uri="{FF2B5EF4-FFF2-40B4-BE49-F238E27FC236}">
                <a16:creationId xmlns:a16="http://schemas.microsoft.com/office/drawing/2014/main" xmlns="" id="{82BBAD5B-24B9-4D2C-9403-BD52ECA52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87" y="961043"/>
            <a:ext cx="27879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Tên đại dương</a:t>
            </a:r>
          </a:p>
        </p:txBody>
      </p:sp>
      <p:sp>
        <p:nvSpPr>
          <p:cNvPr id="18450" name="Text Box 28">
            <a:extLst>
              <a:ext uri="{FF2B5EF4-FFF2-40B4-BE49-F238E27FC236}">
                <a16:creationId xmlns:a16="http://schemas.microsoft.com/office/drawing/2014/main" xmlns="" id="{5928C488-DC59-4205-8A05-A29640294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974" y="812532"/>
            <a:ext cx="32769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Vị trí</a:t>
            </a:r>
          </a:p>
          <a:p>
            <a:pPr algn="ctr" eaLnBrk="1" hangingPunct="1"/>
            <a:r>
              <a:rPr lang="en-US" altLang="en-US" sz="2400"/>
              <a:t>(Nằm ở bán cầu nào)</a:t>
            </a:r>
          </a:p>
          <a:p>
            <a:pPr algn="ctr" eaLnBrk="1" hangingPunct="1"/>
            <a:endParaRPr lang="en-US" altLang="en-US" sz="2400"/>
          </a:p>
        </p:txBody>
      </p:sp>
      <p:sp>
        <p:nvSpPr>
          <p:cNvPr id="18451" name="Text Box 29">
            <a:extLst>
              <a:ext uri="{FF2B5EF4-FFF2-40B4-BE49-F238E27FC236}">
                <a16:creationId xmlns:a16="http://schemas.microsoft.com/office/drawing/2014/main" xmlns="" id="{E7B71FE7-D71F-4092-99E2-A77B4596A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543" y="800071"/>
            <a:ext cx="31597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Tiếp giáp với các châu lục, đại dương</a:t>
            </a:r>
          </a:p>
          <a:p>
            <a:pPr algn="ctr" eaLnBrk="1" hangingPunct="1"/>
            <a:endParaRPr lang="en-US" altLang="en-US" sz="2400"/>
          </a:p>
        </p:txBody>
      </p:sp>
      <p:sp>
        <p:nvSpPr>
          <p:cNvPr id="18452" name="Text Box 30">
            <a:extLst>
              <a:ext uri="{FF2B5EF4-FFF2-40B4-BE49-F238E27FC236}">
                <a16:creationId xmlns:a16="http://schemas.microsoft.com/office/drawing/2014/main" xmlns="" id="{AD7B2503-B719-4181-8F8F-912035549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516" y="2362751"/>
            <a:ext cx="28878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/>
              <a:t>Một nửa ở bán cầu Đông, một nửa nằm ở bán cầu Tây</a:t>
            </a:r>
          </a:p>
        </p:txBody>
      </p:sp>
      <p:sp>
        <p:nvSpPr>
          <p:cNvPr id="18453" name="Text Box 31">
            <a:extLst>
              <a:ext uri="{FF2B5EF4-FFF2-40B4-BE49-F238E27FC236}">
                <a16:creationId xmlns:a16="http://schemas.microsoft.com/office/drawing/2014/main" xmlns="" id="{2EFACF09-3044-44E4-8345-6C1217DFF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928" y="2210341"/>
            <a:ext cx="30963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/>
              <a:t>- Giáp các châu lục: châu Âu, châu Mĩ, châu Phi, châu Nam Cực. </a:t>
            </a:r>
          </a:p>
          <a:p>
            <a:pPr algn="just" eaLnBrk="1" hangingPunct="1"/>
            <a:r>
              <a:rPr lang="en-US" altLang="en-US" sz="2400"/>
              <a:t>- Giáp các đại dương: Thái Bình Dương, Ấn Độ Dương, Bắc băng Dương.</a:t>
            </a:r>
          </a:p>
        </p:txBody>
      </p:sp>
      <p:sp>
        <p:nvSpPr>
          <p:cNvPr id="18454" name="Text Box 32">
            <a:extLst>
              <a:ext uri="{FF2B5EF4-FFF2-40B4-BE49-F238E27FC236}">
                <a16:creationId xmlns:a16="http://schemas.microsoft.com/office/drawing/2014/main" xmlns="" id="{048B4251-F546-4FB1-B821-99F3EC4EF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87" y="2371512"/>
            <a:ext cx="27727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Đại Tây Dương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orthern_Hemisphere_LamAz">
            <a:extLst>
              <a:ext uri="{FF2B5EF4-FFF2-40B4-BE49-F238E27FC236}">
                <a16:creationId xmlns:a16="http://schemas.microsoft.com/office/drawing/2014/main" xmlns="" id="{A4D5CFC7-9022-4DB0-B6CB-50BFA7E44C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975" y="693738"/>
            <a:ext cx="7391400" cy="5656262"/>
          </a:xfrm>
          <a:noFill/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xmlns="" id="{62456D4C-1A51-43FB-971C-3A2523D00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2828925"/>
            <a:ext cx="1614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</a:rPr>
              <a:t>Bắc Băng Dương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xmlns="" id="{9BF08E82-60C5-413A-856F-422D8F622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2828925"/>
            <a:ext cx="13081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Châu Á 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xmlns="" id="{CB713728-AC57-4189-9C87-206C7908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5122863"/>
            <a:ext cx="121443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Châu Âu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xmlns="" id="{C2DB5C75-CADC-4F20-BBCD-632DFD79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2947988"/>
            <a:ext cx="1641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Châu Mĩ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xmlns="" id="{E92823BD-5C0A-45CB-94E2-E59C432BC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4629150"/>
            <a:ext cx="1762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</a:rPr>
              <a:t>Đại Tây Dương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>
            <a:extLst>
              <a:ext uri="{FF2B5EF4-FFF2-40B4-BE49-F238E27FC236}">
                <a16:creationId xmlns:a16="http://schemas.microsoft.com/office/drawing/2014/main" xmlns="" id="{2D462FA9-89D3-4EDC-9BCC-2D67E93CC3C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51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8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496" name="Text Box 26">
            <a:extLst>
              <a:ext uri="{FF2B5EF4-FFF2-40B4-BE49-F238E27FC236}">
                <a16:creationId xmlns:a16="http://schemas.microsoft.com/office/drawing/2014/main" xmlns="" id="{A8599329-9DFD-4D6A-B0C9-81D0DCA8F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666875"/>
            <a:ext cx="270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Tên đại dương</a:t>
            </a:r>
          </a:p>
        </p:txBody>
      </p:sp>
      <p:sp>
        <p:nvSpPr>
          <p:cNvPr id="20497" name="Text Box 27">
            <a:extLst>
              <a:ext uri="{FF2B5EF4-FFF2-40B4-BE49-F238E27FC236}">
                <a16:creationId xmlns:a16="http://schemas.microsoft.com/office/drawing/2014/main" xmlns="" id="{6418E25F-0794-4ADC-A4D3-EE0A22D2E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1600200"/>
            <a:ext cx="27479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Vị trí ( Nằm ở bán cầu nào )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20498" name="Text Box 28">
            <a:extLst>
              <a:ext uri="{FF2B5EF4-FFF2-40B4-BE49-F238E27FC236}">
                <a16:creationId xmlns:a16="http://schemas.microsoft.com/office/drawing/2014/main" xmlns="" id="{CCBB4CEC-55DE-4743-ACA3-29DE1EF7B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13" y="1666875"/>
            <a:ext cx="26939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Tiếp giáp với các châu lục, đại dương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20499" name="Text Box 29">
            <a:extLst>
              <a:ext uri="{FF2B5EF4-FFF2-40B4-BE49-F238E27FC236}">
                <a16:creationId xmlns:a16="http://schemas.microsoft.com/office/drawing/2014/main" xmlns="" id="{600BDB8C-F921-4AC6-8300-3474E8B36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416300"/>
            <a:ext cx="269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Bắc Băng Dương </a:t>
            </a:r>
          </a:p>
        </p:txBody>
      </p:sp>
      <p:sp>
        <p:nvSpPr>
          <p:cNvPr id="20500" name="Text Box 30">
            <a:extLst>
              <a:ext uri="{FF2B5EF4-FFF2-40B4-BE49-F238E27FC236}">
                <a16:creationId xmlns:a16="http://schemas.microsoft.com/office/drawing/2014/main" xmlns="" id="{28B16952-7212-4AB0-9B70-6FC4A599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38" y="3429000"/>
            <a:ext cx="2681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Nằm ở vùng cực Bắc</a:t>
            </a:r>
            <a:r>
              <a:rPr lang="en-US" altLang="en-US"/>
              <a:t> </a:t>
            </a:r>
          </a:p>
        </p:txBody>
      </p:sp>
      <p:sp>
        <p:nvSpPr>
          <p:cNvPr id="20501" name="Text Box 31">
            <a:extLst>
              <a:ext uri="{FF2B5EF4-FFF2-40B4-BE49-F238E27FC236}">
                <a16:creationId xmlns:a16="http://schemas.microsoft.com/office/drawing/2014/main" xmlns="" id="{D68C6827-716A-462E-84F0-4DDC173E3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3222625"/>
            <a:ext cx="264001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  <a:r>
              <a:rPr lang="en-US" altLang="en-US" sz="2400"/>
              <a:t>- Giáp các châu lục : châu Á , châu Âu, châu mĩ</a:t>
            </a:r>
          </a:p>
          <a:p>
            <a:pPr eaLnBrk="1" hangingPunct="1"/>
            <a:r>
              <a:rPr lang="en-US" altLang="en-US" sz="2400"/>
              <a:t>-Giáp đại dương :Thái Bình Dương , Đại Tây Dương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oup 2">
            <a:extLst>
              <a:ext uri="{FF2B5EF4-FFF2-40B4-BE49-F238E27FC236}">
                <a16:creationId xmlns:a16="http://schemas.microsoft.com/office/drawing/2014/main" xmlns="" id="{AB8601F4-FED2-4A20-923C-06D13255DE35}"/>
              </a:ext>
            </a:extLst>
          </p:cNvPr>
          <p:cNvGraphicFramePr>
            <a:graphicFrameLocks noGrp="1"/>
          </p:cNvGraphicFramePr>
          <p:nvPr/>
        </p:nvGraphicFramePr>
        <p:xfrm>
          <a:off x="188913" y="2695575"/>
          <a:ext cx="8751887" cy="37973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5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34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2568" name="Text Box 88">
            <a:extLst>
              <a:ext uri="{FF2B5EF4-FFF2-40B4-BE49-F238E27FC236}">
                <a16:creationId xmlns:a16="http://schemas.microsoft.com/office/drawing/2014/main" xmlns="" id="{D39184F3-06B6-4D91-A384-EC4E9EC9D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2854325"/>
            <a:ext cx="785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STT</a:t>
            </a:r>
          </a:p>
        </p:txBody>
      </p:sp>
      <p:sp>
        <p:nvSpPr>
          <p:cNvPr id="22569" name="Text Box 89">
            <a:extLst>
              <a:ext uri="{FF2B5EF4-FFF2-40B4-BE49-F238E27FC236}">
                <a16:creationId xmlns:a16="http://schemas.microsoft.com/office/drawing/2014/main" xmlns="" id="{7461B1A3-C373-4786-90CF-BABF3B9A1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3668713"/>
            <a:ext cx="42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1</a:t>
            </a:r>
          </a:p>
        </p:txBody>
      </p:sp>
      <p:sp>
        <p:nvSpPr>
          <p:cNvPr id="22570" name="Text Box 90">
            <a:extLst>
              <a:ext uri="{FF2B5EF4-FFF2-40B4-BE49-F238E27FC236}">
                <a16:creationId xmlns:a16="http://schemas.microsoft.com/office/drawing/2014/main" xmlns="" id="{25D9C8BF-4068-4813-82FE-3A9BDC48F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4389438"/>
            <a:ext cx="47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2</a:t>
            </a:r>
          </a:p>
        </p:txBody>
      </p:sp>
      <p:sp>
        <p:nvSpPr>
          <p:cNvPr id="22571" name="Text Box 91">
            <a:extLst>
              <a:ext uri="{FF2B5EF4-FFF2-40B4-BE49-F238E27FC236}">
                <a16:creationId xmlns:a16="http://schemas.microsoft.com/office/drawing/2014/main" xmlns="" id="{BC91C01A-C497-4659-85CA-66A31A46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51625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3</a:t>
            </a:r>
          </a:p>
        </p:txBody>
      </p:sp>
      <p:sp>
        <p:nvSpPr>
          <p:cNvPr id="22572" name="Text Box 92">
            <a:extLst>
              <a:ext uri="{FF2B5EF4-FFF2-40B4-BE49-F238E27FC236}">
                <a16:creationId xmlns:a16="http://schemas.microsoft.com/office/drawing/2014/main" xmlns="" id="{093FDF6D-9E16-46DD-9FBE-08826E14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64238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4</a:t>
            </a:r>
          </a:p>
        </p:txBody>
      </p:sp>
      <p:grpSp>
        <p:nvGrpSpPr>
          <p:cNvPr id="22573" name="Group 93">
            <a:extLst>
              <a:ext uri="{FF2B5EF4-FFF2-40B4-BE49-F238E27FC236}">
                <a16:creationId xmlns:a16="http://schemas.microsoft.com/office/drawing/2014/main" xmlns="" id="{88528E12-AE74-487A-A2ED-1E42CFDF88FD}"/>
              </a:ext>
            </a:extLst>
          </p:cNvPr>
          <p:cNvGrpSpPr>
            <a:grpSpLocks/>
          </p:cNvGrpSpPr>
          <p:nvPr/>
        </p:nvGrpSpPr>
        <p:grpSpPr bwMode="auto">
          <a:xfrm>
            <a:off x="644525" y="2695575"/>
            <a:ext cx="3162300" cy="3814763"/>
            <a:chOff x="0" y="0"/>
            <a:chExt cx="4979" cy="5743"/>
          </a:xfrm>
        </p:grpSpPr>
        <p:sp>
          <p:nvSpPr>
            <p:cNvPr id="22592" name="Text Box 94">
              <a:extLst>
                <a:ext uri="{FF2B5EF4-FFF2-40B4-BE49-F238E27FC236}">
                  <a16:creationId xmlns:a16="http://schemas.microsoft.com/office/drawing/2014/main" xmlns="" id="{B7218376-D83C-4149-8FF7-330AD9578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327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Đại dương</a:t>
              </a:r>
            </a:p>
          </p:txBody>
        </p:sp>
        <p:sp>
          <p:nvSpPr>
            <p:cNvPr id="22593" name="Text Box 95">
              <a:extLst>
                <a:ext uri="{FF2B5EF4-FFF2-40B4-BE49-F238E27FC236}">
                  <a16:creationId xmlns:a16="http://schemas.microsoft.com/office/drawing/2014/main" xmlns="" id="{3AE42AD6-85A4-428D-9AD2-43238A12E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" y="1240"/>
              <a:ext cx="327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Ấn Độ Dương</a:t>
              </a:r>
            </a:p>
          </p:txBody>
        </p:sp>
        <p:sp>
          <p:nvSpPr>
            <p:cNvPr id="22594" name="Text Box 96">
              <a:extLst>
                <a:ext uri="{FF2B5EF4-FFF2-40B4-BE49-F238E27FC236}">
                  <a16:creationId xmlns:a16="http://schemas.microsoft.com/office/drawing/2014/main" xmlns="" id="{F38D9AAC-CF1C-46C1-B5D3-B6EE4471B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" y="2418"/>
              <a:ext cx="476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Bắc Băng Dương</a:t>
              </a:r>
            </a:p>
          </p:txBody>
        </p:sp>
        <p:sp>
          <p:nvSpPr>
            <p:cNvPr id="22595" name="Text Box 97">
              <a:extLst>
                <a:ext uri="{FF2B5EF4-FFF2-40B4-BE49-F238E27FC236}">
                  <a16:creationId xmlns:a16="http://schemas.microsoft.com/office/drawing/2014/main" xmlns="" id="{7B02AEBA-0849-44D6-BE4B-A8A8D4594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3760"/>
              <a:ext cx="399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Đại Tây Dương</a:t>
              </a:r>
            </a:p>
          </p:txBody>
        </p:sp>
        <p:sp>
          <p:nvSpPr>
            <p:cNvPr id="22596" name="Text Box 98">
              <a:extLst>
                <a:ext uri="{FF2B5EF4-FFF2-40B4-BE49-F238E27FC236}">
                  <a16:creationId xmlns:a16="http://schemas.microsoft.com/office/drawing/2014/main" xmlns="" id="{599356E7-E1C0-4205-BE7B-619B0B87E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" y="5023"/>
              <a:ext cx="40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Thái Bình Dương</a:t>
              </a:r>
            </a:p>
          </p:txBody>
        </p:sp>
      </p:grpSp>
      <p:grpSp>
        <p:nvGrpSpPr>
          <p:cNvPr id="22574" name="Group 99">
            <a:extLst>
              <a:ext uri="{FF2B5EF4-FFF2-40B4-BE49-F238E27FC236}">
                <a16:creationId xmlns:a16="http://schemas.microsoft.com/office/drawing/2014/main" xmlns="" id="{A39CD31A-2ADE-4E4A-A9C4-12D9692D782A}"/>
              </a:ext>
            </a:extLst>
          </p:cNvPr>
          <p:cNvGrpSpPr>
            <a:grpSpLocks/>
          </p:cNvGrpSpPr>
          <p:nvPr/>
        </p:nvGrpSpPr>
        <p:grpSpPr bwMode="auto">
          <a:xfrm>
            <a:off x="3298825" y="2695575"/>
            <a:ext cx="5630863" cy="3725863"/>
            <a:chOff x="0" y="0"/>
            <a:chExt cx="8868" cy="6142"/>
          </a:xfrm>
        </p:grpSpPr>
        <p:sp>
          <p:nvSpPr>
            <p:cNvPr id="22577" name="Text Box 100">
              <a:extLst>
                <a:ext uri="{FF2B5EF4-FFF2-40B4-BE49-F238E27FC236}">
                  <a16:creationId xmlns:a16="http://schemas.microsoft.com/office/drawing/2014/main" xmlns="" id="{BD2BACE8-8915-4CDD-9C73-445919D4A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"/>
              <a:ext cx="3045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Diện tích</a:t>
              </a:r>
            </a:p>
            <a:p>
              <a:pPr algn="ctr" eaLnBrk="1" hangingPunct="1"/>
              <a:r>
                <a:rPr lang="en-US" altLang="en-US" sz="2400"/>
                <a:t>( triệu km 2)</a:t>
              </a:r>
            </a:p>
          </p:txBody>
        </p:sp>
        <p:sp>
          <p:nvSpPr>
            <p:cNvPr id="22578" name="Text Box 101">
              <a:extLst>
                <a:ext uri="{FF2B5EF4-FFF2-40B4-BE49-F238E27FC236}">
                  <a16:creationId xmlns:a16="http://schemas.microsoft.com/office/drawing/2014/main" xmlns="" id="{9CD4FED3-CD5D-48D7-84D7-FD141F7CD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" y="1492"/>
              <a:ext cx="178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75</a:t>
              </a:r>
            </a:p>
          </p:txBody>
        </p:sp>
        <p:sp>
          <p:nvSpPr>
            <p:cNvPr id="22579" name="Text Box 102">
              <a:extLst>
                <a:ext uri="{FF2B5EF4-FFF2-40B4-BE49-F238E27FC236}">
                  <a16:creationId xmlns:a16="http://schemas.microsoft.com/office/drawing/2014/main" xmlns="" id="{6CD7F841-54A0-4B16-855F-6D176DBF5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" y="2670"/>
              <a:ext cx="12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13</a:t>
              </a:r>
            </a:p>
          </p:txBody>
        </p:sp>
        <p:sp>
          <p:nvSpPr>
            <p:cNvPr id="22580" name="Text Box 103">
              <a:extLst>
                <a:ext uri="{FF2B5EF4-FFF2-40B4-BE49-F238E27FC236}">
                  <a16:creationId xmlns:a16="http://schemas.microsoft.com/office/drawing/2014/main" xmlns="" id="{7EE693EB-8C4B-4E7B-9F3B-2C85417AAE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3992"/>
              <a:ext cx="11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93</a:t>
              </a:r>
            </a:p>
          </p:txBody>
        </p:sp>
        <p:sp>
          <p:nvSpPr>
            <p:cNvPr id="22581" name="Text Box 104">
              <a:extLst>
                <a:ext uri="{FF2B5EF4-FFF2-40B4-BE49-F238E27FC236}">
                  <a16:creationId xmlns:a16="http://schemas.microsoft.com/office/drawing/2014/main" xmlns="" id="{D124CBE5-DC7D-4373-B29C-5FA639DE6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" y="5275"/>
              <a:ext cx="16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180</a:t>
              </a:r>
            </a:p>
          </p:txBody>
        </p:sp>
        <p:sp>
          <p:nvSpPr>
            <p:cNvPr id="22582" name="Text Box 105">
              <a:extLst>
                <a:ext uri="{FF2B5EF4-FFF2-40B4-BE49-F238E27FC236}">
                  <a16:creationId xmlns:a16="http://schemas.microsoft.com/office/drawing/2014/main" xmlns="" id="{D23EA529-5093-4611-80DC-32EB52C3F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" y="0"/>
              <a:ext cx="3498" cy="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Độ sâu trung bình ( m )</a:t>
              </a:r>
            </a:p>
          </p:txBody>
        </p:sp>
        <p:sp>
          <p:nvSpPr>
            <p:cNvPr id="22583" name="Text Box 106">
              <a:extLst>
                <a:ext uri="{FF2B5EF4-FFF2-40B4-BE49-F238E27FC236}">
                  <a16:creationId xmlns:a16="http://schemas.microsoft.com/office/drawing/2014/main" xmlns="" id="{DCF6350E-8770-4C0F-87C9-3314E574B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0" y="0"/>
              <a:ext cx="3028" cy="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Độ sâu lớn nhất ( m )</a:t>
              </a:r>
            </a:p>
          </p:txBody>
        </p:sp>
        <p:sp>
          <p:nvSpPr>
            <p:cNvPr id="22584" name="Text Box 107">
              <a:extLst>
                <a:ext uri="{FF2B5EF4-FFF2-40B4-BE49-F238E27FC236}">
                  <a16:creationId xmlns:a16="http://schemas.microsoft.com/office/drawing/2014/main" xmlns="" id="{18207812-6DA0-4A85-BF5B-3BAAF2103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" y="1535"/>
              <a:ext cx="220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3963</a:t>
              </a:r>
            </a:p>
          </p:txBody>
        </p:sp>
        <p:sp>
          <p:nvSpPr>
            <p:cNvPr id="22585" name="Text Box 108">
              <a:extLst>
                <a:ext uri="{FF2B5EF4-FFF2-40B4-BE49-F238E27FC236}">
                  <a16:creationId xmlns:a16="http://schemas.microsoft.com/office/drawing/2014/main" xmlns="" id="{090CDABC-52F8-424C-8740-E1FD915A4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0" y="2837"/>
              <a:ext cx="21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1134</a:t>
              </a:r>
            </a:p>
          </p:txBody>
        </p:sp>
        <p:sp>
          <p:nvSpPr>
            <p:cNvPr id="22586" name="Text Box 109">
              <a:extLst>
                <a:ext uri="{FF2B5EF4-FFF2-40B4-BE49-F238E27FC236}">
                  <a16:creationId xmlns:a16="http://schemas.microsoft.com/office/drawing/2014/main" xmlns="" id="{04B6820E-BF4B-43BA-87C5-16A98A7FA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" y="4140"/>
              <a:ext cx="201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3530</a:t>
              </a:r>
            </a:p>
          </p:txBody>
        </p:sp>
        <p:sp>
          <p:nvSpPr>
            <p:cNvPr id="22587" name="Text Box 110">
              <a:extLst>
                <a:ext uri="{FF2B5EF4-FFF2-40B4-BE49-F238E27FC236}">
                  <a16:creationId xmlns:a16="http://schemas.microsoft.com/office/drawing/2014/main" xmlns="" id="{26B7716F-8ABE-4139-ABFA-E0DFAD6F8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0" y="5422"/>
              <a:ext cx="187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4279</a:t>
              </a:r>
            </a:p>
          </p:txBody>
        </p:sp>
        <p:sp>
          <p:nvSpPr>
            <p:cNvPr id="22588" name="Text Box 111">
              <a:extLst>
                <a:ext uri="{FF2B5EF4-FFF2-40B4-BE49-F238E27FC236}">
                  <a16:creationId xmlns:a16="http://schemas.microsoft.com/office/drawing/2014/main" xmlns="" id="{9E77F462-DB14-4465-9289-85B5A2D3F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0" y="1577"/>
              <a:ext cx="203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7455</a:t>
              </a:r>
            </a:p>
          </p:txBody>
        </p:sp>
        <p:sp>
          <p:nvSpPr>
            <p:cNvPr id="22589" name="Text Box 112">
              <a:extLst>
                <a:ext uri="{FF2B5EF4-FFF2-40B4-BE49-F238E27FC236}">
                  <a16:creationId xmlns:a16="http://schemas.microsoft.com/office/drawing/2014/main" xmlns="" id="{2F79134E-68D0-429B-AEF1-C77D95801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3" y="2837"/>
              <a:ext cx="197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5449</a:t>
              </a:r>
            </a:p>
          </p:txBody>
        </p:sp>
        <p:sp>
          <p:nvSpPr>
            <p:cNvPr id="22590" name="Text Box 113">
              <a:extLst>
                <a:ext uri="{FF2B5EF4-FFF2-40B4-BE49-F238E27FC236}">
                  <a16:creationId xmlns:a16="http://schemas.microsoft.com/office/drawing/2014/main" xmlns="" id="{F92F0752-79C5-4440-88CE-E6FA579CB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0" y="4117"/>
              <a:ext cx="205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9227</a:t>
              </a:r>
            </a:p>
          </p:txBody>
        </p:sp>
        <p:sp>
          <p:nvSpPr>
            <p:cNvPr id="22591" name="Text Box 114">
              <a:extLst>
                <a:ext uri="{FF2B5EF4-FFF2-40B4-BE49-F238E27FC236}">
                  <a16:creationId xmlns:a16="http://schemas.microsoft.com/office/drawing/2014/main" xmlns="" id="{FBC2217E-217C-47BF-A51B-495D6B80E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8" y="5295"/>
              <a:ext cx="264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11034</a:t>
              </a:r>
            </a:p>
          </p:txBody>
        </p:sp>
      </p:grpSp>
      <p:sp>
        <p:nvSpPr>
          <p:cNvPr id="22575" name="Text Box 115">
            <a:extLst>
              <a:ext uri="{FF2B5EF4-FFF2-40B4-BE49-F238E27FC236}">
                <a16:creationId xmlns:a16="http://schemas.microsoft.com/office/drawing/2014/main" xmlns="" id="{C20F902F-957C-456A-B11A-B92B07798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2176463"/>
            <a:ext cx="551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Bảng số liệu về các đại dương</a:t>
            </a:r>
          </a:p>
        </p:txBody>
      </p:sp>
      <p:sp>
        <p:nvSpPr>
          <p:cNvPr id="22576" name="Text Box 116">
            <a:extLst>
              <a:ext uri="{FF2B5EF4-FFF2-40B4-BE49-F238E27FC236}">
                <a16:creationId xmlns:a16="http://schemas.microsoft.com/office/drawing/2014/main" xmlns="" id="{FC4241AD-25E8-4232-8FCE-9F5ED6609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808038"/>
            <a:ext cx="9118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- Dựa vào bảng số liệu, hãy :</a:t>
            </a:r>
          </a:p>
          <a:p>
            <a:pPr eaLnBrk="1" hangingPunct="1"/>
            <a:r>
              <a:rPr lang="en-US" altLang="en-US" sz="2400" b="1"/>
              <a:t>+ Xếp các đại dương theo thứ tự từ lớn đến nhỏ về diện tích.</a:t>
            </a:r>
          </a:p>
          <a:p>
            <a:pPr eaLnBrk="1" hangingPunct="1"/>
            <a:r>
              <a:rPr lang="en-US" altLang="en-US" sz="2400" b="1"/>
              <a:t>+ Cho biết độ sâu lớn nhất thuộc về đại dương nào 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>
            <a:extLst>
              <a:ext uri="{FF2B5EF4-FFF2-40B4-BE49-F238E27FC236}">
                <a16:creationId xmlns:a16="http://schemas.microsoft.com/office/drawing/2014/main" xmlns="" id="{E6F8B8B8-DF56-4338-B890-8A355BA64619}"/>
              </a:ext>
            </a:extLst>
          </p:cNvPr>
          <p:cNvGraphicFramePr>
            <a:graphicFrameLocks noGrp="1"/>
          </p:cNvGraphicFramePr>
          <p:nvPr/>
        </p:nvGraphicFramePr>
        <p:xfrm>
          <a:off x="176213" y="1412875"/>
          <a:ext cx="8751887" cy="3889376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5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34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23592" name="Group 88">
            <a:extLst>
              <a:ext uri="{FF2B5EF4-FFF2-40B4-BE49-F238E27FC236}">
                <a16:creationId xmlns:a16="http://schemas.microsoft.com/office/drawing/2014/main" xmlns="" id="{F5EAD4DE-62A9-46E5-95E0-EF05254A478D}"/>
              </a:ext>
            </a:extLst>
          </p:cNvPr>
          <p:cNvGrpSpPr>
            <a:grpSpLocks/>
          </p:cNvGrpSpPr>
          <p:nvPr/>
        </p:nvGrpSpPr>
        <p:grpSpPr bwMode="auto">
          <a:xfrm>
            <a:off x="176213" y="1414463"/>
            <a:ext cx="785812" cy="3795712"/>
            <a:chOff x="0" y="0"/>
            <a:chExt cx="1236" cy="5617"/>
          </a:xfrm>
        </p:grpSpPr>
        <p:sp>
          <p:nvSpPr>
            <p:cNvPr id="23616" name="Text Box 89">
              <a:extLst>
                <a:ext uri="{FF2B5EF4-FFF2-40B4-BE49-F238E27FC236}">
                  <a16:creationId xmlns:a16="http://schemas.microsoft.com/office/drawing/2014/main" xmlns="" id="{D28C23E2-157A-470F-BA1E-66C9FEE46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23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STT</a:t>
              </a:r>
            </a:p>
          </p:txBody>
        </p:sp>
        <p:sp>
          <p:nvSpPr>
            <p:cNvPr id="23617" name="Text Box 90">
              <a:extLst>
                <a:ext uri="{FF2B5EF4-FFF2-40B4-BE49-F238E27FC236}">
                  <a16:creationId xmlns:a16="http://schemas.microsoft.com/office/drawing/2014/main" xmlns="" id="{234DC151-A4CA-4AE9-986E-3D62F5872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" y="1282"/>
              <a:ext cx="67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1</a:t>
              </a:r>
            </a:p>
          </p:txBody>
        </p:sp>
        <p:sp>
          <p:nvSpPr>
            <p:cNvPr id="23618" name="Text Box 91">
              <a:extLst>
                <a:ext uri="{FF2B5EF4-FFF2-40B4-BE49-F238E27FC236}">
                  <a16:creationId xmlns:a16="http://schemas.microsoft.com/office/drawing/2014/main" xmlns="" id="{6C9AF50C-BEEF-4A52-8645-5D91528C2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" y="2417"/>
              <a:ext cx="75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2</a:t>
              </a:r>
            </a:p>
          </p:txBody>
        </p:sp>
        <p:sp>
          <p:nvSpPr>
            <p:cNvPr id="23619" name="Text Box 92">
              <a:extLst>
                <a:ext uri="{FF2B5EF4-FFF2-40B4-BE49-F238E27FC236}">
                  <a16:creationId xmlns:a16="http://schemas.microsoft.com/office/drawing/2014/main" xmlns="" id="{C201D59F-8F67-4463-BD90-7094531D6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" y="3635"/>
              <a:ext cx="61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3</a:t>
              </a:r>
            </a:p>
          </p:txBody>
        </p:sp>
        <p:sp>
          <p:nvSpPr>
            <p:cNvPr id="23620" name="Text Box 93">
              <a:extLst>
                <a:ext uri="{FF2B5EF4-FFF2-40B4-BE49-F238E27FC236}">
                  <a16:creationId xmlns:a16="http://schemas.microsoft.com/office/drawing/2014/main" xmlns="" id="{98CEAE2C-3F3B-4D64-97BA-F811AC8FB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" y="4897"/>
              <a:ext cx="55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4</a:t>
              </a:r>
            </a:p>
          </p:txBody>
        </p:sp>
      </p:grpSp>
      <p:grpSp>
        <p:nvGrpSpPr>
          <p:cNvPr id="23593" name="Group 94">
            <a:extLst>
              <a:ext uri="{FF2B5EF4-FFF2-40B4-BE49-F238E27FC236}">
                <a16:creationId xmlns:a16="http://schemas.microsoft.com/office/drawing/2014/main" xmlns="" id="{5F27DFF5-34D7-45AF-B1D3-B137C50D3743}"/>
              </a:ext>
            </a:extLst>
          </p:cNvPr>
          <p:cNvGrpSpPr>
            <a:grpSpLocks/>
          </p:cNvGrpSpPr>
          <p:nvPr/>
        </p:nvGrpSpPr>
        <p:grpSpPr bwMode="auto">
          <a:xfrm>
            <a:off x="3297238" y="1414463"/>
            <a:ext cx="5630862" cy="3725862"/>
            <a:chOff x="0" y="0"/>
            <a:chExt cx="8868" cy="6142"/>
          </a:xfrm>
        </p:grpSpPr>
        <p:sp>
          <p:nvSpPr>
            <p:cNvPr id="23601" name="Text Box 95">
              <a:extLst>
                <a:ext uri="{FF2B5EF4-FFF2-40B4-BE49-F238E27FC236}">
                  <a16:creationId xmlns:a16="http://schemas.microsoft.com/office/drawing/2014/main" xmlns="" id="{758A7297-43ED-43B9-AC26-3CCE88369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"/>
              <a:ext cx="3045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Diện tích</a:t>
              </a:r>
            </a:p>
            <a:p>
              <a:pPr algn="ctr" eaLnBrk="1" hangingPunct="1"/>
              <a:r>
                <a:rPr lang="en-US" altLang="en-US" sz="2400"/>
                <a:t>( triệu km 2)</a:t>
              </a:r>
            </a:p>
          </p:txBody>
        </p:sp>
        <p:sp>
          <p:nvSpPr>
            <p:cNvPr id="23602" name="Text Box 96">
              <a:extLst>
                <a:ext uri="{FF2B5EF4-FFF2-40B4-BE49-F238E27FC236}">
                  <a16:creationId xmlns:a16="http://schemas.microsoft.com/office/drawing/2014/main" xmlns="" id="{AC4FCC4A-5CF5-4137-88FD-CBF1D770F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" y="1492"/>
              <a:ext cx="178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180</a:t>
              </a:r>
            </a:p>
          </p:txBody>
        </p:sp>
        <p:sp>
          <p:nvSpPr>
            <p:cNvPr id="23603" name="Text Box 97">
              <a:extLst>
                <a:ext uri="{FF2B5EF4-FFF2-40B4-BE49-F238E27FC236}">
                  <a16:creationId xmlns:a16="http://schemas.microsoft.com/office/drawing/2014/main" xmlns="" id="{D2E8C88D-7ADC-4937-9768-621627DFD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" y="2670"/>
              <a:ext cx="12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93</a:t>
              </a:r>
            </a:p>
          </p:txBody>
        </p:sp>
        <p:sp>
          <p:nvSpPr>
            <p:cNvPr id="23604" name="Text Box 98">
              <a:extLst>
                <a:ext uri="{FF2B5EF4-FFF2-40B4-BE49-F238E27FC236}">
                  <a16:creationId xmlns:a16="http://schemas.microsoft.com/office/drawing/2014/main" xmlns="" id="{9F46D6C9-3FC7-4076-9ADD-9B136B2FB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3992"/>
              <a:ext cx="11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75</a:t>
              </a:r>
            </a:p>
          </p:txBody>
        </p:sp>
        <p:sp>
          <p:nvSpPr>
            <p:cNvPr id="23605" name="Text Box 99">
              <a:extLst>
                <a:ext uri="{FF2B5EF4-FFF2-40B4-BE49-F238E27FC236}">
                  <a16:creationId xmlns:a16="http://schemas.microsoft.com/office/drawing/2014/main" xmlns="" id="{1BDE8339-98B8-49BB-AF7D-C5E5D9BAF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" y="5275"/>
              <a:ext cx="16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13</a:t>
              </a:r>
            </a:p>
          </p:txBody>
        </p:sp>
        <p:sp>
          <p:nvSpPr>
            <p:cNvPr id="23606" name="Text Box 100">
              <a:extLst>
                <a:ext uri="{FF2B5EF4-FFF2-40B4-BE49-F238E27FC236}">
                  <a16:creationId xmlns:a16="http://schemas.microsoft.com/office/drawing/2014/main" xmlns="" id="{3C158168-B7AC-4F38-86D9-BF5837912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" y="0"/>
              <a:ext cx="3498" cy="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Độ sâu trung bình ( m )</a:t>
              </a:r>
            </a:p>
          </p:txBody>
        </p:sp>
        <p:sp>
          <p:nvSpPr>
            <p:cNvPr id="23607" name="Text Box 101">
              <a:extLst>
                <a:ext uri="{FF2B5EF4-FFF2-40B4-BE49-F238E27FC236}">
                  <a16:creationId xmlns:a16="http://schemas.microsoft.com/office/drawing/2014/main" xmlns="" id="{4F665FF2-81F9-473F-9390-4CC1AFDCD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0" y="0"/>
              <a:ext cx="3028" cy="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Độ sâu lớn nhất ( m )</a:t>
              </a:r>
            </a:p>
          </p:txBody>
        </p:sp>
        <p:sp>
          <p:nvSpPr>
            <p:cNvPr id="23608" name="Text Box 102">
              <a:extLst>
                <a:ext uri="{FF2B5EF4-FFF2-40B4-BE49-F238E27FC236}">
                  <a16:creationId xmlns:a16="http://schemas.microsoft.com/office/drawing/2014/main" xmlns="" id="{DFEF8C92-1DCC-4E70-949C-E4B24B67B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" y="1535"/>
              <a:ext cx="220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4279</a:t>
              </a:r>
            </a:p>
          </p:txBody>
        </p:sp>
        <p:sp>
          <p:nvSpPr>
            <p:cNvPr id="23609" name="Text Box 103">
              <a:extLst>
                <a:ext uri="{FF2B5EF4-FFF2-40B4-BE49-F238E27FC236}">
                  <a16:creationId xmlns:a16="http://schemas.microsoft.com/office/drawing/2014/main" xmlns="" id="{E427AD05-132B-4C74-B2DD-A74F0F526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0" y="2837"/>
              <a:ext cx="21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3530</a:t>
              </a:r>
            </a:p>
          </p:txBody>
        </p:sp>
        <p:sp>
          <p:nvSpPr>
            <p:cNvPr id="23610" name="Text Box 104">
              <a:extLst>
                <a:ext uri="{FF2B5EF4-FFF2-40B4-BE49-F238E27FC236}">
                  <a16:creationId xmlns:a16="http://schemas.microsoft.com/office/drawing/2014/main" xmlns="" id="{F94AD21A-CA74-46EA-A923-2C108B6D3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" y="4140"/>
              <a:ext cx="201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3963</a:t>
              </a:r>
            </a:p>
          </p:txBody>
        </p:sp>
        <p:sp>
          <p:nvSpPr>
            <p:cNvPr id="23611" name="Text Box 105">
              <a:extLst>
                <a:ext uri="{FF2B5EF4-FFF2-40B4-BE49-F238E27FC236}">
                  <a16:creationId xmlns:a16="http://schemas.microsoft.com/office/drawing/2014/main" xmlns="" id="{7DBD345A-3790-4425-8D93-3B913D1D1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0" y="5422"/>
              <a:ext cx="187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1134</a:t>
              </a:r>
            </a:p>
          </p:txBody>
        </p:sp>
        <p:sp>
          <p:nvSpPr>
            <p:cNvPr id="23612" name="Text Box 106">
              <a:extLst>
                <a:ext uri="{FF2B5EF4-FFF2-40B4-BE49-F238E27FC236}">
                  <a16:creationId xmlns:a16="http://schemas.microsoft.com/office/drawing/2014/main" xmlns="" id="{4B9B37D8-EB39-47AD-AAB9-FE66F5AB2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0" y="1577"/>
              <a:ext cx="203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11034</a:t>
              </a:r>
            </a:p>
          </p:txBody>
        </p:sp>
        <p:sp>
          <p:nvSpPr>
            <p:cNvPr id="23613" name="Text Box 107">
              <a:extLst>
                <a:ext uri="{FF2B5EF4-FFF2-40B4-BE49-F238E27FC236}">
                  <a16:creationId xmlns:a16="http://schemas.microsoft.com/office/drawing/2014/main" xmlns="" id="{9925960E-41FB-432C-854E-144F8163B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3" y="2837"/>
              <a:ext cx="197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9227</a:t>
              </a:r>
            </a:p>
          </p:txBody>
        </p:sp>
        <p:sp>
          <p:nvSpPr>
            <p:cNvPr id="23614" name="Text Box 108">
              <a:extLst>
                <a:ext uri="{FF2B5EF4-FFF2-40B4-BE49-F238E27FC236}">
                  <a16:creationId xmlns:a16="http://schemas.microsoft.com/office/drawing/2014/main" xmlns="" id="{4FA495EE-6BF4-4A20-A6BD-72927B8BC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0" y="4117"/>
              <a:ext cx="205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7455</a:t>
              </a:r>
            </a:p>
          </p:txBody>
        </p:sp>
        <p:sp>
          <p:nvSpPr>
            <p:cNvPr id="23615" name="Text Box 109">
              <a:extLst>
                <a:ext uri="{FF2B5EF4-FFF2-40B4-BE49-F238E27FC236}">
                  <a16:creationId xmlns:a16="http://schemas.microsoft.com/office/drawing/2014/main" xmlns="" id="{ABC22D8D-465D-4B43-8AA7-28000083D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8" y="5295"/>
              <a:ext cx="264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5449</a:t>
              </a:r>
            </a:p>
          </p:txBody>
        </p:sp>
      </p:grpSp>
      <p:sp>
        <p:nvSpPr>
          <p:cNvPr id="23594" name="Text Box 110">
            <a:extLst>
              <a:ext uri="{FF2B5EF4-FFF2-40B4-BE49-F238E27FC236}">
                <a16:creationId xmlns:a16="http://schemas.microsoft.com/office/drawing/2014/main" xmlns="" id="{E6EA5C79-E5B4-4157-B2FE-4095A2532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668338"/>
            <a:ext cx="551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Bảng số liệu về các đại dương</a:t>
            </a:r>
          </a:p>
        </p:txBody>
      </p:sp>
      <p:sp>
        <p:nvSpPr>
          <p:cNvPr id="23595" name="Text Box 111">
            <a:extLst>
              <a:ext uri="{FF2B5EF4-FFF2-40B4-BE49-F238E27FC236}">
                <a16:creationId xmlns:a16="http://schemas.microsoft.com/office/drawing/2014/main" xmlns="" id="{6813598E-9A4F-4E48-8B71-218E1809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1457325"/>
            <a:ext cx="2398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Tên đại dương</a:t>
            </a:r>
          </a:p>
        </p:txBody>
      </p:sp>
      <p:sp>
        <p:nvSpPr>
          <p:cNvPr id="23596" name="Text Box 112">
            <a:extLst>
              <a:ext uri="{FF2B5EF4-FFF2-40B4-BE49-F238E27FC236}">
                <a16:creationId xmlns:a16="http://schemas.microsoft.com/office/drawing/2014/main" xmlns="" id="{72765512-AB3D-44A7-BBD8-A3B5621CE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30450"/>
            <a:ext cx="309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Thái Bình Dương</a:t>
            </a:r>
          </a:p>
        </p:txBody>
      </p:sp>
      <p:sp>
        <p:nvSpPr>
          <p:cNvPr id="23597" name="Text Box 113">
            <a:extLst>
              <a:ext uri="{FF2B5EF4-FFF2-40B4-BE49-F238E27FC236}">
                <a16:creationId xmlns:a16="http://schemas.microsoft.com/office/drawing/2014/main" xmlns="" id="{42877E2C-E25B-4426-882C-A3A44AD72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" y="3044825"/>
            <a:ext cx="242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Đại Tây Dương</a:t>
            </a:r>
          </a:p>
        </p:txBody>
      </p:sp>
      <p:sp>
        <p:nvSpPr>
          <p:cNvPr id="23598" name="Text Box 114">
            <a:extLst>
              <a:ext uri="{FF2B5EF4-FFF2-40B4-BE49-F238E27FC236}">
                <a16:creationId xmlns:a16="http://schemas.microsoft.com/office/drawing/2014/main" xmlns="" id="{2AB678D1-F452-4AA2-904A-EDA96D2B9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838575"/>
            <a:ext cx="2398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Ấn Độ Dương</a:t>
            </a:r>
          </a:p>
        </p:txBody>
      </p:sp>
      <p:sp>
        <p:nvSpPr>
          <p:cNvPr id="23599" name="Text Box 115">
            <a:extLst>
              <a:ext uri="{FF2B5EF4-FFF2-40B4-BE49-F238E27FC236}">
                <a16:creationId xmlns:a16="http://schemas.microsoft.com/office/drawing/2014/main" xmlns="" id="{725C1A69-6D8E-453B-AA1E-9EEEB859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4633913"/>
            <a:ext cx="280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Bắc Băng Dương</a:t>
            </a:r>
          </a:p>
        </p:txBody>
      </p:sp>
      <p:sp>
        <p:nvSpPr>
          <p:cNvPr id="24692" name="Text Box 116">
            <a:extLst>
              <a:ext uri="{FF2B5EF4-FFF2-40B4-BE49-F238E27FC236}">
                <a16:creationId xmlns:a16="http://schemas.microsoft.com/office/drawing/2014/main" xmlns="" id="{6C1CB0E3-6C27-4533-ABD3-8A3D84D31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2330450"/>
            <a:ext cx="8751887" cy="406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92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272453-bigthumbnail">
            <a:extLst>
              <a:ext uri="{FF2B5EF4-FFF2-40B4-BE49-F238E27FC236}">
                <a16:creationId xmlns:a16="http://schemas.microsoft.com/office/drawing/2014/main" xmlns="" id="{C5BD36F1-EB93-4529-8996-BFBFD344AB6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113"/>
            <a:ext cx="9155113" cy="6881813"/>
          </a:xfrm>
          <a:noFill/>
        </p:spPr>
      </p:pic>
      <p:pic>
        <p:nvPicPr>
          <p:cNvPr id="6147" name="Picture 3" descr="dolphin_PNG91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7BF5460B-CA3A-4F6D-9F61-FB8834A14F2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2738" y="1936750"/>
            <a:ext cx="3481387" cy="2185988"/>
          </a:xfrm>
        </p:spPr>
      </p:pic>
      <p:pic>
        <p:nvPicPr>
          <p:cNvPr id="6148" name="Picture 4" descr="Särkänniemi_-_fish">
            <a:hlinkClick r:id="rId5" action="ppaction://hlinksldjump"/>
            <a:extLst>
              <a:ext uri="{FF2B5EF4-FFF2-40B4-BE49-F238E27FC236}">
                <a16:creationId xmlns:a16="http://schemas.microsoft.com/office/drawing/2014/main" xmlns="" id="{68F6D195-90A1-47B5-885D-3B3B1ACF9ED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13" y="4122738"/>
            <a:ext cx="3138487" cy="1622425"/>
          </a:xfrm>
        </p:spPr>
      </p:pic>
      <p:pic>
        <p:nvPicPr>
          <p:cNvPr id="5125" name="Picture 5" descr="sea-turtle">
            <a:hlinkClick r:id="rId7" action="ppaction://hlinksldjump"/>
            <a:extLst>
              <a:ext uri="{FF2B5EF4-FFF2-40B4-BE49-F238E27FC236}">
                <a16:creationId xmlns:a16="http://schemas.microsoft.com/office/drawing/2014/main" xmlns="" id="{C195BA13-9F90-49CA-B496-CF760F7391C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725" y="5686425"/>
            <a:ext cx="1703388" cy="1489075"/>
          </a:xfrm>
        </p:spPr>
      </p:pic>
      <p:pic>
        <p:nvPicPr>
          <p:cNvPr id="6150" name="Picture 6" descr="shark_png_by_digitalwideresource-d4ldn52">
            <a:hlinkClick r:id="rId9" action="ppaction://hlinksldjump"/>
            <a:extLst>
              <a:ext uri="{FF2B5EF4-FFF2-40B4-BE49-F238E27FC236}">
                <a16:creationId xmlns:a16="http://schemas.microsoft.com/office/drawing/2014/main" xmlns="" id="{2BFB2B0B-ABCF-4780-97EB-031E35D3B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-11113"/>
            <a:ext cx="591185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739170">
            <a:extLst>
              <a:ext uri="{FF2B5EF4-FFF2-40B4-BE49-F238E27FC236}">
                <a16:creationId xmlns:a16="http://schemas.microsoft.com/office/drawing/2014/main" xmlns="" id="{A6FF730A-F2A1-4BFC-A05C-46DB564B3A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-36513"/>
            <a:ext cx="9196388" cy="6854826"/>
          </a:xfrm>
          <a:noFill/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xmlns="" id="{F091A2C7-D274-4A64-8690-4AC63DA6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65113"/>
            <a:ext cx="7162800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Địa lí</a:t>
            </a:r>
            <a:endParaRPr lang="en-US" altLang="en-US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xmlns="" id="{8C7B1E5E-9BF4-4197-81E2-AA7069AEC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1046163"/>
            <a:ext cx="751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i="1">
                <a:solidFill>
                  <a:srgbClr val="000066"/>
                </a:solidFill>
              </a:rPr>
              <a:t>Bài 28:</a:t>
            </a:r>
            <a:r>
              <a:rPr lang="en-US" altLang="en-US" sz="2400" b="1">
                <a:solidFill>
                  <a:srgbClr val="000066"/>
                </a:solidFill>
              </a:rPr>
              <a:t> Các đại dương trên thế giới</a:t>
            </a:r>
          </a:p>
          <a:p>
            <a:pPr algn="ctr" eaLnBrk="1" hangingPunct="1"/>
            <a:endParaRPr lang="en-US" altLang="en-US" sz="2400" b="1">
              <a:solidFill>
                <a:srgbClr val="000066"/>
              </a:solidFill>
            </a:endParaRPr>
          </a:p>
        </p:txBody>
      </p:sp>
      <p:grpSp>
        <p:nvGrpSpPr>
          <p:cNvPr id="24581" name="Group 5">
            <a:extLst>
              <a:ext uri="{FF2B5EF4-FFF2-40B4-BE49-F238E27FC236}">
                <a16:creationId xmlns:a16="http://schemas.microsoft.com/office/drawing/2014/main" xmlns="" id="{97ACF243-765B-42F4-A583-A7EBF92EA77C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943350"/>
            <a:ext cx="7162800" cy="1589088"/>
            <a:chOff x="0" y="0"/>
            <a:chExt cx="11280" cy="2502"/>
          </a:xfrm>
        </p:grpSpPr>
        <p:sp>
          <p:nvSpPr>
            <p:cNvPr id="24583" name="AutoShape 6">
              <a:extLst>
                <a:ext uri="{FF2B5EF4-FFF2-40B4-BE49-F238E27FC236}">
                  <a16:creationId xmlns:a16="http://schemas.microsoft.com/office/drawing/2014/main" xmlns="" id="{249F5AF5-1073-4CB3-B2A7-5972A389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280" cy="2503"/>
            </a:xfrm>
            <a:prstGeom prst="roundRect">
              <a:avLst>
                <a:gd name="adj" fmla="val 16667"/>
              </a:avLst>
            </a:prstGeom>
            <a:solidFill>
              <a:srgbClr val="F9EB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84" name="Text Box 7">
              <a:extLst>
                <a:ext uri="{FF2B5EF4-FFF2-40B4-BE49-F238E27FC236}">
                  <a16:creationId xmlns:a16="http://schemas.microsoft.com/office/drawing/2014/main" xmlns="" id="{C2F5519C-EBA6-4889-8934-F5743E2FF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375"/>
              <a:ext cx="11279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/>
                <a:t>Thái Bình Dương là đại dương có diện tích và độ sâu trung bình lớn nhất.</a:t>
              </a:r>
            </a:p>
          </p:txBody>
        </p:sp>
      </p:grpSp>
      <p:sp>
        <p:nvSpPr>
          <p:cNvPr id="25608" name="Text Box 8">
            <a:extLst>
              <a:ext uri="{FF2B5EF4-FFF2-40B4-BE49-F238E27FC236}">
                <a16:creationId xmlns:a16="http://schemas.microsoft.com/office/drawing/2014/main" xmlns="" id="{19A9B5D0-7FFB-4495-A4B0-CF327BEB8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2147888"/>
            <a:ext cx="3000375" cy="519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Kết luận: </a:t>
            </a: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739170">
            <a:extLst>
              <a:ext uri="{FF2B5EF4-FFF2-40B4-BE49-F238E27FC236}">
                <a16:creationId xmlns:a16="http://schemas.microsoft.com/office/drawing/2014/main" xmlns="" id="{58CB8DD2-D9BA-43A5-AAD1-91E1EB35B5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575" y="-63500"/>
            <a:ext cx="9183688" cy="6937375"/>
          </a:xfrm>
          <a:noFill/>
        </p:spPr>
      </p:pic>
      <p:sp>
        <p:nvSpPr>
          <p:cNvPr id="25603" name="AutoShape 3">
            <a:extLst>
              <a:ext uri="{FF2B5EF4-FFF2-40B4-BE49-F238E27FC236}">
                <a16:creationId xmlns:a16="http://schemas.microsoft.com/office/drawing/2014/main" xmlns="" id="{3C12B55F-F628-4E38-A813-A2B2568EA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2320925"/>
            <a:ext cx="8005762" cy="3949700"/>
          </a:xfrm>
          <a:prstGeom prst="horizontalScroll">
            <a:avLst>
              <a:gd name="adj" fmla="val 12500"/>
            </a:avLst>
          </a:prstGeom>
          <a:solidFill>
            <a:srgbClr val="F9EB7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xmlns="" id="{ECB3A2FD-B814-495B-8BC6-FDD516EF5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3214688"/>
            <a:ext cx="7112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Trên Trái Đất có 4 đại dương đó là: Thái Bình Dương, Đại Tây Dương, Ấn Độ Dương và Bắc Băng Dương. Thái Bình Dương là đại dương có diện tích và độ sâu trung bình lớn nhất .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xmlns="" id="{A7D5897F-B2B5-4245-8D4C-0FE7B6A7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239713"/>
            <a:ext cx="7205662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Địa lí</a:t>
            </a:r>
            <a:endParaRPr lang="en-US" altLang="en-US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400" b="1" i="1">
                <a:solidFill>
                  <a:srgbClr val="000066"/>
                </a:solidFill>
              </a:rPr>
              <a:t>Bài 28:</a:t>
            </a:r>
            <a:r>
              <a:rPr lang="en-US" sz="2400" b="1">
                <a:solidFill>
                  <a:srgbClr val="000066"/>
                </a:solidFill>
              </a:rPr>
              <a:t> Các đại dương trên thế giới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sz="2400" b="1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-map-dau-bua">
            <a:extLst>
              <a:ext uri="{FF2B5EF4-FFF2-40B4-BE49-F238E27FC236}">
                <a16:creationId xmlns:a16="http://schemas.microsoft.com/office/drawing/2014/main" xmlns="" id="{7314841C-6D32-4BD2-AB33-50F2835F33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590550"/>
            <a:ext cx="7593013" cy="5092700"/>
          </a:xfrm>
          <a:noFill/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xmlns="" id="{A0B7D028-ADCD-4779-89BF-67493DB1E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6030913"/>
            <a:ext cx="4776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Cá mập đầu búa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72ada741a9a444286d6c3594104d256">
            <a:extLst>
              <a:ext uri="{FF2B5EF4-FFF2-40B4-BE49-F238E27FC236}">
                <a16:creationId xmlns:a16="http://schemas.microsoft.com/office/drawing/2014/main" xmlns="" id="{AF8F03C6-1FFD-4E28-AE87-9083556CDB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613" y="533400"/>
            <a:ext cx="7523162" cy="5191125"/>
          </a:xfrm>
          <a:noFill/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xmlns="" id="{F4D748F6-4DAF-458C-B09B-13435F3A3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6070600"/>
            <a:ext cx="5203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Cá voi lưng gù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g_201507291437051208">
            <a:extLst>
              <a:ext uri="{FF2B5EF4-FFF2-40B4-BE49-F238E27FC236}">
                <a16:creationId xmlns:a16="http://schemas.microsoft.com/office/drawing/2014/main" xmlns="" id="{0477309A-06D2-4846-A2AB-B74C122AD8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47688"/>
            <a:ext cx="4200525" cy="4656137"/>
          </a:xfrm>
          <a:noFill/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xmlns="" id="{EA8473DB-A073-4754-A7D1-37843854F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5749925"/>
            <a:ext cx="4589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Cá cúi ( dugong )</a:t>
            </a:r>
          </a:p>
        </p:txBody>
      </p:sp>
      <p:pic>
        <p:nvPicPr>
          <p:cNvPr id="28676" name="Picture 4" descr="Dugong">
            <a:extLst>
              <a:ext uri="{FF2B5EF4-FFF2-40B4-BE49-F238E27FC236}">
                <a16:creationId xmlns:a16="http://schemas.microsoft.com/office/drawing/2014/main" xmlns="" id="{B7D8E595-F337-4D55-89C4-9973075EE5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549275"/>
            <a:ext cx="3735388" cy="465455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Pj02628250000[1]">
            <a:extLst>
              <a:ext uri="{FF2B5EF4-FFF2-40B4-BE49-F238E27FC236}">
                <a16:creationId xmlns:a16="http://schemas.microsoft.com/office/drawing/2014/main" xmlns="" id="{8784ED5D-74AB-493D-BD1D-6BC73D3A98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350" y="533400"/>
            <a:ext cx="7353300" cy="4508500"/>
          </a:xfrm>
          <a:noFill/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xmlns="" id="{49D73C71-6154-4AAF-B2C1-0DB4D07A2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5630863"/>
            <a:ext cx="72723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Cá heo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potted-eagle-ray">
            <a:extLst>
              <a:ext uri="{FF2B5EF4-FFF2-40B4-BE49-F238E27FC236}">
                <a16:creationId xmlns:a16="http://schemas.microsoft.com/office/drawing/2014/main" xmlns="" id="{FF9CE3C0-BB0F-4A5A-917C-F105344F86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925" y="746125"/>
            <a:ext cx="7405688" cy="4673600"/>
          </a:xfrm>
          <a:noFill/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xmlns="" id="{B59A5DA0-120C-4E09-B4FE-D24ADFFA8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5949950"/>
            <a:ext cx="5002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Cá đuối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cean_background_by_retardedunicorn">
            <a:extLst>
              <a:ext uri="{FF2B5EF4-FFF2-40B4-BE49-F238E27FC236}">
                <a16:creationId xmlns:a16="http://schemas.microsoft.com/office/drawing/2014/main" xmlns="" id="{8339197A-A9DC-4128-804B-EC91775056C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75" y="-17463"/>
            <a:ext cx="9305925" cy="6902451"/>
          </a:xfrm>
          <a:noFill/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xmlns="" id="{5E705776-D702-46A7-8FB8-7192B170D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886" y="1268413"/>
            <a:ext cx="7063141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Cho biết lục địa Ô- xtrây- li- a nằm ở bán cầu Nam hay bán cầu Bắc ?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xmlns="" id="{3A61E58D-028C-4523-B7D6-3B3080DA8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16" y="3216275"/>
            <a:ext cx="784614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00"/>
                </a:solidFill>
              </a:rPr>
              <a:t>Lục địa Ô- xtrây- li- a nằm ở bán cầu Nam</a:t>
            </a:r>
          </a:p>
        </p:txBody>
      </p:sp>
      <p:pic>
        <p:nvPicPr>
          <p:cNvPr id="6149" name="Picture 5" descr="sea-turtle">
            <a:hlinkClick r:id="rId3" action="ppaction://hlinksldjump"/>
            <a:extLst>
              <a:ext uri="{FF2B5EF4-FFF2-40B4-BE49-F238E27FC236}">
                <a16:creationId xmlns:a16="http://schemas.microsoft.com/office/drawing/2014/main" xmlns="" id="{A5FCFCD9-AC6F-46D3-BB6C-BC07DCC78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5778500"/>
            <a:ext cx="152082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cean_background_by_retardedunicorn">
            <a:extLst>
              <a:ext uri="{FF2B5EF4-FFF2-40B4-BE49-F238E27FC236}">
                <a16:creationId xmlns:a16="http://schemas.microsoft.com/office/drawing/2014/main" xmlns="" id="{8D2E5F18-2770-4D72-89AB-51D36971012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63" y="-3175"/>
            <a:ext cx="9174163" cy="6864350"/>
          </a:xfrm>
          <a:noFill/>
        </p:spPr>
      </p:pic>
      <p:pic>
        <p:nvPicPr>
          <p:cNvPr id="8195" name="Picture 3" descr="C__Data_Users_DefApps_AppData_INTERNETEXPLORER_Temp_Saved Images_kangaroo">
            <a:extLst>
              <a:ext uri="{FF2B5EF4-FFF2-40B4-BE49-F238E27FC236}">
                <a16:creationId xmlns:a16="http://schemas.microsoft.com/office/drawing/2014/main" xmlns="" id="{6552C25C-88EB-44EB-A9A7-1A9BBB6DAC1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2800" y="2365375"/>
            <a:ext cx="2724150" cy="2185988"/>
          </a:xfrm>
          <a:noFill/>
        </p:spPr>
      </p:pic>
      <p:pic>
        <p:nvPicPr>
          <p:cNvPr id="8196" name="Picture 4" descr="C__Data_Users_DefApps_AppData_INTERNETEXPLORER_Temp_Saved Images_dong-vat-leo-cay-1">
            <a:extLst>
              <a:ext uri="{FF2B5EF4-FFF2-40B4-BE49-F238E27FC236}">
                <a16:creationId xmlns:a16="http://schemas.microsoft.com/office/drawing/2014/main" xmlns="" id="{B483F740-14BC-48DF-8279-72420819102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50" y="2192338"/>
            <a:ext cx="2374900" cy="2185987"/>
          </a:xfrm>
          <a:noFill/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xmlns="" id="{B845DA23-998C-4389-A240-FFF68B88E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95325"/>
            <a:ext cx="7297738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Kể tên 3 động vật đặc trưng của</a:t>
            </a:r>
          </a:p>
          <a:p>
            <a:pPr algn="ctr" eaLnBrk="1" hangingPunct="1"/>
            <a:r>
              <a:rPr lang="en-US" altLang="en-US" sz="3200"/>
              <a:t> lục địa Ô- xtrây- li- a.</a:t>
            </a:r>
          </a:p>
        </p:txBody>
      </p:sp>
      <p:pic>
        <p:nvPicPr>
          <p:cNvPr id="8198" name="Picture 6" descr="C__Data_Users_DefApps_AppData_INTERNETEXPLORER_Temp_Saved Images_da-dieu-dau-meo">
            <a:extLst>
              <a:ext uri="{FF2B5EF4-FFF2-40B4-BE49-F238E27FC236}">
                <a16:creationId xmlns:a16="http://schemas.microsoft.com/office/drawing/2014/main" xmlns="" id="{E684C59F-DCD1-4C0B-964C-FB0853AE174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3413" y="3698875"/>
            <a:ext cx="2185987" cy="2185988"/>
          </a:xfrm>
          <a:noFill/>
        </p:spPr>
      </p:pic>
      <p:pic>
        <p:nvPicPr>
          <p:cNvPr id="7175" name="Picture 7" descr="sea-turtle">
            <a:hlinkClick r:id="rId6" action="ppaction://hlinksldjump"/>
            <a:extLst>
              <a:ext uri="{FF2B5EF4-FFF2-40B4-BE49-F238E27FC236}">
                <a16:creationId xmlns:a16="http://schemas.microsoft.com/office/drawing/2014/main" xmlns="" id="{C21F2944-1566-4BC2-AD1A-B0786514F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5653088"/>
            <a:ext cx="14827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cean_background_by_retardedunicorn">
            <a:extLst>
              <a:ext uri="{FF2B5EF4-FFF2-40B4-BE49-F238E27FC236}">
                <a16:creationId xmlns:a16="http://schemas.microsoft.com/office/drawing/2014/main" xmlns="" id="{4CA15CF3-04E1-4FE6-9CFC-7584E973C8B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" y="-31750"/>
            <a:ext cx="9180513" cy="6870700"/>
          </a:xfrm>
          <a:noFill/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xmlns="" id="{39FC0B55-8843-45AC-8495-D952D811C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293688"/>
            <a:ext cx="6818312" cy="51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Đặc điểm của Châu Nam Cực</a:t>
            </a:r>
          </a:p>
        </p:txBody>
      </p:sp>
      <p:sp>
        <p:nvSpPr>
          <p:cNvPr id="9220" name="AutoShape 4">
            <a:extLst>
              <a:ext uri="{FF2B5EF4-FFF2-40B4-BE49-F238E27FC236}">
                <a16:creationId xmlns:a16="http://schemas.microsoft.com/office/drawing/2014/main" xmlns="" id="{E886EFF2-9BE0-4B86-A5ED-9D6B7183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1495425"/>
            <a:ext cx="5043487" cy="7207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AutoShape 5">
            <a:extLst>
              <a:ext uri="{FF2B5EF4-FFF2-40B4-BE49-F238E27FC236}">
                <a16:creationId xmlns:a16="http://schemas.microsoft.com/office/drawing/2014/main" xmlns="" id="{E8B74B9B-477E-4B88-9166-15226A727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5070475"/>
            <a:ext cx="3522662" cy="7207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Không có dân cư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C7AA3E63-FA28-4B82-B7F7-E9E299E4276E}"/>
              </a:ext>
            </a:extLst>
          </p:cNvPr>
          <p:cNvGrpSpPr>
            <a:grpSpLocks/>
          </p:cNvGrpSpPr>
          <p:nvPr/>
        </p:nvGrpSpPr>
        <p:grpSpPr bwMode="auto">
          <a:xfrm>
            <a:off x="728663" y="2216150"/>
            <a:ext cx="1533525" cy="1979613"/>
            <a:chOff x="0" y="0"/>
            <a:chExt cx="2416" cy="3118"/>
          </a:xfrm>
          <a:solidFill>
            <a:srgbClr val="FFFF00"/>
          </a:solidFill>
        </p:grpSpPr>
        <p:sp>
          <p:nvSpPr>
            <p:cNvPr id="8208" name="AutoShape 7">
              <a:extLst>
                <a:ext uri="{FF2B5EF4-FFF2-40B4-BE49-F238E27FC236}">
                  <a16:creationId xmlns:a16="http://schemas.microsoft.com/office/drawing/2014/main" xmlns="" id="{FAE7833A-66DA-4BDC-A76C-CCA4EC7FE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16" cy="311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9" name="Text Box 8">
              <a:extLst>
                <a:ext uri="{FF2B5EF4-FFF2-40B4-BE49-F238E27FC236}">
                  <a16:creationId xmlns:a16="http://schemas.microsoft.com/office/drawing/2014/main" xmlns="" id="{02FB5132-0C24-4BD1-83ED-3234C529C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" y="413"/>
              <a:ext cx="1870" cy="2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/>
                <a:t>Châu Nam Cực</a:t>
              </a:r>
            </a:p>
          </p:txBody>
        </p:sp>
      </p:grpSp>
      <p:sp>
        <p:nvSpPr>
          <p:cNvPr id="9225" name="Text Box 9">
            <a:extLst>
              <a:ext uri="{FF2B5EF4-FFF2-40B4-BE49-F238E27FC236}">
                <a16:creationId xmlns:a16="http://schemas.microsoft.com/office/drawing/2014/main" xmlns="" id="{A6FBE7BE-BDF3-4FAB-B435-44AA7975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1582738"/>
            <a:ext cx="4710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Châu lục lạnh nhất thế giới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xmlns="" id="{FDABF349-AA08-41A9-A934-2934E24004D5}"/>
              </a:ext>
            </a:extLst>
          </p:cNvPr>
          <p:cNvGrpSpPr>
            <a:grpSpLocks/>
          </p:cNvGrpSpPr>
          <p:nvPr/>
        </p:nvGrpSpPr>
        <p:grpSpPr bwMode="auto">
          <a:xfrm>
            <a:off x="3357563" y="2973388"/>
            <a:ext cx="5043487" cy="1222375"/>
            <a:chOff x="0" y="0"/>
            <a:chExt cx="7942" cy="1924"/>
          </a:xfrm>
          <a:solidFill>
            <a:srgbClr val="FFFF00"/>
          </a:solidFill>
        </p:grpSpPr>
        <p:sp>
          <p:nvSpPr>
            <p:cNvPr id="8206" name="AutoShape 11">
              <a:extLst>
                <a:ext uri="{FF2B5EF4-FFF2-40B4-BE49-F238E27FC236}">
                  <a16:creationId xmlns:a16="http://schemas.microsoft.com/office/drawing/2014/main" xmlns="" id="{02D77524-B02C-41BB-BCD5-6AF4288EB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942" cy="192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7" name="Text Box 12">
              <a:extLst>
                <a:ext uri="{FF2B5EF4-FFF2-40B4-BE49-F238E27FC236}">
                  <a16:creationId xmlns:a16="http://schemas.microsoft.com/office/drawing/2014/main" xmlns="" id="{168328CB-8513-4169-9EB9-65A3B541A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" y="230"/>
              <a:ext cx="7690" cy="1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/>
                <a:t>Động vật tiêu biểu nhất là chim cánh cụt</a:t>
              </a:r>
            </a:p>
          </p:txBody>
        </p:sp>
      </p:grpSp>
      <p:sp>
        <p:nvSpPr>
          <p:cNvPr id="9230" name="Arrow 96">
            <a:extLst>
              <a:ext uri="{FF2B5EF4-FFF2-40B4-BE49-F238E27FC236}">
                <a16:creationId xmlns:a16="http://schemas.microsoft.com/office/drawing/2014/main" xmlns="" id="{10680359-0327-48B5-9016-4DEAD3235C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2188" y="1881188"/>
            <a:ext cx="1095375" cy="129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Arrow 97">
            <a:extLst>
              <a:ext uri="{FF2B5EF4-FFF2-40B4-BE49-F238E27FC236}">
                <a16:creationId xmlns:a16="http://schemas.microsoft.com/office/drawing/2014/main" xmlns="" id="{D998DE7A-60A6-4DF4-9AD2-13F54F27B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175000"/>
            <a:ext cx="1095375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Arrow 98">
            <a:extLst>
              <a:ext uri="{FF2B5EF4-FFF2-40B4-BE49-F238E27FC236}">
                <a16:creationId xmlns:a16="http://schemas.microsoft.com/office/drawing/2014/main" xmlns="" id="{DDD699F6-50E3-49A2-9346-0D29D271B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175000"/>
            <a:ext cx="1095375" cy="196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5" name="Picture 17" descr="sea-turtle">
            <a:hlinkClick r:id="rId3" action="ppaction://hlinksldjump"/>
            <a:extLst>
              <a:ext uri="{FF2B5EF4-FFF2-40B4-BE49-F238E27FC236}">
                <a16:creationId xmlns:a16="http://schemas.microsoft.com/office/drawing/2014/main" xmlns="" id="{7A47F3DA-B69F-4CBA-9B3D-610FA9D46C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7300" y="5791200"/>
            <a:ext cx="1368425" cy="1047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5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739170">
            <a:extLst>
              <a:ext uri="{FF2B5EF4-FFF2-40B4-BE49-F238E27FC236}">
                <a16:creationId xmlns:a16="http://schemas.microsoft.com/office/drawing/2014/main" xmlns="" id="{1C2BB5AA-56C3-4F58-B2B6-545CC3E7EC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863" y="-44450"/>
            <a:ext cx="9259888" cy="6958013"/>
          </a:xfrm>
          <a:noFill/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xmlns="" id="{B8CBD7C2-AB2E-417B-8EC4-D85FD470D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400050"/>
            <a:ext cx="309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xmlns="" id="{200043D0-4915-4E2F-8CC1-08C10EAC0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668338"/>
            <a:ext cx="701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xmlns="" id="{8521682A-E22B-4F5F-B255-13A0E278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227013"/>
            <a:ext cx="6843712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Địa lí</a:t>
            </a:r>
            <a:endParaRPr lang="en-US" altLang="en-US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xmlns="" id="{E5E1F8CD-E75B-4885-B7C0-3F2FDDB27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1174750"/>
            <a:ext cx="71247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solidFill>
                  <a:srgbClr val="000066"/>
                </a:solidFill>
              </a:rPr>
              <a:t>Bài 28:</a:t>
            </a:r>
            <a:r>
              <a:rPr lang="en-US" altLang="en-US" sz="3200" b="1">
                <a:solidFill>
                  <a:srgbClr val="000066"/>
                </a:solidFill>
              </a:rPr>
              <a:t> Các đại dương trên thế giới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B64B2CF2-B0E4-430F-A682-AB31E64F0EBE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3375025"/>
            <a:ext cx="1493838" cy="1401763"/>
            <a:chOff x="0" y="0"/>
            <a:chExt cx="2352" cy="2206"/>
          </a:xfrm>
          <a:solidFill>
            <a:srgbClr val="FFFF00"/>
          </a:solidFill>
        </p:grpSpPr>
        <p:sp>
          <p:nvSpPr>
            <p:cNvPr id="9236" name="AutoShape 8">
              <a:extLst>
                <a:ext uri="{FF2B5EF4-FFF2-40B4-BE49-F238E27FC236}">
                  <a16:creationId xmlns:a16="http://schemas.microsoft.com/office/drawing/2014/main" xmlns="" id="{03011E54-42DC-4D7A-B6DC-074518DCE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353" cy="220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237" name="Text Box 9">
              <a:extLst>
                <a:ext uri="{FF2B5EF4-FFF2-40B4-BE49-F238E27FC236}">
                  <a16:creationId xmlns:a16="http://schemas.microsoft.com/office/drawing/2014/main" xmlns="" id="{719064E7-EC9E-4EE0-8819-A1D677F1F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" y="378"/>
              <a:ext cx="1492" cy="1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/>
                <a:t>Mục tiêu</a:t>
              </a:r>
            </a:p>
          </p:txBody>
        </p:sp>
      </p:grpSp>
      <p:sp>
        <p:nvSpPr>
          <p:cNvPr id="9234" name="AutoShape 11">
            <a:extLst>
              <a:ext uri="{FF2B5EF4-FFF2-40B4-BE49-F238E27FC236}">
                <a16:creationId xmlns:a16="http://schemas.microsoft.com/office/drawing/2014/main" xmlns="" id="{965209D9-952A-4474-8AC0-53D8D5BB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295" y="2109788"/>
            <a:ext cx="4804628" cy="75945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Ghi nhớ tên 4 đại dương</a:t>
            </a:r>
          </a:p>
        </p:txBody>
      </p:sp>
      <p:sp>
        <p:nvSpPr>
          <p:cNvPr id="9232" name="AutoShape 14">
            <a:extLst>
              <a:ext uri="{FF2B5EF4-FFF2-40B4-BE49-F238E27FC236}">
                <a16:creationId xmlns:a16="http://schemas.microsoft.com/office/drawing/2014/main" xmlns="" id="{4DE15D84-1FEB-49C4-8E8B-21B911841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3201988"/>
            <a:ext cx="5297488" cy="11842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Nhận biết và nêu vị trí của từng đại dương trên bản đồ</a:t>
            </a:r>
          </a:p>
        </p:txBody>
      </p:sp>
      <p:sp>
        <p:nvSpPr>
          <p:cNvPr id="9230" name="AutoShape 17">
            <a:extLst>
              <a:ext uri="{FF2B5EF4-FFF2-40B4-BE49-F238E27FC236}">
                <a16:creationId xmlns:a16="http://schemas.microsoft.com/office/drawing/2014/main" xmlns="" id="{AD0FAC0E-E3B0-4EC5-BF46-A5F5195D3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4776788"/>
            <a:ext cx="6194425" cy="181356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Sử dụng bảng số liệu và bản đồ để tìm một số đặc điểm nổi bật về diện tích, độ sâu của mỗi đại dương</a:t>
            </a:r>
          </a:p>
        </p:txBody>
      </p:sp>
      <p:sp>
        <p:nvSpPr>
          <p:cNvPr id="10259" name="Arrow 92">
            <a:extLst>
              <a:ext uri="{FF2B5EF4-FFF2-40B4-BE49-F238E27FC236}">
                <a16:creationId xmlns:a16="http://schemas.microsoft.com/office/drawing/2014/main" xmlns="" id="{E54A867E-5D03-4551-9094-7D552D814F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16150" y="2562225"/>
            <a:ext cx="9461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Arrow 93">
            <a:extLst>
              <a:ext uri="{FF2B5EF4-FFF2-40B4-BE49-F238E27FC236}">
                <a16:creationId xmlns:a16="http://schemas.microsoft.com/office/drawing/2014/main" xmlns="" id="{F915C4DF-A2BD-467B-9F41-7DCCF759AF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16150" y="3843338"/>
            <a:ext cx="733425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Arrow 94">
            <a:extLst>
              <a:ext uri="{FF2B5EF4-FFF2-40B4-BE49-F238E27FC236}">
                <a16:creationId xmlns:a16="http://schemas.microsoft.com/office/drawing/2014/main" xmlns="" id="{710FDABC-F001-4450-BE0B-EF358AA4C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4043363"/>
            <a:ext cx="666750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5">
            <a:extLst>
              <a:ext uri="{FF2B5EF4-FFF2-40B4-BE49-F238E27FC236}">
                <a16:creationId xmlns:a16="http://schemas.microsoft.com/office/drawing/2014/main" xmlns="" id="{340CCCB8-F47D-4C15-BA27-2587E72350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400050"/>
            <a:ext cx="7545388" cy="4524375"/>
          </a:xfrm>
          <a:noFill/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xmlns="" id="{DECBF7B3-FB28-4515-8ACB-BFF05DCF3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5376863"/>
            <a:ext cx="73136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+ Các đại dương gấp mấy lần diện tích lục địa ?</a:t>
            </a:r>
          </a:p>
          <a:p>
            <a:pPr eaLnBrk="1" hangingPunct="1"/>
            <a:r>
              <a:rPr lang="en-US" altLang="en-US" sz="2400"/>
              <a:t>+ Kể tên các đại dương mà em biết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xmlns="" id="{08256B2B-EA18-4841-86A6-D3F091F66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4016375"/>
            <a:ext cx="3549650" cy="2535238"/>
          </a:xfrm>
          <a:prstGeom prst="roundRect">
            <a:avLst>
              <a:gd name="adj" fmla="val 16667"/>
            </a:avLst>
          </a:prstGeom>
          <a:solidFill>
            <a:srgbClr val="F9EB7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AutoShape 3">
            <a:extLst>
              <a:ext uri="{FF2B5EF4-FFF2-40B4-BE49-F238E27FC236}">
                <a16:creationId xmlns:a16="http://schemas.microsoft.com/office/drawing/2014/main" xmlns="" id="{CA54D2EC-E74D-403D-88DF-B01C873E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3" y="4016375"/>
            <a:ext cx="3255962" cy="2533650"/>
          </a:xfrm>
          <a:prstGeom prst="roundRect">
            <a:avLst>
              <a:gd name="adj" fmla="val 16667"/>
            </a:avLst>
          </a:prstGeom>
          <a:solidFill>
            <a:srgbClr val="F9EB7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68" name="Picture 4" descr="Picture5">
            <a:extLst>
              <a:ext uri="{FF2B5EF4-FFF2-40B4-BE49-F238E27FC236}">
                <a16:creationId xmlns:a16="http://schemas.microsoft.com/office/drawing/2014/main" xmlns="" id="{A3CD4DF9-12B8-499E-B7A0-AF236AB881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263" y="147638"/>
            <a:ext cx="7486650" cy="3227387"/>
          </a:xfrm>
          <a:noFill/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xmlns="" id="{7A9E883E-F243-4B0A-9E53-0774A440B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13" y="4202113"/>
            <a:ext cx="34417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 </a:t>
            </a:r>
            <a:r>
              <a:rPr lang="en-US" altLang="en-US" sz="2800"/>
              <a:t>Các đại dương chiếm một diện tích rất rộng lớn, gấp gần 3 lần diện tích các lục địa.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xmlns="" id="{6A099D6C-2678-4791-9093-256D6BEE5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4203700"/>
            <a:ext cx="35496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Các đại dương đó là: Thái Bình Dương, Đại Tây Dương, Ấn Độ Dương và Bắc Băng Dương.</a:t>
            </a:r>
          </a:p>
        </p:txBody>
      </p:sp>
      <p:sp>
        <p:nvSpPr>
          <p:cNvPr id="12295" name="Arrow 226">
            <a:extLst>
              <a:ext uri="{FF2B5EF4-FFF2-40B4-BE49-F238E27FC236}">
                <a16:creationId xmlns:a16="http://schemas.microsoft.com/office/drawing/2014/main" xmlns="" id="{0247D4E9-38BE-45AA-8E11-04DDC4350B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16125" y="3375025"/>
            <a:ext cx="65405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Arrow 227">
            <a:extLst>
              <a:ext uri="{FF2B5EF4-FFF2-40B4-BE49-F238E27FC236}">
                <a16:creationId xmlns:a16="http://schemas.microsoft.com/office/drawing/2014/main" xmlns="" id="{01990FA5-37D5-4526-96C4-29DA85DD3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5900" y="3375025"/>
            <a:ext cx="682625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3" grpId="0" bldLvl="0" autoUpdateAnimBg="0"/>
      <p:bldP spid="12294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xmlns="" id="{CB348171-37D8-46FB-B9A2-6BC0A2EB3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1987550"/>
            <a:ext cx="8399463" cy="1920875"/>
          </a:xfrm>
          <a:prstGeom prst="roundRect">
            <a:avLst>
              <a:gd name="adj" fmla="val 16667"/>
            </a:avLst>
          </a:prstGeom>
          <a:solidFill>
            <a:srgbClr val="F9EB7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xmlns="" id="{A86F2676-99D5-4BD9-9996-93FB75FB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239713"/>
            <a:ext cx="6283325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Địa lí</a:t>
            </a:r>
            <a:endParaRPr lang="en-US" altLang="en-US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xmlns="" id="{EDF554C0-9963-44D2-8EE4-87B8A10BF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1001713"/>
            <a:ext cx="6991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000066"/>
                </a:solidFill>
              </a:rPr>
              <a:t>Bài 28:</a:t>
            </a:r>
            <a:r>
              <a:rPr lang="en-US" altLang="en-US" sz="2800" b="1">
                <a:solidFill>
                  <a:srgbClr val="000066"/>
                </a:solidFill>
              </a:rPr>
              <a:t> Các đại dương trên thế giới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xmlns="" id="{E88E7835-72EE-496A-BFC1-7442B7168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1987550"/>
            <a:ext cx="81264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-</a:t>
            </a:r>
            <a:r>
              <a:rPr lang="en-US" altLang="en-US" sz="2400"/>
              <a:t> Dựa vào hình 1 và hình 2, hãy cho biết:</a:t>
            </a:r>
          </a:p>
          <a:p>
            <a:pPr eaLnBrk="1" hangingPunct="1"/>
            <a:r>
              <a:rPr lang="en-US" altLang="en-US" sz="2400"/>
              <a:t>+ Thái Bình Dương giáp các châu lục và đại dương nào ?</a:t>
            </a:r>
          </a:p>
          <a:p>
            <a:pPr eaLnBrk="1" hangingPunct="1"/>
            <a:r>
              <a:rPr lang="en-US" altLang="en-US" sz="2400"/>
              <a:t>+ Đại Tây Dương giáp các châu lục và đại dương nào ?</a:t>
            </a:r>
          </a:p>
          <a:p>
            <a:pPr eaLnBrk="1" hangingPunct="1"/>
            <a:r>
              <a:rPr lang="en-US" altLang="en-US" sz="2400"/>
              <a:t>+ Ấn Độ Dương giáp các châu lục và đại dương nào ?</a:t>
            </a:r>
          </a:p>
          <a:p>
            <a:pPr eaLnBrk="1" hangingPunct="1"/>
            <a:r>
              <a:rPr lang="en-US" altLang="en-US" sz="2400"/>
              <a:t>+ Bắc Băng Dương giáp các châu lục và đại dương nào ?</a:t>
            </a:r>
          </a:p>
        </p:txBody>
      </p:sp>
      <p:pic>
        <p:nvPicPr>
          <p:cNvPr id="12294" name="Picture 6" descr="120px-Ziemiaanim">
            <a:extLst>
              <a:ext uri="{FF2B5EF4-FFF2-40B4-BE49-F238E27FC236}">
                <a16:creationId xmlns:a16="http://schemas.microsoft.com/office/drawing/2014/main" xmlns="" id="{7A9026CD-B4E1-46C1-B006-737F22EEB7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1475" y="4403725"/>
            <a:ext cx="3429000" cy="2268538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Pages>0</Pages>
  <Words>880</Words>
  <Characters>0</Characters>
  <Application>Microsoft Office PowerPoint</Application>
  <DocSecurity>0</DocSecurity>
  <PresentationFormat>On-screen Show (4:3)</PresentationFormat>
  <Lines>0</Lines>
  <Paragraphs>158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TGDD</cp:lastModifiedBy>
  <cp:revision>8</cp:revision>
  <dcterms:created xsi:type="dcterms:W3CDTF">2013-11-15T06:11:31Z</dcterms:created>
  <dcterms:modified xsi:type="dcterms:W3CDTF">2021-05-07T14:44:04Z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1033-9.1.0.4514</vt:lpwstr>
  </property>
</Properties>
</file>