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81" r:id="rId22"/>
    <p:sldId id="282" r:id="rId23"/>
    <p:sldId id="276" r:id="rId24"/>
    <p:sldId id="277" r:id="rId25"/>
    <p:sldId id="283" r:id="rId26"/>
    <p:sldId id="284" r:id="rId27"/>
    <p:sldId id="285" r:id="rId28"/>
    <p:sldId id="287" r:id="rId29"/>
    <p:sldId id="306" r:id="rId30"/>
    <p:sldId id="305" r:id="rId31"/>
    <p:sldId id="307" r:id="rId32"/>
    <p:sldId id="286" r:id="rId33"/>
    <p:sldId id="288" r:id="rId34"/>
    <p:sldId id="289" r:id="rId35"/>
    <p:sldId id="304" r:id="rId36"/>
    <p:sldId id="293" r:id="rId37"/>
    <p:sldId id="291" r:id="rId38"/>
    <p:sldId id="296" r:id="rId39"/>
    <p:sldId id="297" r:id="rId40"/>
    <p:sldId id="292" r:id="rId41"/>
    <p:sldId id="294" r:id="rId42"/>
    <p:sldId id="295" r:id="rId43"/>
    <p:sldId id="299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70"/>
    <a:srgbClr val="F7D77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480A-6B43-44E6-8C37-EB69AA079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5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33E1B-33B7-417F-BE38-211CE2A47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9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99416-66B8-4ADE-8809-9870B41E9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869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C6E3-C345-41E0-B2EE-BD94ADA19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39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76536-EB1A-47FF-A70D-60BE28B77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34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616CC-1B58-481C-B99C-A8762E0465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4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04A4A-79D8-46D9-809E-F2A901B94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51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006B-203A-43EA-A702-CF21C1D1E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93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CCAEA-9A92-48A3-A99A-B7FA9ADAA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49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C91EE-09CB-4962-A228-83C6E5388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78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5400A-0BCC-47E6-AEEF-A48BF095E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14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D3713-99CE-4711-B93B-D935783C0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02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 smtClean="0"/>
            </a:lvl1pPr>
          </a:lstStyle>
          <a:p>
            <a:pPr>
              <a:defRPr/>
            </a:pPr>
            <a:fld id="{CF2A8B69-ED24-492F-9508-3E5912D47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31024Doremon-tinh-nghich-tren-bau-tr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70786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39875" y="3276600"/>
            <a:ext cx="427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</a:rPr>
              <a:t>Địa Lý Lớp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6-01tai-hinh-nen-dien-thoai-dep-de-thuong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113" cy="6911975"/>
          </a:xfrm>
          <a:noFill/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858963" y="693738"/>
            <a:ext cx="5376862" cy="987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65350" y="906463"/>
            <a:ext cx="4697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HOẠT ĐỘNG NHÓM 4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52500" y="2295525"/>
            <a:ext cx="77660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Dựa và hình 1:</a:t>
            </a:r>
          </a:p>
          <a:p>
            <a:pPr eaLnBrk="1" hangingPunct="1"/>
            <a:r>
              <a:rPr lang="en-US" altLang="en-US" sz="2800"/>
              <a:t>+ Châu Đại Dương gồm những phần đất nào ?</a:t>
            </a:r>
          </a:p>
          <a:p>
            <a:pPr eaLnBrk="1" hangingPunct="1"/>
            <a:r>
              <a:rPr lang="en-US" altLang="en-US" sz="2800"/>
              <a:t>+ Cho biết lục địa Ô- x trây- li- a nằm ở bán cầu Nam hay bán cầu Bắc ?</a:t>
            </a:r>
          </a:p>
          <a:p>
            <a:pPr eaLnBrk="1" hangingPunct="1"/>
            <a:r>
              <a:rPr lang="en-US" altLang="en-US" sz="2800"/>
              <a:t>+ Đọc tên và chỉ vị trí một số đảo, quần đảo thuộc Châu Đại Dương.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uoc do tu nhien chau Dai Duo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8438" y="371475"/>
            <a:ext cx="5830887" cy="5259388"/>
          </a:xfr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738438" y="6038850"/>
            <a:ext cx="6275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Hình 1. Lược đồ tự nhiên châu Đại Dương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42900" y="860425"/>
            <a:ext cx="2078038" cy="3946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47700" y="1165225"/>
            <a:ext cx="1495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2900" y="1530350"/>
            <a:ext cx="18938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Châu Đại Dương gồm những phần đất nào 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487613" y="6208713"/>
            <a:ext cx="63547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Lược đồ các châu lục và đại dương </a:t>
            </a:r>
          </a:p>
          <a:p>
            <a:pPr algn="ctr" eaLnBrk="1" hangingPunct="1"/>
            <a:endParaRPr lang="en-US" altLang="en-US" sz="240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17500" y="1152525"/>
            <a:ext cx="1814513" cy="431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7500" y="1536700"/>
            <a:ext cx="18145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Cho biết lục địa Ô- x trây- li- a nằm ở bán cầu Nam hay bán cầu Bắc ?</a:t>
            </a:r>
          </a:p>
          <a:p>
            <a:pPr algn="ctr" eaLnBrk="1" hangingPunct="1"/>
            <a:endParaRPr lang="en-US" altLang="en-US" sz="2800"/>
          </a:p>
        </p:txBody>
      </p:sp>
      <p:pic>
        <p:nvPicPr>
          <p:cNvPr id="13317" name="Picture 5" descr="C__Data_Users_DefApps_AppData_INTERNETEXPLORER_Temp_Saved Images_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70215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uoc do tu nhien chau Dai Duo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4413" y="454025"/>
            <a:ext cx="6361112" cy="5191125"/>
          </a:xfrm>
          <a:noFill/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95275" y="854075"/>
            <a:ext cx="1720850" cy="4222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4413" y="6070600"/>
            <a:ext cx="68310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Hình 1. Lược đồ tự nhiên châu Đại Dương</a:t>
            </a:r>
          </a:p>
          <a:p>
            <a:pPr algn="ctr" eaLnBrk="1" hangingPunct="1"/>
            <a:endParaRPr lang="en-US" altLang="en-US" sz="24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95275" y="1035050"/>
            <a:ext cx="1720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  <a:r>
              <a:rPr lang="en-US" altLang="en-US" sz="2800"/>
              <a:t>Đọc tên và chỉ vị trí một số đảo, quần đảo thuộc Châu Đại Dương.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03250" y="1917700"/>
            <a:ext cx="2081213" cy="234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3250" y="2230438"/>
            <a:ext cx="2081213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Vị trí địa lí, giới hạn của Châu Đại Dương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403600" y="546100"/>
            <a:ext cx="512445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405188" y="546100"/>
            <a:ext cx="51228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Gồm lục địa Ô- x trây- li- a, các đảo và quần đảo ở trung tâm và Tây Nam Thái Bình Dương.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405188" y="4029075"/>
            <a:ext cx="5122862" cy="1225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684588" y="4162425"/>
            <a:ext cx="44434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Lục địa Ô- x trây- li- a nằm ở bán cầu Nam</a:t>
            </a:r>
          </a:p>
        </p:txBody>
      </p:sp>
      <p:sp>
        <p:nvSpPr>
          <p:cNvPr id="17416" name="Arrow 138"/>
          <p:cNvSpPr>
            <a:spLocks noChangeShapeType="1"/>
          </p:cNvSpPr>
          <p:nvPr/>
        </p:nvSpPr>
        <p:spPr bwMode="auto">
          <a:xfrm flipV="1">
            <a:off x="2684463" y="1120775"/>
            <a:ext cx="719137" cy="1947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Arrow 139"/>
          <p:cNvSpPr>
            <a:spLocks noChangeShapeType="1"/>
          </p:cNvSpPr>
          <p:nvPr/>
        </p:nvSpPr>
        <p:spPr bwMode="auto">
          <a:xfrm>
            <a:off x="2684463" y="3068638"/>
            <a:ext cx="719137" cy="148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utoUpdateAnimBg="0"/>
      <p:bldP spid="17415" grpId="0" bldLvl="0" autoUpdateAnimBg="0"/>
      <p:bldP spid="17416" grpId="0" animBg="1"/>
      <p:bldP spid="174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nh-nen-powerpoint-dep-nhat-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0"/>
            <a:ext cx="9174162" cy="6858000"/>
          </a:xfrm>
          <a:noFill/>
        </p:spPr>
      </p:pic>
      <p:sp>
        <p:nvSpPr>
          <p:cNvPr id="16387" name="AutoShape 5"/>
          <p:cNvSpPr>
            <a:spLocks noChangeArrowheads="1"/>
          </p:cNvSpPr>
          <p:nvPr/>
        </p:nvSpPr>
        <p:spPr bwMode="auto">
          <a:xfrm>
            <a:off x="977900" y="2159000"/>
            <a:ext cx="7691438" cy="1730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996950" y="3800475"/>
            <a:ext cx="7056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341438" y="2428875"/>
            <a:ext cx="6964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Hoạt động 2: Đặc điểm tự nhiên của </a:t>
            </a:r>
          </a:p>
          <a:p>
            <a:pPr algn="ctr" eaLnBrk="1" hangingPunct="1"/>
            <a:r>
              <a:rPr lang="en-US" altLang="en-US" sz="2800"/>
              <a:t>Châu Đại Dương.</a:t>
            </a:r>
          </a:p>
          <a:p>
            <a:pPr algn="ctr" eaLnBrk="1" hangingPunct="1"/>
            <a:endParaRPr lang="en-US" altLang="en-US" sz="2800"/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977900" y="114300"/>
            <a:ext cx="74183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u="sng">
                <a:solidFill>
                  <a:srgbClr val="145BA2"/>
                </a:solidFill>
              </a:rPr>
              <a:t>Địa lí </a:t>
            </a:r>
          </a:p>
          <a:p>
            <a:pPr algn="ctr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CHÂU ĐẠI DƯƠNG VÀ CHÂU NAM CỰC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6-01tai-hinh-nen-dien-thoai-dep-de-thuong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5" y="-22225"/>
            <a:ext cx="9190038" cy="6842125"/>
          </a:xfrm>
          <a:noFill/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998663" y="573088"/>
            <a:ext cx="5430837" cy="9604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79650" y="785813"/>
            <a:ext cx="4856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THẢO LUẬN NHÓM 4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79525" y="2176463"/>
            <a:ext cx="68183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Dựa vào thông tin trong sách giáo khoa trang 126, hoàn thành phiếu học tập.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>
            <p:ph type="tbl" idx="1"/>
          </p:nvPr>
        </p:nvGraphicFramePr>
        <p:xfrm>
          <a:off x="457200" y="1027113"/>
          <a:ext cx="8229600" cy="501967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4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2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709613" y="1827213"/>
            <a:ext cx="23209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 chí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3444875" y="1027113"/>
            <a:ext cx="47625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Châu Đại Dương</a:t>
            </a:r>
          </a:p>
        </p:txBody>
      </p:sp>
      <p:sp>
        <p:nvSpPr>
          <p:cNvPr id="18458" name="Text Box 48"/>
          <p:cNvSpPr txBox="1">
            <a:spLocks noChangeArrowheads="1"/>
          </p:cNvSpPr>
          <p:nvPr/>
        </p:nvSpPr>
        <p:spPr bwMode="auto">
          <a:xfrm>
            <a:off x="3444875" y="1666875"/>
            <a:ext cx="23352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Lục địa Ô- xtrây- li- a</a:t>
            </a:r>
          </a:p>
        </p:txBody>
      </p:sp>
      <p:sp>
        <p:nvSpPr>
          <p:cNvPr id="18459" name="Text Box 49"/>
          <p:cNvSpPr txBox="1">
            <a:spLocks noChangeArrowheads="1"/>
          </p:cNvSpPr>
          <p:nvPr/>
        </p:nvSpPr>
        <p:spPr bwMode="auto">
          <a:xfrm>
            <a:off x="6180138" y="1666875"/>
            <a:ext cx="2254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Các đảo và quần đảo</a:t>
            </a:r>
          </a:p>
        </p:txBody>
      </p:sp>
      <p:sp>
        <p:nvSpPr>
          <p:cNvPr id="18460" name="Text Box 50"/>
          <p:cNvSpPr txBox="1">
            <a:spLocks noChangeArrowheads="1"/>
          </p:cNvSpPr>
          <p:nvPr/>
        </p:nvSpPr>
        <p:spPr bwMode="auto">
          <a:xfrm>
            <a:off x="776288" y="2895600"/>
            <a:ext cx="2254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/>
              <a:t>Khí hậu</a:t>
            </a:r>
          </a:p>
        </p:txBody>
      </p:sp>
      <p:sp>
        <p:nvSpPr>
          <p:cNvPr id="18461" name="Text Box 51"/>
          <p:cNvSpPr txBox="1">
            <a:spLocks noChangeArrowheads="1"/>
          </p:cNvSpPr>
          <p:nvPr/>
        </p:nvSpPr>
        <p:spPr bwMode="auto">
          <a:xfrm>
            <a:off x="663575" y="4378325"/>
            <a:ext cx="24812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/>
              <a:t>Động vật và thực vật</a:t>
            </a: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1990725" y="439738"/>
            <a:ext cx="49085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</p:txBody>
      </p:sp>
      <p:sp>
        <p:nvSpPr>
          <p:cNvPr id="18463" name="AutoShape 53"/>
          <p:cNvSpPr>
            <a:spLocks noChangeArrowheads="1"/>
          </p:cNvSpPr>
          <p:nvPr/>
        </p:nvSpPr>
        <p:spPr bwMode="auto">
          <a:xfrm>
            <a:off x="549275" y="6176963"/>
            <a:ext cx="600075" cy="2667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9488" name="Text Box 54"/>
          <p:cNvSpPr txBox="1">
            <a:spLocks noChangeArrowheads="1"/>
          </p:cNvSpPr>
          <p:nvPr/>
        </p:nvSpPr>
        <p:spPr bwMode="auto">
          <a:xfrm>
            <a:off x="1536700" y="6043613"/>
            <a:ext cx="6670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</a:rPr>
              <a:t>Thực vật và động vật độc đáo</a:t>
            </a:r>
          </a:p>
        </p:txBody>
      </p:sp>
      <p:sp>
        <p:nvSpPr>
          <p:cNvPr id="20535" name="Text Box 55"/>
          <p:cNvSpPr txBox="1">
            <a:spLocks noChangeArrowheads="1"/>
          </p:cNvSpPr>
          <p:nvPr/>
        </p:nvSpPr>
        <p:spPr bwMode="auto">
          <a:xfrm>
            <a:off x="3206750" y="2613025"/>
            <a:ext cx="2774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  <a:r>
              <a:rPr lang="en-US" altLang="en-US" sz="2400">
                <a:solidFill>
                  <a:srgbClr val="FF0000"/>
                </a:solidFill>
              </a:rPr>
              <a:t>khô hạn, phần lớn diện tích là hoang mạc và xa-van</a:t>
            </a:r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3206750" y="3770313"/>
            <a:ext cx="2774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Thực vật: bạch đàn và cây keo mọc ở nhiều nơi.</a:t>
            </a:r>
          </a:p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Động vật: độc đáo như căng-gu-ru, gấu cô-a-la,…</a:t>
            </a: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6126163" y="2613025"/>
            <a:ext cx="256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Khí hậu nóng ẩm.</a:t>
            </a:r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6357938" y="4256088"/>
            <a:ext cx="20764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Rừng rậm hoặc rừng dừa bao phủ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8" grpId="0"/>
      <p:bldP spid="20536" grpId="0" bldLvl="0" autoUpdateAnimBg="0"/>
      <p:bldP spid="20537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__Data_Users_DefApps_AppData_INTERNETEXPLORER_Temp_Saved Images_110511luongtinh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733425"/>
            <a:ext cx="7778750" cy="4911725"/>
          </a:xfr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443163" y="5937250"/>
            <a:ext cx="3749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Cá hề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__Data_Users_DefApps_AppData_INTERNETEXPLORER_Temp_Saved Images_kangaro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300" y="774700"/>
            <a:ext cx="7699375" cy="4676775"/>
          </a:xfr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63813" y="5910263"/>
            <a:ext cx="3722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Căng- gu- 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ions-28-HD-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13" y="3479800"/>
            <a:ext cx="3619500" cy="2714625"/>
          </a:xfrm>
          <a:noFill/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478088" y="441325"/>
            <a:ext cx="4335462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49338" y="639763"/>
            <a:ext cx="711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/>
              <a:t>KHỞI ĐỘNG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__Data_Users_DefApps_AppData_INTERNETEXPLORER_Temp_Saved Images_da-dieu-dau-me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275" y="558800"/>
            <a:ext cx="7324725" cy="5151438"/>
          </a:xfr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403350" y="6070600"/>
            <a:ext cx="6016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Đà điểu Châu Úc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__Data_Users_DefApps_AppData_INTERNETEXPLORER_Temp_Saved Images_dong-vat-leo-cay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373063"/>
            <a:ext cx="6778625" cy="5257800"/>
          </a:xfr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816100" y="6043613"/>
            <a:ext cx="5391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Gấu cô- a- la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__Data_Users_DefApps_AppData_INTERNETEXPLORER_Temp_Saved Images_movit_can_2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950" y="641350"/>
            <a:ext cx="7312025" cy="4762500"/>
          </a:xfrm>
          <a:noFill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082800" y="5910263"/>
            <a:ext cx="461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Thú mỏ vịt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inh-nen-powerpoint-dep-nhat-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5" y="-7938"/>
            <a:ext cx="9175750" cy="6869113"/>
          </a:xfrm>
          <a:noFill/>
        </p:spPr>
      </p:pic>
      <p:sp>
        <p:nvSpPr>
          <p:cNvPr id="24579" name="AutoShape 5"/>
          <p:cNvSpPr>
            <a:spLocks noChangeArrowheads="1"/>
          </p:cNvSpPr>
          <p:nvPr/>
        </p:nvSpPr>
        <p:spPr bwMode="auto">
          <a:xfrm>
            <a:off x="722313" y="2441575"/>
            <a:ext cx="7832725" cy="16240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042988" y="2779713"/>
            <a:ext cx="71516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Hoạt động 3: Người dân và hoạt động kinh tế của Châu Đại Dương.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842963" y="130175"/>
            <a:ext cx="74199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u="sng">
                <a:solidFill>
                  <a:srgbClr val="145BA2"/>
                </a:solidFill>
              </a:rPr>
              <a:t>Địa lí </a:t>
            </a:r>
          </a:p>
          <a:p>
            <a:pPr algn="ctr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CHÂU ĐẠI DƯƠNG VÀ CHÂU NAM CỰC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6-01tai-hinh-nen-dien-thoai-dep-de-thuong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75" y="-9525"/>
            <a:ext cx="9170988" cy="6827838"/>
          </a:xfrm>
          <a:noFill/>
        </p:spPr>
      </p:pic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2200275" y="415925"/>
            <a:ext cx="4789488" cy="10398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92275" y="681038"/>
            <a:ext cx="55768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25625" y="720725"/>
            <a:ext cx="54435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THẢO LUẬN NHÓM ĐÔI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28650" y="2282825"/>
            <a:ext cx="81359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+ Dựa vào bảng số liệu ở bài 17, em hãy nêu nhận xét về số dân của châu Đại Dương.</a:t>
            </a:r>
          </a:p>
          <a:p>
            <a:pPr eaLnBrk="1" hangingPunct="1"/>
            <a:r>
              <a:rPr lang="en-US" altLang="en-US" sz="2800"/>
              <a:t>+ Dân cư ở lục địa Ô-xtrây-li-a và các đảo có gì khác ?</a:t>
            </a:r>
          </a:p>
          <a:p>
            <a:pPr eaLnBrk="1" hangingPunct="1"/>
            <a:r>
              <a:rPr lang="en-US" altLang="en-US" sz="2800"/>
              <a:t>+ Trình bày đặc điểm kinh tế của Ô-xtrây-li-a.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954338" y="3689350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57921" imgH="203360" progId="Equation.3">
                  <p:embed/>
                </p:oleObj>
              </mc:Choice>
              <mc:Fallback>
                <p:oleObj r:id="rId2" imgW="457921" imgH="2033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3689350"/>
                        <a:ext cx="457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76263" y="254000"/>
            <a:ext cx="7872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Bảng số liệu về dân số các châu lục</a:t>
            </a:r>
          </a:p>
        </p:txBody>
      </p:sp>
      <p:graphicFrame>
        <p:nvGraphicFramePr>
          <p:cNvPr id="28676" name="Group 4"/>
          <p:cNvGraphicFramePr>
            <a:graphicFrameLocks noGrp="1"/>
          </p:cNvGraphicFramePr>
          <p:nvPr>
            <p:ph sz="half" idx="1"/>
          </p:nvPr>
        </p:nvGraphicFramePr>
        <p:xfrm>
          <a:off x="576263" y="771525"/>
          <a:ext cx="7989887" cy="4694239"/>
        </p:xfrm>
        <a:graphic>
          <a:graphicData uri="http://schemas.openxmlformats.org/drawingml/2006/table">
            <a:tbl>
              <a:tblPr/>
              <a:tblGrid>
                <a:gridCol w="399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3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Châu lục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Dân số năm 2004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 triệu người 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Châu 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4054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Châu Mĩ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Châu Phi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Châu Âu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732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Châu Đại Dương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Châu Nam Cực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728" name="AutoShape 56"/>
          <p:cNvSpPr>
            <a:spLocks noChangeArrowheads="1"/>
          </p:cNvSpPr>
          <p:nvPr/>
        </p:nvSpPr>
        <p:spPr bwMode="auto">
          <a:xfrm>
            <a:off x="576263" y="6149975"/>
            <a:ext cx="573087" cy="227013"/>
          </a:xfrm>
          <a:prstGeom prst="rightArrow">
            <a:avLst>
              <a:gd name="adj1" fmla="val 50000"/>
              <a:gd name="adj2" fmla="val 63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1416050" y="5778500"/>
            <a:ext cx="71501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Châu Đại Dương có số dân ít nhất trong các châu lục có dân cư sinh sống.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9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__Data_Users_DefApps_AppData_INTERNETEXPLORER_Temp_Saved Images_1452292178_australia-d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3400" y="774700"/>
            <a:ext cx="2973388" cy="2147888"/>
          </a:xfrm>
          <a:noFill/>
        </p:spPr>
      </p:pic>
      <p:pic>
        <p:nvPicPr>
          <p:cNvPr id="29699" name="Picture 3" descr="C__Data_Users_DefApps_AppData_INTERNETEXPLORER_Temp_Saved Images_boomerang-6-823898-1371335427_500x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6113" y="3175000"/>
            <a:ext cx="2860675" cy="2951163"/>
          </a:xfrm>
          <a:noFill/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388938" y="2679700"/>
            <a:ext cx="1254125" cy="1336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9588" y="2868613"/>
            <a:ext cx="9874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Dân cư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2057400" y="735013"/>
            <a:ext cx="3295650" cy="2187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057400" y="933450"/>
            <a:ext cx="32956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Người da trắng</a:t>
            </a:r>
          </a:p>
          <a:p>
            <a:pPr algn="ctr" eaLnBrk="1" hangingPunct="1"/>
            <a:r>
              <a:rPr lang="en-US" altLang="en-US" sz="2800"/>
              <a:t>( Lục địa Ô-xtrây- li- a và quần đảo Niu Di-len )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2057400" y="3508375"/>
            <a:ext cx="3556000" cy="26177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058988" y="3813175"/>
            <a:ext cx="35544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Người bản địa (Trên các đảo khác) có da màu sẫm, mắt đen, tóc xoăn.</a:t>
            </a:r>
          </a:p>
        </p:txBody>
      </p:sp>
      <p:sp>
        <p:nvSpPr>
          <p:cNvPr id="29706" name="Arrow 248"/>
          <p:cNvSpPr>
            <a:spLocks noChangeShapeType="1"/>
          </p:cNvSpPr>
          <p:nvPr/>
        </p:nvSpPr>
        <p:spPr bwMode="auto">
          <a:xfrm flipV="1">
            <a:off x="1643063" y="1841500"/>
            <a:ext cx="414337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Arrow 249"/>
          <p:cNvSpPr>
            <a:spLocks noChangeShapeType="1"/>
          </p:cNvSpPr>
          <p:nvPr/>
        </p:nvSpPr>
        <p:spPr bwMode="auto">
          <a:xfrm>
            <a:off x="1643063" y="3175000"/>
            <a:ext cx="414337" cy="157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bldLvl="0" autoUpdateAnimBg="0"/>
      <p:bldP spid="29705" grpId="0" bldLvl="0" autoUpdateAnimBg="0"/>
      <p:bldP spid="29706" grpId="0" animBg="1"/>
      <p:bldP spid="2970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561975" y="2360613"/>
            <a:ext cx="2162175" cy="7604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23925" y="2455863"/>
            <a:ext cx="13731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Kinh tế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097213" y="893763"/>
            <a:ext cx="3429000" cy="12938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97213" y="1108075"/>
            <a:ext cx="3429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Xuất khẩu lông cừu, len, thịt bò và sữa.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271838" y="2841625"/>
            <a:ext cx="3255962" cy="2438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271838" y="3054350"/>
            <a:ext cx="32559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Công nghiệp năng lượng, khai khoáng, luyện kim, chế tạo máy, chế biến thực phẩm</a:t>
            </a:r>
          </a:p>
        </p:txBody>
      </p:sp>
      <p:sp>
        <p:nvSpPr>
          <p:cNvPr id="30728" name="Arrow 260"/>
          <p:cNvSpPr>
            <a:spLocks noChangeShapeType="1"/>
          </p:cNvSpPr>
          <p:nvPr/>
        </p:nvSpPr>
        <p:spPr bwMode="auto">
          <a:xfrm flipV="1">
            <a:off x="2724150" y="1681163"/>
            <a:ext cx="373063" cy="679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Arrow 261"/>
          <p:cNvSpPr>
            <a:spLocks noChangeShapeType="1"/>
          </p:cNvSpPr>
          <p:nvPr/>
        </p:nvSpPr>
        <p:spPr bwMode="auto">
          <a:xfrm>
            <a:off x="2724150" y="3121025"/>
            <a:ext cx="547688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561975" y="5870575"/>
            <a:ext cx="974725" cy="454025"/>
          </a:xfrm>
          <a:prstGeom prst="rightArrow">
            <a:avLst>
              <a:gd name="adj1" fmla="val 50000"/>
              <a:gd name="adj2" fmla="val 53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657350" y="5724525"/>
            <a:ext cx="6950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Ô-xtrây-li-a là nước có nền kinh tế phát triển nhất ở châu lục này.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ldLvl="0" autoUpdateAnimBg="0"/>
      <p:bldP spid="30727" grpId="0" bldLvl="0" autoUpdateAnimBg="0"/>
      <p:bldP spid="30728" grpId="0" animBg="1"/>
      <p:bldP spid="30729" grpId="0" animBg="1"/>
      <p:bldP spid="30731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309688" y="6176963"/>
            <a:ext cx="60309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Chăn nuôi cừu lấy lông</a:t>
            </a:r>
          </a:p>
        </p:txBody>
      </p:sp>
      <p:pic>
        <p:nvPicPr>
          <p:cNvPr id="29699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21775" cy="607218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43425" cy="6007100"/>
          </a:xfrm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6350"/>
            <a:ext cx="4572000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6-01tai-hinh-nen-dien-thoai-dep-de-thuong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575" y="1588"/>
            <a:ext cx="9191625" cy="6872287"/>
          </a:xfrm>
          <a:solidFill>
            <a:srgbClr val="FF0000"/>
          </a:solidFill>
        </p:spPr>
      </p:pic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1535113" y="3602038"/>
            <a:ext cx="466725" cy="639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35113" y="1508125"/>
            <a:ext cx="711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Châu Mĩ đứng thứ mấy về diện tích trong các châu lục trên thế giới ?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a) 1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b) 2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c)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7898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28125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__Data_Users_DefApps_AppData_INTERNETEXPLORER_Temp_Saved Images_metallurgy_w7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9186863" cy="5457825"/>
          </a:xfr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309813" y="5583238"/>
            <a:ext cx="41767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Luyện kim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442913" y="2535238"/>
            <a:ext cx="1493837" cy="177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42913" y="2774950"/>
            <a:ext cx="14938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Châu Đại Dương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619375" y="279400"/>
            <a:ext cx="6110288" cy="163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03575" y="546100"/>
            <a:ext cx="481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619375" y="427038"/>
            <a:ext cx="61102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Gồm lục địa Ô- x trây- li- a, các đảo và quần đảo ở trung tâm và Tây Nam Thái Bình Dương.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3857625" y="2481263"/>
            <a:ext cx="3670300" cy="7350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006850" y="2574925"/>
            <a:ext cx="3387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Khí hậu khô hạn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3030538" y="3641725"/>
            <a:ext cx="5430837" cy="881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030538" y="3841750"/>
            <a:ext cx="5430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Thực vật và động vật độc đáo</a:t>
            </a:r>
            <a:r>
              <a:rPr lang="en-US" altLang="en-US"/>
              <a:t> </a:t>
            </a: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2619375" y="5016500"/>
            <a:ext cx="6110288" cy="841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936875" y="5470525"/>
            <a:ext cx="5524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870200" y="4949825"/>
            <a:ext cx="5591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Ô- x trây- li- a là nước có nền kinh tế phát triển nhất ở châu lục này.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33806" name="Arrow 301"/>
          <p:cNvSpPr>
            <a:spLocks noChangeShapeType="1"/>
          </p:cNvSpPr>
          <p:nvPr/>
        </p:nvSpPr>
        <p:spPr bwMode="auto">
          <a:xfrm flipV="1">
            <a:off x="1936750" y="1174750"/>
            <a:ext cx="682625" cy="191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Arrow 302"/>
          <p:cNvSpPr>
            <a:spLocks noChangeShapeType="1"/>
          </p:cNvSpPr>
          <p:nvPr/>
        </p:nvSpPr>
        <p:spPr bwMode="auto">
          <a:xfrm flipV="1">
            <a:off x="1936750" y="2774950"/>
            <a:ext cx="1920875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Arrow 303"/>
          <p:cNvSpPr>
            <a:spLocks noChangeShapeType="1"/>
          </p:cNvSpPr>
          <p:nvPr/>
        </p:nvSpPr>
        <p:spPr bwMode="auto">
          <a:xfrm>
            <a:off x="1936750" y="3216275"/>
            <a:ext cx="1093788" cy="93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Arrow 304"/>
          <p:cNvSpPr>
            <a:spLocks noChangeShapeType="1"/>
          </p:cNvSpPr>
          <p:nvPr/>
        </p:nvSpPr>
        <p:spPr bwMode="auto">
          <a:xfrm>
            <a:off x="1938338" y="3216275"/>
            <a:ext cx="681037" cy="2254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ldLvl="0" autoUpdateAnimBg="0"/>
      <p:bldP spid="33800" grpId="0" bldLvl="0" autoUpdateAnimBg="0"/>
      <p:bldP spid="33802" grpId="0" bldLvl="0" autoUpdateAnimBg="0"/>
      <p:bldP spid="33805" grpId="0" bldLvl="0" autoUpdateAnimBg="0"/>
      <p:bldP spid="33806" grpId="0" animBg="1"/>
      <p:bldP spid="33807" grpId="0" animBg="1"/>
      <p:bldP spid="33808" grpId="0" animBg="1"/>
      <p:bldP spid="338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inh-nen-powerpoint-dep-nhat-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8" y="-9525"/>
            <a:ext cx="9158288" cy="6854825"/>
          </a:xfrm>
          <a:noFill/>
        </p:spPr>
      </p:pic>
      <p:sp>
        <p:nvSpPr>
          <p:cNvPr id="35843" name="AutoShape 5"/>
          <p:cNvSpPr>
            <a:spLocks noChangeArrowheads="1"/>
          </p:cNvSpPr>
          <p:nvPr/>
        </p:nvSpPr>
        <p:spPr bwMode="auto">
          <a:xfrm>
            <a:off x="954088" y="2076450"/>
            <a:ext cx="7245350" cy="155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885825" y="2597150"/>
            <a:ext cx="7245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Hoạt động 4: Tìm hiểu về Châu Nam Cực.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049338" y="128588"/>
            <a:ext cx="74183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u="sng">
                <a:solidFill>
                  <a:srgbClr val="145BA2"/>
                </a:solidFill>
              </a:rPr>
              <a:t>Địa lí </a:t>
            </a:r>
          </a:p>
          <a:p>
            <a:pPr algn="ctr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CHÂU ĐẠI DƯƠNG VÀ CHÂU NAM CỰC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__Data_Users_DefApps_AppData_INTERNETEXPLORER_Temp_Saved Images_Picture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692150"/>
            <a:ext cx="7545388" cy="4527550"/>
          </a:xfr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176338" y="5705475"/>
            <a:ext cx="6672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Lược đồ các châu lục và đại dương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hau-Nam-cu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1450975"/>
            <a:ext cx="7724775" cy="4524375"/>
          </a:xfrm>
          <a:noFill/>
        </p:spPr>
      </p:pic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1322388" y="266700"/>
            <a:ext cx="6578600" cy="6397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76413" y="320675"/>
            <a:ext cx="5603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Vị trí địa lí của châu Nam Cực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20825" y="6354763"/>
            <a:ext cx="614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Lược đồ châu Nam Cực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296863" y="3189288"/>
            <a:ext cx="3254375" cy="1081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69875" y="3481388"/>
            <a:ext cx="3254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Châu Nam Cực 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1228725" y="727075"/>
            <a:ext cx="6699250" cy="781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616075" y="800100"/>
            <a:ext cx="591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Đặc điểm của Châu Nam Cực 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4124325" y="1881188"/>
            <a:ext cx="4670425" cy="9604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125913" y="2095500"/>
            <a:ext cx="4670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Châu lục lạnh nhất thế giới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4325938" y="3468688"/>
            <a:ext cx="4468812" cy="919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511675" y="3455988"/>
            <a:ext cx="405606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Động vật tiêu biểu nhất là chim cánh cụt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4325938" y="4897438"/>
            <a:ext cx="4468812" cy="9318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591050" y="5070475"/>
            <a:ext cx="3976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Không có dân cư</a:t>
            </a:r>
          </a:p>
        </p:txBody>
      </p:sp>
      <p:sp>
        <p:nvSpPr>
          <p:cNvPr id="38924" name="Arrow 340"/>
          <p:cNvSpPr>
            <a:spLocks noChangeShapeType="1"/>
          </p:cNvSpPr>
          <p:nvPr/>
        </p:nvSpPr>
        <p:spPr bwMode="auto">
          <a:xfrm flipV="1">
            <a:off x="3551238" y="2613025"/>
            <a:ext cx="573087" cy="1055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Arrow 341"/>
          <p:cNvSpPr>
            <a:spLocks noChangeShapeType="1"/>
          </p:cNvSpPr>
          <p:nvPr/>
        </p:nvSpPr>
        <p:spPr bwMode="auto">
          <a:xfrm>
            <a:off x="3551238" y="3668713"/>
            <a:ext cx="774700" cy="33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Arrow 342"/>
          <p:cNvSpPr>
            <a:spLocks noChangeShapeType="1"/>
          </p:cNvSpPr>
          <p:nvPr/>
        </p:nvSpPr>
        <p:spPr bwMode="auto">
          <a:xfrm>
            <a:off x="3551238" y="3668713"/>
            <a:ext cx="774700" cy="162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ldLvl="0" autoUpdateAnimBg="0"/>
      <p:bldP spid="38919" grpId="0" bldLvl="0" autoUpdateAnimBg="0"/>
      <p:bldP spid="38921" grpId="0" bldLvl="0" autoUpdateAnimBg="0"/>
      <p:bldP spid="38922" grpId="0" bldLvl="0" animBg="1" autoUpdateAnimBg="0"/>
      <p:bldP spid="38923" grpId="0" bldLvl="0" autoUpdateAnimBg="0"/>
      <p:bldP spid="38924" grpId="0" animBg="1"/>
      <p:bldP spid="38925" grpId="0" animBg="1"/>
      <p:bldP spid="389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__Data_Users_DefApps_AppData_INTERNETEXPLORER_Temp_Saved Images_Hoang_mac_Nam_Cu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8288" cy="5757863"/>
          </a:xfr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62188" y="5957888"/>
            <a:ext cx="41163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Châu Nam Cực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__Data_Users_DefApps_AppData_INTERNETEXPLORER_Temp_Saved Images_Lanh_nhat_cao_nh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984875"/>
          </a:xfr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563688" y="5910263"/>
            <a:ext cx="6097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Gió " sát thủ " vận tốc 100 m/ giây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-01tai-hinh-nen-dien-thoai-dep-de-thuong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8" y="-6350"/>
            <a:ext cx="9194801" cy="6945313"/>
          </a:xfrm>
          <a:noFill/>
        </p:spPr>
      </p:pic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1812925" y="4097338"/>
            <a:ext cx="520700" cy="6810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12925" y="1535113"/>
            <a:ext cx="681672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Châu Mĩ nằm ở bán cầu nào ?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a)  Bán cầu Nam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b)  Bán cầu Bắc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c)  Bán cầu Tây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__Data_Users_DefApps_AppData_INTERNETEXPLORER_Temp_Saved Images_Ca_voi_Nam_cu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31300" cy="5557838"/>
          </a:xfrm>
          <a:noFill/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778125" y="5976938"/>
            <a:ext cx="2841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Cá voi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__Data_Users_DefApps_AppData_INTERNETEXPLORER_Temp_Saved Images_Hai_ca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342063"/>
          </a:xfr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97113" y="6338888"/>
            <a:ext cx="4122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Hải cẩu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__Data_Users_DefApps_AppData_INTERNETEXPLORER_Temp_Saved Images_pengu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3188"/>
            <a:ext cx="9063038" cy="5740400"/>
          </a:xfrm>
          <a:noFill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443163" y="5843588"/>
            <a:ext cx="418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Chim cánh cụt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500753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8900" y="14288"/>
            <a:ext cx="9258300" cy="6843712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6-01tai-hinh-nen-dien-thoai-dep-de-thuong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-6350"/>
            <a:ext cx="9220200" cy="6931025"/>
          </a:xfrm>
          <a:noFill/>
        </p:spPr>
      </p:pic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1647825" y="4095750"/>
            <a:ext cx="533400" cy="6810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47825" y="1535113"/>
            <a:ext cx="6884988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Đồng bằng A -ma -dôn nằm ở ?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a)  Bắc Mĩ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b)  Trung Mĩ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c)  Nam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inh-nen-slide-don-gian-va-tinh-te-anh-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-33338"/>
            <a:ext cx="9174163" cy="6878638"/>
          </a:xfr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31863" y="371475"/>
            <a:ext cx="7297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u="sng">
                <a:solidFill>
                  <a:srgbClr val="145BA2"/>
                </a:solidFill>
              </a:rPr>
              <a:t>Địa lí </a:t>
            </a:r>
          </a:p>
          <a:p>
            <a:pPr algn="ctr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CHÂU ĐẠI DƯƠNG VÀ CHÂU NAM CỰC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nh-nen-powerpoint-dep-nhat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0" y="-19050"/>
            <a:ext cx="9188450" cy="6904038"/>
          </a:xfrm>
          <a:noFill/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74675" y="2879725"/>
            <a:ext cx="1454150" cy="1187450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2625" y="3001963"/>
            <a:ext cx="12128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MỤC TIÊU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790825" y="681038"/>
            <a:ext cx="5897563" cy="1798637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4825" y="681038"/>
            <a:ext cx="54165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Xác định được vị trí địa lí, giới hạn và một số đặc điểm nổi bật của Châu Đại Dương, Châu Nam Cực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792413" y="2692400"/>
            <a:ext cx="5897562" cy="1671638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2794000" y="4770438"/>
            <a:ext cx="5895975" cy="1371600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082925" y="4770438"/>
            <a:ext cx="5378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Nêu được một số đặc điểm về dân cư, hoạt động sản xuất của Châu Đại Dương</a:t>
            </a:r>
          </a:p>
        </p:txBody>
      </p:sp>
      <p:sp>
        <p:nvSpPr>
          <p:cNvPr id="10250" name="Arrow 80"/>
          <p:cNvSpPr>
            <a:spLocks noChangeShapeType="1"/>
          </p:cNvSpPr>
          <p:nvPr/>
        </p:nvSpPr>
        <p:spPr bwMode="auto">
          <a:xfrm flipV="1">
            <a:off x="2028825" y="1628775"/>
            <a:ext cx="762000" cy="174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Arrow 81"/>
          <p:cNvSpPr>
            <a:spLocks noChangeShapeType="1"/>
          </p:cNvSpPr>
          <p:nvPr/>
        </p:nvSpPr>
        <p:spPr bwMode="auto">
          <a:xfrm>
            <a:off x="2028825" y="3376613"/>
            <a:ext cx="762000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Arrow 82"/>
          <p:cNvSpPr>
            <a:spLocks noChangeShapeType="1"/>
          </p:cNvSpPr>
          <p:nvPr/>
        </p:nvSpPr>
        <p:spPr bwMode="auto">
          <a:xfrm>
            <a:off x="2028825" y="3376613"/>
            <a:ext cx="762000" cy="2039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924175" y="2879725"/>
            <a:ext cx="55372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Nhận biết vị trí địa lí, giới hạn lãnh thổ Châu Đại Dương, Châu Nam Cực.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ldLvl="0" autoUpdateAnimBg="0"/>
      <p:bldP spid="10249" grpId="0" bldLvl="0" autoUpdateAnimBg="0"/>
      <p:bldP spid="10250" grpId="0" animBg="1"/>
      <p:bldP spid="10251" grpId="0" animBg="1"/>
      <p:bldP spid="10252" grpId="0" animBg="1"/>
      <p:bldP spid="10253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inh-nen-powerpoint-dep-nhat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6675"/>
            <a:ext cx="9156700" cy="6937375"/>
          </a:xfrm>
          <a:noFill/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527175" y="1600200"/>
            <a:ext cx="60309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368300" y="3352800"/>
            <a:ext cx="1160463" cy="2184400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66713" y="3536950"/>
            <a:ext cx="1160462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Các hoạt động chính </a:t>
            </a: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2181225" y="2549525"/>
            <a:ext cx="6484938" cy="941388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2247900" y="2601913"/>
            <a:ext cx="6311900" cy="822325"/>
          </a:xfrm>
          <a:prstGeom prst="rect">
            <a:avLst/>
          </a:prstGeom>
          <a:solidFill>
            <a:srgbClr val="F7D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Hoạt động 1: Vị trí địa lí, giới hạn của Châu Đại Dương.</a:t>
            </a: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247900" y="3702050"/>
            <a:ext cx="6418263" cy="854075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2260600" y="3708400"/>
            <a:ext cx="61785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Hoạt động 2: Đặc điểm tự nhiên của Châu Đại Dương.</a:t>
            </a:r>
          </a:p>
        </p:txBody>
      </p:sp>
      <p:sp>
        <p:nvSpPr>
          <p:cNvPr id="9226" name="AutoShape 12"/>
          <p:cNvSpPr>
            <a:spLocks noChangeArrowheads="1"/>
          </p:cNvSpPr>
          <p:nvPr/>
        </p:nvSpPr>
        <p:spPr bwMode="auto">
          <a:xfrm>
            <a:off x="2247900" y="4762500"/>
            <a:ext cx="6418263" cy="903288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2260600" y="4789488"/>
            <a:ext cx="60055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Hoạt động 3: Người dân và hoạt động kinh tế của Châu Đại Dương.</a:t>
            </a:r>
          </a:p>
        </p:txBody>
      </p:sp>
      <p:sp>
        <p:nvSpPr>
          <p:cNvPr id="9228" name="AutoShape 14"/>
          <p:cNvSpPr>
            <a:spLocks noChangeArrowheads="1"/>
          </p:cNvSpPr>
          <p:nvPr/>
        </p:nvSpPr>
        <p:spPr bwMode="auto">
          <a:xfrm>
            <a:off x="2247900" y="5884863"/>
            <a:ext cx="6405563" cy="836612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2274888" y="6054725"/>
            <a:ext cx="604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Hoạt động 4: Tìm hiểu về Châu Nam Cực.</a:t>
            </a:r>
          </a:p>
        </p:txBody>
      </p:sp>
      <p:sp>
        <p:nvSpPr>
          <p:cNvPr id="9230" name="Arrow 114"/>
          <p:cNvSpPr>
            <a:spLocks noChangeShapeType="1"/>
          </p:cNvSpPr>
          <p:nvPr/>
        </p:nvSpPr>
        <p:spPr bwMode="auto">
          <a:xfrm flipV="1">
            <a:off x="1528763" y="3030538"/>
            <a:ext cx="652462" cy="150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Arrow 115"/>
          <p:cNvSpPr>
            <a:spLocks noChangeShapeType="1"/>
          </p:cNvSpPr>
          <p:nvPr/>
        </p:nvSpPr>
        <p:spPr bwMode="auto">
          <a:xfrm flipV="1">
            <a:off x="1527175" y="4213225"/>
            <a:ext cx="65405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Arrow 116"/>
          <p:cNvSpPr>
            <a:spLocks noChangeShapeType="1"/>
          </p:cNvSpPr>
          <p:nvPr/>
        </p:nvSpPr>
        <p:spPr bwMode="auto">
          <a:xfrm>
            <a:off x="1528763" y="4556125"/>
            <a:ext cx="652462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Arrow 117"/>
          <p:cNvSpPr>
            <a:spLocks noChangeShapeType="1"/>
          </p:cNvSpPr>
          <p:nvPr/>
        </p:nvSpPr>
        <p:spPr bwMode="auto">
          <a:xfrm>
            <a:off x="1528763" y="4556125"/>
            <a:ext cx="652462" cy="169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Text Box 4"/>
          <p:cNvSpPr txBox="1">
            <a:spLocks noChangeArrowheads="1"/>
          </p:cNvSpPr>
          <p:nvPr/>
        </p:nvSpPr>
        <p:spPr bwMode="auto">
          <a:xfrm>
            <a:off x="1235075" y="114300"/>
            <a:ext cx="74183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u="sng">
                <a:solidFill>
                  <a:srgbClr val="145BA2"/>
                </a:solidFill>
              </a:rPr>
              <a:t>Địa lí </a:t>
            </a:r>
          </a:p>
          <a:p>
            <a:pPr algn="ctr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CHÂU ĐẠI DƯƠNG VÀ CHÂU NAM CỰC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inh-nen-powerpoint-dep-nhat-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74638" y="-3175"/>
            <a:ext cx="9355138" cy="7013575"/>
          </a:xfrm>
          <a:noFill/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819150" y="1933575"/>
            <a:ext cx="6022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819150" y="2295525"/>
            <a:ext cx="7731125" cy="160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47650" y="2652713"/>
            <a:ext cx="8896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Hoạt động 1: Vị trí địa lí, giới hạn của </a:t>
            </a:r>
          </a:p>
          <a:p>
            <a:pPr algn="ctr" eaLnBrk="1" hangingPunct="1"/>
            <a:r>
              <a:rPr lang="en-US" altLang="en-US" sz="2800"/>
              <a:t>Châu Đại Dương.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693738" y="60325"/>
            <a:ext cx="741838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u="sng">
                <a:solidFill>
                  <a:srgbClr val="145BA2"/>
                </a:solidFill>
              </a:rPr>
              <a:t>Địa lí </a:t>
            </a:r>
          </a:p>
          <a:p>
            <a:pPr algn="ctr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CHÂU ĐẠI DƯƠNG VÀ CHÂU NAM CỰC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Pages>0</Pages>
  <Words>939</Words>
  <Characters>0</Characters>
  <Application>Microsoft Office PowerPoint</Application>
  <DocSecurity>0</DocSecurity>
  <PresentationFormat>On-screen Show (4:3)</PresentationFormat>
  <Lines>0</Lines>
  <Paragraphs>132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Default Design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18</cp:revision>
  <dcterms:created xsi:type="dcterms:W3CDTF">2013-11-15T06:11:31Z</dcterms:created>
  <dcterms:modified xsi:type="dcterms:W3CDTF">2023-04-06T15:12:41Z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1033-9.1.0.4514</vt:lpwstr>
  </property>
</Properties>
</file>