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8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7911C-6F03-430A-ABF2-BC3BF0F923F1}" type="datetimeFigureOut">
              <a:rPr lang="en-US" smtClean="0"/>
              <a:t>5/7/2023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E673D-CE82-4685-B5E2-E508215981F4}" type="slidenum">
              <a:rPr lang="en-US" smtClean="0"/>
              <a:t>‹#›</a:t>
            </a:fld>
            <a:endParaRPr lang="en-US"/>
          </a:p>
        </p:txBody>
      </p:sp>
    </p:spTree>
    <p:extLst>
      <p:ext uri="{BB962C8B-B14F-4D97-AF65-F5344CB8AC3E}">
        <p14:creationId xmlns:p14="http://schemas.microsoft.com/office/powerpoint/2010/main" val="276125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4768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en-US" dirty="0" err="1"/>
              <a:t>Trái</a:t>
            </a:r>
            <a:r>
              <a:rPr lang="en-US" dirty="0"/>
              <a:t> </a:t>
            </a:r>
            <a:r>
              <a:rPr lang="en-US" dirty="0" err="1"/>
              <a:t>đất</a:t>
            </a:r>
            <a:r>
              <a:rPr lang="en-US" dirty="0"/>
              <a:t> </a:t>
            </a:r>
            <a:r>
              <a:rPr lang="en-US" dirty="0" err="1"/>
              <a:t>tự</a:t>
            </a:r>
            <a:r>
              <a:rPr lang="en-US" dirty="0"/>
              <a:t> quay </a:t>
            </a:r>
            <a:r>
              <a:rPr lang="en-US" dirty="0" err="1"/>
              <a:t>với</a:t>
            </a:r>
            <a:r>
              <a:rPr lang="en-US" dirty="0"/>
              <a:t> </a:t>
            </a:r>
            <a:r>
              <a:rPr lang="en-US" dirty="0" err="1"/>
              <a:t>tốc</a:t>
            </a:r>
            <a:r>
              <a:rPr lang="en-US" dirty="0"/>
              <a:t> </a:t>
            </a:r>
            <a:r>
              <a:rPr lang="en-US" dirty="0" err="1"/>
              <a:t>độ</a:t>
            </a:r>
            <a:r>
              <a:rPr lang="en-US" dirty="0"/>
              <a:t> 465 m/s</a:t>
            </a:r>
          </a:p>
        </p:txBody>
      </p:sp>
      <p:sp>
        <p:nvSpPr>
          <p:cNvPr id="4" name="Slide Number Placeholder 3"/>
          <p:cNvSpPr>
            <a:spLocks noGrp="1"/>
          </p:cNvSpPr>
          <p:nvPr>
            <p:ph type="sldNum" sz="quarter" idx="5"/>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92007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1452524" rtl="0" eaLnBrk="1" fontAlgn="auto" latinLnBrk="0" hangingPunct="1">
              <a:lnSpc>
                <a:spcPct val="120000"/>
              </a:lnSpc>
              <a:spcBef>
                <a:spcPts val="0"/>
              </a:spcBef>
              <a:spcAft>
                <a:spcPts val="0"/>
              </a:spcAft>
              <a:buClrTx/>
              <a:buSzTx/>
              <a:buFontTx/>
              <a:buNone/>
              <a:tabLst/>
              <a:defRPr/>
            </a:pP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chúng</a:t>
            </a:r>
            <a:r>
              <a:rPr lang="en-US" sz="2000" dirty="0">
                <a:effectLst/>
                <a:latin typeface="Times New Roman" panose="02020603050405020304" pitchFamily="18" charset="0"/>
                <a:ea typeface="Times New Roman" panose="02020603050405020304" pitchFamily="18" charset="0"/>
              </a:rPr>
              <a:t> ta </a:t>
            </a:r>
            <a:r>
              <a:rPr lang="en-US" sz="2000" dirty="0" err="1">
                <a:effectLst/>
                <a:latin typeface="Times New Roman" panose="02020603050405020304" pitchFamily="18" charset="0"/>
                <a:ea typeface="Times New Roman" panose="02020603050405020304" pitchFamily="18" charset="0"/>
              </a:rPr>
              <a:t>luôn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nhìn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nửa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Trăng</a:t>
            </a:r>
            <a:r>
              <a:rPr lang="en-US" sz="20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263970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A789F-9183-483E-B8A1-CCAB04A52634}"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90686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A789F-9183-483E-B8A1-CCAB04A52634}"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425843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A789F-9183-483E-B8A1-CCAB04A52634}"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217928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A789F-9183-483E-B8A1-CCAB04A52634}"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4356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A789F-9183-483E-B8A1-CCAB04A52634}"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54783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A789F-9183-483E-B8A1-CCAB04A52634}"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230179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A789F-9183-483E-B8A1-CCAB04A52634}"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269349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A789F-9183-483E-B8A1-CCAB04A52634}"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48808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A789F-9183-483E-B8A1-CCAB04A52634}"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19928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A789F-9183-483E-B8A1-CCAB04A52634}"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353927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A789F-9183-483E-B8A1-CCAB04A52634}"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C690-AC69-41E3-A9EF-B7A4B4327549}" type="slidenum">
              <a:rPr lang="en-US" smtClean="0"/>
              <a:t>‹#›</a:t>
            </a:fld>
            <a:endParaRPr lang="en-US"/>
          </a:p>
        </p:txBody>
      </p:sp>
    </p:spTree>
    <p:extLst>
      <p:ext uri="{BB962C8B-B14F-4D97-AF65-F5344CB8AC3E}">
        <p14:creationId xmlns:p14="http://schemas.microsoft.com/office/powerpoint/2010/main" val="192553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A789F-9183-483E-B8A1-CCAB04A52634}" type="datetimeFigureOut">
              <a:rPr lang="en-US" smtClean="0"/>
              <a:t>5/7/2023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5C690-AC69-41E3-A9EF-B7A4B4327549}" type="slidenum">
              <a:rPr lang="en-US" smtClean="0"/>
              <a:t>‹#›</a:t>
            </a:fld>
            <a:endParaRPr lang="en-US"/>
          </a:p>
        </p:txBody>
      </p:sp>
    </p:spTree>
    <p:extLst>
      <p:ext uri="{BB962C8B-B14F-4D97-AF65-F5344CB8AC3E}">
        <p14:creationId xmlns:p14="http://schemas.microsoft.com/office/powerpoint/2010/main" val="710749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hyperlink" Target="Van%20dung/Cau%203.pptx" TargetMode="External"/><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Van%20dung/Cau%201.pptx" TargetMode="External"/><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xmlns="" id="{E3C1B2F6-77D7-C578-7A41-63032560F12D}"/>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xmlns="" id="{DDCB9FBC-505A-3CF2-1353-2906E9CD5AEA}"/>
              </a:ext>
            </a:extLst>
          </p:cNvPr>
          <p:cNvPicPr>
            <a:picLocks noChangeAspect="1"/>
          </p:cNvPicPr>
          <p:nvPr/>
        </p:nvPicPr>
        <p:blipFill>
          <a:blip r:embed="rId2"/>
          <a:stretch>
            <a:fillRect/>
          </a:stretch>
        </p:blipFill>
        <p:spPr>
          <a:xfrm>
            <a:off x="494695" y="2450206"/>
            <a:ext cx="3524858" cy="2048596"/>
          </a:xfrm>
          <a:prstGeom prst="rect">
            <a:avLst/>
          </a:prstGeom>
        </p:spPr>
      </p:pic>
      <p:pic>
        <p:nvPicPr>
          <p:cNvPr id="22" name="Picture 21">
            <a:extLst>
              <a:ext uri="{FF2B5EF4-FFF2-40B4-BE49-F238E27FC236}">
                <a16:creationId xmlns:a16="http://schemas.microsoft.com/office/drawing/2014/main" xmlns="" id="{2E0F6B48-7AC4-F607-FC30-75F7DE5B8CD7}"/>
              </a:ext>
            </a:extLst>
          </p:cNvPr>
          <p:cNvPicPr>
            <a:picLocks noChangeAspect="1"/>
          </p:cNvPicPr>
          <p:nvPr/>
        </p:nvPicPr>
        <p:blipFill>
          <a:blip r:embed="rId3"/>
          <a:stretch>
            <a:fillRect/>
          </a:stretch>
        </p:blipFill>
        <p:spPr>
          <a:xfrm>
            <a:off x="4700424" y="2447395"/>
            <a:ext cx="3738226" cy="2238332"/>
          </a:xfrm>
          <a:prstGeom prst="rect">
            <a:avLst/>
          </a:prstGeom>
        </p:spPr>
      </p:pic>
    </p:spTree>
    <p:extLst>
      <p:ext uri="{BB962C8B-B14F-4D97-AF65-F5344CB8AC3E}">
        <p14:creationId xmlns:p14="http://schemas.microsoft.com/office/powerpoint/2010/main" val="61080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3024" y="83605"/>
            <a:ext cx="3908933" cy="365891"/>
          </a:xfrm>
          <a:prstGeom prst="rect">
            <a:avLst/>
          </a:prstGeom>
          <a:noFill/>
        </p:spPr>
        <p:txBody>
          <a:bodyPr wrap="none" lIns="57552" tIns="28776" rIns="57552" bIns="28776" rtlCol="0">
            <a:spAutoFit/>
          </a:bodyPr>
          <a:lstStyle/>
          <a:p>
            <a:r>
              <a:rPr lang="en-US" sz="2000">
                <a:solidFill>
                  <a:srgbClr val="0000CC"/>
                </a:solidFill>
                <a:latin typeface="Times New Roman" pitchFamily="18" charset="0"/>
                <a:cs typeface="Times New Roman" pitchFamily="18" charset="0"/>
              </a:rPr>
              <a:t>Thứ……ngày…..tháng…..năm…….</a:t>
            </a:r>
          </a:p>
        </p:txBody>
      </p:sp>
      <p:sp>
        <p:nvSpPr>
          <p:cNvPr id="19" name="TextBox 18">
            <a:extLst>
              <a:ext uri="{FF2B5EF4-FFF2-40B4-BE49-F238E27FC236}">
                <a16:creationId xmlns:a16="http://schemas.microsoft.com/office/drawing/2014/main" xmlns="" id="{40022E61-64BF-77B6-8054-3E365F357909}"/>
              </a:ext>
            </a:extLst>
          </p:cNvPr>
          <p:cNvSpPr txBox="1"/>
          <p:nvPr/>
        </p:nvSpPr>
        <p:spPr>
          <a:xfrm>
            <a:off x="3287755" y="522187"/>
            <a:ext cx="2696914" cy="673667"/>
          </a:xfrm>
          <a:prstGeom prst="rect">
            <a:avLst/>
          </a:prstGeom>
          <a:noFill/>
        </p:spPr>
        <p:txBody>
          <a:bodyPr wrap="square" lIns="57552" tIns="28776" rIns="57552" bIns="28776">
            <a:spAutoFit/>
          </a:bodyPr>
          <a:lstStyle/>
          <a:p>
            <a:r>
              <a:rPr lang="en-US" sz="2000" b="1" u="sng" dirty="0">
                <a:solidFill>
                  <a:srgbClr val="FF0066"/>
                </a:solidFill>
                <a:latin typeface="Times New Roman" pitchFamily="18" charset="0"/>
                <a:cs typeface="Times New Roman" pitchFamily="18" charset="0"/>
              </a:rPr>
              <a:t>TỰ NHIÊN VÀ XÃ HỘI </a:t>
            </a:r>
          </a:p>
        </p:txBody>
      </p:sp>
      <p:sp>
        <p:nvSpPr>
          <p:cNvPr id="15" name="TextBox 14">
            <a:extLst>
              <a:ext uri="{FF2B5EF4-FFF2-40B4-BE49-F238E27FC236}">
                <a16:creationId xmlns:a16="http://schemas.microsoft.com/office/drawing/2014/main" xmlns="" id="{403DA180-C710-D061-8EAA-371EF275E06A}"/>
              </a:ext>
            </a:extLst>
          </p:cNvPr>
          <p:cNvSpPr txBox="1"/>
          <p:nvPr/>
        </p:nvSpPr>
        <p:spPr>
          <a:xfrm>
            <a:off x="1783117" y="974712"/>
            <a:ext cx="6110899" cy="427446"/>
          </a:xfrm>
          <a:prstGeom prst="rect">
            <a:avLst/>
          </a:prstGeom>
          <a:noFill/>
        </p:spPr>
        <p:txBody>
          <a:bodyPr wrap="square" lIns="57552" tIns="28776" rIns="57552" bIns="28776">
            <a:spAutoFit/>
          </a:bodyPr>
          <a:lstStyle/>
          <a:p>
            <a:pPr marL="287762" indent="-287762" algn="ctr">
              <a:lnSpc>
                <a:spcPct val="120000"/>
              </a:lnSpc>
            </a:pPr>
            <a:r>
              <a:rPr lang="nl-NL" sz="2000" b="1" dirty="0">
                <a:solidFill>
                  <a:srgbClr val="FF0000"/>
                </a:solidFill>
                <a:latin typeface="Times New Roman" panose="02020603050405020304" pitchFamily="18" charset="0"/>
                <a:ea typeface="Times New Roman" panose="02020603050405020304" pitchFamily="18" charset="0"/>
              </a:rPr>
              <a:t>Bài 29: MẶT TRỜI, TRÁI ĐẤT, MẶT TRĂNG (T1) </a:t>
            </a:r>
            <a:endParaRPr lang="en-US" sz="2000" dirty="0">
              <a:solidFill>
                <a:srgbClr val="FF0000"/>
              </a:solidFill>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xmlns="" id="{F7B9F20E-505F-F31A-844B-A86C8BC2E75D}"/>
              </a:ext>
            </a:extLst>
          </p:cNvPr>
          <p:cNvPicPr>
            <a:picLocks noChangeAspect="1"/>
          </p:cNvPicPr>
          <p:nvPr/>
        </p:nvPicPr>
        <p:blipFill rotWithShape="1">
          <a:blip r:embed="rId3"/>
          <a:srcRect t="20069" r="40715" b="10005"/>
          <a:stretch/>
        </p:blipFill>
        <p:spPr>
          <a:xfrm>
            <a:off x="816295" y="1805400"/>
            <a:ext cx="4720086" cy="3738150"/>
          </a:xfrm>
          <a:prstGeom prst="rect">
            <a:avLst/>
          </a:prstGeom>
        </p:spPr>
      </p:pic>
    </p:spTree>
    <p:extLst>
      <p:ext uri="{BB962C8B-B14F-4D97-AF65-F5344CB8AC3E}">
        <p14:creationId xmlns:p14="http://schemas.microsoft.com/office/powerpoint/2010/main" val="2913753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3024" y="83605"/>
            <a:ext cx="3908933" cy="365891"/>
          </a:xfrm>
          <a:prstGeom prst="rect">
            <a:avLst/>
          </a:prstGeom>
          <a:noFill/>
        </p:spPr>
        <p:txBody>
          <a:bodyPr wrap="none" lIns="57552" tIns="28776" rIns="57552" bIns="28776" rtlCol="0">
            <a:spAutoFit/>
          </a:bodyPr>
          <a:lstStyle/>
          <a:p>
            <a:r>
              <a:rPr lang="en-US" sz="2000">
                <a:solidFill>
                  <a:srgbClr val="0000CC"/>
                </a:solidFill>
                <a:latin typeface="Times New Roman" pitchFamily="18" charset="0"/>
                <a:cs typeface="Times New Roman" pitchFamily="18" charset="0"/>
              </a:rPr>
              <a:t>Thứ……ngày…..tháng…..năm…….</a:t>
            </a:r>
          </a:p>
        </p:txBody>
      </p:sp>
      <p:sp>
        <p:nvSpPr>
          <p:cNvPr id="19" name="TextBox 18">
            <a:extLst>
              <a:ext uri="{FF2B5EF4-FFF2-40B4-BE49-F238E27FC236}">
                <a16:creationId xmlns:a16="http://schemas.microsoft.com/office/drawing/2014/main" xmlns="" id="{40022E61-64BF-77B6-8054-3E365F357909}"/>
              </a:ext>
            </a:extLst>
          </p:cNvPr>
          <p:cNvSpPr txBox="1"/>
          <p:nvPr/>
        </p:nvSpPr>
        <p:spPr>
          <a:xfrm>
            <a:off x="3287755" y="522187"/>
            <a:ext cx="2696914" cy="673667"/>
          </a:xfrm>
          <a:prstGeom prst="rect">
            <a:avLst/>
          </a:prstGeom>
          <a:noFill/>
        </p:spPr>
        <p:txBody>
          <a:bodyPr wrap="square" lIns="57552" tIns="28776" rIns="57552" bIns="28776">
            <a:spAutoFit/>
          </a:bodyPr>
          <a:lstStyle/>
          <a:p>
            <a:r>
              <a:rPr lang="en-US" sz="2000" b="1" u="sng" dirty="0">
                <a:solidFill>
                  <a:srgbClr val="FF0066"/>
                </a:solidFill>
                <a:latin typeface="Times New Roman" pitchFamily="18" charset="0"/>
                <a:cs typeface="Times New Roman" pitchFamily="18" charset="0"/>
              </a:rPr>
              <a:t>TỰ NHIÊN VÀ XÃ HỘI </a:t>
            </a:r>
          </a:p>
        </p:txBody>
      </p:sp>
      <p:sp>
        <p:nvSpPr>
          <p:cNvPr id="15" name="TextBox 14">
            <a:extLst>
              <a:ext uri="{FF2B5EF4-FFF2-40B4-BE49-F238E27FC236}">
                <a16:creationId xmlns:a16="http://schemas.microsoft.com/office/drawing/2014/main" xmlns="" id="{403DA180-C710-D061-8EAA-371EF275E06A}"/>
              </a:ext>
            </a:extLst>
          </p:cNvPr>
          <p:cNvSpPr txBox="1"/>
          <p:nvPr/>
        </p:nvSpPr>
        <p:spPr>
          <a:xfrm>
            <a:off x="1783117" y="974712"/>
            <a:ext cx="6110899" cy="427446"/>
          </a:xfrm>
          <a:prstGeom prst="rect">
            <a:avLst/>
          </a:prstGeom>
          <a:noFill/>
        </p:spPr>
        <p:txBody>
          <a:bodyPr wrap="square" lIns="57552" tIns="28776" rIns="57552" bIns="28776">
            <a:spAutoFit/>
          </a:bodyPr>
          <a:lstStyle/>
          <a:p>
            <a:pPr marL="287762" indent="-287762" algn="ctr">
              <a:lnSpc>
                <a:spcPct val="120000"/>
              </a:lnSpc>
            </a:pPr>
            <a:r>
              <a:rPr lang="nl-NL" sz="2000" b="1" dirty="0">
                <a:solidFill>
                  <a:srgbClr val="FF0000"/>
                </a:solidFill>
                <a:latin typeface="Times New Roman" panose="02020603050405020304" pitchFamily="18" charset="0"/>
                <a:ea typeface="Times New Roman" panose="02020603050405020304" pitchFamily="18" charset="0"/>
              </a:rPr>
              <a:t>Bài 29: MẶT TRỜI, TRÁI ĐẤT, MẶT TRĂNG (T1) </a:t>
            </a:r>
            <a:endParaRPr lang="en-US" sz="2000" dirty="0">
              <a:solidFill>
                <a:srgbClr val="FF0000"/>
              </a:solidFill>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91F5CD85-610D-6994-19EC-96D25BE16136}"/>
              </a:ext>
            </a:extLst>
          </p:cNvPr>
          <p:cNvPicPr>
            <a:picLocks noChangeAspect="1"/>
          </p:cNvPicPr>
          <p:nvPr/>
        </p:nvPicPr>
        <p:blipFill rotWithShape="1">
          <a:blip r:embed="rId2"/>
          <a:srcRect l="50039" t="33926" r="1741" b="3148"/>
          <a:stretch/>
        </p:blipFill>
        <p:spPr>
          <a:xfrm>
            <a:off x="4893061" y="2999026"/>
            <a:ext cx="3809926" cy="3336788"/>
          </a:xfrm>
          <a:prstGeom prst="rect">
            <a:avLst/>
          </a:prstGeom>
        </p:spPr>
      </p:pic>
      <p:pic>
        <p:nvPicPr>
          <p:cNvPr id="6" name="Picture 5">
            <a:extLst>
              <a:ext uri="{FF2B5EF4-FFF2-40B4-BE49-F238E27FC236}">
                <a16:creationId xmlns:a16="http://schemas.microsoft.com/office/drawing/2014/main" xmlns="" id="{9A8011A2-E785-A4E2-430F-0D41667E6CED}"/>
              </a:ext>
            </a:extLst>
          </p:cNvPr>
          <p:cNvPicPr>
            <a:picLocks noChangeAspect="1"/>
          </p:cNvPicPr>
          <p:nvPr/>
        </p:nvPicPr>
        <p:blipFill>
          <a:blip r:embed="rId3"/>
          <a:stretch>
            <a:fillRect/>
          </a:stretch>
        </p:blipFill>
        <p:spPr>
          <a:xfrm>
            <a:off x="489288" y="1576971"/>
            <a:ext cx="533304" cy="484748"/>
          </a:xfrm>
          <a:prstGeom prst="rect">
            <a:avLst/>
          </a:prstGeom>
        </p:spPr>
      </p:pic>
      <p:pic>
        <p:nvPicPr>
          <p:cNvPr id="14" name="Picture 13">
            <a:extLst>
              <a:ext uri="{FF2B5EF4-FFF2-40B4-BE49-F238E27FC236}">
                <a16:creationId xmlns:a16="http://schemas.microsoft.com/office/drawing/2014/main" xmlns="" id="{C2D4B107-8892-C14D-66BE-BC5800EDD4F2}"/>
              </a:ext>
            </a:extLst>
          </p:cNvPr>
          <p:cNvPicPr>
            <a:picLocks noChangeAspect="1"/>
          </p:cNvPicPr>
          <p:nvPr/>
        </p:nvPicPr>
        <p:blipFill rotWithShape="1">
          <a:blip r:embed="rId2"/>
          <a:srcRect l="3142" t="28622" r="51630" b="-178"/>
          <a:stretch/>
        </p:blipFill>
        <p:spPr>
          <a:xfrm>
            <a:off x="755940" y="2857501"/>
            <a:ext cx="3947416" cy="3620762"/>
          </a:xfrm>
          <a:prstGeom prst="rect">
            <a:avLst/>
          </a:prstGeom>
        </p:spPr>
      </p:pic>
    </p:spTree>
    <p:extLst>
      <p:ext uri="{BB962C8B-B14F-4D97-AF65-F5344CB8AC3E}">
        <p14:creationId xmlns:p14="http://schemas.microsoft.com/office/powerpoint/2010/main" val="680820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528162" y="1810406"/>
            <a:ext cx="80539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xmlns="" id="{E3C1B2F6-77D7-C578-7A41-63032560F12D}"/>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35" name="Picture 34">
            <a:extLst>
              <a:ext uri="{FF2B5EF4-FFF2-40B4-BE49-F238E27FC236}">
                <a16:creationId xmlns:a16="http://schemas.microsoft.com/office/drawing/2014/main" xmlns="" id="{7980F607-43E6-393E-402F-9C9CF6735EBA}"/>
              </a:ext>
            </a:extLst>
          </p:cNvPr>
          <p:cNvPicPr>
            <a:picLocks noChangeAspect="1"/>
          </p:cNvPicPr>
          <p:nvPr/>
        </p:nvPicPr>
        <p:blipFill>
          <a:blip r:embed="rId2"/>
          <a:stretch>
            <a:fillRect/>
          </a:stretch>
        </p:blipFill>
        <p:spPr>
          <a:xfrm>
            <a:off x="528162" y="2365246"/>
            <a:ext cx="4000798" cy="2540561"/>
          </a:xfrm>
          <a:prstGeom prst="rect">
            <a:avLst/>
          </a:prstGeom>
        </p:spPr>
      </p:pic>
      <p:pic>
        <p:nvPicPr>
          <p:cNvPr id="36" name="Picture 35">
            <a:extLst>
              <a:ext uri="{FF2B5EF4-FFF2-40B4-BE49-F238E27FC236}">
                <a16:creationId xmlns:a16="http://schemas.microsoft.com/office/drawing/2014/main" xmlns="" id="{2A11D180-7B72-A6F4-7AB8-C4FA15B03882}"/>
              </a:ext>
            </a:extLst>
          </p:cNvPr>
          <p:cNvPicPr>
            <a:picLocks noChangeAspect="1"/>
          </p:cNvPicPr>
          <p:nvPr/>
        </p:nvPicPr>
        <p:blipFill>
          <a:blip r:embed="rId3"/>
          <a:stretch>
            <a:fillRect/>
          </a:stretch>
        </p:blipFill>
        <p:spPr>
          <a:xfrm>
            <a:off x="4914466" y="2461942"/>
            <a:ext cx="3495970" cy="2364802"/>
          </a:xfrm>
          <a:prstGeom prst="rect">
            <a:avLst/>
          </a:prstGeom>
        </p:spPr>
      </p:pic>
    </p:spTree>
    <p:extLst>
      <p:ext uri="{BB962C8B-B14F-4D97-AF65-F5344CB8AC3E}">
        <p14:creationId xmlns:p14="http://schemas.microsoft.com/office/powerpoint/2010/main" val="7613967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712082" y="2656803"/>
            <a:ext cx="578628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xmlns="" id="{7BE0A2F9-64BF-7264-2956-26DD1DDB6258}"/>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1026" name="Picture 2" descr="Đồng Bằng Bắc Bộ hoi giang pptx">
            <a:extLst>
              <a:ext uri="{FF2B5EF4-FFF2-40B4-BE49-F238E27FC236}">
                <a16:creationId xmlns:a16="http://schemas.microsoft.com/office/drawing/2014/main" xmlns="" id="{6D6839C9-52B1-1AE9-2D3A-80A55CF0F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38" y="2270533"/>
            <a:ext cx="3515184" cy="3515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i chè Long Cốc ở Phú Thọ đẹp như chốn thần tiên">
            <a:extLst>
              <a:ext uri="{FF2B5EF4-FFF2-40B4-BE49-F238E27FC236}">
                <a16:creationId xmlns:a16="http://schemas.microsoft.com/office/drawing/2014/main" xmlns="" id="{C06A7E3A-14C7-0A72-5B09-E6F1E83C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509" y="2253777"/>
            <a:ext cx="4323624" cy="3531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152EF7A-F275-7D89-2862-318DEAF2B0AA}"/>
              </a:ext>
            </a:extLst>
          </p:cNvPr>
          <p:cNvSpPr txBox="1"/>
          <p:nvPr/>
        </p:nvSpPr>
        <p:spPr>
          <a:xfrm>
            <a:off x="4689136" y="6051604"/>
            <a:ext cx="3082187" cy="365891"/>
          </a:xfrm>
          <a:prstGeom prst="rect">
            <a:avLst/>
          </a:prstGeom>
          <a:noFill/>
        </p:spPr>
        <p:txBody>
          <a:bodyPr wrap="square" lIns="57552" tIns="28776" rIns="57552" bIns="28776" rtlCol="0">
            <a:spAutoFit/>
          </a:bodyPr>
          <a:lstStyle/>
          <a:p>
            <a:r>
              <a:rPr lang="en-US" sz="2000" b="1" dirty="0" err="1">
                <a:solidFill>
                  <a:srgbClr val="0000CC"/>
                </a:solidFill>
                <a:latin typeface="Times New Roman" panose="02020603050405020304" pitchFamily="18" charset="0"/>
                <a:cs typeface="Times New Roman" panose="02020603050405020304" pitchFamily="18" charset="0"/>
              </a:rPr>
              <a:t>Đồi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chè</a:t>
            </a:r>
            <a:r>
              <a:rPr lang="en-US" sz="2000" b="1" dirty="0">
                <a:solidFill>
                  <a:srgbClr val="0000CC"/>
                </a:solidFill>
                <a:latin typeface="Times New Roman" panose="02020603050405020304" pitchFamily="18" charset="0"/>
                <a:cs typeface="Times New Roman" panose="02020603050405020304" pitchFamily="18" charset="0"/>
              </a:rPr>
              <a:t> Long </a:t>
            </a:r>
            <a:r>
              <a:rPr lang="en-US" sz="2000" b="1" dirty="0" err="1">
                <a:solidFill>
                  <a:srgbClr val="0000CC"/>
                </a:solidFill>
                <a:latin typeface="Times New Roman" panose="02020603050405020304" pitchFamily="18" charset="0"/>
                <a:cs typeface="Times New Roman" panose="02020603050405020304" pitchFamily="18" charset="0"/>
              </a:rPr>
              <a:t>Cốc</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Phú</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Thọ</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400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712082" y="3366396"/>
            <a:ext cx="578628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xmlns="" id="{7BE0A2F9-64BF-7264-2956-26DD1DDB6258}"/>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2050" name="Picture 2" descr="Cao nguyên đá Đồng Văn: Vẻ đẹp hoang sơ hút hồn du khách | Tạp chí Quê  Hương Online | Ủy ban Nhà nước về người Việt Nam ở nước ngoài">
            <a:extLst>
              <a:ext uri="{FF2B5EF4-FFF2-40B4-BE49-F238E27FC236}">
                <a16:creationId xmlns:a16="http://schemas.microsoft.com/office/drawing/2014/main" xmlns="" id="{0D0EE633-7986-0A1A-BA0E-E42FD6A68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31" y="1995852"/>
            <a:ext cx="3990004" cy="35318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o Nguyên Di Linh | Facebook">
            <a:extLst>
              <a:ext uri="{FF2B5EF4-FFF2-40B4-BE49-F238E27FC236}">
                <a16:creationId xmlns:a16="http://schemas.microsoft.com/office/drawing/2014/main" xmlns="" id="{AE6CED1C-5288-68F8-FC03-87DC8614A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866" y="1978828"/>
            <a:ext cx="3767382" cy="354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303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Box 21">
            <a:extLst>
              <a:ext uri="{FF2B5EF4-FFF2-40B4-BE49-F238E27FC236}">
                <a16:creationId xmlns:a16="http://schemas.microsoft.com/office/drawing/2014/main" xmlns="" id="{7BE0A2F9-64BF-7264-2956-26DD1DDB6258}"/>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3074" name="Picture 2" descr="Miền Tây sông nước nhìn từ trên cao - VnExpress Du lịch">
            <a:extLst>
              <a:ext uri="{FF2B5EF4-FFF2-40B4-BE49-F238E27FC236}">
                <a16:creationId xmlns:a16="http://schemas.microsoft.com/office/drawing/2014/main" xmlns="" id="{FB3D5B52-B6CC-9000-8DFB-3AA47B527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90" y="1998261"/>
            <a:ext cx="4244865" cy="35294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ỉ 15 năm nữa, Hà Nội sẽ là siêu thành phố, sánh ngang với trung tâm">
            <a:extLst>
              <a:ext uri="{FF2B5EF4-FFF2-40B4-BE49-F238E27FC236}">
                <a16:creationId xmlns:a16="http://schemas.microsoft.com/office/drawing/2014/main" xmlns="" id="{80473025-849B-7B47-0E8D-74EF98E1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849" y="2113316"/>
            <a:ext cx="3887448" cy="331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339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BF62056-8101-79E7-2EA1-4CAAEDFCC424}"/>
              </a:ext>
            </a:extLst>
          </p:cNvPr>
          <p:cNvSpPr/>
          <p:nvPr/>
        </p:nvSpPr>
        <p:spPr>
          <a:xfrm>
            <a:off x="1104540" y="2743200"/>
            <a:ext cx="7148961" cy="25431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rtlCol="0" anchor="ctr"/>
          <a:lstStyle/>
          <a:p>
            <a:pPr algn="ctr"/>
            <a:endParaRPr lang="en-US"/>
          </a:p>
        </p:txBody>
      </p:sp>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xmlns="" id="{9E1219A5-FE60-900E-8AB2-7D92A31118B9}"/>
              </a:ext>
            </a:extLst>
          </p:cNvPr>
          <p:cNvSpPr txBox="1"/>
          <p:nvPr/>
        </p:nvSpPr>
        <p:spPr>
          <a:xfrm>
            <a:off x="2416133" y="907264"/>
            <a:ext cx="4397350" cy="482846"/>
          </a:xfrm>
          <a:prstGeom prst="rect">
            <a:avLst/>
          </a:prstGeom>
          <a:noFill/>
        </p:spPr>
        <p:txBody>
          <a:bodyPr wrap="square" lIns="57552" tIns="28776" rIns="57552" bIns="28776">
            <a:spAutoFit/>
          </a:bodyPr>
          <a:lstStyle/>
          <a:p>
            <a:pPr marL="287762" indent="-287762" algn="ctr">
              <a:lnSpc>
                <a:spcPct val="120000"/>
              </a:lnSpc>
            </a:pPr>
            <a:r>
              <a:rPr lang="nl-NL" sz="2300" b="1" dirty="0">
                <a:solidFill>
                  <a:srgbClr val="0000CC"/>
                </a:solidFill>
                <a:latin typeface="Times New Roman" panose="02020603050405020304" pitchFamily="18" charset="0"/>
                <a:ea typeface="Times New Roman" panose="02020603050405020304" pitchFamily="18" charset="0"/>
              </a:rPr>
              <a:t>Bài 28: BỀ MẶT TRÁI ĐẤT (T3) </a:t>
            </a:r>
            <a:endParaRPr lang="en-US" sz="2000" dirty="0">
              <a:solidFill>
                <a:srgbClr val="0000CC"/>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xmlns="" id="{CCBE0691-C6BE-4532-0A23-D308E4306406}"/>
              </a:ext>
            </a:extLst>
          </p:cNvPr>
          <p:cNvPicPr>
            <a:picLocks noChangeAspect="1"/>
          </p:cNvPicPr>
          <p:nvPr/>
        </p:nvPicPr>
        <p:blipFill>
          <a:blip r:embed="rId3"/>
          <a:stretch>
            <a:fillRect/>
          </a:stretch>
        </p:blipFill>
        <p:spPr>
          <a:xfrm>
            <a:off x="419609" y="1571645"/>
            <a:ext cx="5468156" cy="4441274"/>
          </a:xfrm>
          <a:prstGeom prst="rect">
            <a:avLst/>
          </a:prstGeom>
        </p:spPr>
      </p:pic>
      <p:sp>
        <p:nvSpPr>
          <p:cNvPr id="12" name="TextBox 11">
            <a:extLst>
              <a:ext uri="{FF2B5EF4-FFF2-40B4-BE49-F238E27FC236}">
                <a16:creationId xmlns:a16="http://schemas.microsoft.com/office/drawing/2014/main" xmlns="" id="{76FC5F6E-E50F-54A4-1225-B5035883654A}"/>
              </a:ext>
            </a:extLst>
          </p:cNvPr>
          <p:cNvSpPr txBox="1"/>
          <p:nvPr/>
        </p:nvSpPr>
        <p:spPr>
          <a:xfrm>
            <a:off x="-693403" y="6910652"/>
            <a:ext cx="4573028" cy="1166110"/>
          </a:xfrm>
          <a:prstGeom prst="rect">
            <a:avLst/>
          </a:prstGeom>
          <a:noFill/>
        </p:spPr>
        <p:txBody>
          <a:bodyPr wrap="square" lIns="57552" tIns="28776" rIns="57552" bIns="28776">
            <a:spAutoFit/>
          </a:bodyPr>
          <a:lstStyle/>
          <a:p>
            <a:r>
              <a:rPr lang="vi-VN" b="0" i="0" dirty="0">
                <a:effectLst/>
                <a:latin typeface="-apple-system"/>
              </a:rPr>
              <a:t> Phú Quốc có rất nhiều bãi biển và các hòn đảo đẹp như bãi Trường, bãi Dài, bãi Sao, bãi Khem, Gành Dầu, Vũng Bầu, Rạch Vẹm, Bà Kèo, Cửa Cạn hoặc Bà Kèo…</a:t>
            </a:r>
            <a:endParaRPr lang="en-US" dirty="0"/>
          </a:p>
        </p:txBody>
      </p:sp>
    </p:spTree>
    <p:extLst>
      <p:ext uri="{BB962C8B-B14F-4D97-AF65-F5344CB8AC3E}">
        <p14:creationId xmlns:p14="http://schemas.microsoft.com/office/powerpoint/2010/main" val="9638519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27748" y="77890"/>
            <a:ext cx="3785011" cy="728507"/>
            <a:chOff x="5063633" y="164812"/>
            <a:chExt cx="6623769" cy="971342"/>
          </a:xfrm>
        </p:grpSpPr>
        <p:grpSp>
          <p:nvGrpSpPr>
            <p:cNvPr id="27" name="Group 26"/>
            <p:cNvGrpSpPr/>
            <p:nvPr/>
          </p:nvGrpSpPr>
          <p:grpSpPr>
            <a:xfrm>
              <a:off x="5063633" y="164812"/>
              <a:ext cx="6623769" cy="964052"/>
              <a:chOff x="5063633" y="164812"/>
              <a:chExt cx="6623769" cy="964052"/>
            </a:xfrm>
          </p:grpSpPr>
          <p:sp>
            <p:nvSpPr>
              <p:cNvPr id="29" name="TextBox 28"/>
              <p:cNvSpPr txBox="1"/>
              <p:nvPr/>
            </p:nvSpPr>
            <p:spPr>
              <a:xfrm>
                <a:off x="5063633" y="164812"/>
                <a:ext cx="6623769" cy="512961"/>
              </a:xfrm>
              <a:prstGeom prst="rect">
                <a:avLst/>
              </a:prstGeom>
              <a:noFill/>
            </p:spPr>
            <p:txBody>
              <a:bodyPr wrap="none" rtlCol="0">
                <a:spAutoFit/>
              </a:bodyPr>
              <a:lstStyle/>
              <a:p>
                <a:r>
                  <a:rPr lang="en-US" sz="1900" dirty="0">
                    <a:solidFill>
                      <a:srgbClr val="0000CC"/>
                    </a:solidFill>
                    <a:latin typeface="Times New Roman" pitchFamily="18" charset="0"/>
                    <a:cs typeface="Times New Roman" pitchFamily="18" charset="0"/>
                  </a:rPr>
                  <a:t>Thứ……</a:t>
                </a:r>
                <a:r>
                  <a:rPr lang="en-US" sz="1900" dirty="0" err="1">
                    <a:solidFill>
                      <a:srgbClr val="0000CC"/>
                    </a:solidFill>
                    <a:latin typeface="Times New Roman" pitchFamily="18" charset="0"/>
                    <a:cs typeface="Times New Roman" pitchFamily="18" charset="0"/>
                  </a:rPr>
                  <a:t>ngày</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tháng</a:t>
                </a:r>
                <a:r>
                  <a:rPr lang="en-US" sz="1900" dirty="0">
                    <a:solidFill>
                      <a:srgbClr val="0000CC"/>
                    </a:solidFill>
                    <a:latin typeface="Times New Roman" pitchFamily="18" charset="0"/>
                    <a:cs typeface="Times New Roman" pitchFamily="18" charset="0"/>
                  </a:rPr>
                  <a:t>…..</a:t>
                </a:r>
                <a:r>
                  <a:rPr lang="en-US" sz="1900" dirty="0" err="1">
                    <a:solidFill>
                      <a:srgbClr val="0000CC"/>
                    </a:solidFill>
                    <a:latin typeface="Times New Roman" pitchFamily="18" charset="0"/>
                    <a:cs typeface="Times New Roman" pitchFamily="18" charset="0"/>
                  </a:rPr>
                  <a:t>năm</a:t>
                </a:r>
                <a:r>
                  <a:rPr lang="en-US" sz="1900" dirty="0">
                    <a:solidFill>
                      <a:srgbClr val="0000CC"/>
                    </a:solidFill>
                    <a:latin typeface="Times New Roman" pitchFamily="18" charset="0"/>
                    <a:cs typeface="Times New Roman" pitchFamily="18" charset="0"/>
                  </a:rPr>
                  <a:t>…….</a:t>
                </a:r>
              </a:p>
            </p:txBody>
          </p:sp>
          <p:sp>
            <p:nvSpPr>
              <p:cNvPr id="30" name="TextBox 29"/>
              <p:cNvSpPr txBox="1"/>
              <p:nvPr/>
            </p:nvSpPr>
            <p:spPr>
              <a:xfrm>
                <a:off x="5993301" y="636422"/>
                <a:ext cx="4588276" cy="492442"/>
              </a:xfrm>
              <a:prstGeom prst="rect">
                <a:avLst/>
              </a:prstGeom>
              <a:noFill/>
            </p:spPr>
            <p:txBody>
              <a:bodyPr wrap="none" rtlCol="0">
                <a:spAutoFit/>
              </a:bodyPr>
              <a:lstStyle/>
              <a:p>
                <a:r>
                  <a:rPr lang="en-US"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2645633" y="914401"/>
            <a:ext cx="3724309" cy="36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552" tIns="28776" rIns="57552" bIns="28776">
            <a:spAutoFit/>
          </a:bodyPr>
          <a:lstStyle/>
          <a:p>
            <a:pPr algn="ctr"/>
            <a:r>
              <a:rPr lang="en-GB" sz="2000" b="1" dirty="0">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3911009" y="1651018"/>
            <a:ext cx="1241565" cy="153639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801691" y="1674136"/>
            <a:ext cx="1183834" cy="14901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7237" y="1697252"/>
            <a:ext cx="1174689" cy="14901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2336070" y="4130604"/>
            <a:ext cx="1104050" cy="14387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6070" y="1673149"/>
            <a:ext cx="1232474" cy="14911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3562" y="1650287"/>
            <a:ext cx="1241436" cy="153712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801691" y="4107744"/>
            <a:ext cx="1183834" cy="143691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11009" y="4130604"/>
            <a:ext cx="1241565" cy="143871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5503562" y="4130604"/>
            <a:ext cx="1241347" cy="14671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5236"/>
          <a:stretch/>
        </p:blipFill>
        <p:spPr bwMode="auto">
          <a:xfrm>
            <a:off x="7190293" y="4107744"/>
            <a:ext cx="1191633" cy="1492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32929" y="3977640"/>
            <a:ext cx="1327053" cy="1714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rtlCol="0" anchor="ctr"/>
          <a:lstStyle/>
          <a:p>
            <a:pPr algn="ctr"/>
            <a:endParaRPr lang="en-US"/>
          </a:p>
        </p:txBody>
      </p:sp>
      <p:sp>
        <p:nvSpPr>
          <p:cNvPr id="57" name="Rectangle 56"/>
          <p:cNvSpPr/>
          <p:nvPr/>
        </p:nvSpPr>
        <p:spPr>
          <a:xfrm>
            <a:off x="3859857" y="1550535"/>
            <a:ext cx="1327053" cy="1714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rtlCol="0" anchor="ctr"/>
          <a:lstStyle/>
          <a:p>
            <a:pPr algn="ctr"/>
            <a:endParaRPr lang="en-US"/>
          </a:p>
        </p:txBody>
      </p:sp>
      <p:sp>
        <p:nvSpPr>
          <p:cNvPr id="58" name="Rectangle 57"/>
          <p:cNvSpPr/>
          <p:nvPr/>
        </p:nvSpPr>
        <p:spPr>
          <a:xfrm>
            <a:off x="730082" y="1550535"/>
            <a:ext cx="1327053" cy="1714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rtlCol="0" anchor="ctr"/>
          <a:lstStyle/>
          <a:p>
            <a:pPr algn="ctr"/>
            <a:endParaRPr lang="en-US"/>
          </a:p>
        </p:txBody>
      </p:sp>
      <p:sp>
        <p:nvSpPr>
          <p:cNvPr id="60" name="Rectangle 59"/>
          <p:cNvSpPr/>
          <p:nvPr/>
        </p:nvSpPr>
        <p:spPr>
          <a:xfrm>
            <a:off x="7122582" y="1561965"/>
            <a:ext cx="1327053" cy="1714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rtlCol="0" anchor="ctr"/>
          <a:lstStyle/>
          <a:p>
            <a:pPr algn="ctr"/>
            <a:endParaRPr lang="en-US"/>
          </a:p>
        </p:txBody>
      </p:sp>
    </p:spTree>
    <p:extLst>
      <p:ext uri="{BB962C8B-B14F-4D97-AF65-F5344CB8AC3E}">
        <p14:creationId xmlns:p14="http://schemas.microsoft.com/office/powerpoint/2010/main" val="19669708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5818" y="116368"/>
            <a:ext cx="3977371" cy="706619"/>
            <a:chOff x="4539228" y="172432"/>
            <a:chExt cx="6960399" cy="942159"/>
          </a:xfrm>
        </p:grpSpPr>
        <p:grpSp>
          <p:nvGrpSpPr>
            <p:cNvPr id="3" name="Group 2"/>
            <p:cNvGrpSpPr/>
            <p:nvPr/>
          </p:nvGrpSpPr>
          <p:grpSpPr>
            <a:xfrm>
              <a:off x="4539228" y="172432"/>
              <a:ext cx="6960399" cy="942159"/>
              <a:chOff x="4539228" y="172432"/>
              <a:chExt cx="6960399" cy="942159"/>
            </a:xfrm>
          </p:grpSpPr>
          <p:sp>
            <p:nvSpPr>
              <p:cNvPr id="5" name="TextBox 4"/>
              <p:cNvSpPr txBox="1"/>
              <p:nvPr/>
            </p:nvSpPr>
            <p:spPr>
              <a:xfrm>
                <a:off x="4539228" y="172432"/>
                <a:ext cx="6960399" cy="533480"/>
              </a:xfrm>
              <a:prstGeom prst="rect">
                <a:avLst/>
              </a:prstGeom>
              <a:noFill/>
            </p:spPr>
            <p:txBody>
              <a:bodyPr wrap="none" rtlCol="0">
                <a:spAutoFit/>
              </a:bodyPr>
              <a:lstStyle/>
              <a:p>
                <a:r>
                  <a:rPr lang="en-US" sz="20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161261" y="622149"/>
                <a:ext cx="4689265" cy="492442"/>
              </a:xfrm>
              <a:prstGeom prst="rect">
                <a:avLst/>
              </a:prstGeom>
              <a:noFill/>
            </p:spPr>
            <p:txBody>
              <a:bodyPr wrap="none" rtlCol="0">
                <a:spAutoFit/>
              </a:bodyPr>
              <a:lstStyle/>
              <a:p>
                <a:r>
                  <a:rPr lang="en-US" b="1" u="sng" dirty="0">
                    <a:solidFill>
                      <a:srgbClr val="FF0066"/>
                    </a:solidFill>
                    <a:latin typeface="Times New Roman" pitchFamily="18" charset="0"/>
                    <a:cs typeface="Times New Roman" pitchFamily="18" charset="0"/>
                  </a:rPr>
                  <a:t>TỰ NHIÊN VÀ XÃ HỘI </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Box 24">
            <a:extLst>
              <a:ext uri="{FF2B5EF4-FFF2-40B4-BE49-F238E27FC236}">
                <a16:creationId xmlns:a16="http://schemas.microsoft.com/office/drawing/2014/main" xmlns="" id="{79D48B98-3B2B-98E4-2443-B314DA01C452}"/>
              </a:ext>
            </a:extLst>
          </p:cNvPr>
          <p:cNvSpPr txBox="1"/>
          <p:nvPr/>
        </p:nvSpPr>
        <p:spPr>
          <a:xfrm>
            <a:off x="1888670" y="837552"/>
            <a:ext cx="6110899" cy="427446"/>
          </a:xfrm>
          <a:prstGeom prst="rect">
            <a:avLst/>
          </a:prstGeom>
          <a:noFill/>
        </p:spPr>
        <p:txBody>
          <a:bodyPr wrap="square" lIns="57552" tIns="28776" rIns="57552" bIns="28776">
            <a:spAutoFit/>
          </a:bodyPr>
          <a:lstStyle/>
          <a:p>
            <a:pPr marL="287762" indent="-287762" algn="ctr">
              <a:lnSpc>
                <a:spcPct val="120000"/>
              </a:lnSpc>
            </a:pPr>
            <a:r>
              <a:rPr lang="nl-NL" sz="2000" b="1" dirty="0">
                <a:solidFill>
                  <a:srgbClr val="FF0000"/>
                </a:solidFill>
                <a:latin typeface="Times New Roman" panose="02020603050405020304" pitchFamily="18" charset="0"/>
                <a:ea typeface="Times New Roman" panose="02020603050405020304" pitchFamily="18" charset="0"/>
              </a:rPr>
              <a:t>Bài 29: MẶT TRỜI, TRÁI ĐẤT, MẶT TRĂNG (T1) </a:t>
            </a:r>
            <a:endParaRPr lang="en-US" sz="2000" dirty="0">
              <a:solidFill>
                <a:srgbClr val="FF0000"/>
              </a:solidFill>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xmlns="" id="{E901DEF0-278B-CF91-D702-280D791AE7F3}"/>
              </a:ext>
            </a:extLst>
          </p:cNvPr>
          <p:cNvPicPr>
            <a:picLocks noChangeAspect="1"/>
          </p:cNvPicPr>
          <p:nvPr/>
        </p:nvPicPr>
        <p:blipFill rotWithShape="1">
          <a:blip r:embed="rId2"/>
          <a:srcRect l="40893" t="19555"/>
          <a:stretch/>
        </p:blipFill>
        <p:spPr>
          <a:xfrm>
            <a:off x="4486384" y="2301713"/>
            <a:ext cx="4397843" cy="4377024"/>
          </a:xfrm>
          <a:prstGeom prst="rect">
            <a:avLst/>
          </a:prstGeom>
        </p:spPr>
      </p:pic>
    </p:spTree>
    <p:extLst>
      <p:ext uri="{BB962C8B-B14F-4D97-AF65-F5344CB8AC3E}">
        <p14:creationId xmlns:p14="http://schemas.microsoft.com/office/powerpoint/2010/main" val="341629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65B1DA3-ADB2-7AAB-29BC-F1721B5BEEAF}"/>
              </a:ext>
            </a:extLst>
          </p:cNvPr>
          <p:cNvPicPr>
            <a:picLocks noChangeAspect="1"/>
          </p:cNvPicPr>
          <p:nvPr/>
        </p:nvPicPr>
        <p:blipFill>
          <a:blip r:embed="rId3"/>
          <a:stretch>
            <a:fillRect/>
          </a:stretch>
        </p:blipFill>
        <p:spPr>
          <a:xfrm>
            <a:off x="4572000" y="3069487"/>
            <a:ext cx="4238007" cy="3072617"/>
          </a:xfrm>
          <a:prstGeom prst="rect">
            <a:avLst/>
          </a:prstGeom>
        </p:spPr>
      </p:pic>
      <p:pic>
        <p:nvPicPr>
          <p:cNvPr id="7" name="Picture 6">
            <a:extLst>
              <a:ext uri="{FF2B5EF4-FFF2-40B4-BE49-F238E27FC236}">
                <a16:creationId xmlns:a16="http://schemas.microsoft.com/office/drawing/2014/main" xmlns="" id="{013818EA-51D2-8D16-9B93-7EF6CB992106}"/>
              </a:ext>
            </a:extLst>
          </p:cNvPr>
          <p:cNvPicPr>
            <a:picLocks noChangeAspect="1"/>
          </p:cNvPicPr>
          <p:nvPr/>
        </p:nvPicPr>
        <p:blipFill>
          <a:blip r:embed="rId4"/>
          <a:stretch>
            <a:fillRect/>
          </a:stretch>
        </p:blipFill>
        <p:spPr>
          <a:xfrm>
            <a:off x="516898" y="3032395"/>
            <a:ext cx="3703290" cy="3048169"/>
          </a:xfrm>
          <a:prstGeom prst="rect">
            <a:avLst/>
          </a:prstGeom>
        </p:spPr>
      </p:pic>
      <p:sp>
        <p:nvSpPr>
          <p:cNvPr id="5" name="TextBox 4"/>
          <p:cNvSpPr txBox="1"/>
          <p:nvPr/>
        </p:nvSpPr>
        <p:spPr>
          <a:xfrm>
            <a:off x="2813024" y="83605"/>
            <a:ext cx="3908933" cy="365891"/>
          </a:xfrm>
          <a:prstGeom prst="rect">
            <a:avLst/>
          </a:prstGeom>
          <a:noFill/>
        </p:spPr>
        <p:txBody>
          <a:bodyPr wrap="none" lIns="57552" tIns="28776" rIns="57552" bIns="28776" rtlCol="0">
            <a:spAutoFit/>
          </a:bodyPr>
          <a:lstStyle/>
          <a:p>
            <a:r>
              <a:rPr lang="en-US" sz="2000" dirty="0" err="1">
                <a:solidFill>
                  <a:srgbClr val="0000CC"/>
                </a:solidFill>
                <a:latin typeface="Times New Roman" pitchFamily="18" charset="0"/>
                <a:cs typeface="Times New Roman" pitchFamily="18" charset="0"/>
              </a:rPr>
              <a:t>Thứ</a:t>
            </a:r>
            <a:r>
              <a:rPr lang="en-US" sz="2000" dirty="0">
                <a:solidFill>
                  <a:srgbClr val="0000CC"/>
                </a:solidFill>
                <a:latin typeface="Times New Roman" pitchFamily="18" charset="0"/>
                <a:cs typeface="Times New Roman" pitchFamily="18" charset="0"/>
              </a:rPr>
              <a:t>……</a:t>
            </a:r>
            <a:r>
              <a:rPr lang="en-US" sz="2000" dirty="0" err="1">
                <a:solidFill>
                  <a:srgbClr val="0000CC"/>
                </a:solidFill>
                <a:latin typeface="Times New Roman" pitchFamily="18" charset="0"/>
                <a:cs typeface="Times New Roman" pitchFamily="18" charset="0"/>
              </a:rPr>
              <a:t>ngày</a:t>
            </a:r>
            <a:r>
              <a:rPr lang="en-US" sz="2000" dirty="0">
                <a:solidFill>
                  <a:srgbClr val="0000CC"/>
                </a:solidFill>
                <a:latin typeface="Times New Roman" pitchFamily="18" charset="0"/>
                <a:cs typeface="Times New Roman" pitchFamily="18" charset="0"/>
              </a:rPr>
              <a:t>…..</a:t>
            </a:r>
            <a:r>
              <a:rPr lang="en-US" sz="2000" dirty="0" err="1">
                <a:solidFill>
                  <a:srgbClr val="0000CC"/>
                </a:solidFill>
                <a:latin typeface="Times New Roman" pitchFamily="18" charset="0"/>
                <a:cs typeface="Times New Roman" pitchFamily="18" charset="0"/>
              </a:rPr>
              <a:t>tháng</a:t>
            </a:r>
            <a:r>
              <a:rPr lang="en-US" sz="2000" dirty="0">
                <a:solidFill>
                  <a:srgbClr val="0000CC"/>
                </a:solidFill>
                <a:latin typeface="Times New Roman" pitchFamily="18" charset="0"/>
                <a:cs typeface="Times New Roman" pitchFamily="18" charset="0"/>
              </a:rPr>
              <a:t>…..</a:t>
            </a:r>
            <a:r>
              <a:rPr lang="en-US" sz="2000" dirty="0" err="1">
                <a:solidFill>
                  <a:srgbClr val="0000CC"/>
                </a:solidFill>
                <a:latin typeface="Times New Roman" pitchFamily="18" charset="0"/>
                <a:cs typeface="Times New Roman" pitchFamily="18" charset="0"/>
              </a:rPr>
              <a:t>năm</a:t>
            </a:r>
            <a:r>
              <a:rPr lang="en-US" sz="2000" dirty="0">
                <a:solidFill>
                  <a:srgbClr val="0000CC"/>
                </a:solidFill>
                <a:latin typeface="Times New Roman" pitchFamily="18" charset="0"/>
                <a:cs typeface="Times New Roman" pitchFamily="18" charset="0"/>
              </a:rPr>
              <a:t>…….</a:t>
            </a:r>
          </a:p>
        </p:txBody>
      </p:sp>
      <p:sp>
        <p:nvSpPr>
          <p:cNvPr id="25" name="TextBox 24">
            <a:extLst>
              <a:ext uri="{FF2B5EF4-FFF2-40B4-BE49-F238E27FC236}">
                <a16:creationId xmlns:a16="http://schemas.microsoft.com/office/drawing/2014/main" xmlns="" id="{3979050B-3333-A602-D591-CEC346CEEF55}"/>
              </a:ext>
            </a:extLst>
          </p:cNvPr>
          <p:cNvSpPr txBox="1"/>
          <p:nvPr/>
        </p:nvSpPr>
        <p:spPr>
          <a:xfrm>
            <a:off x="3287755" y="522187"/>
            <a:ext cx="2696914" cy="673667"/>
          </a:xfrm>
          <a:prstGeom prst="rect">
            <a:avLst/>
          </a:prstGeom>
          <a:noFill/>
        </p:spPr>
        <p:txBody>
          <a:bodyPr wrap="square" lIns="57552" tIns="28776" rIns="57552" bIns="28776">
            <a:spAutoFit/>
          </a:bodyPr>
          <a:lstStyle/>
          <a:p>
            <a:r>
              <a:rPr lang="en-US" sz="2000" b="1" u="sng" dirty="0">
                <a:solidFill>
                  <a:srgbClr val="FF0066"/>
                </a:solidFill>
                <a:latin typeface="Times New Roman" pitchFamily="18" charset="0"/>
                <a:cs typeface="Times New Roman" pitchFamily="18" charset="0"/>
              </a:rPr>
              <a:t>TỰ NHIÊN VÀ XÃ HỘI </a:t>
            </a:r>
          </a:p>
        </p:txBody>
      </p:sp>
      <p:sp>
        <p:nvSpPr>
          <p:cNvPr id="19" name="TextBox 18">
            <a:extLst>
              <a:ext uri="{FF2B5EF4-FFF2-40B4-BE49-F238E27FC236}">
                <a16:creationId xmlns:a16="http://schemas.microsoft.com/office/drawing/2014/main" xmlns="" id="{2309798B-F53C-0078-DB9F-FF62C5467906}"/>
              </a:ext>
            </a:extLst>
          </p:cNvPr>
          <p:cNvSpPr txBox="1"/>
          <p:nvPr/>
        </p:nvSpPr>
        <p:spPr>
          <a:xfrm>
            <a:off x="1881484" y="882504"/>
            <a:ext cx="6110899" cy="427446"/>
          </a:xfrm>
          <a:prstGeom prst="rect">
            <a:avLst/>
          </a:prstGeom>
          <a:noFill/>
        </p:spPr>
        <p:txBody>
          <a:bodyPr wrap="square" lIns="57552" tIns="28776" rIns="57552" bIns="28776">
            <a:spAutoFit/>
          </a:bodyPr>
          <a:lstStyle/>
          <a:p>
            <a:pPr marL="287762" indent="-287762" algn="ctr">
              <a:lnSpc>
                <a:spcPct val="120000"/>
              </a:lnSpc>
            </a:pPr>
            <a:r>
              <a:rPr lang="nl-NL" sz="2000" b="1" dirty="0">
                <a:solidFill>
                  <a:srgbClr val="FF0000"/>
                </a:solidFill>
                <a:latin typeface="Times New Roman" panose="02020603050405020304" pitchFamily="18" charset="0"/>
                <a:ea typeface="Times New Roman" panose="02020603050405020304" pitchFamily="18" charset="0"/>
              </a:rPr>
              <a:t>Bài 29: MẶT TRỜI, TRÁI ĐẤT, MẶT TRĂNG (T1) </a:t>
            </a:r>
            <a:endParaRPr lang="en-US" sz="20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95338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301</Words>
  <Application>Microsoft Office PowerPoint</Application>
  <PresentationFormat>On-screen Show (4:3)</PresentationFormat>
  <Paragraphs>42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2023-05-07T14:22:16Z</dcterms:created>
  <dcterms:modified xsi:type="dcterms:W3CDTF">2023-05-07T14:29:16Z</dcterms:modified>
</cp:coreProperties>
</file>