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1" r:id="rId2"/>
    <p:sldId id="262" r:id="rId3"/>
    <p:sldId id="270" r:id="rId4"/>
    <p:sldId id="260" r:id="rId5"/>
    <p:sldId id="276" r:id="rId6"/>
    <p:sldId id="263" r:id="rId7"/>
    <p:sldId id="264" r:id="rId8"/>
    <p:sldId id="265" r:id="rId9"/>
    <p:sldId id="266" r:id="rId10"/>
    <p:sldId id="267" r:id="rId11"/>
    <p:sldId id="268" r:id="rId12"/>
    <p:sldId id="278" r:id="rId13"/>
    <p:sldId id="277" r:id="rId14"/>
    <p:sldId id="269" r:id="rId15"/>
    <p:sldId id="271" r:id="rId16"/>
    <p:sldId id="272" r:id="rId17"/>
    <p:sldId id="273" r:id="rId18"/>
    <p:sldId id="274" r:id="rId19"/>
    <p:sldId id="275" r:id="rId20"/>
    <p:sldId id="279" r:id="rId21"/>
    <p:sldId id="280" r:id="rId22"/>
  </p:sldIdLst>
  <p:sldSz cx="18288000" cy="10287000"/>
  <p:notesSz cx="6858000" cy="9144000"/>
  <p:embeddedFontLs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Open Sans" pitchFamily="34" charset="0"/>
      <p:regular r:id="rId27"/>
      <p:bold r:id="rId28"/>
      <p:italic r:id="rId29"/>
      <p:boldItalic r:id="rId30"/>
    </p:embeddedFont>
    <p:embeddedFont>
      <p:font typeface="Nunito Black" charset="0"/>
      <p:bold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9D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-811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1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9.svg"/><Relationship Id="rId7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1.sv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svg"/><Relationship Id="rId7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1.svg"/><Relationship Id="rId10" Type="http://schemas.openxmlformats.org/officeDocument/2006/relationships/image" Target="../media/image32.png"/><Relationship Id="rId4" Type="http://schemas.openxmlformats.org/officeDocument/2006/relationships/image" Target="../media/image11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9.svg"/><Relationship Id="rId7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1.svg"/><Relationship Id="rId4" Type="http://schemas.openxmlformats.org/officeDocument/2006/relationships/image" Target="../media/image11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9.svg"/><Relationship Id="rId7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1.svg"/><Relationship Id="rId4" Type="http://schemas.openxmlformats.org/officeDocument/2006/relationships/image" Target="../media/image11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1.sv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9.svg"/><Relationship Id="rId7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1.svg"/><Relationship Id="rId10" Type="http://schemas.openxmlformats.org/officeDocument/2006/relationships/image" Target="../media/image38.jpeg"/><Relationship Id="rId4" Type="http://schemas.openxmlformats.org/officeDocument/2006/relationships/image" Target="../media/image11.png"/><Relationship Id="rId9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21.sv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9.svg"/><Relationship Id="rId7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21.svg"/><Relationship Id="rId10" Type="http://schemas.openxmlformats.org/officeDocument/2006/relationships/image" Target="../media/image16.jpeg"/><Relationship Id="rId4" Type="http://schemas.openxmlformats.org/officeDocument/2006/relationships/image" Target="../media/image11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svg"/><Relationship Id="rId7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9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9.svg"/><Relationship Id="rId7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10" Type="http://schemas.openxmlformats.org/officeDocument/2006/relationships/image" Target="../media/image33.svg"/><Relationship Id="rId4" Type="http://schemas.openxmlformats.org/officeDocument/2006/relationships/image" Target="../media/image11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206291" y="5143500"/>
            <a:ext cx="3966556" cy="5334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56095" y="8966783"/>
            <a:ext cx="7315200" cy="17556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853594" y="8721852"/>
            <a:ext cx="7315200" cy="17556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3758227" y="3142377"/>
            <a:ext cx="4019190" cy="782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493912" y="6172200"/>
            <a:ext cx="3471862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493912" y="8531352"/>
            <a:ext cx="7315200" cy="17556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204823">
            <a:off x="10839306" y="-5877926"/>
            <a:ext cx="8683149" cy="86831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9115676">
            <a:off x="-901008" y="-726194"/>
            <a:ext cx="3386243" cy="35097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92113" y="766303"/>
            <a:ext cx="3218784" cy="14967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5151512" y="766303"/>
            <a:ext cx="2276095" cy="10583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E8649C0-6285-8379-B5B8-95940FF68BA9}"/>
              </a:ext>
            </a:extLst>
          </p:cNvPr>
          <p:cNvSpPr txBox="1"/>
          <p:nvPr/>
        </p:nvSpPr>
        <p:spPr>
          <a:xfrm>
            <a:off x="4439643" y="494194"/>
            <a:ext cx="8143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Nunito Black" panose="00000A00000000000000" pitchFamily="2" charset="0"/>
              </a:rPr>
              <a:t>Thứ … ngày … tháng … năm ….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E978B99-ED23-EA87-8FC6-642E05F9C579}"/>
              </a:ext>
            </a:extLst>
          </p:cNvPr>
          <p:cNvSpPr txBox="1"/>
          <p:nvPr/>
        </p:nvSpPr>
        <p:spPr>
          <a:xfrm>
            <a:off x="5856166" y="129733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Nunito Black" panose="00000A00000000000000" pitchFamily="2" charset="0"/>
              </a:rPr>
              <a:t>Tự nhiên và xã hội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E776151-A1C2-792D-EB47-8450D79DCCBB}"/>
              </a:ext>
            </a:extLst>
          </p:cNvPr>
          <p:cNvSpPr txBox="1"/>
          <p:nvPr/>
        </p:nvSpPr>
        <p:spPr>
          <a:xfrm>
            <a:off x="2088855" y="2083994"/>
            <a:ext cx="132893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Nunito Black" panose="00000A00000000000000" pitchFamily="2" charset="0"/>
              </a:rPr>
              <a:t>BÀI 15: MỘT SỐ BỘ PHẬN CỦA ĐỘNG VẬT VÀ CHỨC NĂNG CỦA CHÚNG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74E7DB26-15D6-8D85-CA0F-7A6249DFA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171" y="8706110"/>
            <a:ext cx="1944029" cy="1630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B7B130-8E51-FD3E-076C-3EC9403D1791}"/>
              </a:ext>
            </a:extLst>
          </p:cNvPr>
          <p:cNvSpPr txBox="1"/>
          <p:nvPr/>
        </p:nvSpPr>
        <p:spPr>
          <a:xfrm>
            <a:off x="990600" y="360218"/>
            <a:ext cx="998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3.</a:t>
            </a:r>
            <a:r>
              <a:rPr lang="en-US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Quan sát hình và cho biết:</a:t>
            </a:r>
          </a:p>
          <a:p>
            <a:pPr algn="just"/>
            <a:r>
              <a:rPr lang="en-US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Các con vật đang làm gì? Ở đâu?</a:t>
            </a:r>
          </a:p>
          <a:p>
            <a:pPr algn="just"/>
            <a:r>
              <a:rPr lang="en-US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Bộ phận nào giúp chúng có thể thực hiện hoạt động đó?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732C2A-815C-4565-1A32-17980CBF52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266700"/>
            <a:ext cx="619125" cy="1019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9481A6E-7A0F-3F60-7227-6B670B2433F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75" t="15722" r="50000" b="47037"/>
          <a:stretch/>
        </p:blipFill>
        <p:spPr>
          <a:xfrm>
            <a:off x="2195906" y="1745213"/>
            <a:ext cx="5350190" cy="66551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52EE11B-442F-1885-758D-06EC6E0F4E3A}"/>
              </a:ext>
            </a:extLst>
          </p:cNvPr>
          <p:cNvSpPr txBox="1"/>
          <p:nvPr/>
        </p:nvSpPr>
        <p:spPr>
          <a:xfrm>
            <a:off x="2576220" y="9028070"/>
            <a:ext cx="5577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Bộ phận giúp chúng thực hiện hoạt động đó là: </a:t>
            </a:r>
            <a:r>
              <a:rPr lang="en-US" sz="2800">
                <a:solidFill>
                  <a:srgbClr val="FF0000"/>
                </a:solidFill>
                <a:latin typeface="Nunito Black" panose="00000A00000000000000" pitchFamily="2" charset="0"/>
              </a:rPr>
              <a:t>vây và đuôi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7DF89C5-8787-EEFF-E2F6-9C905A8686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16685" r="5296" b="47038"/>
          <a:stretch/>
        </p:blipFill>
        <p:spPr>
          <a:xfrm>
            <a:off x="9400031" y="1839860"/>
            <a:ext cx="5572340" cy="62660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9719F02-8191-BB59-6AAF-E2FF2CB52072}"/>
              </a:ext>
            </a:extLst>
          </p:cNvPr>
          <p:cNvSpPr txBox="1"/>
          <p:nvPr/>
        </p:nvSpPr>
        <p:spPr>
          <a:xfrm>
            <a:off x="9745392" y="8300188"/>
            <a:ext cx="503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Con chim đang bay trên trời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9FDC676-BD50-DB1F-ACF8-2EB7F9D24D77}"/>
              </a:ext>
            </a:extLst>
          </p:cNvPr>
          <p:cNvSpPr txBox="1"/>
          <p:nvPr/>
        </p:nvSpPr>
        <p:spPr>
          <a:xfrm>
            <a:off x="2631361" y="8452588"/>
            <a:ext cx="503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Con cá, đang bơi dưới nước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CD28763-1519-A020-6990-668247224838}"/>
              </a:ext>
            </a:extLst>
          </p:cNvPr>
          <p:cNvSpPr txBox="1"/>
          <p:nvPr/>
        </p:nvSpPr>
        <p:spPr>
          <a:xfrm>
            <a:off x="9596988" y="8823408"/>
            <a:ext cx="5577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Bộ phận giúp chúng thực hiện hoạt động đó là: </a:t>
            </a:r>
            <a:r>
              <a:rPr lang="en-US" sz="2800">
                <a:solidFill>
                  <a:srgbClr val="FF0000"/>
                </a:solidFill>
                <a:latin typeface="Nunito Black" panose="00000A00000000000000" pitchFamily="2" charset="0"/>
              </a:rPr>
              <a:t>cánh</a:t>
            </a:r>
          </a:p>
        </p:txBody>
      </p:sp>
    </p:spTree>
    <p:extLst>
      <p:ext uri="{BB962C8B-B14F-4D97-AF65-F5344CB8AC3E}">
        <p14:creationId xmlns:p14="http://schemas.microsoft.com/office/powerpoint/2010/main" val="80430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3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5F4F39-64E8-46B5-3417-45139A4F7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7560" y="2324100"/>
            <a:ext cx="5257800" cy="62540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CD39A26-86C7-24B1-7D9E-B831705AE4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0300" y="2324099"/>
            <a:ext cx="5104481" cy="62540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492EABB-83B0-3431-D648-9B8D9535C182}"/>
              </a:ext>
            </a:extLst>
          </p:cNvPr>
          <p:cNvSpPr txBox="1"/>
          <p:nvPr/>
        </p:nvSpPr>
        <p:spPr>
          <a:xfrm>
            <a:off x="990600" y="360218"/>
            <a:ext cx="998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3.</a:t>
            </a:r>
            <a:r>
              <a:rPr lang="en-US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Quan sát hình và cho biết:</a:t>
            </a:r>
          </a:p>
          <a:p>
            <a:pPr algn="just"/>
            <a:r>
              <a:rPr lang="en-US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Các con vật đang làm gì? Ở đâu?</a:t>
            </a:r>
          </a:p>
          <a:p>
            <a:pPr algn="just"/>
            <a:r>
              <a:rPr lang="en-US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Bộ phận nào giúp chúng có thể thực hiện hoạt động đó?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73F3E9-9A84-2761-1041-D40C2BCB8E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266700"/>
            <a:ext cx="619125" cy="10191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BA50C61-AEE0-8845-746F-634C30A2FDC8}"/>
              </a:ext>
            </a:extLst>
          </p:cNvPr>
          <p:cNvSpPr txBox="1"/>
          <p:nvPr/>
        </p:nvSpPr>
        <p:spPr>
          <a:xfrm>
            <a:off x="3462996" y="8616464"/>
            <a:ext cx="503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Con ngựa, đang phi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D46FE37-C58C-B2C9-1488-DF43EA0E4D1F}"/>
              </a:ext>
            </a:extLst>
          </p:cNvPr>
          <p:cNvSpPr txBox="1"/>
          <p:nvPr/>
        </p:nvSpPr>
        <p:spPr>
          <a:xfrm>
            <a:off x="9673836" y="8616464"/>
            <a:ext cx="503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Con cua đang bò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FA156DA-56A8-4118-7CC0-544080D2670D}"/>
              </a:ext>
            </a:extLst>
          </p:cNvPr>
          <p:cNvSpPr txBox="1"/>
          <p:nvPr/>
        </p:nvSpPr>
        <p:spPr>
          <a:xfrm>
            <a:off x="3367832" y="9009167"/>
            <a:ext cx="5577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Bộ phận giúp chúng thực hiện hoạt động đó là: </a:t>
            </a:r>
            <a:r>
              <a:rPr lang="en-US" sz="2800">
                <a:solidFill>
                  <a:srgbClr val="FF0000"/>
                </a:solidFill>
                <a:latin typeface="Nunito Black" panose="00000A00000000000000" pitchFamily="2" charset="0"/>
              </a:rPr>
              <a:t>chân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8C313AF-0D9A-8041-977B-338AB0477659}"/>
              </a:ext>
            </a:extLst>
          </p:cNvPr>
          <p:cNvSpPr txBox="1"/>
          <p:nvPr/>
        </p:nvSpPr>
        <p:spPr>
          <a:xfrm>
            <a:off x="9749680" y="9028343"/>
            <a:ext cx="5577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Bộ phận giúp chúng thực hiện hoạt động đó là: </a:t>
            </a:r>
            <a:r>
              <a:rPr lang="en-US" sz="2800">
                <a:solidFill>
                  <a:srgbClr val="FF0000"/>
                </a:solidFill>
                <a:latin typeface="Nunito Black" panose="00000A00000000000000" pitchFamily="2" charset="0"/>
              </a:rPr>
              <a:t>chân</a:t>
            </a:r>
          </a:p>
        </p:txBody>
      </p:sp>
    </p:spTree>
    <p:extLst>
      <p:ext uri="{BB962C8B-B14F-4D97-AF65-F5344CB8AC3E}">
        <p14:creationId xmlns:p14="http://schemas.microsoft.com/office/powerpoint/2010/main" val="263905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A1C7493E-8034-5DF3-144C-537D57B07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1" r="1" b="20080"/>
          <a:stretch/>
        </p:blipFill>
        <p:spPr>
          <a:xfrm>
            <a:off x="6928" y="38106"/>
            <a:ext cx="18287999" cy="10286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1497262"/>
            <a:ext cx="9025758" cy="878973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430576" y="5005708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2BC444E-6D76-3991-59C7-8D453E1A13D1}"/>
              </a:ext>
            </a:extLst>
          </p:cNvPr>
          <p:cNvSpPr txBox="1"/>
          <p:nvPr/>
        </p:nvSpPr>
        <p:spPr>
          <a:xfrm>
            <a:off x="1371600" y="5524500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600">
                <a:solidFill>
                  <a:srgbClr val="FF0000"/>
                </a:solidFill>
                <a:latin typeface="Nunito Black" panose="00000A00000000000000" pitchFamily="2" charset="0"/>
              </a:rPr>
              <a:t>Tiết 2 + 3</a:t>
            </a:r>
          </a:p>
        </p:txBody>
      </p:sp>
    </p:spTree>
    <p:extLst>
      <p:ext uri="{BB962C8B-B14F-4D97-AF65-F5344CB8AC3E}">
        <p14:creationId xmlns:p14="http://schemas.microsoft.com/office/powerpoint/2010/main" val="3969653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A1C7493E-8034-5DF3-144C-537D57B07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1" r="1" b="20080"/>
          <a:stretch/>
        </p:blipFill>
        <p:spPr>
          <a:xfrm>
            <a:off x="6928" y="38106"/>
            <a:ext cx="18287999" cy="10286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1497262"/>
            <a:ext cx="9025758" cy="878973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430576" y="5005708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2BC444E-6D76-3991-59C7-8D453E1A13D1}"/>
              </a:ext>
            </a:extLst>
          </p:cNvPr>
          <p:cNvSpPr txBox="1"/>
          <p:nvPr/>
        </p:nvSpPr>
        <p:spPr>
          <a:xfrm>
            <a:off x="1371600" y="5524500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600">
                <a:solidFill>
                  <a:srgbClr val="FF0000"/>
                </a:solidFill>
                <a:latin typeface="Nunito Black" panose="00000A00000000000000" pitchFamily="2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988007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F0AAC1BE-9CCA-ECE1-8DE3-2BB4F98E7F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230599" y="7628904"/>
            <a:ext cx="2295929" cy="2658095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74E7DB26-15D6-8D85-CA0F-7A6249DFA5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171" y="8578270"/>
            <a:ext cx="2096429" cy="1758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C7689B-0BC3-8C8A-DB7A-C9206B0B78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311888"/>
            <a:ext cx="856965" cy="7930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911B2BD-1540-9860-BFA6-065FF1882333}"/>
              </a:ext>
            </a:extLst>
          </p:cNvPr>
          <p:cNvSpPr txBox="1"/>
          <p:nvPr/>
        </p:nvSpPr>
        <p:spPr>
          <a:xfrm>
            <a:off x="1309772" y="342900"/>
            <a:ext cx="1226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1</a:t>
            </a:r>
            <a:r>
              <a:rPr lang="en-US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.</a:t>
            </a:r>
            <a:r>
              <a:rPr lang="vi-VN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Hãy phân loại những con vật trong hình dưới đây dựa vào:</a:t>
            </a:r>
          </a:p>
          <a:p>
            <a:pPr algn="just"/>
            <a:r>
              <a:rPr lang="vi-VN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Cơ quan di chuyển.</a:t>
            </a:r>
          </a:p>
          <a:p>
            <a:pPr algn="just"/>
            <a:r>
              <a:rPr lang="vi-VN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Lớp bao phủ bên ngoài.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0780E60-E1D3-69FA-D6B8-08898D6557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9772" y="1700151"/>
            <a:ext cx="15941671" cy="38538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4570173-BBCD-B58D-4642-8E3B8A1D07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0771" y="5647898"/>
            <a:ext cx="13526017" cy="38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4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74E7DB26-15D6-8D85-CA0F-7A6249DFA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171" y="8961786"/>
            <a:ext cx="1639229" cy="1375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C268B0-53DF-AF27-5A88-092203C7EF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311888"/>
            <a:ext cx="856965" cy="793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F5CF6F-6668-85B1-F8F6-27608AA56BC0}"/>
              </a:ext>
            </a:extLst>
          </p:cNvPr>
          <p:cNvSpPr txBox="1"/>
          <p:nvPr/>
        </p:nvSpPr>
        <p:spPr>
          <a:xfrm>
            <a:off x="1309772" y="342900"/>
            <a:ext cx="1226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1</a:t>
            </a:r>
            <a:r>
              <a:rPr lang="en-US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.</a:t>
            </a:r>
            <a:r>
              <a:rPr lang="vi-VN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Hãy phân loại những con vật trong hình dưới đây dựa vào:</a:t>
            </a:r>
          </a:p>
          <a:p>
            <a:pPr algn="just"/>
            <a:r>
              <a:rPr lang="vi-VN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Cơ quan di chuyển.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9AB941D-478F-D07B-52B4-94A2C4959C24}"/>
              </a:ext>
            </a:extLst>
          </p:cNvPr>
          <p:cNvSpPr txBox="1"/>
          <p:nvPr/>
        </p:nvSpPr>
        <p:spPr>
          <a:xfrm>
            <a:off x="1822801" y="1788321"/>
            <a:ext cx="149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Chân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D3534A6-7A5D-6D2A-B85C-379AA52988EC}"/>
              </a:ext>
            </a:extLst>
          </p:cNvPr>
          <p:cNvSpPr txBox="1"/>
          <p:nvPr/>
        </p:nvSpPr>
        <p:spPr>
          <a:xfrm>
            <a:off x="8686800" y="1710516"/>
            <a:ext cx="149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Cánh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F325AA-7AD4-03D3-7AE0-D2CBB76E4279}"/>
              </a:ext>
            </a:extLst>
          </p:cNvPr>
          <p:cNvSpPr txBox="1"/>
          <p:nvPr/>
        </p:nvSpPr>
        <p:spPr>
          <a:xfrm>
            <a:off x="14907491" y="1605271"/>
            <a:ext cx="149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Vây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4786448-6BFF-E25D-79F6-D9FC3A2D7DE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7587"/>
          <a:stretch/>
        </p:blipFill>
        <p:spPr>
          <a:xfrm>
            <a:off x="1004276" y="2373095"/>
            <a:ext cx="3038538" cy="22662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0CAE655-81B9-8642-899C-93FACB2F83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370" r="34127"/>
          <a:stretch/>
        </p:blipFill>
        <p:spPr>
          <a:xfrm>
            <a:off x="13899967" y="2154026"/>
            <a:ext cx="3507445" cy="26086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3AB7F0F-E7EA-DCC7-38F5-A36AD1692F2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7600"/>
          <a:stretch/>
        </p:blipFill>
        <p:spPr>
          <a:xfrm>
            <a:off x="880588" y="4575531"/>
            <a:ext cx="3162226" cy="23523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8793F5F-B558-BBDE-BE8A-4FD65BBA5A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963" r="35085"/>
          <a:stretch/>
        </p:blipFill>
        <p:spPr>
          <a:xfrm>
            <a:off x="7467463" y="4751809"/>
            <a:ext cx="3507444" cy="25523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7E841D2-C2F6-CBDB-27BC-DD0C6046E83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346"/>
          <a:stretch/>
        </p:blipFill>
        <p:spPr>
          <a:xfrm>
            <a:off x="812794" y="6809480"/>
            <a:ext cx="3230020" cy="23058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831165A-8781-DDC2-5BC5-40C905486BF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351"/>
          <a:stretch/>
        </p:blipFill>
        <p:spPr>
          <a:xfrm>
            <a:off x="7656604" y="2186744"/>
            <a:ext cx="3507445" cy="251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1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74E7DB26-15D6-8D85-CA0F-7A6249DFA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172" y="8838980"/>
            <a:ext cx="1785630" cy="14978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C24CBC2-589F-BAA8-8B92-708E440784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311888"/>
            <a:ext cx="856965" cy="793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BE7559-62D5-6E5C-A057-47DAE4853147}"/>
              </a:ext>
            </a:extLst>
          </p:cNvPr>
          <p:cNvSpPr txBox="1"/>
          <p:nvPr/>
        </p:nvSpPr>
        <p:spPr>
          <a:xfrm>
            <a:off x="1309772" y="342900"/>
            <a:ext cx="1226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1</a:t>
            </a:r>
            <a:r>
              <a:rPr lang="en-US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.</a:t>
            </a:r>
            <a:r>
              <a:rPr lang="vi-VN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Hãy phân loại những con vật trong hình dưới đây dựa vào:</a:t>
            </a:r>
          </a:p>
          <a:p>
            <a:pPr algn="just"/>
            <a:r>
              <a:rPr lang="vi-VN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Lớp bao phủ bên ngoài.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08D679C-A15E-606F-4CB9-8212F8B864B9}"/>
              </a:ext>
            </a:extLst>
          </p:cNvPr>
          <p:cNvSpPr txBox="1"/>
          <p:nvPr/>
        </p:nvSpPr>
        <p:spPr>
          <a:xfrm>
            <a:off x="1466547" y="1627137"/>
            <a:ext cx="2524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Lông mao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830CE82-4535-43FC-3C21-0E3DEA855341}"/>
              </a:ext>
            </a:extLst>
          </p:cNvPr>
          <p:cNvSpPr txBox="1"/>
          <p:nvPr/>
        </p:nvSpPr>
        <p:spPr>
          <a:xfrm>
            <a:off x="5882345" y="1673267"/>
            <a:ext cx="2477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Lông vũ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A217548-59D1-0F28-DF83-DAB3026C629D}"/>
              </a:ext>
            </a:extLst>
          </p:cNvPr>
          <p:cNvSpPr txBox="1"/>
          <p:nvPr/>
        </p:nvSpPr>
        <p:spPr>
          <a:xfrm>
            <a:off x="14907491" y="1605271"/>
            <a:ext cx="149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Vảy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166E828-9519-99D2-EC5F-BF3C72882C1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7587"/>
          <a:stretch/>
        </p:blipFill>
        <p:spPr>
          <a:xfrm>
            <a:off x="618935" y="2209347"/>
            <a:ext cx="4116032" cy="30698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D61FCD0-D234-D996-99EE-AF6BA1F53F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370" r="34127"/>
          <a:stretch/>
        </p:blipFill>
        <p:spPr>
          <a:xfrm>
            <a:off x="13662858" y="2156473"/>
            <a:ext cx="4269652" cy="31755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ACDC73F-20EC-8B1D-083F-9BD4B82FD46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7600"/>
          <a:stretch/>
        </p:blipFill>
        <p:spPr>
          <a:xfrm>
            <a:off x="618935" y="5320893"/>
            <a:ext cx="4003024" cy="29778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B88C016-39AC-B47E-BC04-8E7777122F4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963" r="35085"/>
          <a:stretch/>
        </p:blipFill>
        <p:spPr>
          <a:xfrm>
            <a:off x="5069399" y="5324386"/>
            <a:ext cx="4102951" cy="27909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F7632A-2820-DECE-81C0-5F6306FF36D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346"/>
          <a:stretch/>
        </p:blipFill>
        <p:spPr>
          <a:xfrm>
            <a:off x="9382870" y="2242793"/>
            <a:ext cx="4441435" cy="31707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3DB36F5-2710-1B71-47DA-FDFCB7B3099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351"/>
          <a:stretch/>
        </p:blipFill>
        <p:spPr>
          <a:xfrm>
            <a:off x="5168553" y="2293450"/>
            <a:ext cx="4155896" cy="29857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AA61903-2F85-F339-C66F-12D3D7ED1208}"/>
              </a:ext>
            </a:extLst>
          </p:cNvPr>
          <p:cNvSpPr txBox="1"/>
          <p:nvPr/>
        </p:nvSpPr>
        <p:spPr>
          <a:xfrm>
            <a:off x="10454976" y="1617327"/>
            <a:ext cx="2477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Vỏ cứng</a:t>
            </a:r>
          </a:p>
        </p:txBody>
      </p:sp>
    </p:spTree>
    <p:extLst>
      <p:ext uri="{BB962C8B-B14F-4D97-AF65-F5344CB8AC3E}">
        <p14:creationId xmlns:p14="http://schemas.microsoft.com/office/powerpoint/2010/main" val="28328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C059465-B995-E122-6967-65CD9FE0FDAC}"/>
              </a:ext>
            </a:extLst>
          </p:cNvPr>
          <p:cNvSpPr txBox="1"/>
          <p:nvPr/>
        </p:nvSpPr>
        <p:spPr>
          <a:xfrm>
            <a:off x="1187149" y="342900"/>
            <a:ext cx="1638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2</a:t>
            </a:r>
            <a:r>
              <a:rPr lang="en-US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.</a:t>
            </a:r>
            <a:r>
              <a:rPr lang="vi-VN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Kể tên những động vật khác và phân loại chúng dựa vào cơ quan di chuyển hoặc lớp bao phủ bên ngoài.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EBF0E4-8E9A-F7F2-426B-1564584EF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013" y="311888"/>
            <a:ext cx="856965" cy="793012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D20AF1FB-288E-4199-59A0-E4FD4D0DE2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17580"/>
              </p:ext>
            </p:extLst>
          </p:nvPr>
        </p:nvGraphicFramePr>
        <p:xfrm>
          <a:off x="914400" y="1709172"/>
          <a:ext cx="15163799" cy="5000148"/>
        </p:xfrm>
        <a:graphic>
          <a:graphicData uri="http://schemas.openxmlformats.org/drawingml/2006/table">
            <a:tbl>
              <a:tblPr/>
              <a:tblGrid>
                <a:gridCol w="3995866">
                  <a:extLst>
                    <a:ext uri="{9D8B030D-6E8A-4147-A177-3AD203B41FA5}">
                      <a16:colId xmlns:a16="http://schemas.microsoft.com/office/drawing/2014/main" xmlns="" val="2843652118"/>
                    </a:ext>
                  </a:extLst>
                </a:gridCol>
                <a:gridCol w="2868827">
                  <a:extLst>
                    <a:ext uri="{9D8B030D-6E8A-4147-A177-3AD203B41FA5}">
                      <a16:colId xmlns:a16="http://schemas.microsoft.com/office/drawing/2014/main" xmlns="" val="1490719397"/>
                    </a:ext>
                  </a:extLst>
                </a:gridCol>
                <a:gridCol w="8299106">
                  <a:extLst>
                    <a:ext uri="{9D8B030D-6E8A-4147-A177-3AD203B41FA5}">
                      <a16:colId xmlns:a16="http://schemas.microsoft.com/office/drawing/2014/main" xmlns="" val="2512827966"/>
                    </a:ext>
                  </a:extLst>
                </a:gridCol>
              </a:tblGrid>
              <a:tr h="894556">
                <a:tc rowSpan="3">
                  <a:txBody>
                    <a:bodyPr/>
                    <a:lstStyle/>
                    <a:p>
                      <a:pPr algn="just" fontAlgn="t"/>
                      <a:r>
                        <a:rPr lang="vi-VN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Cơ quan di chuyển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Chân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Gà, lợn, trâu, voi, hươu, nai, …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4624813"/>
                  </a:ext>
                </a:extLst>
              </a:tr>
              <a:tr h="8945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Cánh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Bươm bướm, chuồn chuồn, …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76103481"/>
                  </a:ext>
                </a:extLst>
              </a:tr>
              <a:tr h="544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Vây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Cá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130453"/>
                  </a:ext>
                </a:extLst>
              </a:tr>
              <a:tr h="544513">
                <a:tc rowSpan="4"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Lớp bao phủ bên ngoài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Lông mao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Lợn, bò, voi, trâu…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38041452"/>
                  </a:ext>
                </a:extLst>
              </a:tr>
              <a:tr h="544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Lông vũ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Chim, đà điểu,…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9015778"/>
                  </a:ext>
                </a:extLst>
              </a:tr>
              <a:tr h="544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Vảy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cá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1972590"/>
                  </a:ext>
                </a:extLst>
              </a:tr>
              <a:tr h="8945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Vỏ cứng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Hến, ngao, sò, ốc, bào ngư, cua,….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4755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037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EBF0E4-8E9A-F7F2-426B-1564584EF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013" y="311888"/>
            <a:ext cx="856965" cy="7930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CBB5443-05C1-0AC9-535A-C554439534E1}"/>
              </a:ext>
            </a:extLst>
          </p:cNvPr>
          <p:cNvSpPr txBox="1"/>
          <p:nvPr/>
        </p:nvSpPr>
        <p:spPr>
          <a:xfrm>
            <a:off x="1140983" y="354000"/>
            <a:ext cx="9658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1</a:t>
            </a:r>
            <a:r>
              <a:rPr lang="en-US" sz="32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.</a:t>
            </a:r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Sưu tầm tranh ảnh về một số con vật.</a:t>
            </a:r>
            <a:endParaRPr lang="en-US" sz="320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CF5D2E23-A633-E288-8EED-D19E637260F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01800" y="1052012"/>
            <a:ext cx="8823200" cy="390666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3FF0ABB9-7030-B78C-CAC6-C65AFA30DB0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125200" y="1152441"/>
            <a:ext cx="5180192" cy="3525885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B3BA4FEC-9B53-BB0F-9784-FB4D9589C04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867" r="13406"/>
          <a:stretch/>
        </p:blipFill>
        <p:spPr>
          <a:xfrm>
            <a:off x="10375403" y="4841231"/>
            <a:ext cx="4799192" cy="4939963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99114E48-0D1B-F47D-6464-41E86496AA9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529012" y="5032068"/>
            <a:ext cx="6308323" cy="42029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D6BFEE0-F6ED-1BFD-7737-0AF9162B4732}"/>
              </a:ext>
            </a:extLst>
          </p:cNvPr>
          <p:cNvSpPr txBox="1"/>
          <p:nvPr/>
        </p:nvSpPr>
        <p:spPr>
          <a:xfrm>
            <a:off x="3287170" y="9530775"/>
            <a:ext cx="9658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2.</a:t>
            </a:r>
            <a:r>
              <a:rPr lang="en-US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Giới thiệu tên và đặc điểm của các con vật đó.</a:t>
            </a:r>
            <a:endParaRPr lang="en-US" sz="320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17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pic>
        <p:nvPicPr>
          <p:cNvPr id="1026" name="Picture 2" descr="20220527083626_wm_shs-tu-nhien-va-xa-hoi-3">
            <a:extLst>
              <a:ext uri="{FF2B5EF4-FFF2-40B4-BE49-F238E27FC236}">
                <a16:creationId xmlns:a16="http://schemas.microsoft.com/office/drawing/2014/main" xmlns="" id="{67D1F5AA-70B6-CFF5-B470-97669AC3B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37"/>
          <a:stretch/>
        </p:blipFill>
        <p:spPr bwMode="auto">
          <a:xfrm>
            <a:off x="252558" y="342900"/>
            <a:ext cx="17788418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392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A1C7493E-8034-5DF3-144C-537D57B07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1" r="1" b="20080"/>
          <a:stretch/>
        </p:blipFill>
        <p:spPr>
          <a:xfrm>
            <a:off x="6928" y="38106"/>
            <a:ext cx="18287999" cy="10286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1497262"/>
            <a:ext cx="9025758" cy="878973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430576" y="5005708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2BC444E-6D76-3991-59C7-8D453E1A13D1}"/>
              </a:ext>
            </a:extLst>
          </p:cNvPr>
          <p:cNvSpPr txBox="1"/>
          <p:nvPr/>
        </p:nvSpPr>
        <p:spPr>
          <a:xfrm>
            <a:off x="2810990" y="5676900"/>
            <a:ext cx="40454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600">
                <a:solidFill>
                  <a:srgbClr val="FF0000"/>
                </a:solidFill>
                <a:latin typeface="Nunito Black" panose="00000A00000000000000" pitchFamily="2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829199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A1C7493E-8034-5DF3-144C-537D57B07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1" r="1" b="20080"/>
          <a:stretch/>
        </p:blipFill>
        <p:spPr>
          <a:xfrm>
            <a:off x="6928" y="38106"/>
            <a:ext cx="18287999" cy="10286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1497262"/>
            <a:ext cx="9025758" cy="878973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430576" y="5005708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2BC444E-6D76-3991-59C7-8D453E1A13D1}"/>
              </a:ext>
            </a:extLst>
          </p:cNvPr>
          <p:cNvSpPr txBox="1"/>
          <p:nvPr/>
        </p:nvSpPr>
        <p:spPr>
          <a:xfrm>
            <a:off x="6928" y="5676900"/>
            <a:ext cx="1028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8800">
                <a:solidFill>
                  <a:srgbClr val="FF0000"/>
                </a:solidFill>
                <a:latin typeface="Nunito Black" panose="00000A00000000000000" pitchFamily="2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3014449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A1C7493E-8034-5DF3-144C-537D57B07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1" r="1" b="20080"/>
          <a:stretch/>
        </p:blipFill>
        <p:spPr>
          <a:xfrm>
            <a:off x="6928" y="38106"/>
            <a:ext cx="18287999" cy="10286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1497262"/>
            <a:ext cx="9025758" cy="878973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430576" y="5005708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2BC444E-6D76-3991-59C7-8D453E1A13D1}"/>
              </a:ext>
            </a:extLst>
          </p:cNvPr>
          <p:cNvSpPr txBox="1"/>
          <p:nvPr/>
        </p:nvSpPr>
        <p:spPr>
          <a:xfrm>
            <a:off x="6928" y="5676900"/>
            <a:ext cx="90188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200">
                <a:solidFill>
                  <a:srgbClr val="FF0000"/>
                </a:solidFill>
                <a:latin typeface="Nunito Black" panose="00000A00000000000000" pitchFamily="2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1280443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A1C7493E-8034-5DF3-144C-537D57B07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1" r="1" b="20080"/>
          <a:stretch/>
        </p:blipFill>
        <p:spPr>
          <a:xfrm>
            <a:off x="6928" y="38106"/>
            <a:ext cx="18287999" cy="10286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1497262"/>
            <a:ext cx="9025758" cy="878973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430576" y="5005708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2BC444E-6D76-3991-59C7-8D453E1A13D1}"/>
              </a:ext>
            </a:extLst>
          </p:cNvPr>
          <p:cNvSpPr txBox="1"/>
          <p:nvPr/>
        </p:nvSpPr>
        <p:spPr>
          <a:xfrm>
            <a:off x="1371600" y="5524500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600">
                <a:solidFill>
                  <a:srgbClr val="FF0000"/>
                </a:solidFill>
                <a:latin typeface="Nunito Black" panose="00000A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16897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8A2D183-C915-EF2B-4331-0AE5A3F54584}"/>
              </a:ext>
            </a:extLst>
          </p:cNvPr>
          <p:cNvSpPr txBox="1"/>
          <p:nvPr/>
        </p:nvSpPr>
        <p:spPr>
          <a:xfrm>
            <a:off x="1096178" y="405825"/>
            <a:ext cx="16246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Hãy kể tên một số con vật mà em biết. Em nhớ nhất đặc điểm nào của chúng?</a:t>
            </a:r>
            <a:endParaRPr lang="en-US" sz="320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2CBD0F6-4E33-48BD-037C-9FC89C6A3E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782" y="342900"/>
            <a:ext cx="657225" cy="647700"/>
          </a:xfrm>
          <a:prstGeom prst="rect">
            <a:avLst/>
          </a:prstGeom>
        </p:spPr>
      </p:pic>
      <p:pic>
        <p:nvPicPr>
          <p:cNvPr id="1026" name="Picture 2" descr="Chỉ tại con… mèo">
            <a:extLst>
              <a:ext uri="{FF2B5EF4-FFF2-40B4-BE49-F238E27FC236}">
                <a16:creationId xmlns:a16="http://schemas.microsoft.com/office/drawing/2014/main" xmlns="" id="{CF3BD0ED-422F-3BAC-759D-D97A0151E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02" y="1035788"/>
            <a:ext cx="4610793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U ĐỐ VỀ CON CHÓ">
            <a:extLst>
              <a:ext uri="{FF2B5EF4-FFF2-40B4-BE49-F238E27FC236}">
                <a16:creationId xmlns:a16="http://schemas.microsoft.com/office/drawing/2014/main" xmlns="" id="{97791F18-A5EB-32DA-4941-E4E15DF81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769" y="1035787"/>
            <a:ext cx="5210123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ÀM THẾ NÀO ĐỂ XÁC ĐỊNH MỘT CON GÀ TRỐNG TỐT">
            <a:extLst>
              <a:ext uri="{FF2B5EF4-FFF2-40B4-BE49-F238E27FC236}">
                <a16:creationId xmlns:a16="http://schemas.microsoft.com/office/drawing/2014/main" xmlns="" id="{543456B2-E4CB-3C1A-FF65-0AE379444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503" y="854155"/>
            <a:ext cx="6191250" cy="383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n vịt có mấy chân? - Giải Pháp Tinh Hoa">
            <a:extLst>
              <a:ext uri="{FF2B5EF4-FFF2-40B4-BE49-F238E27FC236}">
                <a16:creationId xmlns:a16="http://schemas.microsoft.com/office/drawing/2014/main" xmlns="" id="{5B94E66F-EF7B-206E-AD5C-F83F4B09F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238" y="4674127"/>
            <a:ext cx="5196592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n cá đỏ rực hơn 1 tỷ đồng: Đại gia săn nuôi cầu may | Báo Dân trí">
            <a:extLst>
              <a:ext uri="{FF2B5EF4-FFF2-40B4-BE49-F238E27FC236}">
                <a16:creationId xmlns:a16="http://schemas.microsoft.com/office/drawing/2014/main" xmlns="" id="{59279DC7-4FFE-B180-9458-FA19B894D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274" y="4729705"/>
            <a:ext cx="5065326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A1C7493E-8034-5DF3-144C-537D57B07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1" r="1" b="20080"/>
          <a:stretch/>
        </p:blipFill>
        <p:spPr>
          <a:xfrm>
            <a:off x="6928" y="38106"/>
            <a:ext cx="18287999" cy="10286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1497262"/>
            <a:ext cx="9025758" cy="878973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430576" y="5005708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2BC444E-6D76-3991-59C7-8D453E1A13D1}"/>
              </a:ext>
            </a:extLst>
          </p:cNvPr>
          <p:cNvSpPr txBox="1"/>
          <p:nvPr/>
        </p:nvSpPr>
        <p:spPr>
          <a:xfrm>
            <a:off x="1371600" y="5524500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600">
                <a:solidFill>
                  <a:srgbClr val="FF0000"/>
                </a:solidFill>
                <a:latin typeface="Nunito Black" panose="00000A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01280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b="0" i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1D752F-B419-EAC5-9CC0-925385575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66700"/>
            <a:ext cx="619125" cy="1019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43E3AF6-5BB4-825A-FFE5-78C348B15692}"/>
              </a:ext>
            </a:extLst>
          </p:cNvPr>
          <p:cNvSpPr txBox="1"/>
          <p:nvPr/>
        </p:nvSpPr>
        <p:spPr>
          <a:xfrm>
            <a:off x="1143000" y="342900"/>
            <a:ext cx="1097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1</a:t>
            </a:r>
            <a:r>
              <a:rPr lang="en-US" sz="32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. </a:t>
            </a:r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Quan sát hình 1 và cho biết: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Tên con vật và nơi sống của chúng.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Con vật đó có những đặc điểm bên ngoài nào nổi bật?</a:t>
            </a:r>
          </a:p>
        </p:txBody>
      </p:sp>
      <p:pic>
        <p:nvPicPr>
          <p:cNvPr id="2050" name="Picture 2" descr="Tự nhiên xã hội lớp 3 Bài 15 trang 64, 65, 66 Khám phá - Kết nối tri thức">
            <a:extLst>
              <a:ext uri="{FF2B5EF4-FFF2-40B4-BE49-F238E27FC236}">
                <a16:creationId xmlns:a16="http://schemas.microsoft.com/office/drawing/2014/main" xmlns="" id="{99251802-1C74-C597-D56C-461E36787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999" y="1953963"/>
            <a:ext cx="11120899" cy="774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51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D87B144-BD37-DCA4-FE46-057402796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66700"/>
            <a:ext cx="619125" cy="1019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A2BDAA-9D90-D361-2B64-682C1AF175AC}"/>
              </a:ext>
            </a:extLst>
          </p:cNvPr>
          <p:cNvSpPr txBox="1"/>
          <p:nvPr/>
        </p:nvSpPr>
        <p:spPr>
          <a:xfrm>
            <a:off x="1143000" y="342900"/>
            <a:ext cx="1097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1</a:t>
            </a:r>
            <a:r>
              <a:rPr lang="en-US" sz="32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. </a:t>
            </a:r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Quan sát hình 1 và cho biết: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Tên con vật và nơi sống của chúng.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Con vật đó có những đặc điểm bên ngoài nào nổi bật?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59930B4E-AF6E-04E3-72BD-0368B3644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05091"/>
              </p:ext>
            </p:extLst>
          </p:nvPr>
        </p:nvGraphicFramePr>
        <p:xfrm>
          <a:off x="3300417" y="1998022"/>
          <a:ext cx="12044016" cy="6945839"/>
        </p:xfrm>
        <a:graphic>
          <a:graphicData uri="http://schemas.openxmlformats.org/drawingml/2006/table">
            <a:tbl>
              <a:tblPr/>
              <a:tblGrid>
                <a:gridCol w="3116772">
                  <a:extLst>
                    <a:ext uri="{9D8B030D-6E8A-4147-A177-3AD203B41FA5}">
                      <a16:colId xmlns:a16="http://schemas.microsoft.com/office/drawing/2014/main" xmlns="" val="3842130195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xmlns="" val="3638051088"/>
                    </a:ext>
                  </a:extLst>
                </a:gridCol>
                <a:gridCol w="5117244">
                  <a:extLst>
                    <a:ext uri="{9D8B030D-6E8A-4147-A177-3AD203B41FA5}">
                      <a16:colId xmlns:a16="http://schemas.microsoft.com/office/drawing/2014/main" xmlns="" val="514874455"/>
                    </a:ext>
                  </a:extLst>
                </a:gridCol>
              </a:tblGrid>
              <a:tr h="6270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Nunito Black" panose="00000A00000000000000" pitchFamily="2" charset="0"/>
                        </a:rPr>
                        <a:t>Tên con vật</a:t>
                      </a:r>
                      <a:endParaRPr lang="en-US" sz="3200">
                        <a:solidFill>
                          <a:srgbClr val="FF0000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 b="1">
                          <a:solidFill>
                            <a:srgbClr val="FF0000"/>
                          </a:solidFill>
                          <a:effectLst/>
                          <a:latin typeface="Nunito Black" panose="00000A00000000000000" pitchFamily="2" charset="0"/>
                        </a:rPr>
                        <a:t>Nơi sống</a:t>
                      </a:r>
                      <a:endParaRPr lang="vi-VN" sz="3200">
                        <a:solidFill>
                          <a:srgbClr val="FF0000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Nunito Black" panose="00000A00000000000000" pitchFamily="2" charset="0"/>
                        </a:rPr>
                        <a:t>Đặc điểm bên ngoài nổi bật</a:t>
                      </a:r>
                      <a:endParaRPr lang="en-US" sz="3200">
                        <a:solidFill>
                          <a:srgbClr val="FF0000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81503838"/>
                  </a:ext>
                </a:extLst>
              </a:tr>
              <a:tr h="872475"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Con hươu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Trên cạn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Có sừng và màu lông vàng chấm trắng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62057644"/>
                  </a:ext>
                </a:extLst>
              </a:tr>
              <a:tr h="6270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Bò sữa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Trên cạn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Màu lông trắng pha đen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64053499"/>
                  </a:ext>
                </a:extLst>
              </a:tr>
              <a:tr h="38170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Cá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Dưới nước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Có vảy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99493289"/>
                  </a:ext>
                </a:extLst>
              </a:tr>
              <a:tr h="381708"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Bươm bướm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Trên trời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Có cánh, màu sặc sỡ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6452542"/>
                  </a:ext>
                </a:extLst>
              </a:tr>
              <a:tr h="6270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Ếch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Trên cạn và dưới nước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Da ẩm ướt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352631"/>
                  </a:ext>
                </a:extLst>
              </a:tr>
              <a:tr h="6270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Vịt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Trên cạn và dưới nước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Lông trắng và không bị ướt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39445680"/>
                  </a:ext>
                </a:extLst>
              </a:tr>
              <a:tr h="38170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Chim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Trên trời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Có cánh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17266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154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936124" y="7174424"/>
            <a:ext cx="2581435" cy="2988637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EFE27E0-F7F6-0817-3EFA-048B8196C671}"/>
              </a:ext>
            </a:extLst>
          </p:cNvPr>
          <p:cNvSpPr txBox="1"/>
          <p:nvPr/>
        </p:nvSpPr>
        <p:spPr>
          <a:xfrm>
            <a:off x="1066799" y="311727"/>
            <a:ext cx="139055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2:</a:t>
            </a:r>
            <a:r>
              <a:rPr lang="vi-VN" sz="3200" b="0" i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 Quan sát hình và thực hiện: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Chỉ và nói tên một số bộ phận bên ngoài của con vật.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Nhận xét về lớp che phủ bên ngoài cơ thể của các con vật.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Lựa chọn một số con vật và so sánh đặc điểm bên ngoài của chúng.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B647CBD-DD63-A290-B7BA-CA6D10417A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66700"/>
            <a:ext cx="619125" cy="1019175"/>
          </a:xfrm>
          <a:prstGeom prst="rect">
            <a:avLst/>
          </a:prstGeom>
        </p:spPr>
      </p:pic>
      <p:pic>
        <p:nvPicPr>
          <p:cNvPr id="4098" name="Picture 2" descr="20220527083626_wm_shs-tu-nhien-va-xa-hoi-3">
            <a:extLst>
              <a:ext uri="{FF2B5EF4-FFF2-40B4-BE49-F238E27FC236}">
                <a16:creationId xmlns:a16="http://schemas.microsoft.com/office/drawing/2014/main" xmlns="" id="{64E27C23-A5FB-5687-D2E9-7146E6EB3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" t="18889" r="49988" b="44074"/>
          <a:stretch/>
        </p:blipFill>
        <p:spPr bwMode="auto">
          <a:xfrm>
            <a:off x="1676400" y="2495340"/>
            <a:ext cx="4130601" cy="480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5D29A0D-A7A2-7638-D3B8-289E7776493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19630" r="7375" b="44074"/>
          <a:stretch/>
        </p:blipFill>
        <p:spPr>
          <a:xfrm>
            <a:off x="5807001" y="2541583"/>
            <a:ext cx="4000272" cy="48030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B3E7D07-D3C5-32BC-89DA-EF0624E359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78" t="56667" r="51509" b="7037"/>
          <a:stretch/>
        </p:blipFill>
        <p:spPr>
          <a:xfrm>
            <a:off x="9677410" y="2541582"/>
            <a:ext cx="3554158" cy="47567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509677D-ADEC-BBE9-8FEB-7B0A1BE8C8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455" t="57407" r="8415" b="6296"/>
          <a:stretch/>
        </p:blipFill>
        <p:spPr>
          <a:xfrm>
            <a:off x="13268739" y="2435693"/>
            <a:ext cx="4000272" cy="49089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B87EDC-1B20-E980-A167-E041FE6AC55C}"/>
              </a:ext>
            </a:extLst>
          </p:cNvPr>
          <p:cNvSpPr txBox="1"/>
          <p:nvPr/>
        </p:nvSpPr>
        <p:spPr>
          <a:xfrm>
            <a:off x="2971800" y="7364617"/>
            <a:ext cx="2128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Nunito Black" panose="00000A00000000000000" pitchFamily="2" charset="0"/>
              </a:rPr>
              <a:t>Vỏ cứng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CCF1EFE-1632-A844-9BA1-3A7EF9CD539E}"/>
              </a:ext>
            </a:extLst>
          </p:cNvPr>
          <p:cNvSpPr txBox="1"/>
          <p:nvPr/>
        </p:nvSpPr>
        <p:spPr>
          <a:xfrm>
            <a:off x="6743122" y="7364617"/>
            <a:ext cx="2128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Nunito Black" panose="00000A00000000000000" pitchFamily="2" charset="0"/>
              </a:rPr>
              <a:t>Có vảy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A681C5F-DF80-F679-A93C-81FFFC851E0B}"/>
              </a:ext>
            </a:extLst>
          </p:cNvPr>
          <p:cNvSpPr txBox="1"/>
          <p:nvPr/>
        </p:nvSpPr>
        <p:spPr>
          <a:xfrm>
            <a:off x="10605725" y="7364617"/>
            <a:ext cx="2128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Nunito Black" panose="00000A00000000000000" pitchFamily="2" charset="0"/>
              </a:rPr>
              <a:t>Lông vũ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CDA8A94-0BD9-58E4-7636-56C8D0C7BC64}"/>
              </a:ext>
            </a:extLst>
          </p:cNvPr>
          <p:cNvSpPr txBox="1"/>
          <p:nvPr/>
        </p:nvSpPr>
        <p:spPr>
          <a:xfrm>
            <a:off x="13659777" y="7364616"/>
            <a:ext cx="2625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Nunito Black" panose="00000A00000000000000" pitchFamily="2" charset="0"/>
              </a:rPr>
              <a:t>Lông mao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BF92390-57E2-6A44-12D6-2F5D9B961BAE}"/>
              </a:ext>
            </a:extLst>
          </p:cNvPr>
          <p:cNvSpPr txBox="1"/>
          <p:nvPr/>
        </p:nvSpPr>
        <p:spPr>
          <a:xfrm>
            <a:off x="3588828" y="8275681"/>
            <a:ext cx="12272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  <a:latin typeface="Nunito Black" panose="00000A00000000000000" pitchFamily="2" charset="0"/>
              </a:rPr>
              <a:t>	C</a:t>
            </a:r>
            <a:r>
              <a:rPr lang="vi-VN" sz="3600" b="0" i="0">
                <a:solidFill>
                  <a:srgbClr val="C00000"/>
                </a:solidFill>
                <a:effectLst/>
                <a:latin typeface="Nunito Black" panose="00000A00000000000000" pitchFamily="2" charset="0"/>
              </a:rPr>
              <a:t>ác con vật có lớp che phủ khác nhau. Mỗi con vật có một đặc điểm về lớp che phủ bên ngoài cơ thể riêng.</a:t>
            </a:r>
            <a:endParaRPr lang="en-US" sz="3600">
              <a:solidFill>
                <a:srgbClr val="C0000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81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938AF95-563A-F14C-320D-05FDC25D86F6}"/>
              </a:ext>
            </a:extLst>
          </p:cNvPr>
          <p:cNvSpPr txBox="1"/>
          <p:nvPr/>
        </p:nvSpPr>
        <p:spPr>
          <a:xfrm>
            <a:off x="1066800" y="483899"/>
            <a:ext cx="13905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Lựa chọn một số con vật và so sánh đặc điểm bên ngoài của chúng.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E6D4AC6-F116-135D-5E4E-2D7F73A99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66700"/>
            <a:ext cx="619125" cy="1019175"/>
          </a:xfrm>
          <a:prstGeom prst="rect">
            <a:avLst/>
          </a:prstGeom>
        </p:spPr>
      </p:pic>
      <p:pic>
        <p:nvPicPr>
          <p:cNvPr id="10" name="Picture 2" descr="Chỉ tại con… mèo">
            <a:extLst>
              <a:ext uri="{FF2B5EF4-FFF2-40B4-BE49-F238E27FC236}">
                <a16:creationId xmlns:a16="http://schemas.microsoft.com/office/drawing/2014/main" xmlns="" id="{67656245-E56A-1B44-AA7F-EA6557C81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99" y="1240685"/>
            <a:ext cx="4610793" cy="3467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CA9F3C3-DEA4-10CC-AB89-903AF4AD4F7E}"/>
              </a:ext>
            </a:extLst>
          </p:cNvPr>
          <p:cNvSpPr txBox="1"/>
          <p:nvPr/>
        </p:nvSpPr>
        <p:spPr>
          <a:xfrm>
            <a:off x="1632890" y="4927603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Lông mao</a:t>
            </a:r>
            <a:endParaRPr lang="en-US" sz="2800">
              <a:solidFill>
                <a:srgbClr val="00B050"/>
              </a:solidFill>
              <a:latin typeface="Nunito Black" panose="00000A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C4BC189-D990-4EAB-9483-667885F5EAFA}"/>
              </a:ext>
            </a:extLst>
          </p:cNvPr>
          <p:cNvSpPr txBox="1"/>
          <p:nvPr/>
        </p:nvSpPr>
        <p:spPr>
          <a:xfrm>
            <a:off x="1632890" y="5509812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Có 4 chân. Di chuyển bằng chân.</a:t>
            </a:r>
            <a:endParaRPr lang="en-US" sz="2800">
              <a:solidFill>
                <a:srgbClr val="00B050"/>
              </a:solidFill>
              <a:latin typeface="Nunito Black" panose="00000A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260EEF1-B924-1786-205B-9C182E22489B}"/>
              </a:ext>
            </a:extLst>
          </p:cNvPr>
          <p:cNvSpPr txBox="1"/>
          <p:nvPr/>
        </p:nvSpPr>
        <p:spPr>
          <a:xfrm>
            <a:off x="1632890" y="6531475"/>
            <a:ext cx="4353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Có mũi. Thở bằng mũi.</a:t>
            </a:r>
            <a:endParaRPr lang="en-US" sz="2800">
              <a:solidFill>
                <a:srgbClr val="00B050"/>
              </a:solidFill>
              <a:latin typeface="Nunito Black" panose="00000A00000000000000" pitchFamily="2" charset="0"/>
            </a:endParaRPr>
          </a:p>
        </p:txBody>
      </p:sp>
      <p:pic>
        <p:nvPicPr>
          <p:cNvPr id="14" name="Picture 10" descr="Con cá đỏ rực hơn 1 tỷ đồng: Đại gia săn nuôi cầu may | Báo Dân trí">
            <a:extLst>
              <a:ext uri="{FF2B5EF4-FFF2-40B4-BE49-F238E27FC236}">
                <a16:creationId xmlns:a16="http://schemas.microsoft.com/office/drawing/2014/main" xmlns="" id="{7C725CA8-B912-5A1F-AFB3-B08757DCD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874" y="1285875"/>
            <a:ext cx="5065326" cy="3467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5E052C4-2F6D-3218-F2B9-904B872D219B}"/>
              </a:ext>
            </a:extLst>
          </p:cNvPr>
          <p:cNvSpPr txBox="1"/>
          <p:nvPr/>
        </p:nvSpPr>
        <p:spPr>
          <a:xfrm>
            <a:off x="9835238" y="5025466"/>
            <a:ext cx="4990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Không có lông. Có vảy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FDBC0B4-7147-1A09-4420-F07E4193A5E3}"/>
              </a:ext>
            </a:extLst>
          </p:cNvPr>
          <p:cNvSpPr txBox="1"/>
          <p:nvPr/>
        </p:nvSpPr>
        <p:spPr>
          <a:xfrm>
            <a:off x="9835238" y="5555979"/>
            <a:ext cx="5867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Không có chân. Có vây. Dichuyển bằng vây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D021429-2597-4742-FC50-07AF3D6876CC}"/>
              </a:ext>
            </a:extLst>
          </p:cNvPr>
          <p:cNvSpPr txBox="1"/>
          <p:nvPr/>
        </p:nvSpPr>
        <p:spPr>
          <a:xfrm>
            <a:off x="9866217" y="6446182"/>
            <a:ext cx="53498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Không có mũi. Có mang. Thở bằng mang.</a:t>
            </a:r>
          </a:p>
        </p:txBody>
      </p:sp>
      <p:pic>
        <p:nvPicPr>
          <p:cNvPr id="19" name="Graphic 18" descr="Lightbulb and gear outline">
            <a:extLst>
              <a:ext uri="{FF2B5EF4-FFF2-40B4-BE49-F238E27FC236}">
                <a16:creationId xmlns:a16="http://schemas.microsoft.com/office/drawing/2014/main" xmlns="" id="{CFAA04FD-57B1-229B-B6A7-0779D81472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508795" y="8011279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4173CD7-D179-CF6C-B449-EF8C7B238458}"/>
              </a:ext>
            </a:extLst>
          </p:cNvPr>
          <p:cNvSpPr txBox="1"/>
          <p:nvPr/>
        </p:nvSpPr>
        <p:spPr>
          <a:xfrm>
            <a:off x="4566589" y="8215313"/>
            <a:ext cx="10212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Nunito Black" panose="00000A00000000000000" pitchFamily="2" charset="0"/>
              </a:rPr>
              <a:t>ĐẶC ĐIỂM BÊN NGOÀI KHÁC NHAU</a:t>
            </a:r>
          </a:p>
        </p:txBody>
      </p:sp>
    </p:spTree>
    <p:extLst>
      <p:ext uri="{BB962C8B-B14F-4D97-AF65-F5344CB8AC3E}">
        <p14:creationId xmlns:p14="http://schemas.microsoft.com/office/powerpoint/2010/main" val="141610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6" grpId="0"/>
      <p:bldP spid="17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451</Words>
  <Application>Microsoft Office PowerPoint</Application>
  <PresentationFormat>Custom</PresentationFormat>
  <Paragraphs>105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Open Sans</vt:lpstr>
      <vt:lpstr>Nunito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5</cp:revision>
  <dcterms:created xsi:type="dcterms:W3CDTF">2006-08-16T00:00:00Z</dcterms:created>
  <dcterms:modified xsi:type="dcterms:W3CDTF">2022-12-22T07:48:06Z</dcterms:modified>
  <dc:identifier>DAFIo89oy9M</dc:identifier>
</cp:coreProperties>
</file>