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9" r:id="rId2"/>
    <p:sldId id="291" r:id="rId3"/>
    <p:sldId id="292" r:id="rId4"/>
    <p:sldId id="293" r:id="rId5"/>
    <p:sldId id="290" r:id="rId6"/>
    <p:sldId id="272" r:id="rId7"/>
    <p:sldId id="273" r:id="rId8"/>
    <p:sldId id="274" r:id="rId9"/>
    <p:sldId id="297" r:id="rId10"/>
    <p:sldId id="299" r:id="rId11"/>
    <p:sldId id="277" r:id="rId12"/>
    <p:sldId id="287" r:id="rId13"/>
    <p:sldId id="279" r:id="rId14"/>
    <p:sldId id="294" r:id="rId15"/>
    <p:sldId id="278" r:id="rId16"/>
    <p:sldId id="295" r:id="rId17"/>
    <p:sldId id="284" r:id="rId18"/>
    <p:sldId id="285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79" autoAdjust="0"/>
    <p:restoredTop sz="94660"/>
  </p:normalViewPr>
  <p:slideViewPr>
    <p:cSldViewPr>
      <p:cViewPr varScale="1">
        <p:scale>
          <a:sx n="69" d="100"/>
          <a:sy n="69" d="100"/>
        </p:scale>
        <p:origin x="70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E03EF-D051-41CD-B925-DD854B2EB547}" type="datetimeFigureOut">
              <a:rPr lang="en-US" smtClean="0"/>
              <a:t>08/04/2024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681D8-8F8D-470F-A937-F87211C5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7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Giáo</a:t>
            </a:r>
            <a:r>
              <a:rPr lang="en-US" baseline="0" dirty="0" smtClean="0"/>
              <a:t> viên chủ động giải thích từ khó, cho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luyện đọc từ. Từ khó có thể linh động theo vùng miền, không nhất thiết dạy theo giáo án soạn sẵn.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681D8-8F8D-470F-A937-F87211C529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99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Giáo</a:t>
            </a:r>
            <a:r>
              <a:rPr lang="en-US" baseline="0" dirty="0" smtClean="0"/>
              <a:t> viên chủ động giải thích từ khó, cho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luyện đọc từ. Từ khó có thể linh động theo vùng miền, không nhất thiết dạy theo giáo án soạn sẵn.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681D8-8F8D-470F-A937-F87211C529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58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681D8-8F8D-470F-A937-F87211C529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10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08/04/2024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3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08/04/2024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33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08/04/2024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6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08/04/2024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70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08/04/2024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08/04/2024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2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08/04/2024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36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08/04/2024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48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08/04/2024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3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08/04/2024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68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08/04/2024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90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F0E2A-F7E6-400B-80F7-E364583CAED8}" type="datetimeFigureOut">
              <a:rPr lang="en-US" smtClean="0"/>
              <a:t>08/04/2024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6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6.png"/><Relationship Id="rId18" Type="http://schemas.openxmlformats.org/officeDocument/2006/relationships/image" Target="../media/image19.gif"/><Relationship Id="rId3" Type="http://schemas.openxmlformats.org/officeDocument/2006/relationships/image" Target="../media/image11.png"/><Relationship Id="rId21" Type="http://schemas.microsoft.com/office/2007/relationships/hdphoto" Target="../media/hdphoto11.wdp"/><Relationship Id="rId7" Type="http://schemas.openxmlformats.org/officeDocument/2006/relationships/image" Target="../media/image13.png"/><Relationship Id="rId12" Type="http://schemas.microsoft.com/office/2007/relationships/hdphoto" Target="../media/hdphoto8.wdp"/><Relationship Id="rId17" Type="http://schemas.openxmlformats.org/officeDocument/2006/relationships/image" Target="../media/image18.png"/><Relationship Id="rId2" Type="http://schemas.openxmlformats.org/officeDocument/2006/relationships/image" Target="../media/image10.jpg"/><Relationship Id="rId16" Type="http://schemas.microsoft.com/office/2007/relationships/hdphoto" Target="../media/hdphoto10.wdp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23" Type="http://schemas.microsoft.com/office/2007/relationships/hdphoto" Target="../media/hdphoto12.wdp"/><Relationship Id="rId10" Type="http://schemas.microsoft.com/office/2007/relationships/hdphoto" Target="../media/hdphoto7.wdp"/><Relationship Id="rId19" Type="http://schemas.openxmlformats.org/officeDocument/2006/relationships/image" Target="../media/image20.gif"/><Relationship Id="rId4" Type="http://schemas.microsoft.com/office/2007/relationships/hdphoto" Target="../media/hdphoto4.wdp"/><Relationship Id="rId9" Type="http://schemas.openxmlformats.org/officeDocument/2006/relationships/image" Target="../media/image14.png"/><Relationship Id="rId14" Type="http://schemas.microsoft.com/office/2007/relationships/hdphoto" Target="../media/hdphoto9.wdp"/><Relationship Id="rId2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1400" y="1913083"/>
            <a:ext cx="4906145" cy="1446546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4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3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sz="4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4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4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dai</a:t>
            </a:r>
            <a:endParaRPr lang="en-US" sz="4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1901" y="3861886"/>
            <a:ext cx="5504899" cy="800215"/>
          </a:xfrm>
          <a:prstGeom prst="rect">
            <a:avLst/>
          </a:prstGeom>
          <a:solidFill>
            <a:srgbClr val="FFFF99"/>
          </a:solidFill>
          <a:ln w="28575">
            <a:solidFill>
              <a:srgbClr val="00B050"/>
            </a:solidFill>
          </a:ln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 THỊ HIỀN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399"/>
          <p:cNvSpPr>
            <a:spLocks noChangeArrowheads="1" noChangeShapeType="1" noTextEdit="1"/>
          </p:cNvSpPr>
          <p:nvPr/>
        </p:nvSpPr>
        <p:spPr bwMode="auto">
          <a:xfrm>
            <a:off x="1019175" y="787467"/>
            <a:ext cx="9039225" cy="2971800"/>
          </a:xfrm>
          <a:prstGeom prst="rect">
            <a:avLst/>
          </a:prstGeom>
        </p:spPr>
        <p:txBody>
          <a:bodyPr spcFirstLastPara="1" wrap="none" lIns="68580" tIns="34290" rIns="68580" bIns="34290" fromWordArt="1">
            <a:prstTxWarp prst="textArchUp">
              <a:avLst>
                <a:gd name="adj" fmla="val 11009579"/>
              </a:avLst>
            </a:prstTxWarp>
          </a:bodyPr>
          <a:lstStyle/>
          <a:p>
            <a:pPr algn="ctr"/>
            <a:r>
              <a:rPr lang="en-US" sz="2700" kern="10" dirty="0" err="1" smtClean="0"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2700" kern="10" dirty="0" smtClean="0"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1Chào </a:t>
            </a:r>
            <a:r>
              <a:rPr lang="en-US" sz="2700" kern="10" dirty="0" err="1" smtClean="0"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sz="2700" kern="10" dirty="0" smtClean="0"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kern="10" dirty="0" err="1" smtClean="0"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en-US" sz="2700" kern="10" dirty="0" smtClean="0"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kern="10" dirty="0"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thầy cô </a:t>
            </a:r>
            <a:r>
              <a:rPr lang="en-US" sz="2700" kern="10" dirty="0" smtClean="0"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về </a:t>
            </a:r>
            <a:r>
              <a:rPr lang="en-US" sz="2700" kern="10" dirty="0"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dự </a:t>
            </a:r>
            <a:r>
              <a:rPr lang="en-US" sz="2700" kern="10" dirty="0" err="1"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2700" kern="10" dirty="0"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kern="10" dirty="0" err="1" smtClean="0"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thăm</a:t>
            </a:r>
            <a:r>
              <a:rPr lang="en-US" sz="2700" kern="10" dirty="0" smtClean="0"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kern="10" dirty="0" err="1" smtClean="0"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lớp</a:t>
            </a:r>
            <a:endParaRPr lang="en-US" sz="2700" kern="10" dirty="0">
              <a:ln w="28575">
                <a:solidFill>
                  <a:srgbClr val="00FF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845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2724" y="252655"/>
            <a:ext cx="1486126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47304" y="324847"/>
            <a:ext cx="595420" cy="59542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16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0" y="381000"/>
            <a:ext cx="5947064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liễu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dẻo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dai</a:t>
            </a:r>
            <a:endParaRPr lang="en-US" sz="3600" b="1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" y="1098113"/>
            <a:ext cx="1174698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to.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lắc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Nam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Nam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lvl="1" algn="just"/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yếu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liệu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gãy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ạ?</a:t>
            </a:r>
          </a:p>
          <a:p>
            <a:pPr marL="0" lvl="1"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mỉm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lvl="1" indent="-457200" algn="just">
              <a:buFontTx/>
              <a:buChar char="-"/>
            </a:pP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marL="0" lvl="1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lvl="1" algn="just"/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dẻo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gãy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cắm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mọc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</a:t>
            </a:r>
            <a:r>
              <a:rPr lang="en-US" sz="3200" dirty="0" smtClean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lvl="1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        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An)</a:t>
            </a:r>
          </a:p>
          <a:p>
            <a:pPr marL="0" lvl="1" algn="just"/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endParaRPr lang="en-US" sz="2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72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50747" y="355423"/>
            <a:ext cx="4464453" cy="584739"/>
          </a:xfrm>
          <a:prstGeom prst="rect">
            <a:avLst/>
          </a:prstGeom>
          <a:solidFill>
            <a:srgbClr val="92D050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2996625"/>
            <a:ext cx="1028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dẻo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dai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729026"/>
            <a:ext cx="1192505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yếu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liệu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gãy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ạ?</a:t>
            </a:r>
          </a:p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Subtitle 2"/>
          <p:cNvSpPr txBox="1">
            <a:spLocks noChangeArrowheads="1"/>
          </p:cNvSpPr>
          <p:nvPr/>
        </p:nvSpPr>
        <p:spPr bwMode="auto">
          <a:xfrm>
            <a:off x="241300" y="4267200"/>
            <a:ext cx="114935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zh-CN" sz="3200" b="1" dirty="0" err="1">
                <a:solidFill>
                  <a:srgbClr val="4472C4"/>
                </a:solidFill>
                <a:latin typeface=".VnAvant" pitchFamily="34" charset="0"/>
              </a:rPr>
              <a:t>Chỉ</a:t>
            </a:r>
            <a:r>
              <a:rPr lang="en-US" altLang="zh-CN" sz="3200" b="1" dirty="0">
                <a:solidFill>
                  <a:srgbClr val="4472C4"/>
                </a:solidFill>
                <a:latin typeface=".VnAvant" pitchFamily="34" charset="0"/>
              </a:rPr>
              <a:t> </a:t>
            </a:r>
            <a:r>
              <a:rPr lang="en-US" altLang="zh-CN" sz="3200" b="1" dirty="0" err="1">
                <a:solidFill>
                  <a:srgbClr val="4472C4"/>
                </a:solidFill>
                <a:latin typeface=".VnAvant" pitchFamily="34" charset="0"/>
              </a:rPr>
              <a:t>cÇn</a:t>
            </a:r>
            <a:r>
              <a:rPr lang="en-US" altLang="zh-CN" sz="3200" b="1" dirty="0">
                <a:solidFill>
                  <a:srgbClr val="4472C4"/>
                </a:solidFill>
                <a:latin typeface=".VnAvant" pitchFamily="34" charset="0"/>
              </a:rPr>
              <a:t>  c¾m </a:t>
            </a:r>
            <a:r>
              <a:rPr lang="en-US" altLang="zh-CN" sz="3200" b="1" dirty="0" err="1">
                <a:solidFill>
                  <a:srgbClr val="4472C4"/>
                </a:solidFill>
                <a:latin typeface=".VnAvant" pitchFamily="34" charset="0"/>
              </a:rPr>
              <a:t>cµnh</a:t>
            </a:r>
            <a:r>
              <a:rPr lang="en-US" altLang="zh-CN" sz="3200" b="1" dirty="0">
                <a:solidFill>
                  <a:srgbClr val="4472C4"/>
                </a:solidFill>
                <a:latin typeface=".VnAvant" pitchFamily="34" charset="0"/>
              </a:rPr>
              <a:t> </a:t>
            </a:r>
            <a:r>
              <a:rPr lang="en-US" altLang="zh-CN" sz="3200" b="1" dirty="0" err="1">
                <a:solidFill>
                  <a:srgbClr val="4472C4"/>
                </a:solidFill>
                <a:latin typeface=".VnAvant" pitchFamily="34" charset="0"/>
              </a:rPr>
              <a:t>xuèng</a:t>
            </a:r>
            <a:r>
              <a:rPr lang="en-US" altLang="zh-CN" sz="3200" b="1" dirty="0">
                <a:solidFill>
                  <a:srgbClr val="4472C4"/>
                </a:solidFill>
                <a:latin typeface=".VnAvant" pitchFamily="34" charset="0"/>
              </a:rPr>
              <a:t> ®</a:t>
            </a:r>
            <a:r>
              <a:rPr lang="en-US" altLang="zh-CN" sz="3200" b="1" dirty="0" err="1">
                <a:solidFill>
                  <a:srgbClr val="4472C4"/>
                </a:solidFill>
                <a:latin typeface=".VnAvant" pitchFamily="34" charset="0"/>
              </a:rPr>
              <a:t>Êt</a:t>
            </a:r>
            <a:r>
              <a:rPr lang="en-US" altLang="zh-CN" sz="3200" b="1" dirty="0">
                <a:solidFill>
                  <a:srgbClr val="4472C4"/>
                </a:solidFill>
                <a:latin typeface=".VnAvant" pitchFamily="34" charset="0"/>
              </a:rPr>
              <a:t>,  </a:t>
            </a:r>
            <a:r>
              <a:rPr lang="en-US" altLang="zh-CN" sz="3200" b="1" dirty="0" err="1">
                <a:solidFill>
                  <a:srgbClr val="4472C4"/>
                </a:solidFill>
                <a:latin typeface=".VnAvant" pitchFamily="34" charset="0"/>
              </a:rPr>
              <a:t>nã</a:t>
            </a:r>
            <a:r>
              <a:rPr lang="en-US" altLang="zh-CN" sz="3200" b="1" dirty="0">
                <a:solidFill>
                  <a:srgbClr val="4472C4"/>
                </a:solidFill>
                <a:latin typeface=".VnAvant" pitchFamily="34" charset="0"/>
              </a:rPr>
              <a:t> </a:t>
            </a:r>
            <a:r>
              <a:rPr lang="en-US" altLang="zh-CN" sz="3200" b="1" dirty="0" err="1">
                <a:solidFill>
                  <a:srgbClr val="4472C4"/>
                </a:solidFill>
                <a:latin typeface=".VnAvant" pitchFamily="34" charset="0"/>
              </a:rPr>
              <a:t>cã</a:t>
            </a:r>
            <a:r>
              <a:rPr lang="en-US" altLang="zh-CN" sz="3200" b="1" dirty="0">
                <a:solidFill>
                  <a:srgbClr val="4472C4"/>
                </a:solidFill>
                <a:latin typeface=".VnAvant" pitchFamily="34" charset="0"/>
              </a:rPr>
              <a:t> </a:t>
            </a:r>
            <a:r>
              <a:rPr lang="en-US" altLang="zh-CN" sz="3200" b="1" dirty="0" err="1">
                <a:solidFill>
                  <a:srgbClr val="4472C4"/>
                </a:solidFill>
                <a:latin typeface=".VnAvant" pitchFamily="34" charset="0"/>
              </a:rPr>
              <a:t>thÓ</a:t>
            </a:r>
            <a:r>
              <a:rPr lang="en-US" altLang="zh-CN" sz="3200" b="1" dirty="0">
                <a:solidFill>
                  <a:srgbClr val="4472C4"/>
                </a:solidFill>
                <a:latin typeface=".VnAvant" pitchFamily="34" charset="0"/>
              </a:rPr>
              <a:t> </a:t>
            </a:r>
            <a:r>
              <a:rPr lang="en-US" altLang="zh-CN" sz="3200" b="1" dirty="0" err="1">
                <a:solidFill>
                  <a:srgbClr val="4472C4"/>
                </a:solidFill>
                <a:latin typeface=".VnAvant" pitchFamily="34" charset="0"/>
              </a:rPr>
              <a:t>nhanh</a:t>
            </a:r>
            <a:r>
              <a:rPr lang="en-US" altLang="zh-CN" sz="3200" b="1" dirty="0">
                <a:solidFill>
                  <a:srgbClr val="4472C4"/>
                </a:solidFill>
                <a:latin typeface=".VnAvant" pitchFamily="34" charset="0"/>
              </a:rPr>
              <a:t> </a:t>
            </a:r>
            <a:r>
              <a:rPr lang="en-US" altLang="zh-CN" sz="3200" b="1" dirty="0" err="1">
                <a:solidFill>
                  <a:srgbClr val="4472C4"/>
                </a:solidFill>
                <a:latin typeface=".VnAvant" pitchFamily="34" charset="0"/>
              </a:rPr>
              <a:t>chãng</a:t>
            </a:r>
            <a:r>
              <a:rPr lang="en-US" altLang="zh-CN" sz="3200" b="1" dirty="0">
                <a:solidFill>
                  <a:srgbClr val="4472C4"/>
                </a:solidFill>
                <a:latin typeface=".VnAvant" pitchFamily="34" charset="0"/>
              </a:rPr>
              <a:t>  </a:t>
            </a:r>
            <a:r>
              <a:rPr lang="en-US" altLang="zh-CN" sz="3200" b="1" dirty="0" err="1">
                <a:solidFill>
                  <a:srgbClr val="4472C4"/>
                </a:solidFill>
                <a:latin typeface=".VnAvant" pitchFamily="34" charset="0"/>
              </a:rPr>
              <a:t>mäc</a:t>
            </a:r>
            <a:r>
              <a:rPr lang="en-US" altLang="zh-CN" sz="3200" b="1" dirty="0">
                <a:solidFill>
                  <a:srgbClr val="4472C4"/>
                </a:solidFill>
                <a:latin typeface=".VnAvant" pitchFamily="34" charset="0"/>
              </a:rPr>
              <a:t> </a:t>
            </a:r>
            <a:r>
              <a:rPr lang="en-US" altLang="zh-CN" sz="3200" b="1" dirty="0" err="1">
                <a:solidFill>
                  <a:srgbClr val="4472C4"/>
                </a:solidFill>
                <a:latin typeface=".VnAvant" pitchFamily="34" charset="0"/>
              </a:rPr>
              <a:t>lªn</a:t>
            </a:r>
            <a:r>
              <a:rPr lang="en-US" altLang="zh-CN" sz="3200" b="1" dirty="0">
                <a:solidFill>
                  <a:srgbClr val="4472C4"/>
                </a:solidFill>
                <a:latin typeface=".VnAvant" pitchFamily="34" charset="0"/>
              </a:rPr>
              <a:t> </a:t>
            </a:r>
            <a:r>
              <a:rPr lang="en-US" altLang="zh-CN" sz="3200" b="1" dirty="0" err="1">
                <a:solidFill>
                  <a:srgbClr val="4472C4"/>
                </a:solidFill>
                <a:latin typeface=".VnAvant" pitchFamily="34" charset="0"/>
              </a:rPr>
              <a:t>c©y</a:t>
            </a:r>
            <a:r>
              <a:rPr lang="en-US" altLang="zh-CN" sz="3200" b="1" dirty="0">
                <a:solidFill>
                  <a:srgbClr val="4472C4"/>
                </a:solidFill>
                <a:latin typeface=".VnAvant" pitchFamily="34" charset="0"/>
              </a:rPr>
              <a:t> </a:t>
            </a:r>
            <a:r>
              <a:rPr lang="en-US" altLang="zh-CN" sz="3200" b="1" dirty="0" smtClean="0">
                <a:solidFill>
                  <a:srgbClr val="4472C4"/>
                </a:solidFill>
                <a:latin typeface=".VnAvant" pitchFamily="34" charset="0"/>
              </a:rPr>
              <a:t>non.</a:t>
            </a:r>
            <a:endParaRPr lang="en-US" altLang="zh-CN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905000" y="4343400"/>
            <a:ext cx="171450" cy="446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1334750" y="4343400"/>
            <a:ext cx="171450" cy="446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477000" y="4267200"/>
            <a:ext cx="171450" cy="446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810000" y="4800600"/>
            <a:ext cx="171450" cy="4460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940175" y="4802187"/>
            <a:ext cx="171450" cy="446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590800" y="3135312"/>
            <a:ext cx="171450" cy="446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162550" y="3048000"/>
            <a:ext cx="171450" cy="446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001000" y="3151030"/>
            <a:ext cx="171450" cy="4460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131175" y="3152617"/>
            <a:ext cx="171450" cy="446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49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2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451" y="1027282"/>
            <a:ext cx="1174698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Nam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Nam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lvl="1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yếu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liệu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ạ?</a:t>
            </a:r>
          </a:p>
          <a:p>
            <a:pPr marL="0" lvl="1"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endParaRPr lang="en-US" sz="2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381000"/>
            <a:ext cx="5947064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liễu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dẻo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dai</a:t>
            </a:r>
            <a:endParaRPr lang="en-US" sz="3600" b="1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7767" y="6273261"/>
            <a:ext cx="3911433" cy="584739"/>
          </a:xfrm>
          <a:prstGeom prst="rect">
            <a:avLst/>
          </a:prstGeom>
          <a:solidFill>
            <a:srgbClr val="92D050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đoạn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0375" y="609600"/>
            <a:ext cx="13147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</a:rPr>
              <a:t>Đoạn</a:t>
            </a:r>
            <a:r>
              <a:rPr lang="en-US" sz="3000" b="1" dirty="0" smtClean="0">
                <a:solidFill>
                  <a:srgbClr val="FF0000"/>
                </a:solidFill>
              </a:rPr>
              <a:t> 1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2451" y="2819400"/>
            <a:ext cx="1170474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mỉm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lvl="1" indent="-457200" algn="just">
              <a:buFontTx/>
              <a:buChar char="-"/>
            </a:pP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marL="0" lvl="1" algn="just"/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lvl="1" algn="just"/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dẻo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gãy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non.</a:t>
            </a:r>
          </a:p>
          <a:p>
            <a:pPr algn="just"/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  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An)</a:t>
            </a:r>
          </a:p>
          <a:p>
            <a:pPr lvl="1" indent="-457200" algn="just">
              <a:buFontTx/>
              <a:buChar char="-"/>
            </a:pPr>
            <a:endParaRPr lang="en-US" sz="3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438400"/>
            <a:ext cx="13147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</a:rPr>
              <a:t>Đoạn</a:t>
            </a:r>
            <a:r>
              <a:rPr lang="en-US" sz="3000" b="1" dirty="0" smtClean="0">
                <a:solidFill>
                  <a:srgbClr val="FF0000"/>
                </a:solidFill>
              </a:rPr>
              <a:t> 2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0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2" grpId="0"/>
      <p:bldP spid="14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20374" y="74588"/>
            <a:ext cx="5702270" cy="584739"/>
          </a:xfrm>
          <a:prstGeom prst="rect">
            <a:avLst/>
          </a:prstGeom>
          <a:solidFill>
            <a:srgbClr val="92D050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Giải nghĩa của từ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1371600"/>
            <a:ext cx="105918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i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ẻo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dai</a:t>
            </a:r>
            <a:r>
              <a:rPr lang="en-US" sz="36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chịu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i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ắc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</a:t>
            </a:r>
            <a:r>
              <a:rPr lang="en-US" sz="36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nghiêng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nọ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nghiêng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kia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.</a:t>
            </a:r>
          </a:p>
          <a:p>
            <a:pPr algn="just">
              <a:lnSpc>
                <a:spcPct val="115000"/>
              </a:lnSpc>
            </a:pPr>
            <a:r>
              <a:rPr lang="en-US" sz="3600" i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ềm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mại</a:t>
            </a:r>
            <a:r>
              <a:rPr lang="en-US" sz="36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giác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dẻo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dai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3600" b="1" dirty="0"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4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451" y="1027282"/>
            <a:ext cx="1174698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Nam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Nam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lvl="1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yếu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liệu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ạ?</a:t>
            </a:r>
          </a:p>
          <a:p>
            <a:pPr marL="0" lvl="1"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endParaRPr lang="en-US" sz="2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381000"/>
            <a:ext cx="5947064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liễu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dẻo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dai</a:t>
            </a:r>
            <a:endParaRPr lang="en-US" sz="3600" b="1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7767" y="6273261"/>
            <a:ext cx="3911433" cy="584739"/>
          </a:xfrm>
          <a:prstGeom prst="rect">
            <a:avLst/>
          </a:prstGeom>
          <a:solidFill>
            <a:srgbClr val="92D050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nhóm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0375" y="609600"/>
            <a:ext cx="13147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</a:rPr>
              <a:t>Đoạn</a:t>
            </a:r>
            <a:r>
              <a:rPr lang="en-US" sz="3000" b="1" dirty="0" smtClean="0">
                <a:solidFill>
                  <a:srgbClr val="FF0000"/>
                </a:solidFill>
              </a:rPr>
              <a:t> 1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2451" y="2867085"/>
            <a:ext cx="1170474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mỉm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lvl="1" indent="-457200" algn="just">
              <a:buFontTx/>
              <a:buChar char="-"/>
            </a:pP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marL="0" lvl="1" algn="just"/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lvl="1" algn="just"/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dẻo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gãy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non.</a:t>
            </a:r>
          </a:p>
          <a:p>
            <a:pPr algn="just"/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  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An)</a:t>
            </a:r>
          </a:p>
          <a:p>
            <a:pPr lvl="1" indent="-457200" algn="just">
              <a:buFontTx/>
              <a:buChar char="-"/>
            </a:pPr>
            <a:endParaRPr lang="en-US" sz="3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438400"/>
            <a:ext cx="13147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</a:rPr>
              <a:t>Đoạn</a:t>
            </a:r>
            <a:r>
              <a:rPr lang="en-US" sz="3000" b="1" dirty="0" smtClean="0">
                <a:solidFill>
                  <a:srgbClr val="FF0000"/>
                </a:solidFill>
              </a:rPr>
              <a:t> 2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91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11260" y="6019800"/>
            <a:ext cx="6096000" cy="584739"/>
          </a:xfrm>
          <a:prstGeom prst="rect">
            <a:avLst/>
          </a:prstGeom>
          <a:solidFill>
            <a:srgbClr val="92D050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 đọc 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nhóm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000" y="6019800"/>
            <a:ext cx="6096000" cy="584739"/>
          </a:xfrm>
          <a:prstGeom prst="rect">
            <a:avLst/>
          </a:prstGeom>
          <a:solidFill>
            <a:srgbClr val="92D050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toàn bài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2724" y="252655"/>
            <a:ext cx="1314676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0" y="381000"/>
            <a:ext cx="5947064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liễu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dẻo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dai</a:t>
            </a:r>
            <a:endParaRPr lang="en-US" sz="3600" b="1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" y="945713"/>
            <a:ext cx="1174698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Nam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Nam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lvl="1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yếu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liệu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ạ?</a:t>
            </a:r>
          </a:p>
          <a:p>
            <a:pPr marL="0" lvl="1"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mỉm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lvl="1" indent="-457200" algn="just">
              <a:buFontTx/>
              <a:buChar char="-"/>
            </a:pP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marL="0" lvl="1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lvl="1" indent="-457200" algn="just">
              <a:buFontTx/>
              <a:buChar char="-"/>
            </a:pP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dẻo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non</a:t>
            </a:r>
          </a:p>
          <a:p>
            <a:pPr marL="0" lvl="1"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     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An)</a:t>
            </a:r>
          </a:p>
          <a:p>
            <a:pPr marL="0" lvl="1" algn="just"/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endParaRPr lang="en-US" sz="2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31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2436813"/>
            <a:ext cx="9144000" cy="2117725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solidFill>
                  <a:srgbClr val="2E75B6"/>
                </a:solidFill>
                <a:latin typeface="Times New Roman" pitchFamily="18" charset="0"/>
              </a:rPr>
              <a:t>a</a:t>
            </a:r>
            <a:r>
              <a:rPr lang="en-US" sz="3200" b="1" smtClean="0">
                <a:solidFill>
                  <a:srgbClr val="2E75B6"/>
                </a:solidFill>
                <a:latin typeface="Times New Roman" pitchFamily="18" charset="0"/>
              </a:rPr>
              <a:t>. Thân cây liễu có đặc điểm gì?</a:t>
            </a:r>
          </a:p>
          <a:p>
            <a:pPr algn="l" eaLnBrk="1" hangingPunct="1"/>
            <a:r>
              <a:rPr lang="en-US" sz="3200" b="1" smtClean="0">
                <a:solidFill>
                  <a:srgbClr val="2E75B6"/>
                </a:solidFill>
                <a:latin typeface="Times New Roman" pitchFamily="18" charset="0"/>
              </a:rPr>
              <a:t>b. C</a:t>
            </a:r>
            <a:r>
              <a:rPr lang="en-US" sz="3200" b="1" smtClean="0">
                <a:solidFill>
                  <a:srgbClr val="2E75B6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200" b="1" smtClean="0">
                <a:solidFill>
                  <a:srgbClr val="2E75B6"/>
                </a:solidFill>
                <a:latin typeface="Times New Roman" pitchFamily="18" charset="0"/>
              </a:rPr>
              <a:t>nh liễu có đặc điểm gì?</a:t>
            </a:r>
          </a:p>
          <a:p>
            <a:pPr algn="l" eaLnBrk="1" hangingPunct="1"/>
            <a:r>
              <a:rPr lang="en-US" sz="3200" b="1" smtClean="0">
                <a:solidFill>
                  <a:srgbClr val="2E75B6"/>
                </a:solidFill>
                <a:latin typeface="Times New Roman" pitchFamily="18" charset="0"/>
              </a:rPr>
              <a:t>c. Vì sao nói liễu l</a:t>
            </a:r>
            <a:r>
              <a:rPr lang="en-US" sz="3200" b="1" smtClean="0">
                <a:solidFill>
                  <a:srgbClr val="2E75B6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200" b="1" smtClean="0">
                <a:solidFill>
                  <a:srgbClr val="2E75B6"/>
                </a:solidFill>
                <a:latin typeface="Times New Roman" pitchFamily="18" charset="0"/>
              </a:rPr>
              <a:t> cây dễ trồng?</a:t>
            </a:r>
            <a:endParaRPr lang="en-US" sz="3200" smtClean="0">
              <a:solidFill>
                <a:srgbClr val="2E75B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9375" y="1520825"/>
            <a:ext cx="4906963" cy="7731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chemeClr val="bg1"/>
                </a:solidFill>
                <a:latin typeface=".VnAvant" pitchFamily="34" charset="0"/>
              </a:rPr>
              <a:t>3. Tr¶ lêi c©u hái</a:t>
            </a:r>
          </a:p>
        </p:txBody>
      </p:sp>
      <p:sp>
        <p:nvSpPr>
          <p:cNvPr id="9" name="Title 1"/>
          <p:cNvSpPr txBox="1">
            <a:spLocks noChangeArrowheads="1"/>
          </p:cNvSpPr>
          <p:nvPr/>
        </p:nvSpPr>
        <p:spPr bwMode="auto">
          <a:xfrm>
            <a:off x="831850" y="128588"/>
            <a:ext cx="10515600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3200">
                <a:solidFill>
                  <a:srgbClr val="0070C0"/>
                </a:solidFill>
                <a:latin typeface="Times New Roman" pitchFamily="18" charset="0"/>
              </a:rPr>
              <a:t>Thứ   ng</a:t>
            </a:r>
            <a:r>
              <a:rPr lang="en-US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200">
                <a:solidFill>
                  <a:srgbClr val="0070C0"/>
                </a:solidFill>
                <a:latin typeface="Times New Roman" pitchFamily="18" charset="0"/>
              </a:rPr>
              <a:t>y tháng năm</a:t>
            </a:r>
            <a:br>
              <a:rPr lang="en-US" sz="320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en-US" sz="3200">
                <a:solidFill>
                  <a:srgbClr val="0070C0"/>
                </a:solidFill>
                <a:latin typeface="Times New Roman" pitchFamily="18" charset="0"/>
              </a:rPr>
              <a:t>Tiếng Việt</a:t>
            </a:r>
            <a:br>
              <a:rPr lang="en-US" sz="320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i 5: Cây liễu dẻo dai ( Tiết 2)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9375" y="4235450"/>
            <a:ext cx="2889250" cy="8493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>
              <a:buFont typeface="Arial" panose="020B0604020202020204" pitchFamily="34" charset="0"/>
              <a:buNone/>
              <a:defRPr/>
            </a:pPr>
            <a:r>
              <a:rPr sz="4000" b="1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Viết vở</a:t>
            </a:r>
            <a:endParaRPr sz="4000" b="1" noProof="1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 noChangeArrowheads="1"/>
          </p:cNvSpPr>
          <p:nvPr/>
        </p:nvSpPr>
        <p:spPr bwMode="auto">
          <a:xfrm>
            <a:off x="1922463" y="5094288"/>
            <a:ext cx="10515600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200" i="1">
                <a:solidFill>
                  <a:srgbClr val="0070C0"/>
                </a:solidFill>
                <a:latin typeface="Times New Roman" pitchFamily="18" charset="0"/>
              </a:rPr>
              <a:t>* Thân cây liễu  tuy không to nhưng dẻo dai.</a:t>
            </a:r>
          </a:p>
          <a:p>
            <a:pPr eaLnBrk="1" hangingPunct="1">
              <a:lnSpc>
                <a:spcPct val="90000"/>
              </a:lnSpc>
            </a:pPr>
            <a:endParaRPr lang="en-US" sz="3200" i="1">
              <a:solidFill>
                <a:srgbClr val="0070C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i="1">
                <a:solidFill>
                  <a:srgbClr val="0070C0"/>
                </a:solidFill>
                <a:latin typeface="Times New Roman" pitchFamily="18" charset="0"/>
              </a:rPr>
              <a:t>* C</a:t>
            </a:r>
            <a:r>
              <a:rPr lang="en-US" sz="32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200" i="1">
                <a:solidFill>
                  <a:srgbClr val="0070C0"/>
                </a:solidFill>
                <a:latin typeface="Times New Roman" pitchFamily="18" charset="0"/>
              </a:rPr>
              <a:t>nh liễu mềm mại, có thể chuyển động theo chiều gió</a:t>
            </a:r>
            <a:endParaRPr lang="en-US" sz="3200"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70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9" grpId="0"/>
      <p:bldP spid="10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173791"/>
            <a:ext cx="12192000" cy="64965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25" b="830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86" t="20388" r="27960" b="55402"/>
          <a:stretch/>
        </p:blipFill>
        <p:spPr>
          <a:xfrm>
            <a:off x="4572000" y="459453"/>
            <a:ext cx="2057401" cy="9571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25" b="830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86" t="20388" r="27960" b="55402"/>
          <a:stretch/>
        </p:blipFill>
        <p:spPr>
          <a:xfrm>
            <a:off x="10120744" y="-41655"/>
            <a:ext cx="2057401" cy="9571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54" b="100000" l="0" r="99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27709"/>
            <a:ext cx="1449886" cy="13594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34" b="98186" l="49306" r="100000">
                        <a14:foregroundMark x1="71007" y1="57596" x2="74132" y2="60544"/>
                        <a14:foregroundMark x1="76736" y1="60091" x2="82118" y2="56463"/>
                        <a14:foregroundMark x1="75694" y1="74830" x2="75347" y2="98186"/>
                        <a14:foregroundMark x1="74132" y1="1134" x2="74132" y2="9070"/>
                        <a14:foregroundMark x1="53299" y1="27211" x2="67014" y2="21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8915400" y="2895600"/>
            <a:ext cx="1555172" cy="22949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04" b="100000" l="4000" r="94545">
                        <a14:foregroundMark x1="26182" y1="35338" x2="72364" y2="40351"/>
                        <a14:foregroundMark x1="14545" y1="52130" x2="26909" y2="75439"/>
                        <a14:foregroundMark x1="4000" y1="56140" x2="7273" y2="66667"/>
                        <a14:foregroundMark x1="94545" y1="56642" x2="60000" y2="73183"/>
                        <a14:foregroundMark x1="42182" y1="80201" x2="47273" y2="98246"/>
                        <a14:foregroundMark x1="54182" y1="79449" x2="54182" y2="90977"/>
                        <a14:foregroundMark x1="63636" y1="36591" x2="63636" y2="36591"/>
                        <a14:foregroundMark x1="33455" y1="32331" x2="33455" y2="32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31" y="4219052"/>
            <a:ext cx="1247775" cy="17571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24833" y1="43333" x2="24833" y2="43333"/>
                        <a14:foregroundMark x1="38333" y1="41667" x2="38333" y2="41667"/>
                        <a14:foregroundMark x1="74667" y1="43333" x2="74667" y2="43333"/>
                        <a14:foregroundMark x1="24333" y1="68833" x2="27667" y2="82167"/>
                        <a14:foregroundMark x1="16833" y1="66833" x2="24333" y2="80833"/>
                        <a14:foregroundMark x1="36500" y1="68500" x2="37833" y2="80167"/>
                        <a14:foregroundMark x1="37833" y1="68833" x2="39333" y2="78500"/>
                        <a14:foregroundMark x1="29833" y1="79667" x2="36667" y2="79667"/>
                        <a14:foregroundMark x1="25833" y1="24167" x2="31333" y2="32167"/>
                        <a14:foregroundMark x1="35667" y1="20500" x2="44000" y2="33333"/>
                        <a14:foregroundMark x1="30333" y1="22667" x2="35667" y2="32000"/>
                        <a14:foregroundMark x1="41000" y1="31667" x2="41833" y2="34333"/>
                        <a14:foregroundMark x1="21333" y1="30500" x2="22833" y2="34667"/>
                        <a14:foregroundMark x1="15500" y1="33667" x2="16333" y2="37833"/>
                        <a14:foregroundMark x1="23833" y1="16667" x2="31500" y2="1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650" y="1828800"/>
            <a:ext cx="3238500" cy="26431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34063" y1="22344" x2="40000" y2="39219"/>
                        <a14:foregroundMark x1="47500" y1="87344" x2="54063" y2="89375"/>
                        <a14:foregroundMark x1="47969" y1="84219" x2="57656" y2="86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51" t="13750" r="26250" b="10000"/>
          <a:stretch/>
        </p:blipFill>
        <p:spPr>
          <a:xfrm>
            <a:off x="3860222" y="2999287"/>
            <a:ext cx="1295400" cy="22949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1000" b="90000" l="10000" r="90000">
                        <a14:foregroundMark x1="14000" y1="72667" x2="79750" y2="71000"/>
                        <a14:foregroundMark x1="49000" y1="79000" x2="88250" y2="78000"/>
                        <a14:foregroundMark x1="75500" y1="76000" x2="90000" y2="61333"/>
                        <a14:foregroundMark x1="12250" y1="70667" x2="27500" y2="78000"/>
                        <a14:foregroundMark x1="30250" y1="81333" x2="48500" y2="79667"/>
                      </a14:backgroundRemoval>
                    </a14:imgEffect>
                  </a14:imgLayer>
                </a14:imgProps>
              </a:ext>
            </a:extLst>
          </a:blip>
          <a:srcRect l="23386" r="23162"/>
          <a:stretch/>
        </p:blipFill>
        <p:spPr>
          <a:xfrm>
            <a:off x="4791075" y="2297332"/>
            <a:ext cx="2286000" cy="40556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052" l="174" r="100000">
                        <a14:foregroundMark x1="21354" y1="58503" x2="24132" y2="60317"/>
                        <a14:foregroundMark x1="28993" y1="57596" x2="26563" y2="59864"/>
                        <a14:foregroundMark x1="16840" y1="61451" x2="20833" y2="69841"/>
                        <a14:foregroundMark x1="30035" y1="74376" x2="29514" y2="88889"/>
                        <a14:foregroundMark x1="19097" y1="74376" x2="20139" y2="87982"/>
                        <a14:foregroundMark x1="13368" y1="77324" x2="16667" y2="78685"/>
                        <a14:foregroundMark x1="32986" y1="79819" x2="37153" y2="77778"/>
                        <a14:foregroundMark x1="26215" y1="73243" x2="24826" y2="97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083"/>
          <a:stretch/>
        </p:blipFill>
        <p:spPr>
          <a:xfrm>
            <a:off x="7360228" y="3962400"/>
            <a:ext cx="1174172" cy="14661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25" y="1476699"/>
            <a:ext cx="1657350" cy="8572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874" y="513898"/>
            <a:ext cx="1524000" cy="16668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2130" l="115" r="99427">
                        <a14:foregroundMark x1="40482" y1="10741" x2="50459" y2="22593"/>
                        <a14:foregroundMark x1="46789" y1="10926" x2="47248" y2="1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78"/>
          <a:stretch/>
        </p:blipFill>
        <p:spPr>
          <a:xfrm>
            <a:off x="10964141" y="4982175"/>
            <a:ext cx="1240847" cy="7808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85" b="97293" l="160" r="896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70" y="3227003"/>
            <a:ext cx="1883784" cy="177742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0" y="5754783"/>
            <a:ext cx="12178145" cy="90337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1C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 các bạn </a:t>
            </a:r>
            <a:endParaRPr lang="en-US" sz="3600" b="1" dirty="0" smtClean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4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 </a:t>
            </a:r>
            <a:r>
              <a:rPr lang="en-US" sz="40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 lại ở </a:t>
            </a:r>
            <a:r>
              <a:rPr lang="en-US" sz="4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tiếp :  </a:t>
            </a:r>
            <a:r>
              <a:rPr lang="en-US" sz="40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 nhớ học bài nhé </a:t>
            </a:r>
          </a:p>
        </p:txBody>
      </p:sp>
    </p:spTree>
    <p:extLst>
      <p:ext uri="{BB962C8B-B14F-4D97-AF65-F5344CB8AC3E}">
        <p14:creationId xmlns:p14="http://schemas.microsoft.com/office/powerpoint/2010/main" val="68749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3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5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443" y="-31064"/>
            <a:ext cx="6324600" cy="387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429" b="93656" l="0" r="90000">
                        <a14:foregroundMark x1="19000" y1="87181" x2="38375" y2="83976"/>
                        <a14:foregroundMark x1="38688" y1="39438" x2="37688" y2="40419"/>
                        <a14:foregroundMark x1="73688" y1="82080" x2="75563" y2="86985"/>
                        <a14:foregroundMark x1="10125" y1="61151" x2="14375" y2="72269"/>
                        <a14:foregroundMark x1="19313" y1="87574" x2="31063" y2="87181"/>
                        <a14:foregroundMark x1="85750" y1="64356" x2="83563" y2="70046"/>
                        <a14:backgroundMark x1="30062" y1="53630" x2="31063" y2="55657"/>
                        <a14:backgroundMark x1="24063" y1="61936" x2="24938" y2="61740"/>
                        <a14:backgroundMark x1="34625" y1="61347" x2="42938" y2="63244"/>
                        <a14:backgroundMark x1="56188" y1="61151" x2="60438" y2="61740"/>
                        <a14:backgroundMark x1="53125" y1="64944" x2="56375" y2="67953"/>
                        <a14:backgroundMark x1="73688" y1="60235" x2="75750" y2="605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7" t="38272" r="8321" b="10546"/>
          <a:stretch/>
        </p:blipFill>
        <p:spPr>
          <a:xfrm>
            <a:off x="-381000" y="1988804"/>
            <a:ext cx="11963400" cy="486919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7" b="28058" l="3688" r="37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62855" b="72662"/>
          <a:stretch/>
        </p:blipFill>
        <p:spPr>
          <a:xfrm>
            <a:off x="838200" y="152400"/>
            <a:ext cx="2596243" cy="1523999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01" b="34336" l="55563" r="76438">
                        <a14:foregroundMark x1="60750" y1="15958" x2="64875" y2="13080"/>
                        <a14:foregroundMark x1="71000" y1="9418" x2="71375" y2="11511"/>
                        <a14:backgroundMark x1="56750" y1="29693" x2="60500" y2="29889"/>
                        <a14:backgroundMark x1="67688" y1="29693" x2="75500" y2="298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20" t="8023" r="23382" b="65700"/>
          <a:stretch/>
        </p:blipFill>
        <p:spPr>
          <a:xfrm>
            <a:off x="9833566" y="152400"/>
            <a:ext cx="1578429" cy="20537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10743" y="504284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 trước các em học bài gì? </a:t>
            </a:r>
            <a:endParaRPr lang="en-US" sz="54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264500" y="4988897"/>
            <a:ext cx="3774099" cy="1869103"/>
          </a:xfrm>
          <a:prstGeom prst="wedgeRectCallout">
            <a:avLst>
              <a:gd name="adj1" fmla="val 16222"/>
              <a:gd name="adj2" fmla="val -9899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tài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ight Arrow 17">
            <a:hlinkClick r:id="rId8" action="ppaction://hlinksldjump"/>
          </p:cNvPr>
          <p:cNvSpPr/>
          <p:nvPr/>
        </p:nvSpPr>
        <p:spPr>
          <a:xfrm>
            <a:off x="11060724" y="6152287"/>
            <a:ext cx="1043351" cy="7057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endParaRPr lang="en-US" sz="20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/>
        </p:blipFill>
        <p:spPr bwMode="auto">
          <a:xfrm>
            <a:off x="6324600" y="5931163"/>
            <a:ext cx="1066800" cy="78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30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38932"/>
            <a:ext cx="6324600" cy="3547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429" b="93656" l="0" r="90000">
                        <a14:foregroundMark x1="19000" y1="87181" x2="38375" y2="83976"/>
                        <a14:foregroundMark x1="38688" y1="39438" x2="37688" y2="40419"/>
                        <a14:foregroundMark x1="73688" y1="82080" x2="75563" y2="86985"/>
                        <a14:foregroundMark x1="10125" y1="61151" x2="14375" y2="72269"/>
                        <a14:foregroundMark x1="19313" y1="87574" x2="31063" y2="87181"/>
                        <a14:foregroundMark x1="85750" y1="64356" x2="83563" y2="70046"/>
                        <a14:backgroundMark x1="30062" y1="53630" x2="31063" y2="55657"/>
                        <a14:backgroundMark x1="24063" y1="61936" x2="24938" y2="61740"/>
                        <a14:backgroundMark x1="34625" y1="61347" x2="42938" y2="63244"/>
                        <a14:backgroundMark x1="56188" y1="61151" x2="60438" y2="61740"/>
                        <a14:backgroundMark x1="53125" y1="64944" x2="56375" y2="67953"/>
                        <a14:backgroundMark x1="73688" y1="60235" x2="75750" y2="605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7" t="38272" r="8321" b="10546"/>
          <a:stretch/>
        </p:blipFill>
        <p:spPr>
          <a:xfrm>
            <a:off x="79203" y="1807678"/>
            <a:ext cx="11811000" cy="486919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7" b="28058" l="3688" r="37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62855" b="72662"/>
          <a:stretch/>
        </p:blipFill>
        <p:spPr>
          <a:xfrm>
            <a:off x="533400" y="237885"/>
            <a:ext cx="2710543" cy="1048232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01" b="34336" l="55563" r="76438">
                        <a14:foregroundMark x1="60750" y1="15958" x2="64875" y2="13080"/>
                        <a14:foregroundMark x1="71000" y1="9418" x2="71375" y2="11511"/>
                        <a14:backgroundMark x1="56750" y1="29693" x2="60500" y2="29889"/>
                        <a14:backgroundMark x1="67688" y1="29693" x2="75500" y2="298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20" t="8023" r="23382" b="65700"/>
          <a:stretch/>
        </p:blipFill>
        <p:spPr>
          <a:xfrm>
            <a:off x="10326799" y="146364"/>
            <a:ext cx="1578429" cy="20537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86200" y="547493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40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lang="en-US" sz="40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40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40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0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tham</a:t>
            </a:r>
            <a:r>
              <a:rPr lang="en-US" sz="40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40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endParaRPr lang="en-US" sz="40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381000" y="4953000"/>
            <a:ext cx="4419600" cy="1532720"/>
          </a:xfrm>
          <a:prstGeom prst="wedgeRectCallout">
            <a:avLst>
              <a:gd name="adj1" fmla="val -1670"/>
              <a:gd name="adj2" fmla="val -137491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Yểng</a:t>
            </a:r>
            <a:r>
              <a:rPr lang="en-US" sz="32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r>
              <a:rPr lang="en-US" sz="32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gõ</a:t>
            </a:r>
            <a:r>
              <a:rPr lang="en-US" sz="32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32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32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voọc</a:t>
            </a:r>
            <a:r>
              <a:rPr lang="en-US" sz="32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xám</a:t>
            </a:r>
            <a:r>
              <a:rPr lang="en-US" sz="32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2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ight Arrow 17">
            <a:hlinkClick r:id="rId8" action="ppaction://hlinksldjump"/>
          </p:cNvPr>
          <p:cNvSpPr/>
          <p:nvPr/>
        </p:nvSpPr>
        <p:spPr>
          <a:xfrm>
            <a:off x="11087438" y="6082828"/>
            <a:ext cx="1043351" cy="7057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endParaRPr lang="en-US" sz="20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/>
        </p:blipFill>
        <p:spPr bwMode="auto">
          <a:xfrm>
            <a:off x="6335486" y="5931163"/>
            <a:ext cx="1066800" cy="78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3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7573"/>
            <a:ext cx="6629400" cy="3705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429" b="93656" l="0" r="90000">
                        <a14:foregroundMark x1="19000" y1="87181" x2="38375" y2="83976"/>
                        <a14:foregroundMark x1="38688" y1="39438" x2="37688" y2="40419"/>
                        <a14:foregroundMark x1="73688" y1="82080" x2="75563" y2="86985"/>
                        <a14:foregroundMark x1="10125" y1="61151" x2="14375" y2="72269"/>
                        <a14:foregroundMark x1="19313" y1="87574" x2="31063" y2="87181"/>
                        <a14:foregroundMark x1="85750" y1="64356" x2="83563" y2="70046"/>
                        <a14:backgroundMark x1="30062" y1="53630" x2="31063" y2="55657"/>
                        <a14:backgroundMark x1="24063" y1="61936" x2="24938" y2="61740"/>
                        <a14:backgroundMark x1="34625" y1="61347" x2="42938" y2="63244"/>
                        <a14:backgroundMark x1="56188" y1="61151" x2="60438" y2="61740"/>
                        <a14:backgroundMark x1="53125" y1="64944" x2="56375" y2="67953"/>
                        <a14:backgroundMark x1="73688" y1="60235" x2="75750" y2="605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7" t="38272" r="8321" b="10546"/>
          <a:stretch/>
        </p:blipFill>
        <p:spPr>
          <a:xfrm>
            <a:off x="-76200" y="1988804"/>
            <a:ext cx="12344400" cy="486919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7" b="28058" l="3688" r="37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62855" b="72662"/>
          <a:stretch/>
        </p:blipFill>
        <p:spPr>
          <a:xfrm>
            <a:off x="1083128" y="317572"/>
            <a:ext cx="1687286" cy="1048232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01" b="34336" l="55563" r="76438">
                        <a14:foregroundMark x1="60750" y1="15958" x2="64875" y2="13080"/>
                        <a14:foregroundMark x1="71000" y1="9418" x2="71375" y2="11511"/>
                        <a14:backgroundMark x1="56750" y1="29693" x2="60500" y2="29889"/>
                        <a14:backgroundMark x1="67688" y1="29693" x2="75500" y2="298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20" t="8023" r="23382" b="65700"/>
          <a:stretch/>
        </p:blipFill>
        <p:spPr>
          <a:xfrm>
            <a:off x="10472737" y="152400"/>
            <a:ext cx="1578429" cy="20537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14800" y="1206981"/>
            <a:ext cx="61409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44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44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44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4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44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lang="en-US" sz="44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endParaRPr lang="en-US" sz="44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ight Arrow 17">
            <a:hlinkClick r:id="rId8" action="ppaction://hlinksldjump"/>
          </p:cNvPr>
          <p:cNvSpPr/>
          <p:nvPr/>
        </p:nvSpPr>
        <p:spPr>
          <a:xfrm>
            <a:off x="10896600" y="6154055"/>
            <a:ext cx="1290637" cy="7057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4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endParaRPr lang="en-US" sz="24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/>
        </p:blipFill>
        <p:spPr bwMode="auto">
          <a:xfrm>
            <a:off x="6324600" y="5931163"/>
            <a:ext cx="1066800" cy="78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51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2"/>
          <a:stretch/>
        </p:blipFill>
        <p:spPr bwMode="auto">
          <a:xfrm>
            <a:off x="2667000" y="990600"/>
            <a:ext cx="7672957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64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20782" y="0"/>
            <a:ext cx="12268201" cy="22074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Flowchart: Document 17"/>
          <p:cNvSpPr/>
          <p:nvPr/>
        </p:nvSpPr>
        <p:spPr>
          <a:xfrm>
            <a:off x="-76199" y="-14642"/>
            <a:ext cx="12268199" cy="186169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810000" y="3264419"/>
            <a:ext cx="7652315" cy="1688581"/>
            <a:chOff x="2052684" y="2617912"/>
            <a:chExt cx="5768788" cy="1092595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684" y="2617912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2286312" y="2791819"/>
              <a:ext cx="5121462" cy="536299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algn="ctr"/>
              <a:r>
                <a:rPr lang="en-US" sz="4600" b="1" dirty="0" smtClean="0">
                  <a:solidFill>
                    <a:srgbClr val="00863D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CÂY LIỄU DẺO DAI</a:t>
              </a:r>
              <a:endParaRPr lang="en-US" sz="4600" b="1" dirty="0">
                <a:solidFill>
                  <a:srgbClr val="00863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5" name="Rectangle 16"/>
          <p:cNvSpPr/>
          <p:nvPr/>
        </p:nvSpPr>
        <p:spPr>
          <a:xfrm rot="269291">
            <a:off x="2895738" y="3581566"/>
            <a:ext cx="1448268" cy="1127520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78B832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6"/>
          <p:cNvSpPr/>
          <p:nvPr/>
        </p:nvSpPr>
        <p:spPr>
          <a:xfrm rot="489815">
            <a:off x="3156244" y="3710324"/>
            <a:ext cx="1135945" cy="905568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704" y="3217999"/>
            <a:ext cx="1550496" cy="136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276600" y="3264419"/>
            <a:ext cx="1450743" cy="1232519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algn="ctr"/>
            <a:r>
              <a:rPr lang="en-US" sz="3125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125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97" b="1" dirty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1308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7304" y="324847"/>
            <a:ext cx="595420" cy="59542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16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724" y="252655"/>
            <a:ext cx="1314676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381000"/>
            <a:ext cx="5947064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liễu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dẻo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dai</a:t>
            </a:r>
            <a:endParaRPr lang="en-US" sz="3600" b="1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066800"/>
            <a:ext cx="1174698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Nam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Nam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lvl="1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yếu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liệu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ạ?</a:t>
            </a:r>
          </a:p>
          <a:p>
            <a:pPr marL="0" lvl="1"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mỉm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lvl="1" indent="-457200" algn="just">
              <a:buFontTx/>
              <a:buChar char="-"/>
            </a:pP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marL="0" lvl="1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lvl="1" indent="-457200" algn="just">
              <a:buFontTx/>
              <a:buChar char="-"/>
            </a:pP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dẻo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</a:t>
            </a:r>
          </a:p>
          <a:p>
            <a:pPr marL="0" lvl="1"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     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An)</a:t>
            </a:r>
          </a:p>
          <a:p>
            <a:pPr marL="0" lvl="1" algn="just"/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endParaRPr lang="en-US" sz="2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72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2724" y="252655"/>
            <a:ext cx="1486126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47304" y="324847"/>
            <a:ext cx="595420" cy="59542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16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0" y="381000"/>
            <a:ext cx="5947064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liễu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dẻo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dai</a:t>
            </a:r>
            <a:endParaRPr lang="en-US" sz="3600" b="1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" y="1098113"/>
            <a:ext cx="1174698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to.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lắc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Nam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Nam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lvl="1" algn="just"/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yếu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liệu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gãy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ạ?</a:t>
            </a:r>
          </a:p>
          <a:p>
            <a:pPr marL="0" lvl="1"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mỉm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lvl="1" indent="-457200" algn="just">
              <a:buFontTx/>
              <a:buChar char="-"/>
            </a:pP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marL="0" lvl="1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lvl="1" algn="just"/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dẻo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gãy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cắm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mọc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</a:t>
            </a:r>
            <a:r>
              <a:rPr lang="en-US" sz="3200" dirty="0" smtClean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lvl="1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        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An)</a:t>
            </a:r>
          </a:p>
          <a:p>
            <a:pPr marL="0" lvl="1" algn="just"/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endParaRPr lang="en-US" sz="2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60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7019" y="140163"/>
            <a:ext cx="812800" cy="812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r>
              <a:rPr lang="en-US" sz="3733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2909" y="256427"/>
            <a:ext cx="1547091" cy="6974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733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43201" y="279400"/>
            <a:ext cx="5228167" cy="914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6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ngữ:  </a:t>
            </a:r>
            <a:endParaRPr lang="en-US" sz="6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016000" y="1600200"/>
            <a:ext cx="4775200" cy="1016000"/>
          </a:xfrm>
          <a:prstGeom prst="rect">
            <a:avLst/>
          </a:prstGeom>
        </p:spPr>
        <p:txBody>
          <a:bodyPr vert="horz" lIns="121855" tIns="60928" rIns="121855" bIns="60928" rtlCol="0">
            <a:noAutofit/>
          </a:bodyPr>
          <a:lstStyle/>
          <a:p>
            <a:pPr marL="456943" indent="-456943" defTabSz="1218516">
              <a:spcBef>
                <a:spcPct val="20000"/>
              </a:spcBef>
              <a:defRPr/>
            </a:pPr>
            <a:r>
              <a:rPr lang="en-US" altLang="en-US" sz="6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6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altLang="en-US" sz="6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endParaRPr lang="en-US" altLang="en-US" sz="6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 bwMode="auto">
          <a:xfrm>
            <a:off x="5994400" y="1701801"/>
            <a:ext cx="4165600" cy="101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333"/>
              </a:spcBef>
              <a:defRPr/>
            </a:pPr>
            <a:r>
              <a:rPr lang="en-US" altLang="en-US" sz="6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sz="6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ềm</a:t>
            </a:r>
            <a:r>
              <a:rPr lang="en-US" altLang="en-US" sz="6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mại</a:t>
            </a:r>
            <a:endParaRPr lang="en-US" altLang="en-US" sz="6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 bwMode="auto">
          <a:xfrm>
            <a:off x="609601" y="3022600"/>
            <a:ext cx="4493684" cy="101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333"/>
              </a:spcBef>
              <a:defRPr/>
            </a:pPr>
            <a:r>
              <a:rPr lang="en-US" altLang="en-US" sz="6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6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ẻo</a:t>
            </a:r>
            <a:r>
              <a:rPr lang="en-US" altLang="en-US" sz="6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dai</a:t>
            </a:r>
            <a:endParaRPr lang="en-US" altLang="en-US" sz="6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 bwMode="auto">
          <a:xfrm>
            <a:off x="5689601" y="2921001"/>
            <a:ext cx="5001684" cy="101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333"/>
              </a:spcBef>
              <a:defRPr/>
            </a:pPr>
            <a:r>
              <a:rPr lang="en-US" altLang="en-US" sz="6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6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huyển</a:t>
            </a:r>
            <a:r>
              <a:rPr lang="en-US" altLang="en-US" sz="6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altLang="en-US" sz="6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304801" y="4343401"/>
            <a:ext cx="5001684" cy="101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333"/>
              </a:spcBef>
              <a:defRPr/>
            </a:pPr>
            <a:r>
              <a:rPr lang="en-US" altLang="en-US" sz="6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sz="6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ắc</a:t>
            </a:r>
            <a:r>
              <a:rPr lang="en-US" altLang="en-US" sz="6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</a:t>
            </a:r>
            <a:endParaRPr lang="en-US" altLang="en-US" sz="6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57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build="p"/>
      <p:bldP spid="14" grpId="0"/>
      <p:bldP spid="15" grpId="0"/>
      <p:bldP spid="16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2401</TotalTime>
  <Words>1109</Words>
  <Application>Microsoft Office PowerPoint</Application>
  <PresentationFormat>Widescreen</PresentationFormat>
  <Paragraphs>116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宋体</vt:lpstr>
      <vt:lpstr>.VnAvant</vt:lpstr>
      <vt:lpstr>Arial</vt:lpstr>
      <vt:lpstr>Arial Rounded MT Bold</vt:lpstr>
      <vt:lpstr>Arial-Rounded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122</cp:revision>
  <dcterms:created xsi:type="dcterms:W3CDTF">2020-04-21T23:11:04Z</dcterms:created>
  <dcterms:modified xsi:type="dcterms:W3CDTF">2024-04-07T22:54:28Z</dcterms:modified>
</cp:coreProperties>
</file>