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7" r:id="rId2"/>
    <p:sldId id="303" r:id="rId3"/>
    <p:sldId id="286" r:id="rId4"/>
    <p:sldId id="305" r:id="rId5"/>
    <p:sldId id="291" r:id="rId6"/>
    <p:sldId id="296" r:id="rId7"/>
    <p:sldId id="300" r:id="rId8"/>
    <p:sldId id="280" r:id="rId9"/>
    <p:sldId id="299" r:id="rId10"/>
    <p:sldId id="289" r:id="rId11"/>
    <p:sldId id="288" r:id="rId12"/>
    <p:sldId id="294" r:id="rId13"/>
    <p:sldId id="290" r:id="rId14"/>
    <p:sldId id="301"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00863D"/>
    <a:srgbClr val="F68426"/>
    <a:srgbClr val="FFC611"/>
    <a:srgbClr val="FFD347"/>
    <a:srgbClr val="FFD243"/>
    <a:srgbClr val="EBF6F9"/>
    <a:srgbClr val="BEE395"/>
    <a:srgbClr val="A9DA74"/>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6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08/04/2024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08/04/2024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D:\CA%20NHAC\lop%201\Be%20Xuan%20Mai%20-%20dan%20Ga%20Con.mp3"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a sen 1234"/>
          <p:cNvPicPr>
            <a:picLocks noChangeAspect="1" noChangeArrowheads="1"/>
          </p:cNvPicPr>
          <p:nvPr/>
        </p:nvPicPr>
        <p:blipFill>
          <a:blip r:embed="rId3">
            <a:lum bright="18000" contrast="6000"/>
          </a:blip>
          <a:srcRect/>
          <a:stretch>
            <a:fillRect/>
          </a:stretch>
        </p:blipFill>
        <p:spPr bwMode="auto">
          <a:xfrm>
            <a:off x="0" y="0"/>
            <a:ext cx="9144000" cy="5014913"/>
          </a:xfrm>
          <a:prstGeom prst="rect">
            <a:avLst/>
          </a:prstGeom>
          <a:noFill/>
          <a:ln w="9525">
            <a:noFill/>
            <a:miter lim="800000"/>
            <a:headEnd/>
            <a:tailEnd/>
          </a:ln>
        </p:spPr>
      </p:pic>
      <p:pic>
        <p:nvPicPr>
          <p:cNvPr id="2052" name="Picture 5" descr="465af35b3798f"/>
          <p:cNvPicPr>
            <a:picLocks noChangeAspect="1" noChangeArrowheads="1" noCrop="1"/>
          </p:cNvPicPr>
          <p:nvPr/>
        </p:nvPicPr>
        <p:blipFill>
          <a:blip r:embed="rId4"/>
          <a:srcRect/>
          <a:stretch>
            <a:fillRect/>
          </a:stretch>
        </p:blipFill>
        <p:spPr bwMode="auto">
          <a:xfrm>
            <a:off x="3429000" y="361950"/>
            <a:ext cx="1620838" cy="2228850"/>
          </a:xfrm>
          <a:prstGeom prst="rect">
            <a:avLst/>
          </a:prstGeom>
          <a:noFill/>
          <a:ln w="9525">
            <a:noFill/>
            <a:miter lim="800000"/>
            <a:headEnd/>
            <a:tailEnd/>
          </a:ln>
        </p:spPr>
      </p:pic>
      <p:sp>
        <p:nvSpPr>
          <p:cNvPr id="2053" name="WordArt 399"/>
          <p:cNvSpPr>
            <a:spLocks noChangeArrowheads="1" noChangeShapeType="1" noTextEdit="1"/>
          </p:cNvSpPr>
          <p:nvPr/>
        </p:nvSpPr>
        <p:spPr bwMode="auto">
          <a:xfrm>
            <a:off x="104776" y="787467"/>
            <a:ext cx="9039225" cy="2971800"/>
          </a:xfrm>
          <a:prstGeom prst="rect">
            <a:avLst/>
          </a:prstGeom>
        </p:spPr>
        <p:txBody>
          <a:bodyPr spcFirstLastPara="1" wrap="none" lIns="68580" tIns="34290" rIns="68580" bIns="34290" fromWordArt="1">
            <a:prstTxWarp prst="textArchUp">
              <a:avLst>
                <a:gd name="adj" fmla="val 11009579"/>
              </a:avLst>
            </a:prstTxWarp>
          </a:bodyPr>
          <a:lstStyle/>
          <a:p>
            <a:pPr algn="ctr"/>
            <a:r>
              <a:rPr lang="en-US" sz="2700" kern="10" smtClean="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Chào </a:t>
            </a:r>
            <a:r>
              <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mừng các thầy cô </a:t>
            </a:r>
            <a:r>
              <a:rPr lang="en-US" sz="2700" kern="10" dirty="0" smtClean="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về </a:t>
            </a:r>
            <a:r>
              <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dự giờ </a:t>
            </a:r>
            <a:r>
              <a:rPr lang="en-US" sz="2700" kern="10" dirty="0" err="1">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lớp</a:t>
            </a:r>
            <a:r>
              <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2700" kern="10" dirty="0" smtClean="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1C</a:t>
            </a:r>
            <a:endPar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26001" name="WordArt 401"/>
          <p:cNvSpPr>
            <a:spLocks noChangeArrowheads="1" noChangeShapeType="1" noTextEdit="1"/>
          </p:cNvSpPr>
          <p:nvPr/>
        </p:nvSpPr>
        <p:spPr bwMode="auto">
          <a:xfrm>
            <a:off x="762000" y="3886200"/>
            <a:ext cx="7696200" cy="571500"/>
          </a:xfrm>
          <a:prstGeom prst="rect">
            <a:avLst/>
          </a:prstGeom>
        </p:spPr>
        <p:txBody>
          <a:bodyPr wrap="none" lIns="68580" tIns="34290" rIns="68580" bIns="34290" fromWordArt="1">
            <a:prstTxWarp prst="textPlain">
              <a:avLst>
                <a:gd name="adj" fmla="val 50000"/>
              </a:avLst>
            </a:prstTxWarp>
          </a:bodyPr>
          <a:lstStyle/>
          <a:p>
            <a:pPr algn="ctr"/>
            <a:r>
              <a:rPr lang="en-US" sz="2700" kern="10" dirty="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Giáo viên : </a:t>
            </a:r>
            <a:r>
              <a:rPr lang="en-US" sz="2700" kern="10" dirty="0" err="1"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Phạm</a:t>
            </a:r>
            <a:r>
              <a:rPr lang="en-US" sz="2700" kern="10" dirty="0"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 </a:t>
            </a:r>
            <a:r>
              <a:rPr lang="en-US" sz="2700" kern="10" dirty="0" err="1"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Thị</a:t>
            </a:r>
            <a:r>
              <a:rPr lang="en-US" sz="2700" kern="10" dirty="0"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 </a:t>
            </a:r>
            <a:r>
              <a:rPr lang="en-US" sz="2700" kern="10" dirty="0" err="1"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Hiền</a:t>
            </a:r>
            <a:endParaRPr lang="en-US" sz="2700" kern="10" dirty="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endParaRPr>
          </a:p>
        </p:txBody>
      </p:sp>
      <p:sp>
        <p:nvSpPr>
          <p:cNvPr id="2055" name="WordArt 402" descr="1008265375"/>
          <p:cNvSpPr>
            <a:spLocks noChangeArrowheads="1" noChangeShapeType="1" noTextEdit="1"/>
          </p:cNvSpPr>
          <p:nvPr/>
        </p:nvSpPr>
        <p:spPr bwMode="auto">
          <a:xfrm>
            <a:off x="3810000" y="2647950"/>
            <a:ext cx="4800600" cy="609600"/>
          </a:xfrm>
          <a:prstGeom prst="rect">
            <a:avLst/>
          </a:prstGeom>
        </p:spPr>
        <p:txBody>
          <a:bodyPr wrap="none" lIns="68580" tIns="34290" rIns="68580" bIns="34290" fromWordArt="1">
            <a:prstTxWarp prst="textPlain">
              <a:avLst>
                <a:gd name="adj" fmla="val 50000"/>
              </a:avLst>
            </a:prstTxWarp>
          </a:bodyPr>
          <a:lstStyle/>
          <a:p>
            <a:pPr algn="ctr"/>
            <a:r>
              <a:rPr lang="en-US" sz="2700" kern="10" dirty="0" smtClean="0">
                <a:ln w="19050">
                  <a:solidFill>
                    <a:srgbClr val="FF0000"/>
                  </a:solidFill>
                  <a:round/>
                  <a:headEnd/>
                  <a:tailEnd/>
                </a:ln>
                <a:blipFill dpi="0" rotWithShape="1">
                  <a:blip r:embed="rId5"/>
                  <a:srcRect/>
                  <a:stretch>
                    <a:fillRect/>
                  </a:stretch>
                </a:blipFill>
                <a:latin typeface="Times New Roman"/>
                <a:cs typeface="Times New Roman"/>
              </a:rPr>
              <a:t>Tiếng Việt</a:t>
            </a:r>
            <a:endParaRPr lang="en-US" sz="2700" kern="10" dirty="0">
              <a:ln w="19050">
                <a:solidFill>
                  <a:srgbClr val="FF0000"/>
                </a:solidFill>
                <a:round/>
                <a:headEnd/>
                <a:tailEnd/>
              </a:ln>
              <a:blipFill dpi="0" rotWithShape="1">
                <a:blip r:embed="rId5"/>
                <a:srcRect/>
                <a:stretch>
                  <a:fillRect/>
                </a:stretch>
              </a:blipFill>
              <a:latin typeface="Times New Roman"/>
              <a:cs typeface="Times New Roman"/>
            </a:endParaRPr>
          </a:p>
        </p:txBody>
      </p:sp>
      <p:sp>
        <p:nvSpPr>
          <p:cNvPr id="2056" name="WordArt 403" descr="1008265375"/>
          <p:cNvSpPr>
            <a:spLocks noChangeArrowheads="1" noChangeShapeType="1" noTextEdit="1"/>
          </p:cNvSpPr>
          <p:nvPr/>
        </p:nvSpPr>
        <p:spPr bwMode="auto">
          <a:xfrm>
            <a:off x="1219200" y="2571750"/>
            <a:ext cx="2590800" cy="685800"/>
          </a:xfrm>
          <a:prstGeom prst="rect">
            <a:avLst/>
          </a:prstGeom>
        </p:spPr>
        <p:txBody>
          <a:bodyPr wrap="none" lIns="68580" tIns="34290" rIns="68580" bIns="34290" fromWordArt="1">
            <a:prstTxWarp prst="textPlain">
              <a:avLst>
                <a:gd name="adj" fmla="val 50000"/>
              </a:avLst>
            </a:prstTxWarp>
          </a:bodyPr>
          <a:lstStyle/>
          <a:p>
            <a:pPr algn="ctr"/>
            <a:r>
              <a:rPr lang="en-US" sz="2700" kern="10" dirty="0">
                <a:ln w="19050">
                  <a:solidFill>
                    <a:srgbClr val="FF0000"/>
                  </a:solidFill>
                  <a:round/>
                  <a:headEnd/>
                  <a:tailEnd/>
                </a:ln>
                <a:blipFill dpi="0" rotWithShape="1">
                  <a:blip r:embed="rId5"/>
                  <a:srcRect/>
                  <a:stretch>
                    <a:fillRect/>
                  </a:stretch>
                </a:blipFill>
                <a:latin typeface="Times New Roman"/>
                <a:cs typeface="Times New Roman"/>
              </a:rPr>
              <a:t>Môn </a:t>
            </a:r>
          </a:p>
        </p:txBody>
      </p:sp>
      <p:sp>
        <p:nvSpPr>
          <p:cNvPr id="26004" name="Text Box 404"/>
          <p:cNvSpPr txBox="1">
            <a:spLocks noChangeArrowheads="1"/>
          </p:cNvSpPr>
          <p:nvPr/>
        </p:nvSpPr>
        <p:spPr bwMode="auto">
          <a:xfrm>
            <a:off x="-15697200" y="4229100"/>
            <a:ext cx="27508200" cy="571500"/>
          </a:xfrm>
          <a:prstGeom prst="rect">
            <a:avLst/>
          </a:prstGeom>
          <a:noFill/>
          <a:ln w="9525">
            <a:noFill/>
            <a:miter lim="800000"/>
            <a:headEnd/>
            <a:tailEnd/>
          </a:ln>
          <a:effectLst/>
        </p:spPr>
        <p:txBody>
          <a:bodyPr lIns="68580" tIns="34290" rIns="68580" bIns="34290">
            <a:spAutoFit/>
          </a:bodyPr>
          <a:lstStyle/>
          <a:p>
            <a:pPr>
              <a:spcBef>
                <a:spcPct val="50000"/>
              </a:spcBef>
            </a:pPr>
            <a:r>
              <a:rPr lang="en-US" sz="3300" b="1" dirty="0">
                <a:solidFill>
                  <a:schemeClr val="bg1"/>
                </a:solidFill>
                <a:latin typeface="VNI-Times" pitchFamily="2" charset="0"/>
                <a:cs typeface="Arial" pitchFamily="34" charset="0"/>
              </a:rPr>
              <a:t>                             </a:t>
            </a:r>
          </a:p>
        </p:txBody>
      </p:sp>
      <p:pic>
        <p:nvPicPr>
          <p:cNvPr id="26005" name="Be Xuan Mai - dan Ga Con.mp3">
            <a:hlinkClick r:id="" action="ppaction://media"/>
          </p:cNvPr>
          <p:cNvPicPr>
            <a:picLocks noRot="1" noChangeAspect="1" noChangeArrowheads="1"/>
          </p:cNvPicPr>
          <p:nvPr>
            <a:audioFile r:link="rId1"/>
          </p:nvPr>
        </p:nvPicPr>
        <p:blipFill>
          <a:blip r:embed="rId6"/>
          <a:srcRect/>
          <a:stretch>
            <a:fillRect/>
          </a:stretch>
        </p:blipFill>
        <p:spPr bwMode="auto">
          <a:xfrm>
            <a:off x="4419600" y="2457450"/>
            <a:ext cx="3048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001"/>
                                        </p:tgtEl>
                                        <p:attrNameLst>
                                          <p:attrName>style.visibility</p:attrName>
                                        </p:attrNameLst>
                                      </p:cBhvr>
                                      <p:to>
                                        <p:strVal val="visible"/>
                                      </p:to>
                                    </p:set>
                                    <p:anim calcmode="lin" valueType="num">
                                      <p:cBhvr>
                                        <p:cTn id="7" dur="1000" fill="hold"/>
                                        <p:tgtEl>
                                          <p:spTgt spid="26001"/>
                                        </p:tgtEl>
                                        <p:attrNameLst>
                                          <p:attrName>ppt_w</p:attrName>
                                        </p:attrNameLst>
                                      </p:cBhvr>
                                      <p:tavLst>
                                        <p:tav tm="0">
                                          <p:val>
                                            <p:fltVal val="0"/>
                                          </p:val>
                                        </p:tav>
                                        <p:tav tm="100000">
                                          <p:val>
                                            <p:strVal val="#ppt_w"/>
                                          </p:val>
                                        </p:tav>
                                      </p:tavLst>
                                    </p:anim>
                                    <p:anim calcmode="lin" valueType="num">
                                      <p:cBhvr>
                                        <p:cTn id="8" dur="1000" fill="hold"/>
                                        <p:tgtEl>
                                          <p:spTgt spid="26001"/>
                                        </p:tgtEl>
                                        <p:attrNameLst>
                                          <p:attrName>ppt_h</p:attrName>
                                        </p:attrNameLst>
                                      </p:cBhvr>
                                      <p:tavLst>
                                        <p:tav tm="0">
                                          <p:val>
                                            <p:fltVal val="0"/>
                                          </p:val>
                                        </p:tav>
                                        <p:tav tm="100000">
                                          <p:val>
                                            <p:strVal val="#ppt_h"/>
                                          </p:val>
                                        </p:tav>
                                      </p:tavLst>
                                    </p:anim>
                                  </p:childTnLst>
                                </p:cTn>
                              </p:par>
                              <p:par>
                                <p:cTn id="9" presetID="26" presetClass="emph" presetSubtype="0" repeatCount="indefinite" fill="hold" grpId="1" nodeType="withEffect">
                                  <p:stCondLst>
                                    <p:cond delay="0"/>
                                  </p:stCondLst>
                                  <p:childTnLst>
                                    <p:animEffect transition="out" filter="fade">
                                      <p:cBhvr>
                                        <p:cTn id="10" dur="3000" tmFilter="0, 0; .2, .5; .8, .5; 1, 0"/>
                                        <p:tgtEl>
                                          <p:spTgt spid="26001"/>
                                        </p:tgtEl>
                                      </p:cBhvr>
                                    </p:animEffect>
                                    <p:animScale>
                                      <p:cBhvr>
                                        <p:cTn id="11" dur="1500" autoRev="1" fill="hold"/>
                                        <p:tgtEl>
                                          <p:spTgt spid="26001"/>
                                        </p:tgtEl>
                                      </p:cBhvr>
                                      <p:by x="105000" y="105000"/>
                                    </p:animScale>
                                  </p:childTnLst>
                                </p:cTn>
                              </p:par>
                              <p:par>
                                <p:cTn id="12" presetID="2" presetClass="entr" presetSubtype="2" repeatCount="indefinite" fill="hold" grpId="0" nodeType="withEffect">
                                  <p:stCondLst>
                                    <p:cond delay="0"/>
                                  </p:stCondLst>
                                  <p:childTnLst>
                                    <p:set>
                                      <p:cBhvr>
                                        <p:cTn id="13" dur="1" fill="hold">
                                          <p:stCondLst>
                                            <p:cond delay="0"/>
                                          </p:stCondLst>
                                        </p:cTn>
                                        <p:tgtEl>
                                          <p:spTgt spid="26004"/>
                                        </p:tgtEl>
                                        <p:attrNameLst>
                                          <p:attrName>style.visibility</p:attrName>
                                        </p:attrNameLst>
                                      </p:cBhvr>
                                      <p:to>
                                        <p:strVal val="visible"/>
                                      </p:to>
                                    </p:set>
                                    <p:anim calcmode="lin" valueType="num">
                                      <p:cBhvr additive="base">
                                        <p:cTn id="14" dur="15000" fill="hold"/>
                                        <p:tgtEl>
                                          <p:spTgt spid="26004"/>
                                        </p:tgtEl>
                                        <p:attrNameLst>
                                          <p:attrName>ppt_x</p:attrName>
                                        </p:attrNameLst>
                                      </p:cBhvr>
                                      <p:tavLst>
                                        <p:tav tm="0">
                                          <p:val>
                                            <p:strVal val="1+#ppt_w/2"/>
                                          </p:val>
                                        </p:tav>
                                        <p:tav tm="100000">
                                          <p:val>
                                            <p:strVal val="#ppt_x"/>
                                          </p:val>
                                        </p:tav>
                                      </p:tavLst>
                                    </p:anim>
                                    <p:anim calcmode="lin" valueType="num">
                                      <p:cBhvr additive="base">
                                        <p:cTn id="15" dur="15000" fill="hold"/>
                                        <p:tgtEl>
                                          <p:spTgt spid="26004"/>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100738" fill="hold"/>
                                        <p:tgtEl>
                                          <p:spTgt spid="260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6005"/>
                </p:tgtEl>
              </p:cMediaNode>
            </p:audio>
          </p:childTnLst>
        </p:cTn>
      </p:par>
    </p:tnLst>
    <p:bldLst>
      <p:bldP spid="26001" grpId="0" animBg="1"/>
      <p:bldP spid="26001" grpId="1" animBg="1"/>
      <p:bldP spid="260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6" name="Subtitle 2"/>
          <p:cNvSpPr txBox="1">
            <a:spLocks/>
          </p:cNvSpPr>
          <p:nvPr/>
        </p:nvSpPr>
        <p:spPr>
          <a:xfrm>
            <a:off x="-228600" y="1047750"/>
            <a:ext cx="9220200" cy="13716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lang="en-US" altLang="en-US" sz="4000" b="1" dirty="0" smtClean="0">
                <a:solidFill>
                  <a:schemeClr val="accent1">
                    <a:lumMod val="75000"/>
                  </a:schemeClr>
                </a:solidFill>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Răng sắc nhọn, mắt nhìn rõ mọi vật trong đêm tối.</a:t>
            </a:r>
            <a:endParaRPr kumimoji="0" lang="en-US" altLang="en-US" sz="40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7" name="Subtitle 2"/>
          <p:cNvSpPr txBox="1">
            <a:spLocks/>
          </p:cNvSpPr>
          <p:nvPr/>
        </p:nvSpPr>
        <p:spPr bwMode="auto">
          <a:xfrm>
            <a:off x="304800" y="2343150"/>
            <a:ext cx="8686800" cy="1295400"/>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en-US" altLang="en-US" sz="4000" b="1" dirty="0" smtClean="0">
                <a:solidFill>
                  <a:schemeClr val="accent1"/>
                </a:solidFill>
                <a:latin typeface="Times New Roman" pitchFamily="18" charset="0"/>
                <a:cs typeface="Times New Roman" pitchFamily="18" charset="0"/>
              </a:rPr>
              <a:t>     Hổ di chuyển nhanh, có thể nhảy xa và săn mồi rất giỏi.</a:t>
            </a:r>
            <a:endParaRPr lang="en-US" altLang="en-US" sz="4400" dirty="0">
              <a:solidFill>
                <a:schemeClr val="accent1"/>
              </a:solidFill>
              <a:latin typeface="Times New Roman" pitchFamily="18" charset="0"/>
              <a:cs typeface="Times New Roman" pitchFamily="18" charset="0"/>
            </a:endParaRPr>
          </a:p>
        </p:txBody>
      </p:sp>
      <p:sp>
        <p:nvSpPr>
          <p:cNvPr id="8" name="Rounded Rectangle 7"/>
          <p:cNvSpPr/>
          <p:nvPr/>
        </p:nvSpPr>
        <p:spPr>
          <a:xfrm>
            <a:off x="1981200" y="133351"/>
            <a:ext cx="3921125"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Câu văn dài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Subtitle 2"/>
          <p:cNvSpPr txBox="1">
            <a:spLocks/>
          </p:cNvSpPr>
          <p:nvPr/>
        </p:nvSpPr>
        <p:spPr bwMode="auto">
          <a:xfrm>
            <a:off x="228600" y="3714750"/>
            <a:ext cx="8915400" cy="1123950"/>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en-US" altLang="en-US" sz="4000" b="1" dirty="0" smtClean="0">
                <a:solidFill>
                  <a:srgbClr val="FF0000"/>
                </a:solidFill>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Hầu hết các con vật sống trong rừng đều sợ hổ.</a:t>
            </a:r>
            <a:endParaRPr lang="en-US" altLang="en-US" sz="4400" dirty="0">
              <a:latin typeface="Times New Roman" pitchFamily="18" charset="0"/>
              <a:cs typeface="Times New Roman" pitchFamily="18" charset="0"/>
            </a:endParaRPr>
          </a:p>
        </p:txBody>
      </p:sp>
      <p:cxnSp>
        <p:nvCxnSpPr>
          <p:cNvPr id="15" name="Straight Connector 14"/>
          <p:cNvCxnSpPr/>
          <p:nvPr/>
        </p:nvCxnSpPr>
        <p:spPr>
          <a:xfrm flipH="1">
            <a:off x="4038600" y="10477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10477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76600" y="1657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352800" y="1657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62600" y="22669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839200" y="22669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72000" y="2800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95800" y="2800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90800" y="36385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686800" y="36385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67000" y="42481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590800" y="42481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amond(in)">
                                      <p:cBhvr>
                                        <p:cTn id="33" dur="2000"/>
                                        <p:tgtEl>
                                          <p:spTgt spid="19"/>
                                        </p:tgtEl>
                                      </p:cBhvr>
                                    </p:animEffect>
                                  </p:childTnLst>
                                </p:cTn>
                              </p:par>
                              <p:par>
                                <p:cTn id="34" presetID="8"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amond(in)">
                                      <p:cBhvr>
                                        <p:cTn id="36" dur="2000"/>
                                        <p:tgtEl>
                                          <p:spTgt spid="20"/>
                                        </p:tgtEl>
                                      </p:cBhvr>
                                    </p:animEffect>
                                  </p:childTnLst>
                                </p:cTn>
                              </p:par>
                              <p:par>
                                <p:cTn id="37" presetID="8"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amond(in)">
                                      <p:cBhvr>
                                        <p:cTn id="39" dur="2000"/>
                                        <p:tgtEl>
                                          <p:spTgt spid="21"/>
                                        </p:tgtEl>
                                      </p:cBhvr>
                                    </p:animEffect>
                                  </p:childTnLst>
                                </p:cTn>
                              </p:par>
                              <p:par>
                                <p:cTn id="40" presetID="8"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amond(in)">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heckerboard(across)">
                                      <p:cBhvr>
                                        <p:cTn id="53" dur="500"/>
                                        <p:tgtEl>
                                          <p:spTgt spid="23"/>
                                        </p:tgtEl>
                                      </p:cBhvr>
                                    </p:animEffect>
                                  </p:childTnLst>
                                </p:cTn>
                              </p:par>
                              <p:par>
                                <p:cTn id="54" presetID="5"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par>
                                <p:cTn id="57" presetID="5" presetClass="entr" presetSubtype="1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checkerboard(across)">
                                      <p:cBhvr>
                                        <p:cTn id="59" dur="500"/>
                                        <p:tgtEl>
                                          <p:spTgt spid="25"/>
                                        </p:tgtEl>
                                      </p:cBhvr>
                                    </p:animEffect>
                                  </p:childTnLst>
                                </p:cTn>
                              </p:par>
                              <p:par>
                                <p:cTn id="60" presetID="5" presetClass="entr" presetSubtype="1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3" name="TextBox 2"/>
          <p:cNvSpPr txBox="1"/>
          <p:nvPr/>
        </p:nvSpPr>
        <p:spPr>
          <a:xfrm>
            <a:off x="685800" y="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600200" y="133350"/>
            <a:ext cx="5947064" cy="584727"/>
          </a:xfrm>
          <a:prstGeom prst="rect">
            <a:avLst/>
          </a:prstGeom>
          <a:noFill/>
        </p:spPr>
        <p:txBody>
          <a:bodyPr wrap="square" lIns="91391" tIns="45696" rIns="91391" bIns="45696" rtlCol="0">
            <a:spAutoFit/>
          </a:bodyPr>
          <a:lstStyle/>
          <a:p>
            <a:pPr algn="ctr"/>
            <a:r>
              <a:rPr lang="en-US" sz="3200" b="1" dirty="0" smtClean="0">
                <a:latin typeface="Arial-Rounded" pitchFamily="34" charset="0"/>
                <a:ea typeface="Arial-Rounded" pitchFamily="34" charset="0"/>
                <a:cs typeface="Arial-Rounded" pitchFamily="34" charset="0"/>
              </a:rPr>
              <a:t>Chúa tể rừng xanh</a:t>
            </a:r>
            <a:endParaRPr lang="en-US" sz="32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152400" y="590550"/>
            <a:ext cx="8991600" cy="1246447"/>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a:t>
            </a:r>
          </a:p>
          <a:p>
            <a:pPr marL="0" lvl="1" algn="just"/>
            <a:endParaRPr lang="en-US" sz="2500" dirty="0" smtClean="0">
              <a:latin typeface="Arial-Rounded" pitchFamily="34" charset="0"/>
              <a:ea typeface="Arial-Rounded" pitchFamily="34" charset="0"/>
              <a:cs typeface="Arial-Rounded" pitchFamily="34" charset="0"/>
            </a:endParaRPr>
          </a:p>
          <a:p>
            <a:pPr marL="0" lvl="1" algn="just"/>
            <a:r>
              <a:rPr lang="en-US" sz="2500" dirty="0" smtClean="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9" name="TextBox 15"/>
          <p:cNvSpPr txBox="1">
            <a:spLocks noChangeArrowheads="1"/>
          </p:cNvSpPr>
          <p:nvPr/>
        </p:nvSpPr>
        <p:spPr bwMode="auto">
          <a:xfrm>
            <a:off x="0" y="514350"/>
            <a:ext cx="1936750" cy="369332"/>
          </a:xfrm>
          <a:prstGeom prst="rect">
            <a:avLst/>
          </a:prstGeom>
          <a:noFill/>
          <a:ln w="9525">
            <a:noFill/>
            <a:miter lim="800000"/>
            <a:headEnd/>
            <a:tailEnd/>
          </a:ln>
        </p:spPr>
        <p:txBody>
          <a:bodyPr wrap="square">
            <a:spAutoFit/>
          </a:bodyPr>
          <a:lstStyle/>
          <a:p>
            <a:r>
              <a:rPr lang="en-US" b="1" dirty="0">
                <a:solidFill>
                  <a:srgbClr val="FF0000"/>
                </a:solidFill>
                <a:latin typeface="Times New Roman" pitchFamily="18" charset="0"/>
                <a:cs typeface="Times New Roman" pitchFamily="18" charset="0"/>
              </a:rPr>
              <a:t>Đoạn 1</a:t>
            </a:r>
          </a:p>
        </p:txBody>
      </p:sp>
      <p:sp>
        <p:nvSpPr>
          <p:cNvPr id="10" name="TextBox 15"/>
          <p:cNvSpPr txBox="1">
            <a:spLocks noChangeArrowheads="1"/>
          </p:cNvSpPr>
          <p:nvPr/>
        </p:nvSpPr>
        <p:spPr bwMode="auto">
          <a:xfrm>
            <a:off x="0" y="3028950"/>
            <a:ext cx="1219200" cy="369332"/>
          </a:xfrm>
          <a:prstGeom prst="rect">
            <a:avLst/>
          </a:prstGeom>
          <a:noFill/>
          <a:ln w="9525">
            <a:noFill/>
            <a:miter lim="800000"/>
            <a:headEnd/>
            <a:tailEnd/>
          </a:ln>
        </p:spPr>
        <p:txBody>
          <a:bodyPr wrap="square">
            <a:spAutoFit/>
          </a:bodyPr>
          <a:lstStyle/>
          <a:p>
            <a:r>
              <a:rPr lang="en-US" b="1" dirty="0">
                <a:solidFill>
                  <a:srgbClr val="FF0000"/>
                </a:solidFill>
                <a:latin typeface="Times New Roman" pitchFamily="18" charset="0"/>
                <a:cs typeface="Times New Roman" pitchFamily="18" charset="0"/>
              </a:rPr>
              <a:t>Đoạn </a:t>
            </a:r>
            <a:r>
              <a:rPr lang="en-US" b="1" dirty="0" smtClean="0">
                <a:solidFill>
                  <a:srgbClr val="FF0000"/>
                </a:solidFill>
                <a:latin typeface="Times New Roman" pitchFamily="18" charset="0"/>
                <a:cs typeface="Times New Roman" pitchFamily="18" charset="0"/>
              </a:rPr>
              <a:t>2</a:t>
            </a:r>
            <a:endParaRPr lang="en-US" b="1" dirty="0">
              <a:solidFill>
                <a:srgbClr val="FF0000"/>
              </a:solidFill>
              <a:latin typeface="Times New Roman" pitchFamily="18" charset="0"/>
              <a:cs typeface="Times New Roman" pitchFamily="18" charset="0"/>
            </a:endParaRPr>
          </a:p>
        </p:txBody>
      </p:sp>
      <p:sp>
        <p:nvSpPr>
          <p:cNvPr id="8" name="Rectangle 7"/>
          <p:cNvSpPr/>
          <p:nvPr/>
        </p:nvSpPr>
        <p:spPr>
          <a:xfrm>
            <a:off x="0" y="819150"/>
            <a:ext cx="9144000" cy="2246769"/>
          </a:xfrm>
          <a:prstGeom prst="rect">
            <a:avLst/>
          </a:prstGeom>
        </p:spPr>
        <p:txBody>
          <a:bodyPr wrap="square">
            <a:spAutoFit/>
          </a:bodyPr>
          <a:lstStyle/>
          <a:p>
            <a:r>
              <a:rPr lang="en-US" sz="2800" dirty="0" smtClean="0">
                <a:solidFill>
                  <a:schemeClr val="tx2"/>
                </a:solidFill>
              </a:rPr>
              <a:t>	</a:t>
            </a:r>
            <a:r>
              <a:rPr lang="en-US" sz="2800" dirty="0" smtClean="0"/>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smtClean="0"/>
              <a:t>Hổ</a:t>
            </a:r>
            <a:r>
              <a:rPr lang="en-US" sz="2800" dirty="0" smtClean="0"/>
              <a:t> </a:t>
            </a:r>
            <a:r>
              <a:rPr lang="en-US" sz="2800" dirty="0" err="1" smtClean="0"/>
              <a:t>di</a:t>
            </a:r>
            <a:r>
              <a:rPr lang="en-US" sz="2800" dirty="0" smtClean="0"/>
              <a:t> chuyển nhanh, </a:t>
            </a:r>
            <a:r>
              <a:rPr lang="en-US" sz="2800" dirty="0" err="1" smtClean="0"/>
              <a:t>có</a:t>
            </a:r>
            <a:r>
              <a:rPr lang="en-US" sz="2800" dirty="0" smtClean="0"/>
              <a:t> </a:t>
            </a:r>
            <a:r>
              <a:rPr lang="en-US" sz="2800" dirty="0" err="1" smtClean="0"/>
              <a:t>thể</a:t>
            </a:r>
            <a:r>
              <a:rPr lang="en-US" sz="2800" dirty="0" smtClean="0"/>
              <a:t> </a:t>
            </a:r>
            <a:r>
              <a:rPr lang="en-US" sz="2800" dirty="0" err="1" smtClean="0"/>
              <a:t>nhảy</a:t>
            </a:r>
            <a:r>
              <a:rPr lang="en-US" sz="2800" dirty="0" smtClean="0"/>
              <a:t> xa và săn mồi rất giỏi. Hổ rất khoẻ và hung dữ.</a:t>
            </a:r>
            <a:endParaRPr lang="en-US" sz="2800" dirty="0"/>
          </a:p>
        </p:txBody>
      </p:sp>
      <p:sp>
        <p:nvSpPr>
          <p:cNvPr id="11" name="Rectangle 10"/>
          <p:cNvSpPr/>
          <p:nvPr/>
        </p:nvSpPr>
        <p:spPr>
          <a:xfrm>
            <a:off x="0" y="3257550"/>
            <a:ext cx="8915400" cy="1446550"/>
          </a:xfrm>
          <a:prstGeom prst="rect">
            <a:avLst/>
          </a:prstGeom>
        </p:spPr>
        <p:txBody>
          <a:bodyPr wrap="square">
            <a:spAutoFit/>
          </a:bodyPr>
          <a:lstStyle/>
          <a:p>
            <a:pPr algn="just">
              <a:defRPr/>
            </a:pPr>
            <a:r>
              <a:rPr lang="en-US" sz="3200" dirty="0" smtClean="0"/>
              <a:t>	</a:t>
            </a:r>
            <a:r>
              <a:rPr lang="en-US" sz="2800" dirty="0" smtClean="0"/>
              <a:t>Hầu hết các con vật sống trong rừng đều sợ hổ. Vì vậy, hổ được xem là chúa tể rừng xanh.</a:t>
            </a:r>
          </a:p>
          <a:p>
            <a:pPr algn="just">
              <a:defRPr/>
            </a:pPr>
            <a:r>
              <a:rPr lang="en-US" sz="2800" i="1" dirty="0" smtClean="0"/>
              <a:t>                                    (Theo</a:t>
            </a:r>
            <a:r>
              <a:rPr lang="en-US" sz="2800" dirty="0" smtClean="0"/>
              <a:t> </a:t>
            </a:r>
            <a:r>
              <a:rPr lang="en-US" sz="2800" dirty="0" err="1" smtClean="0"/>
              <a:t>Từ</a:t>
            </a:r>
            <a:r>
              <a:rPr lang="en-US" sz="2800" dirty="0" smtClean="0"/>
              <a:t> </a:t>
            </a:r>
            <a:r>
              <a:rPr lang="en-US" sz="2800" dirty="0" err="1" smtClean="0"/>
              <a:t>điển</a:t>
            </a:r>
            <a:r>
              <a:rPr lang="en-US" sz="2800" dirty="0" smtClean="0"/>
              <a:t> </a:t>
            </a:r>
            <a:r>
              <a:rPr lang="en-US" sz="2800" dirty="0" err="1" smtClean="0"/>
              <a:t>tranh</a:t>
            </a:r>
            <a:r>
              <a:rPr lang="en-US" sz="2800" dirty="0" smtClean="0"/>
              <a:t> </a:t>
            </a:r>
            <a:r>
              <a:rPr lang="en-US" sz="2800" dirty="0" err="1" smtClean="0"/>
              <a:t>về</a:t>
            </a:r>
            <a:r>
              <a:rPr lang="en-US" sz="2800" dirty="0" smtClean="0"/>
              <a:t> </a:t>
            </a:r>
            <a:r>
              <a:rPr lang="en-US" sz="2800" dirty="0" err="1" smtClean="0"/>
              <a:t>các</a:t>
            </a:r>
            <a:r>
              <a:rPr lang="en-US" sz="2800" dirty="0" smtClean="0"/>
              <a:t> con </a:t>
            </a:r>
            <a:r>
              <a:rPr lang="en-US" sz="2800" dirty="0" err="1" smtClean="0"/>
              <a:t>vật</a:t>
            </a:r>
            <a:r>
              <a:rPr lang="en-US" sz="2800" dirty="0" smtClean="0"/>
              <a:t>)</a:t>
            </a:r>
            <a:endParaRPr lang="en-US" sz="2800" dirty="0"/>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8" name="Rounded Rectangle 7"/>
          <p:cNvSpPr/>
          <p:nvPr/>
        </p:nvSpPr>
        <p:spPr>
          <a:xfrm>
            <a:off x="0" y="971550"/>
            <a:ext cx="3048000" cy="685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sz="5400" b="1" dirty="0">
                <a:solidFill>
                  <a:schemeClr val="bg1"/>
                </a:solidFill>
                <a:latin typeface="Times New Roman" panose="02020603050405020304" pitchFamily="18" charset="0"/>
                <a:cs typeface="Times New Roman" panose="02020603050405020304" pitchFamily="18" charset="0"/>
              </a:rPr>
              <a:t>    </a:t>
            </a:r>
            <a:r>
              <a:rPr lang="en-US" sz="3600" b="1" dirty="0" smtClean="0">
                <a:solidFill>
                  <a:srgbClr val="FFFF00"/>
                </a:solidFill>
                <a:latin typeface="Times New Roman" panose="02020603050405020304" pitchFamily="18" charset="0"/>
                <a:cs typeface="Times New Roman" panose="02020603050405020304" pitchFamily="18" charset="0"/>
              </a:rPr>
              <a:t>Từ ngữ:  </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381000" y="2114550"/>
            <a:ext cx="26670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lang="en-US" altLang="en-US" sz="4800" b="1" dirty="0" smtClean="0">
                <a:solidFill>
                  <a:schemeClr val="accent1">
                    <a:lumMod val="75000"/>
                  </a:schemeClr>
                </a:solidFill>
                <a:latin typeface="Times New Roman" pitchFamily="18" charset="0"/>
                <a:cs typeface="Times New Roman" pitchFamily="18" charset="0"/>
              </a:rPr>
              <a:t>c</a:t>
            </a:r>
            <a:r>
              <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húa</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tể</a:t>
            </a:r>
            <a:endPar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16" name="Subtitle 2"/>
          <p:cNvSpPr txBox="1">
            <a:spLocks/>
          </p:cNvSpPr>
          <p:nvPr/>
        </p:nvSpPr>
        <p:spPr bwMode="auto">
          <a:xfrm>
            <a:off x="0" y="3181350"/>
            <a:ext cx="3124200"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vuốt sắc</a:t>
            </a:r>
            <a:endParaRPr lang="en-US" altLang="en-US" sz="4800" b="1" dirty="0">
              <a:solidFill>
                <a:schemeClr val="accent1">
                  <a:lumMod val="75000"/>
                </a:schemeClr>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3048001" y="971550"/>
            <a:ext cx="5791200" cy="3810000"/>
          </a:xfrm>
          <a:prstGeom prst="rect">
            <a:avLst/>
          </a:prstGeom>
          <a:noFill/>
          <a:ln w="9525">
            <a:noFill/>
            <a:miter lim="800000"/>
            <a:headEnd/>
            <a:tailEnd/>
          </a:ln>
        </p:spPr>
      </p:pic>
      <p:pic>
        <p:nvPicPr>
          <p:cNvPr id="7" name="Picture 6"/>
          <p:cNvPicPr>
            <a:picLocks noChangeAspect="1" noChangeArrowheads="1"/>
          </p:cNvPicPr>
          <p:nvPr/>
        </p:nvPicPr>
        <p:blipFill>
          <a:blip r:embed="rId3">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71600" y="285750"/>
            <a:ext cx="7010400" cy="3048000"/>
          </a:xfrm>
          <a:prstGeom prst="rect">
            <a:avLst/>
          </a:prstGeom>
          <a:noFill/>
          <a:ln w="9525">
            <a:noFill/>
            <a:miter lim="800000"/>
            <a:headEnd/>
            <a:tailEnd/>
          </a:ln>
          <a:effectLst/>
        </p:spPr>
      </p:pic>
      <p:sp>
        <p:nvSpPr>
          <p:cNvPr id="5" name="Subtitle 2"/>
          <p:cNvSpPr txBox="1">
            <a:spLocks/>
          </p:cNvSpPr>
          <p:nvPr/>
        </p:nvSpPr>
        <p:spPr>
          <a:xfrm>
            <a:off x="2057400" y="3181350"/>
            <a:ext cx="4953000" cy="1600200"/>
          </a:xfrm>
          <a:prstGeom prst="rect">
            <a:avLst/>
          </a:prstGeom>
          <a:solidFill>
            <a:schemeClr val="accent6"/>
          </a:solidFill>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4800" b="1"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Luyện</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48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đọc</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48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nhóm</a:t>
            </a:r>
            <a:endPar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228600" y="590550"/>
            <a:ext cx="8686800" cy="4401205"/>
          </a:xfrm>
          <a:prstGeom prst="rect">
            <a:avLst/>
          </a:prstGeom>
          <a:solidFill>
            <a:schemeClr val="bg1"/>
          </a:solidFill>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latin typeface="+mn-lt"/>
              </a:rPr>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smtClean="0">
                <a:latin typeface="+mn-lt"/>
              </a:rPr>
              <a:t>Hổ</a:t>
            </a:r>
            <a:r>
              <a:rPr lang="en-US" sz="2800" dirty="0"/>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latin typeface="+mn-lt"/>
              </a:rPr>
              <a:t>có</a:t>
            </a:r>
            <a:r>
              <a:rPr lang="en-US" sz="2800" dirty="0" smtClean="0">
                <a:latin typeface="+mn-lt"/>
              </a:rPr>
              <a:t> </a:t>
            </a:r>
            <a:r>
              <a:rPr lang="en-US" sz="2800" dirty="0" err="1" smtClean="0">
                <a:latin typeface="+mn-lt"/>
              </a:rPr>
              <a:t>thể</a:t>
            </a:r>
            <a:r>
              <a:rPr lang="en-US" sz="2800" dirty="0" smtClean="0">
                <a:latin typeface="+mn-lt"/>
              </a:rPr>
              <a:t> </a:t>
            </a:r>
            <a:r>
              <a:rPr lang="en-US" sz="2800" dirty="0" err="1" smtClean="0">
                <a:latin typeface="+mn-lt"/>
              </a:rPr>
              <a:t>nhảy</a:t>
            </a:r>
            <a:r>
              <a:rPr lang="en-US" sz="2800" dirty="0" smtClean="0">
                <a:latin typeface="+mn-lt"/>
              </a:rPr>
              <a:t> </a:t>
            </a:r>
            <a:r>
              <a:rPr lang="en-US" sz="2800" dirty="0">
                <a:latin typeface="+mn-lt"/>
              </a:rPr>
              <a:t>xa và săn mồi rất giỏi. Hổ rất khoẻ và hung dữ.</a:t>
            </a:r>
          </a:p>
          <a:p>
            <a:pPr algn="just">
              <a:defRPr/>
            </a:pPr>
            <a:r>
              <a:rPr lang="en-US" sz="2800" dirty="0">
                <a:latin typeface="+mn-lt"/>
              </a:rPr>
              <a:t>	Hầu hết các con vật sống trong rừng đều sợ hổ. Vì vậy, hổ được xem là chúa tể rừng xanh.</a:t>
            </a:r>
          </a:p>
          <a:p>
            <a:pPr algn="just">
              <a:defRPr/>
            </a:pPr>
            <a:r>
              <a:rPr lang="en-US" sz="2800" i="1" dirty="0">
                <a:latin typeface="+mn-lt"/>
              </a:rPr>
              <a:t>                                </a:t>
            </a:r>
            <a:r>
              <a:rPr lang="en-US" sz="2800" i="1" dirty="0" smtClean="0">
                <a:latin typeface="+mn-lt"/>
              </a:rPr>
              <a:t>  </a:t>
            </a:r>
            <a:r>
              <a:rPr lang="en-US" sz="2800" i="1" dirty="0">
                <a:latin typeface="+mn-lt"/>
              </a:rPr>
              <a:t>(</a:t>
            </a:r>
            <a:r>
              <a:rPr lang="en-US" sz="2800" i="1" dirty="0" err="1" smtClean="0">
                <a:latin typeface="+mn-lt"/>
              </a:rPr>
              <a:t>TheoTừ</a:t>
            </a:r>
            <a:r>
              <a:rPr lang="en-US" sz="2800" i="1" dirty="0" smtClean="0">
                <a:latin typeface="+mn-lt"/>
              </a:rPr>
              <a:t> </a:t>
            </a:r>
            <a:r>
              <a:rPr lang="en-US" sz="2800" i="1" dirty="0" err="1" smtClean="0">
                <a:latin typeface="+mn-lt"/>
              </a:rPr>
              <a:t>điển</a:t>
            </a:r>
            <a:r>
              <a:rPr lang="en-US" sz="2800" i="1" dirty="0" smtClean="0">
                <a:latin typeface="+mn-lt"/>
              </a:rPr>
              <a:t> </a:t>
            </a:r>
            <a:r>
              <a:rPr lang="en-US" sz="2800" i="1" dirty="0" err="1" smtClean="0">
                <a:latin typeface="+mn-lt"/>
              </a:rPr>
              <a:t>tranh</a:t>
            </a:r>
            <a:r>
              <a:rPr lang="en-US" sz="2800" i="1" dirty="0" smtClean="0">
                <a:latin typeface="+mn-lt"/>
              </a:rPr>
              <a:t> </a:t>
            </a:r>
            <a:r>
              <a:rPr lang="en-US" sz="2800" i="1" dirty="0" err="1" smtClean="0">
                <a:latin typeface="+mn-lt"/>
              </a:rPr>
              <a:t>về</a:t>
            </a:r>
            <a:r>
              <a:rPr lang="en-US" sz="2800" i="1" dirty="0" smtClean="0">
                <a:latin typeface="+mn-lt"/>
              </a:rPr>
              <a:t> </a:t>
            </a:r>
            <a:r>
              <a:rPr lang="en-US" sz="2800" i="1" dirty="0" err="1" smtClean="0">
                <a:latin typeface="+mn-lt"/>
              </a:rPr>
              <a:t>các</a:t>
            </a:r>
            <a:r>
              <a:rPr lang="en-US" sz="2800" i="1" dirty="0" smtClean="0">
                <a:latin typeface="+mn-lt"/>
              </a:rPr>
              <a:t> con </a:t>
            </a:r>
            <a:r>
              <a:rPr lang="en-US" sz="2800" i="1" dirty="0" err="1" smtClean="0">
                <a:latin typeface="+mn-lt"/>
              </a:rPr>
              <a:t>vật</a:t>
            </a:r>
            <a:r>
              <a:rPr lang="en-US" sz="2800" dirty="0" smtClean="0">
                <a:latin typeface="+mn-lt"/>
              </a:rPr>
              <a:t>)</a:t>
            </a:r>
          </a:p>
        </p:txBody>
      </p:sp>
      <p:sp>
        <p:nvSpPr>
          <p:cNvPr id="4" name="Oval 3"/>
          <p:cNvSpPr/>
          <p:nvPr/>
        </p:nvSpPr>
        <p:spPr>
          <a:xfrm>
            <a:off x="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5" name="TextBox 4"/>
          <p:cNvSpPr txBox="1"/>
          <p:nvPr/>
        </p:nvSpPr>
        <p:spPr>
          <a:xfrm>
            <a:off x="609600" y="43815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523184"/>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dirty="0">
                <a:latin typeface="Arial-Rounded" pitchFamily="34" charset="0"/>
                <a:ea typeface="Arial-Rounded" pitchFamily="34" charset="0"/>
                <a:cs typeface="Arial-Rounded" pitchFamily="34" charset="0"/>
              </a:rPr>
              <a:t>Dặn </a:t>
            </a:r>
            <a:r>
              <a:rPr lang="en-US" sz="2800" b="1" dirty="0" smtClean="0">
                <a:latin typeface="Arial-Rounded" pitchFamily="34" charset="0"/>
                <a:ea typeface="Arial-Rounded" pitchFamily="34" charset="0"/>
                <a:cs typeface="Arial-Rounded" pitchFamily="34" charset="0"/>
              </a:rPr>
              <a:t>dò</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endParaRPr lang="vi-VN" smtClean="0"/>
          </a:p>
        </p:txBody>
      </p:sp>
      <p:sp>
        <p:nvSpPr>
          <p:cNvPr id="3075" name="Rectangle 3"/>
          <p:cNvSpPr>
            <a:spLocks noGrp="1" noChangeArrowheads="1"/>
          </p:cNvSpPr>
          <p:nvPr>
            <p:ph type="body" idx="4294967295"/>
          </p:nvPr>
        </p:nvSpPr>
        <p:spPr/>
        <p:txBody>
          <a:bodyPr/>
          <a:lstStyle/>
          <a:p>
            <a:pPr eaLnBrk="1" hangingPunct="1"/>
            <a:endParaRPr lang="vi-VN" smtClean="0"/>
          </a:p>
        </p:txBody>
      </p:sp>
      <p:pic>
        <p:nvPicPr>
          <p:cNvPr id="3076" name="Picture 4" descr="5Bshowimg_com5D_CG_Backgrounds_Flowers_HS010_350AA"/>
          <p:cNvPicPr>
            <a:picLocks noChangeAspect="1" noChangeArrowheads="1"/>
          </p:cNvPicPr>
          <p:nvPr/>
        </p:nvPicPr>
        <p:blipFill>
          <a:blip r:embed="rId3"/>
          <a:srcRect/>
          <a:stretch>
            <a:fillRect/>
          </a:stretch>
        </p:blipFill>
        <p:spPr bwMode="auto">
          <a:xfrm>
            <a:off x="0" y="-228600"/>
            <a:ext cx="9144000" cy="5143500"/>
          </a:xfrm>
          <a:prstGeom prst="rect">
            <a:avLst/>
          </a:prstGeom>
          <a:noFill/>
          <a:ln w="9525">
            <a:noFill/>
            <a:miter lim="800000"/>
            <a:headEnd/>
            <a:tailEnd/>
          </a:ln>
        </p:spPr>
      </p:pic>
      <p:pic>
        <p:nvPicPr>
          <p:cNvPr id="11" name="Picture 24" descr="nn"/>
          <p:cNvPicPr>
            <a:picLocks noChangeAspect="1" noChangeArrowheads="1"/>
          </p:cNvPicPr>
          <p:nvPr/>
        </p:nvPicPr>
        <p:blipFill>
          <a:blip r:embed="rId4"/>
          <a:srcRect/>
          <a:stretch>
            <a:fillRect/>
          </a:stretch>
        </p:blipFill>
        <p:spPr bwMode="auto">
          <a:xfrm>
            <a:off x="5943600" y="3143250"/>
            <a:ext cx="2743200" cy="1714500"/>
          </a:xfrm>
          <a:prstGeom prst="rect">
            <a:avLst/>
          </a:prstGeom>
          <a:noFill/>
          <a:ln w="9525">
            <a:noFill/>
            <a:miter lim="800000"/>
            <a:headEnd/>
            <a:tailEnd/>
          </a:ln>
        </p:spPr>
      </p:pic>
      <p:pic>
        <p:nvPicPr>
          <p:cNvPr id="13" name="Picture 26" descr="files-wallpaper2-toco-toucan"/>
          <p:cNvPicPr>
            <a:picLocks noChangeAspect="1" noChangeArrowheads="1"/>
          </p:cNvPicPr>
          <p:nvPr/>
        </p:nvPicPr>
        <p:blipFill>
          <a:blip r:embed="rId5"/>
          <a:srcRect/>
          <a:stretch>
            <a:fillRect/>
          </a:stretch>
        </p:blipFill>
        <p:spPr bwMode="auto">
          <a:xfrm>
            <a:off x="3352800" y="2800350"/>
            <a:ext cx="2743200" cy="1714500"/>
          </a:xfrm>
          <a:prstGeom prst="rect">
            <a:avLst/>
          </a:prstGeom>
          <a:noFill/>
          <a:ln w="9525">
            <a:noFill/>
            <a:miter lim="800000"/>
            <a:headEnd/>
            <a:tailEnd/>
          </a:ln>
        </p:spPr>
      </p:pic>
      <p:sp>
        <p:nvSpPr>
          <p:cNvPr id="3080" name="WordArt 27"/>
          <p:cNvSpPr>
            <a:spLocks noChangeArrowheads="1" noChangeShapeType="1" noTextEdit="1"/>
          </p:cNvSpPr>
          <p:nvPr/>
        </p:nvSpPr>
        <p:spPr bwMode="auto">
          <a:xfrm>
            <a:off x="685800" y="-247651"/>
            <a:ext cx="7239000" cy="676275"/>
          </a:xfrm>
          <a:prstGeom prst="rect">
            <a:avLst/>
          </a:prstGeom>
        </p:spPr>
        <p:txBody>
          <a:bodyPr wrap="none" lIns="68580" tIns="34290" rIns="68580" bIns="34290" fromWordArt="1">
            <a:prstTxWarp prst="textPlain">
              <a:avLst>
                <a:gd name="adj" fmla="val 50000"/>
              </a:avLst>
            </a:prstTxWarp>
          </a:bodyPr>
          <a:lstStyle/>
          <a:p>
            <a:pPr algn="ctr"/>
            <a:r>
              <a:rPr lang="vi-VN" sz="2700"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TRÒ CHƠI </a:t>
            </a:r>
            <a:r>
              <a:rPr lang="vi-VN"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a:t>
            </a:r>
            <a:r>
              <a:rPr lang="en-US" sz="2700" kern="1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CHỌN  </a:t>
            </a:r>
            <a:r>
              <a:rPr lang="en-US"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CON VẬT </a:t>
            </a:r>
            <a:r>
              <a:rPr lang="en-US" sz="2700" kern="10" dirty="0" err="1"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VẬT</a:t>
            </a:r>
            <a:r>
              <a:rPr lang="en-US"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MÀ EM THÍCH</a:t>
            </a:r>
            <a:r>
              <a:rPr lang="vi-VN"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endParaRPr lang="en-US" sz="2700"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endParaRPr>
          </a:p>
        </p:txBody>
      </p:sp>
      <p:graphicFrame>
        <p:nvGraphicFramePr>
          <p:cNvPr id="70693" name="Group 37"/>
          <p:cNvGraphicFramePr>
            <a:graphicFrameLocks noGrp="1"/>
          </p:cNvGraphicFramePr>
          <p:nvPr/>
        </p:nvGraphicFramePr>
        <p:xfrm>
          <a:off x="228599" y="438149"/>
          <a:ext cx="8763001" cy="4404340"/>
        </p:xfrm>
        <a:graphic>
          <a:graphicData uri="http://schemas.openxmlformats.org/drawingml/2006/table">
            <a:tbl>
              <a:tblPr/>
              <a:tblGrid>
                <a:gridCol w="2867404">
                  <a:extLst>
                    <a:ext uri="{9D8B030D-6E8A-4147-A177-3AD203B41FA5}">
                      <a16:colId xmlns:a16="http://schemas.microsoft.com/office/drawing/2014/main" val="20000"/>
                    </a:ext>
                  </a:extLst>
                </a:gridCol>
                <a:gridCol w="2867404">
                  <a:extLst>
                    <a:ext uri="{9D8B030D-6E8A-4147-A177-3AD203B41FA5}">
                      <a16:colId xmlns:a16="http://schemas.microsoft.com/office/drawing/2014/main" val="20001"/>
                    </a:ext>
                  </a:extLst>
                </a:gridCol>
                <a:gridCol w="3028193">
                  <a:extLst>
                    <a:ext uri="{9D8B030D-6E8A-4147-A177-3AD203B41FA5}">
                      <a16:colId xmlns:a16="http://schemas.microsoft.com/office/drawing/2014/main" val="20002"/>
                    </a:ext>
                  </a:extLst>
                </a:gridCol>
              </a:tblGrid>
              <a:tr h="20314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Cầu</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vồng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thường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xuất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hiện</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khi</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nào</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marL="91426" marR="91426"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Cầu</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vồng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thường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xuất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hiện</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khi</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nào</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endParaRPr>
                    </a:p>
                  </a:txBody>
                  <a:tcPr marL="91426" marR="91426"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Cầu</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vồng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thường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xuất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hiện</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khi</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nào</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3000" b="1" i="0" u="none" strike="noStrike" cap="none" normalizeH="0" baseline="0" dirty="0" smtClean="0">
                        <a:ln>
                          <a:noFill/>
                        </a:ln>
                        <a:solidFill>
                          <a:srgbClr val="FFFF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marL="91426" marR="91426"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extLst>
                  <a:ext uri="{0D108BD9-81ED-4DB2-BD59-A6C34878D82A}">
                    <a16:rowId xmlns:a16="http://schemas.microsoft.com/office/drawing/2014/main" val="10000"/>
                  </a:ext>
                </a:extLst>
              </a:tr>
              <a:tr h="1981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Cầu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vồng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có</a:t>
                      </a:r>
                      <a:endParaRPr kumimoji="0" lang="en-US" sz="27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mấy</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Đó</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là</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những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nào</a:t>
                      </a:r>
                      <a:r>
                        <a:rPr kumimoji="0" lang="en-US" sz="2700" b="1" i="0" u="none" strike="noStrike" cap="none" normalizeH="0" baseline="0" dirty="0" smtClean="0">
                          <a:ln>
                            <a:noFill/>
                          </a:ln>
                          <a:solidFill>
                            <a:schemeClr val="tx1"/>
                          </a:solidFill>
                          <a:effectLst/>
                          <a:latin typeface="Times New Roman" pitchFamily="18" charset="0"/>
                        </a:rPr>
                        <a:t>?</a:t>
                      </a:r>
                    </a:p>
                  </a:txBody>
                  <a:tcPr marL="91426" marR="91426"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Cầu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vồng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có</a:t>
                      </a:r>
                      <a:endParaRPr kumimoji="0" lang="en-US" sz="27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mấy</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Đó</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là</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những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nào</a:t>
                      </a:r>
                      <a:r>
                        <a:rPr kumimoji="0" lang="en-US" sz="2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marL="91426" marR="91426"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Cầu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vồng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có</a:t>
                      </a:r>
                      <a:endParaRPr kumimoji="0" lang="en-US" sz="27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mấy</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Đó</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là</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những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nào</a:t>
                      </a:r>
                      <a:r>
                        <a:rPr kumimoji="0" lang="en-US" sz="2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rPr>
                        <a:t>     </a:t>
                      </a:r>
                    </a:p>
                  </a:txBody>
                  <a:tcPr marL="91426" marR="91426"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extLst>
                  <a:ext uri="{0D108BD9-81ED-4DB2-BD59-A6C34878D82A}">
                    <a16:rowId xmlns:a16="http://schemas.microsoft.com/office/drawing/2014/main" val="10001"/>
                  </a:ext>
                </a:extLst>
              </a:tr>
            </a:tbl>
          </a:graphicData>
        </a:graphic>
      </p:graphicFrame>
      <p:pic>
        <p:nvPicPr>
          <p:cNvPr id="29" name="Picture 21" descr="S128x128P_10563"/>
          <p:cNvPicPr>
            <a:picLocks noChangeAspect="1" noChangeArrowheads="1" noCrop="1"/>
          </p:cNvPicPr>
          <p:nvPr/>
        </p:nvPicPr>
        <p:blipFill>
          <a:blip r:embed="rId6"/>
          <a:srcRect/>
          <a:stretch>
            <a:fillRect/>
          </a:stretch>
        </p:blipFill>
        <p:spPr bwMode="auto">
          <a:xfrm>
            <a:off x="3124200" y="438150"/>
            <a:ext cx="2819400" cy="1981200"/>
          </a:xfrm>
          <a:prstGeom prst="rect">
            <a:avLst/>
          </a:prstGeom>
          <a:noFill/>
          <a:ln w="9525">
            <a:noFill/>
            <a:miter lim="800000"/>
            <a:headEnd/>
            <a:tailEnd/>
          </a:ln>
        </p:spPr>
      </p:pic>
      <p:pic>
        <p:nvPicPr>
          <p:cNvPr id="31" name="Picture 23" descr="t050444a"/>
          <p:cNvPicPr>
            <a:picLocks noChangeAspect="1" noChangeArrowheads="1"/>
          </p:cNvPicPr>
          <p:nvPr/>
        </p:nvPicPr>
        <p:blipFill>
          <a:blip r:embed="rId7"/>
          <a:srcRect/>
          <a:stretch>
            <a:fillRect/>
          </a:stretch>
        </p:blipFill>
        <p:spPr bwMode="auto">
          <a:xfrm>
            <a:off x="152400" y="2495550"/>
            <a:ext cx="2971800" cy="2362200"/>
          </a:xfrm>
          <a:prstGeom prst="rect">
            <a:avLst/>
          </a:prstGeom>
          <a:noFill/>
          <a:ln w="9525">
            <a:noFill/>
            <a:miter lim="800000"/>
            <a:headEnd/>
            <a:tailEnd/>
          </a:ln>
        </p:spPr>
      </p:pic>
      <p:pic>
        <p:nvPicPr>
          <p:cNvPr id="28" name="Picture 22" descr="TLA (42)"/>
          <p:cNvPicPr>
            <a:picLocks noChangeAspect="1" noChangeArrowheads="1"/>
          </p:cNvPicPr>
          <p:nvPr/>
        </p:nvPicPr>
        <p:blipFill>
          <a:blip r:embed="rId8"/>
          <a:srcRect/>
          <a:stretch>
            <a:fillRect/>
          </a:stretch>
        </p:blipFill>
        <p:spPr bwMode="auto">
          <a:xfrm>
            <a:off x="228600" y="438150"/>
            <a:ext cx="2892425" cy="2057400"/>
          </a:xfrm>
          <a:prstGeom prst="rect">
            <a:avLst/>
          </a:prstGeom>
          <a:noFill/>
          <a:ln w="9525">
            <a:noFill/>
            <a:miter lim="800000"/>
            <a:headEnd/>
            <a:tailEnd/>
          </a:ln>
        </p:spPr>
      </p:pic>
      <p:pic>
        <p:nvPicPr>
          <p:cNvPr id="27" name="Picture 26" descr="files-wallpaper2-toco-toucan"/>
          <p:cNvPicPr>
            <a:picLocks noChangeAspect="1" noChangeArrowheads="1"/>
          </p:cNvPicPr>
          <p:nvPr/>
        </p:nvPicPr>
        <p:blipFill>
          <a:blip r:embed="rId5"/>
          <a:srcRect/>
          <a:stretch>
            <a:fillRect/>
          </a:stretch>
        </p:blipFill>
        <p:spPr bwMode="auto">
          <a:xfrm>
            <a:off x="3124200" y="2419350"/>
            <a:ext cx="2895600" cy="2438400"/>
          </a:xfrm>
          <a:prstGeom prst="rect">
            <a:avLst/>
          </a:prstGeom>
          <a:noFill/>
          <a:ln w="9525">
            <a:noFill/>
            <a:miter lim="800000"/>
            <a:headEnd/>
            <a:tailEnd/>
          </a:ln>
        </p:spPr>
      </p:pic>
      <p:pic>
        <p:nvPicPr>
          <p:cNvPr id="26" name="Picture 26" descr="Dạy bé tập nói bằng hình ảnh | Bé tập nói các con vật | Dạy bé học online"/>
          <p:cNvPicPr>
            <a:picLocks noChangeAspect="1" noChangeArrowheads="1"/>
          </p:cNvPicPr>
          <p:nvPr/>
        </p:nvPicPr>
        <p:blipFill>
          <a:blip r:embed="rId9" cstate="print"/>
          <a:srcRect/>
          <a:stretch>
            <a:fillRect/>
          </a:stretch>
        </p:blipFill>
        <p:spPr bwMode="auto">
          <a:xfrm>
            <a:off x="5943600" y="438150"/>
            <a:ext cx="3048000" cy="2057400"/>
          </a:xfrm>
          <a:prstGeom prst="rect">
            <a:avLst/>
          </a:prstGeom>
          <a:noFill/>
        </p:spPr>
      </p:pic>
      <p:pic>
        <p:nvPicPr>
          <p:cNvPr id="33" name="Picture 6" descr="Anh Con Ngua Van"/>
          <p:cNvPicPr>
            <a:picLocks noChangeAspect="1" noChangeArrowheads="1"/>
          </p:cNvPicPr>
          <p:nvPr/>
        </p:nvPicPr>
        <p:blipFill>
          <a:blip r:embed="rId10"/>
          <a:srcRect/>
          <a:stretch>
            <a:fillRect/>
          </a:stretch>
        </p:blipFill>
        <p:spPr bwMode="auto">
          <a:xfrm>
            <a:off x="5943600" y="2495550"/>
            <a:ext cx="3048000" cy="2362200"/>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xit" presetSubtype="4" fill="hold" nodeType="clickEffect">
                                  <p:stCondLst>
                                    <p:cond delay="0"/>
                                  </p:stCondLst>
                                  <p:childTnLst>
                                    <p:animEffect transition="out" filter="wheel(4)">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8" presetClass="exit" presetSubtype="12" fill="hold" nodeType="clickEffect">
                                  <p:stCondLst>
                                    <p:cond delay="0"/>
                                  </p:stCondLst>
                                  <p:childTnLst>
                                    <p:animEffect transition="out" filter="strips(downLeft)">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1" presetClass="exit" presetSubtype="4" fill="hold" nodeType="clickEffect">
                                  <p:stCondLst>
                                    <p:cond delay="0"/>
                                  </p:stCondLst>
                                  <p:childTnLst>
                                    <p:animEffect transition="out" filter="wheel(4)">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exit" presetSubtype="4" fill="hold" nodeType="clickEffect">
                                  <p:stCondLst>
                                    <p:cond delay="0"/>
                                  </p:stCondLst>
                                  <p:childTnLst>
                                    <p:anim calcmode="lin" valueType="num">
                                      <p:cBhvr additive="base">
                                        <p:cTn id="37" dur="500"/>
                                        <p:tgtEl>
                                          <p:spTgt spid="31"/>
                                        </p:tgtEl>
                                        <p:attrNameLst>
                                          <p:attrName>ppt_x</p:attrName>
                                        </p:attrNameLst>
                                      </p:cBhvr>
                                      <p:tavLst>
                                        <p:tav tm="0">
                                          <p:val>
                                            <p:strVal val="ppt_x"/>
                                          </p:val>
                                        </p:tav>
                                        <p:tav tm="100000">
                                          <p:val>
                                            <p:strVal val="ppt_x"/>
                                          </p:val>
                                        </p:tav>
                                      </p:tavLst>
                                    </p:anim>
                                    <p:anim calcmode="lin" valueType="num">
                                      <p:cBhvr additive="base">
                                        <p:cTn id="38" dur="500"/>
                                        <p:tgtEl>
                                          <p:spTgt spid="31"/>
                                        </p:tgtEl>
                                        <p:attrNameLst>
                                          <p:attrName>ppt_y</p:attrName>
                                        </p:attrNameLst>
                                      </p:cBhvr>
                                      <p:tavLst>
                                        <p:tav tm="0">
                                          <p:val>
                                            <p:strVal val="ppt_y"/>
                                          </p:val>
                                        </p:tav>
                                        <p:tav tm="100000">
                                          <p:val>
                                            <p:strVal val="1+ppt_h/2"/>
                                          </p:val>
                                        </p:tav>
                                      </p:tavLst>
                                    </p:anim>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33"/>
                    </p:tgtEl>
                  </p:cond>
                </p:stCondLst>
                <p:endSync evt="end" delay="0">
                  <p:rtn val="all"/>
                </p:endSync>
                <p:childTnLst>
                  <p:par>
                    <p:cTn id="41" fill="hold">
                      <p:stCondLst>
                        <p:cond delay="0"/>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p:cNvSpPr txBox="1">
            <a:spLocks noChangeArrowheads="1"/>
          </p:cNvSpPr>
          <p:nvPr/>
        </p:nvSpPr>
        <p:spPr bwMode="auto">
          <a:xfrm>
            <a:off x="0" y="1200150"/>
            <a:ext cx="4162424" cy="392906"/>
          </a:xfrm>
          <a:prstGeom prst="rect">
            <a:avLst/>
          </a:prstGeom>
          <a:noFill/>
          <a:ln w="9525">
            <a:noFill/>
            <a:miter lim="800000"/>
            <a:headEnd/>
            <a:tailEnd/>
          </a:ln>
        </p:spPr>
        <p:txBody>
          <a:bodyPr wrap="square" lIns="68580" tIns="34290" rIns="68580" bIns="34290">
            <a:spAutoFit/>
          </a:bodyPr>
          <a:lstStyle/>
          <a:p>
            <a:r>
              <a:rPr lang="en-US" sz="2100" b="1" dirty="0">
                <a:latin typeface="Times New Roman" pitchFamily="18" charset="0"/>
                <a:cs typeface="Times New Roman" pitchFamily="18" charset="0"/>
              </a:rPr>
              <a:t>1. </a:t>
            </a:r>
            <a:r>
              <a:rPr lang="en-US" sz="2100" b="1" dirty="0" smtClean="0">
                <a:latin typeface="Times New Roman" pitchFamily="18" charset="0"/>
                <a:cs typeface="Times New Roman" pitchFamily="18" charset="0"/>
              </a:rPr>
              <a:t>Giải câu đố</a:t>
            </a:r>
            <a:endParaRPr lang="en-US" sz="2100" b="1" dirty="0">
              <a:latin typeface="Times New Roman" pitchFamily="18" charset="0"/>
              <a:cs typeface="Times New Roman" pitchFamily="18" charset="0"/>
            </a:endParaRPr>
          </a:p>
        </p:txBody>
      </p:sp>
      <p:pic>
        <p:nvPicPr>
          <p:cNvPr id="12" name="Picture 8"/>
          <p:cNvPicPr>
            <a:picLocks noChangeAspect="1" noChangeArrowheads="1"/>
          </p:cNvPicPr>
          <p:nvPr/>
        </p:nvPicPr>
        <p:blipFill>
          <a:blip r:embed="rId2"/>
          <a:srcRect/>
          <a:stretch>
            <a:fillRect/>
          </a:stretch>
        </p:blipFill>
        <p:spPr bwMode="auto">
          <a:xfrm>
            <a:off x="152400" y="1504950"/>
            <a:ext cx="8686800" cy="3276600"/>
          </a:xfrm>
          <a:prstGeom prst="rect">
            <a:avLst/>
          </a:prstGeom>
          <a:noFill/>
          <a:ln w="9525">
            <a:noFill/>
            <a:miter lim="800000"/>
            <a:headEnd/>
            <a:tailEnd/>
          </a:ln>
          <a:effectLst/>
        </p:spPr>
      </p:pic>
      <p:sp>
        <p:nvSpPr>
          <p:cNvPr id="13314" name="AutoShape 2" descr="Hình ảnh con thỏ đẹp dễ thương cute và sinh động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Hình ảnh con thỏ đẹp dễ thương cute và sinh động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a:spLocks noChangeArrowheads="1"/>
          </p:cNvSpPr>
          <p:nvPr/>
        </p:nvSpPr>
        <p:spPr bwMode="auto">
          <a:xfrm>
            <a:off x="6629400" y="133350"/>
            <a:ext cx="2895600" cy="1108075"/>
          </a:xfrm>
          <a:prstGeom prst="rect">
            <a:avLst/>
          </a:prstGeom>
          <a:noFill/>
          <a:ln w="9525">
            <a:noFill/>
            <a:miter lim="800000"/>
            <a:headEnd/>
            <a:tailEnd/>
          </a:ln>
        </p:spPr>
        <p:txBody>
          <a:bodyPr>
            <a:spAutoFit/>
          </a:bodyPr>
          <a:lstStyle/>
          <a:p>
            <a:pPr>
              <a:spcBef>
                <a:spcPct val="50000"/>
              </a:spcBef>
            </a:pPr>
            <a:r>
              <a:rPr lang="en-US" sz="6600" dirty="0" err="1">
                <a:solidFill>
                  <a:srgbClr val="FF3300"/>
                </a:solidFill>
                <a:latin typeface="Times New Roman" pitchFamily="18" charset="0"/>
                <a:cs typeface="Times New Roman" pitchFamily="18" charset="0"/>
              </a:rPr>
              <a:t>Hết</a:t>
            </a:r>
            <a:r>
              <a:rPr lang="en-US" sz="6600" dirty="0">
                <a:solidFill>
                  <a:srgbClr val="FF3300"/>
                </a:solidFill>
                <a:latin typeface="Times New Roman" pitchFamily="18" charset="0"/>
                <a:cs typeface="Times New Roman" pitchFamily="18" charset="0"/>
              </a:rPr>
              <a:t> </a:t>
            </a:r>
            <a:r>
              <a:rPr lang="en-US" sz="6600" dirty="0" err="1">
                <a:solidFill>
                  <a:srgbClr val="FF3300"/>
                </a:solidFill>
                <a:latin typeface="Times New Roman" pitchFamily="18" charset="0"/>
                <a:cs typeface="Times New Roman" pitchFamily="18" charset="0"/>
              </a:rPr>
              <a:t>giờ</a:t>
            </a:r>
            <a:endParaRPr lang="en-US" sz="6600" dirty="0">
              <a:solidFill>
                <a:srgbClr val="FF3300"/>
              </a:solidFill>
              <a:latin typeface="Times New Roman" pitchFamily="18" charset="0"/>
              <a:cs typeface="Times New Roman" pitchFamily="18" charset="0"/>
            </a:endParaRPr>
          </a:p>
        </p:txBody>
      </p:sp>
      <p:sp>
        <p:nvSpPr>
          <p:cNvPr id="4" name="Text Box 8"/>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1</a:t>
            </a:r>
          </a:p>
        </p:txBody>
      </p:sp>
      <p:sp>
        <p:nvSpPr>
          <p:cNvPr id="5" name="Text Box 9"/>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2</a:t>
            </a:r>
          </a:p>
        </p:txBody>
      </p:sp>
      <p:sp>
        <p:nvSpPr>
          <p:cNvPr id="6" name="Text Box 10"/>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3</a:t>
            </a:r>
          </a:p>
        </p:txBody>
      </p:sp>
      <p:sp>
        <p:nvSpPr>
          <p:cNvPr id="7" name="Text Box 11"/>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4</a:t>
            </a:r>
          </a:p>
        </p:txBody>
      </p:sp>
      <p:sp>
        <p:nvSpPr>
          <p:cNvPr id="8" name="Text Box 12"/>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5</a:t>
            </a:r>
          </a:p>
        </p:txBody>
      </p:sp>
      <p:sp>
        <p:nvSpPr>
          <p:cNvPr id="9" name="Text Box 13"/>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6</a:t>
            </a:r>
          </a:p>
        </p:txBody>
      </p:sp>
      <p:sp>
        <p:nvSpPr>
          <p:cNvPr id="10" name="Text Box 14"/>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7</a:t>
            </a:r>
          </a:p>
        </p:txBody>
      </p:sp>
      <p:sp>
        <p:nvSpPr>
          <p:cNvPr id="11" name="Text Box 15"/>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8</a:t>
            </a:r>
          </a:p>
        </p:txBody>
      </p:sp>
      <p:sp>
        <p:nvSpPr>
          <p:cNvPr id="12" name="Text Box 16"/>
          <p:cNvSpPr txBox="1">
            <a:spLocks noChangeArrowheads="1"/>
          </p:cNvSpPr>
          <p:nvPr/>
        </p:nvSpPr>
        <p:spPr bwMode="auto">
          <a:xfrm>
            <a:off x="6934200" y="0"/>
            <a:ext cx="2209800" cy="1570038"/>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9</a:t>
            </a:r>
          </a:p>
        </p:txBody>
      </p:sp>
      <p:sp>
        <p:nvSpPr>
          <p:cNvPr id="13" name="Text Box 17"/>
          <p:cNvSpPr txBox="1">
            <a:spLocks noChangeArrowheads="1"/>
          </p:cNvSpPr>
          <p:nvPr/>
        </p:nvSpPr>
        <p:spPr bwMode="auto">
          <a:xfrm>
            <a:off x="6934200" y="0"/>
            <a:ext cx="2209800" cy="1570038"/>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10</a:t>
            </a:r>
          </a:p>
        </p:txBody>
      </p:sp>
      <p:sp>
        <p:nvSpPr>
          <p:cNvPr id="19" name="TextBox 11"/>
          <p:cNvSpPr txBox="1">
            <a:spLocks noChangeArrowheads="1"/>
          </p:cNvSpPr>
          <p:nvPr/>
        </p:nvSpPr>
        <p:spPr bwMode="auto">
          <a:xfrm>
            <a:off x="0" y="1276350"/>
            <a:ext cx="4162424" cy="392906"/>
          </a:xfrm>
          <a:prstGeom prst="rect">
            <a:avLst/>
          </a:prstGeom>
          <a:noFill/>
          <a:ln w="9525">
            <a:noFill/>
            <a:miter lim="800000"/>
            <a:headEnd/>
            <a:tailEnd/>
          </a:ln>
        </p:spPr>
        <p:txBody>
          <a:bodyPr wrap="square" lIns="68580" tIns="34290" rIns="68580" bIns="34290">
            <a:spAutoFit/>
          </a:bodyPr>
          <a:lstStyle/>
          <a:p>
            <a:r>
              <a:rPr lang="en-US" sz="2100" b="1" dirty="0">
                <a:latin typeface="Times New Roman" pitchFamily="18" charset="0"/>
                <a:cs typeface="Times New Roman" pitchFamily="18" charset="0"/>
              </a:rPr>
              <a:t>1. </a:t>
            </a:r>
            <a:r>
              <a:rPr lang="en-US" sz="2100" b="1" dirty="0" smtClean="0">
                <a:latin typeface="Times New Roman" pitchFamily="18" charset="0"/>
                <a:cs typeface="Times New Roman" pitchFamily="18" charset="0"/>
              </a:rPr>
              <a:t>Giải câu đố</a:t>
            </a:r>
            <a:endParaRPr lang="en-US" sz="2100" b="1" dirty="0">
              <a:latin typeface="Times New Roman" pitchFamily="18" charset="0"/>
              <a:cs typeface="Times New Roman" pitchFamily="18" charset="0"/>
            </a:endParaRPr>
          </a:p>
        </p:txBody>
      </p:sp>
      <p:pic>
        <p:nvPicPr>
          <p:cNvPr id="20" name="Picture 8"/>
          <p:cNvPicPr>
            <a:picLocks noChangeAspect="1" noChangeArrowheads="1"/>
          </p:cNvPicPr>
          <p:nvPr/>
        </p:nvPicPr>
        <p:blipFill>
          <a:blip r:embed="rId4"/>
          <a:srcRect/>
          <a:stretch>
            <a:fillRect/>
          </a:stretch>
        </p:blipFill>
        <p:spPr bwMode="auto">
          <a:xfrm>
            <a:off x="152400" y="1581150"/>
            <a:ext cx="8686800"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4)">
                                      <p:cBhvr>
                                        <p:cTn id="7" dur="1000"/>
                                        <p:tgtEl>
                                          <p:spTgt spid="13">
                                            <p:txEl>
                                              <p:pRg st="0" end="0"/>
                                            </p:txEl>
                                          </p:spTgt>
                                        </p:tgtEl>
                                      </p:cBhvr>
                                    </p:animEffect>
                                  </p:childTnLst>
                                  <p:subTnLst>
                                    <p:set>
                                      <p:cBhvr override="childStyle">
                                        <p:cTn dur="1" fill="hold" display="0" masterRel="sameClick" afterEffect="1">
                                          <p:stCondLst>
                                            <p:cond evt="end" delay="0">
                                              <p:tn val="5"/>
                                            </p:cond>
                                          </p:stCondLst>
                                        </p:cTn>
                                        <p:tgtEl>
                                          <p:spTgt spid="13">
                                            <p:txEl>
                                              <p:pRg st="0" end="0"/>
                                            </p:txEl>
                                          </p:spTgt>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4" presetClass="exit" presetSubtype="16" fill="hold" grpId="0" nodeType="withEffect">
                                  <p:stCondLst>
                                    <p:cond delay="0"/>
                                  </p:stCondLst>
                                  <p:childTnLst>
                                    <p:animEffect transition="out" filter="box(in)">
                                      <p:cBhvr>
                                        <p:cTn id="9" dur="500"/>
                                        <p:tgtEl>
                                          <p:spTgt spid="13">
                                            <p:txEl>
                                              <p:pRg st="0" end="0"/>
                                            </p:txEl>
                                          </p:spTgt>
                                        </p:tgtEl>
                                      </p:cBhvr>
                                    </p:animEffect>
                                    <p:set>
                                      <p:cBhvr>
                                        <p:cTn id="10" dur="1" fill="hold">
                                          <p:stCondLst>
                                            <p:cond delay="499"/>
                                          </p:stCondLst>
                                        </p:cTn>
                                        <p:tgtEl>
                                          <p:spTgt spid="13">
                                            <p:txEl>
                                              <p:pRg st="0" end="0"/>
                                            </p:txEl>
                                          </p:spTgt>
                                        </p:tgtEl>
                                        <p:attrNameLst>
                                          <p:attrName>style.visibility</p:attrName>
                                        </p:attrNameLst>
                                      </p:cBhvr>
                                      <p:to>
                                        <p:strVal val="hidden"/>
                                      </p:to>
                                    </p:set>
                                  </p:childTnLst>
                                </p:cTn>
                              </p:par>
                            </p:childTnLst>
                          </p:cTn>
                        </p:par>
                        <p:par>
                          <p:cTn id="11" fill="hold">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4)">
                                      <p:cBhvr>
                                        <p:cTn id="14" dur="1000"/>
                                        <p:tgtEl>
                                          <p:spTgt spid="12"/>
                                        </p:tgtEl>
                                      </p:cBhvr>
                                    </p:animEffect>
                                  </p:childTnLst>
                                  <p:subTnLst>
                                    <p:set>
                                      <p:cBhvr override="childStyle">
                                        <p:cTn dur="1" fill="hold" display="0" masterRel="sameClick" afterEffect="1">
                                          <p:stCondLst>
                                            <p:cond evt="end" delay="0">
                                              <p:tn val="12"/>
                                            </p:cond>
                                          </p:stCondLst>
                                        </p:cTn>
                                        <p:tgtEl>
                                          <p:spTgt spid="12"/>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4)">
                                      <p:cBhvr>
                                        <p:cTn id="18" dur="1000"/>
                                        <p:tgtEl>
                                          <p:spTgt spid="11"/>
                                        </p:tgtEl>
                                      </p:cBhvr>
                                    </p:animEffect>
                                  </p:childTnLst>
                                  <p:subTnLst>
                                    <p:set>
                                      <p:cBhvr override="childStyle">
                                        <p:cTn dur="1" fill="hold" display="0" masterRel="sameClick" afterEffect="1">
                                          <p:stCondLst>
                                            <p:cond evt="end" delay="0">
                                              <p:tn val="16"/>
                                            </p:cond>
                                          </p:stCondLst>
                                        </p:cTn>
                                        <p:tgtEl>
                                          <p:spTgt spid="11"/>
                                        </p:tgtEl>
                                        <p:attrNameLst>
                                          <p:attrName>style.visibility</p:attrName>
                                        </p:attrNameLst>
                                      </p:cBhvr>
                                      <p:to>
                                        <p:strVal val="hidden"/>
                                      </p:to>
                                    </p:set>
                                    <p:audio>
                                      <p:cMediaNode vol="100000">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9" fill="hold">
                            <p:stCondLst>
                              <p:cond delay="3000"/>
                            </p:stCondLst>
                            <p:childTnLst>
                              <p:par>
                                <p:cTn id="20" presetID="21"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1000"/>
                                        <p:tgtEl>
                                          <p:spTgt spid="10"/>
                                        </p:tgtEl>
                                      </p:cBhvr>
                                    </p:animEffect>
                                  </p:childTnLst>
                                  <p:subTnLst>
                                    <p:set>
                                      <p:cBhvr override="childStyle">
                                        <p:cTn dur="1" fill="hold" display="0" masterRel="sameClick" afterEffect="1">
                                          <p:stCondLst>
                                            <p:cond evt="end" delay="0">
                                              <p:tn val="20"/>
                                            </p:cond>
                                          </p:stCondLst>
                                        </p:cTn>
                                        <p:tgtEl>
                                          <p:spTgt spid="10"/>
                                        </p:tgtEl>
                                        <p:attrNameLst>
                                          <p:attrName>style.visibility</p:attrName>
                                        </p:attrNameLst>
                                      </p:cBhvr>
                                      <p:to>
                                        <p:strVal val="hidden"/>
                                      </p:to>
                                    </p:set>
                                    <p:audio>
                                      <p:cMediaNode vol="100000">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3" fill="hold">
                            <p:stCondLst>
                              <p:cond delay="4000"/>
                            </p:stCondLst>
                            <p:childTnLst>
                              <p:par>
                                <p:cTn id="24" presetID="21"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1000"/>
                                        <p:tgtEl>
                                          <p:spTgt spid="9"/>
                                        </p:tgtEl>
                                      </p:cBhvr>
                                    </p:animEffect>
                                  </p:childTnLst>
                                  <p:subTnLst>
                                    <p:set>
                                      <p:cBhvr override="childStyle">
                                        <p:cTn dur="1" fill="hold" display="0" masterRel="sameClick" afterEffect="1">
                                          <p:stCondLst>
                                            <p:cond evt="end" delay="0">
                                              <p:tn val="24"/>
                                            </p:cond>
                                          </p:stCondLst>
                                        </p:cTn>
                                        <p:tgtEl>
                                          <p:spTgt spid="9"/>
                                        </p:tgtEl>
                                        <p:attrNameLst>
                                          <p:attrName>style.visibility</p:attrName>
                                        </p:attrNameLst>
                                      </p:cBhvr>
                                      <p:to>
                                        <p:strVal val="hidden"/>
                                      </p:to>
                                    </p:set>
                                    <p:audio>
                                      <p:cMediaNode vol="100000">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p:stCondLst>
                              <p:cond delay="5000"/>
                            </p:stCondLst>
                            <p:childTnLst>
                              <p:par>
                                <p:cTn id="28" presetID="21" presetClass="entr" presetSubtype="4" fill="hold"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1000"/>
                                        <p:tgtEl>
                                          <p:spTgt spid="8">
                                            <p:txEl>
                                              <p:pRg st="0" end="0"/>
                                            </p:txEl>
                                          </p:spTgt>
                                        </p:tgtEl>
                                      </p:cBhvr>
                                    </p:animEffect>
                                  </p:childTnLst>
                                  <p:subTnLst>
                                    <p:set>
                                      <p:cBhvr override="childStyle">
                                        <p:cTn dur="1" fill="hold" display="0" masterRel="sameClick" afterEffect="1">
                                          <p:stCondLst>
                                            <p:cond evt="end" delay="0">
                                              <p:tn val="28"/>
                                            </p:cond>
                                          </p:stCondLst>
                                        </p:cTn>
                                        <p:tgtEl>
                                          <p:spTgt spid="8">
                                            <p:txEl>
                                              <p:pRg st="0" end="0"/>
                                            </p:txEl>
                                          </p:spTgt>
                                        </p:tgtEl>
                                        <p:attrNameLst>
                                          <p:attrName>style.visibility</p:attrName>
                                        </p:attrNameLst>
                                      </p:cBhvr>
                                      <p:to>
                                        <p:strVal val="hidden"/>
                                      </p:to>
                                    </p:set>
                                    <p:audio>
                                      <p:cMediaNode vol="100000">
                                        <p:cTn display="0" masterRel="sameClick">
                                          <p:stCondLst>
                                            <p:cond evt="begin" delay="0">
                                              <p:tn val="28"/>
                                            </p:cond>
                                          </p:stCondLst>
                                          <p:endCondLst>
                                            <p:cond evt="onStopAudio" delay="0">
                                              <p:tgtEl>
                                                <p:sldTgt/>
                                              </p:tgtEl>
                                            </p:cond>
                                          </p:endCondLst>
                                        </p:cTn>
                                        <p:tgtEl>
                                          <p:sndTgt r:embed="rId2" name="click.wav"/>
                                        </p:tgtEl>
                                      </p:cMediaNode>
                                    </p:audio>
                                  </p:subTnLst>
                                </p:cTn>
                              </p:par>
                              <p:par>
                                <p:cTn id="31" presetID="4" presetClass="exit" presetSubtype="16" fill="hold" grpId="0" nodeType="withEffect">
                                  <p:stCondLst>
                                    <p:cond delay="0"/>
                                  </p:stCondLst>
                                  <p:childTnLst>
                                    <p:animEffect transition="out" filter="box(in)">
                                      <p:cBhvr>
                                        <p:cTn id="32" dur="500"/>
                                        <p:tgtEl>
                                          <p:spTgt spid="8">
                                            <p:txEl>
                                              <p:pRg st="0" end="0"/>
                                            </p:txEl>
                                          </p:spTgt>
                                        </p:tgtEl>
                                      </p:cBhvr>
                                    </p:animEffect>
                                    <p:set>
                                      <p:cBhvr>
                                        <p:cTn id="33" dur="1" fill="hold">
                                          <p:stCondLst>
                                            <p:cond delay="499"/>
                                          </p:stCondLst>
                                        </p:cTn>
                                        <p:tgtEl>
                                          <p:spTgt spid="8">
                                            <p:txEl>
                                              <p:pRg st="0" end="0"/>
                                            </p:txEl>
                                          </p:spTgt>
                                        </p:tgtEl>
                                        <p:attrNameLst>
                                          <p:attrName>style.visibility</p:attrName>
                                        </p:attrNameLst>
                                      </p:cBhvr>
                                      <p:to>
                                        <p:strVal val="hidden"/>
                                      </p:to>
                                    </p:set>
                                  </p:childTnLst>
                                </p:cTn>
                              </p:par>
                            </p:childTnLst>
                          </p:cTn>
                        </p:par>
                        <p:par>
                          <p:cTn id="34" fill="hold">
                            <p:stCondLst>
                              <p:cond delay="6000"/>
                            </p:stCondLst>
                            <p:childTnLst>
                              <p:par>
                                <p:cTn id="35" presetID="21"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4)">
                                      <p:cBhvr>
                                        <p:cTn id="37" dur="1000"/>
                                        <p:tgtEl>
                                          <p:spTgt spid="7"/>
                                        </p:tgtEl>
                                      </p:cBhvr>
                                    </p:animEffect>
                                  </p:childTnLst>
                                  <p:subTnLst>
                                    <p:set>
                                      <p:cBhvr override="childStyle">
                                        <p:cTn dur="1" fill="hold" display="0" masterRel="sameClick" afterEffect="1">
                                          <p:stCondLst>
                                            <p:cond evt="end" delay="0">
                                              <p:tn val="35"/>
                                            </p:cond>
                                          </p:stCondLst>
                                        </p:cTn>
                                        <p:tgtEl>
                                          <p:spTgt spid="7"/>
                                        </p:tgtEl>
                                        <p:attrNameLst>
                                          <p:attrName>style.visibility</p:attrName>
                                        </p:attrNameLst>
                                      </p:cBhvr>
                                      <p:to>
                                        <p:strVal val="hidden"/>
                                      </p:to>
                                    </p:se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7000"/>
                            </p:stCondLst>
                            <p:childTnLst>
                              <p:par>
                                <p:cTn id="39" presetID="21" presetClass="entr" presetSubtype="4" fill="hold"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heel(4)">
                                      <p:cBhvr>
                                        <p:cTn id="41" dur="1000"/>
                                        <p:tgtEl>
                                          <p:spTgt spid="6">
                                            <p:txEl>
                                              <p:pRg st="0" end="0"/>
                                            </p:txEl>
                                          </p:spTgt>
                                        </p:tgtEl>
                                      </p:cBhvr>
                                    </p:animEffect>
                                  </p:childTnLst>
                                  <p:subTnLst>
                                    <p:set>
                                      <p:cBhvr override="childStyle">
                                        <p:cTn dur="1" fill="hold" display="0" masterRel="sameClick" afterEffect="1">
                                          <p:stCondLst>
                                            <p:cond evt="end" delay="0">
                                              <p:tn val="39"/>
                                            </p:cond>
                                          </p:stCondLst>
                                        </p:cTn>
                                        <p:tgtEl>
                                          <p:spTgt spid="6">
                                            <p:txEl>
                                              <p:pRg st="0" end="0"/>
                                            </p:txEl>
                                          </p:spTgt>
                                        </p:tgtEl>
                                        <p:attrNameLst>
                                          <p:attrName>style.visibility</p:attrName>
                                        </p:attrNameLst>
                                      </p:cBhvr>
                                      <p:to>
                                        <p:strVal val="hidden"/>
                                      </p:to>
                                    </p:set>
                                    <p:audio>
                                      <p:cMediaNode vol="100000">
                                        <p:cTn display="0" masterRel="sameClick">
                                          <p:stCondLst>
                                            <p:cond evt="begin" delay="0">
                                              <p:tn val="39"/>
                                            </p:cond>
                                          </p:stCondLst>
                                          <p:endCondLst>
                                            <p:cond evt="onStopAudio" delay="0">
                                              <p:tgtEl>
                                                <p:sldTgt/>
                                              </p:tgtEl>
                                            </p:cond>
                                          </p:endCondLst>
                                        </p:cTn>
                                        <p:tgtEl>
                                          <p:sndTgt r:embed="rId2" name="click.wav"/>
                                        </p:tgtEl>
                                      </p:cMediaNode>
                                    </p:audio>
                                  </p:subTnLst>
                                </p:cTn>
                              </p:par>
                              <p:par>
                                <p:cTn id="42" presetID="4" presetClass="exit" presetSubtype="16" fill="hold" grpId="0" nodeType="withEffect">
                                  <p:stCondLst>
                                    <p:cond delay="0"/>
                                  </p:stCondLst>
                                  <p:childTnLst>
                                    <p:animEffect transition="out" filter="box(in)">
                                      <p:cBhvr>
                                        <p:cTn id="43" dur="500"/>
                                        <p:tgtEl>
                                          <p:spTgt spid="6">
                                            <p:txEl>
                                              <p:pRg st="0" end="0"/>
                                            </p:txEl>
                                          </p:spTgt>
                                        </p:tgtEl>
                                      </p:cBhvr>
                                    </p:animEffect>
                                    <p:set>
                                      <p:cBhvr>
                                        <p:cTn id="44" dur="1" fill="hold">
                                          <p:stCondLst>
                                            <p:cond delay="499"/>
                                          </p:stCondLst>
                                        </p:cTn>
                                        <p:tgtEl>
                                          <p:spTgt spid="6">
                                            <p:txEl>
                                              <p:pRg st="0" end="0"/>
                                            </p:txEl>
                                          </p:spTgt>
                                        </p:tgtEl>
                                        <p:attrNameLst>
                                          <p:attrName>style.visibility</p:attrName>
                                        </p:attrNameLst>
                                      </p:cBhvr>
                                      <p:to>
                                        <p:strVal val="hidden"/>
                                      </p:to>
                                    </p:set>
                                  </p:childTnLst>
                                </p:cTn>
                              </p:par>
                            </p:childTnLst>
                          </p:cTn>
                        </p:par>
                        <p:par>
                          <p:cTn id="45" fill="hold">
                            <p:stCondLst>
                              <p:cond delay="8000"/>
                            </p:stCondLst>
                            <p:childTnLst>
                              <p:par>
                                <p:cTn id="46" presetID="21"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heel(4)">
                                      <p:cBhvr>
                                        <p:cTn id="48" dur="1000"/>
                                        <p:tgtEl>
                                          <p:spTgt spid="5"/>
                                        </p:tgtEl>
                                      </p:cBhvr>
                                    </p:animEffect>
                                  </p:childTnLst>
                                  <p:subTnLst>
                                    <p:set>
                                      <p:cBhvr override="childStyle">
                                        <p:cTn dur="1" fill="hold" display="0" masterRel="sameClick" afterEffect="1">
                                          <p:stCondLst>
                                            <p:cond evt="end" delay="0">
                                              <p:tn val="46"/>
                                            </p:cond>
                                          </p:stCondLst>
                                        </p:cTn>
                                        <p:tgtEl>
                                          <p:spTgt spid="5"/>
                                        </p:tgtEl>
                                        <p:attrNameLst>
                                          <p:attrName>style.visibility</p:attrName>
                                        </p:attrNameLst>
                                      </p:cBhvr>
                                      <p:to>
                                        <p:strVal val="hidden"/>
                                      </p:to>
                                    </p:set>
                                    <p:audio>
                                      <p:cMediaNode vol="100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4)">
                                      <p:cBhvr>
                                        <p:cTn id="52" dur="1000"/>
                                        <p:tgtEl>
                                          <p:spTgt spid="4"/>
                                        </p:tgtEl>
                                      </p:cBhvr>
                                    </p:animEffect>
                                  </p:childTnLst>
                                  <p:subTnLst>
                                    <p:set>
                                      <p:cBhvr override="childStyle">
                                        <p:cTn dur="1" fill="hold" display="0" masterRel="sameClick" afterEffect="1">
                                          <p:stCondLst>
                                            <p:cond evt="end" delay="0">
                                              <p:tn val="50"/>
                                            </p:cond>
                                          </p:stCondLst>
                                        </p:cTn>
                                        <p:tgtEl>
                                          <p:spTgt spid="4"/>
                                        </p:tgtEl>
                                        <p:attrNameLst>
                                          <p:attrName>style.visibility</p:attrName>
                                        </p:attrNameLst>
                                      </p:cBhvr>
                                      <p:to>
                                        <p:strVal val="hidden"/>
                                      </p:to>
                                    </p:set>
                                    <p:audio>
                                      <p:cMediaNode vol="100000">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53" presetClass="entr" presetSubtype="0" repeatCount="3000" fill="hold" nodeType="after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 calcmode="lin" valueType="num">
                                      <p:cBhvr>
                                        <p:cTn id="5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3">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P spid="7" grpId="0"/>
      <p:bldP spid="8" grpId="0" build="allAtOnce"/>
      <p:bldP spid="9" grpId="0"/>
      <p:bldP spid="10" grpId="0"/>
      <p:bldP spid="11" grpId="0"/>
      <p:bldP spid="12" grpId="0"/>
      <p:bldP spid="1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056687" cy="1200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2"/>
          <p:cNvPicPr>
            <a:picLocks noChangeAspect="1" noChangeArrowheads="1"/>
          </p:cNvPicPr>
          <p:nvPr/>
        </p:nvPicPr>
        <p:blipFill>
          <a:blip r:embed="rId3"/>
          <a:srcRect/>
          <a:stretch>
            <a:fillRect/>
          </a:stretch>
        </p:blipFill>
        <p:spPr bwMode="auto">
          <a:xfrm>
            <a:off x="0" y="1047750"/>
            <a:ext cx="4800599" cy="3733800"/>
          </a:xfrm>
          <a:prstGeom prst="rect">
            <a:avLst/>
          </a:prstGeom>
          <a:noFill/>
          <a:ln w="9525">
            <a:noFill/>
            <a:miter lim="800000"/>
            <a:headEnd/>
            <a:tailEnd/>
          </a:ln>
          <a:effectLst/>
        </p:spPr>
      </p:pic>
      <p:sp>
        <p:nvSpPr>
          <p:cNvPr id="5" name="Subtitle 2"/>
          <p:cNvSpPr txBox="1">
            <a:spLocks/>
          </p:cNvSpPr>
          <p:nvPr/>
        </p:nvSpPr>
        <p:spPr>
          <a:xfrm>
            <a:off x="4724400" y="3562350"/>
            <a:ext cx="44196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Thức</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ăn của hổ là gì?</a:t>
            </a:r>
            <a:endPar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6" name="Subtitle 2"/>
          <p:cNvSpPr txBox="1">
            <a:spLocks/>
          </p:cNvSpPr>
          <p:nvPr/>
        </p:nvSpPr>
        <p:spPr>
          <a:xfrm>
            <a:off x="4724400" y="2647950"/>
            <a:ext cx="45720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Bộ</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lông</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hổ</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có</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màu</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gì</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a:t>
            </a:r>
            <a:endPar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7" name="Subtitle 2"/>
          <p:cNvSpPr txBox="1">
            <a:spLocks/>
          </p:cNvSpPr>
          <p:nvPr/>
        </p:nvSpPr>
        <p:spPr>
          <a:xfrm>
            <a:off x="4724400" y="1657350"/>
            <a:ext cx="39624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3200" b="1" i="0" u="none" strike="noStrike" kern="1200" cap="none" spc="0" normalizeH="0" baseline="0" noProof="0" smtClean="0">
                <a:ln>
                  <a:noFill/>
                </a:ln>
                <a:solidFill>
                  <a:schemeClr val="accent1">
                    <a:lumMod val="75000"/>
                  </a:schemeClr>
                </a:solidFill>
                <a:effectLst/>
                <a:uLnTx/>
                <a:uFillTx/>
                <a:latin typeface="Times New Roman" pitchFamily="18" charset="0"/>
                <a:ea typeface="+mn-ea"/>
                <a:cs typeface="Times New Roman" pitchFamily="18" charset="0"/>
              </a:rPr>
              <a:t>Hổ</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sống ở đâu?</a:t>
            </a:r>
            <a:endPar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228600" y="590550"/>
            <a:ext cx="8686800" cy="4401205"/>
          </a:xfrm>
          <a:prstGeom prst="rect">
            <a:avLst/>
          </a:prstGeom>
          <a:solidFill>
            <a:schemeClr val="bg1"/>
          </a:solidFill>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latin typeface="+mn-lt"/>
              </a:rPr>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smtClean="0">
                <a:latin typeface="+mn-lt"/>
              </a:rPr>
              <a:t>Hổ</a:t>
            </a:r>
            <a:r>
              <a:rPr lang="en-US" sz="2800" dirty="0"/>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latin typeface="+mn-lt"/>
              </a:rPr>
              <a:t>có</a:t>
            </a:r>
            <a:r>
              <a:rPr lang="en-US" sz="2800" dirty="0" smtClean="0">
                <a:latin typeface="+mn-lt"/>
              </a:rPr>
              <a:t> </a:t>
            </a:r>
            <a:r>
              <a:rPr lang="en-US" sz="2800" dirty="0" err="1" smtClean="0">
                <a:latin typeface="+mn-lt"/>
              </a:rPr>
              <a:t>thể</a:t>
            </a:r>
            <a:r>
              <a:rPr lang="en-US" sz="2800" dirty="0" smtClean="0">
                <a:latin typeface="+mn-lt"/>
              </a:rPr>
              <a:t> </a:t>
            </a:r>
            <a:r>
              <a:rPr lang="en-US" sz="2800" dirty="0" err="1" smtClean="0">
                <a:latin typeface="+mn-lt"/>
              </a:rPr>
              <a:t>nhảy</a:t>
            </a:r>
            <a:r>
              <a:rPr lang="en-US" sz="2800" dirty="0" smtClean="0">
                <a:latin typeface="+mn-lt"/>
              </a:rPr>
              <a:t> </a:t>
            </a:r>
            <a:r>
              <a:rPr lang="en-US" sz="2800" dirty="0">
                <a:latin typeface="+mn-lt"/>
              </a:rPr>
              <a:t>xa và săn mồi rất giỏi. Hổ rất khoẻ và hung dữ.</a:t>
            </a:r>
          </a:p>
          <a:p>
            <a:pPr algn="just">
              <a:defRPr/>
            </a:pPr>
            <a:r>
              <a:rPr lang="en-US" sz="2800" dirty="0">
                <a:latin typeface="+mn-lt"/>
              </a:rPr>
              <a:t>	Hầu hết các con vật sống trong rừng đều sợ hổ. Vì vậy, hổ được xem là chúa tể rừng xanh.</a:t>
            </a:r>
          </a:p>
          <a:p>
            <a:pPr algn="just">
              <a:defRPr/>
            </a:pPr>
            <a:r>
              <a:rPr lang="en-US" sz="2800" i="1" dirty="0">
                <a:latin typeface="+mn-lt"/>
              </a:rPr>
              <a:t>                                </a:t>
            </a:r>
            <a:r>
              <a:rPr lang="en-US" sz="2800" i="1" dirty="0" smtClean="0">
                <a:latin typeface="+mn-lt"/>
              </a:rPr>
              <a:t>  </a:t>
            </a:r>
            <a:r>
              <a:rPr lang="en-US" sz="2800" i="1" dirty="0">
                <a:latin typeface="+mn-lt"/>
              </a:rPr>
              <a:t>(</a:t>
            </a:r>
            <a:r>
              <a:rPr lang="en-US" sz="2800" i="1" dirty="0" err="1" smtClean="0">
                <a:latin typeface="+mn-lt"/>
              </a:rPr>
              <a:t>TheoTừ</a:t>
            </a:r>
            <a:r>
              <a:rPr lang="en-US" sz="2800" i="1" dirty="0" smtClean="0">
                <a:latin typeface="+mn-lt"/>
              </a:rPr>
              <a:t> </a:t>
            </a:r>
            <a:r>
              <a:rPr lang="en-US" sz="2800" i="1" dirty="0" err="1" smtClean="0">
                <a:latin typeface="+mn-lt"/>
              </a:rPr>
              <a:t>điển</a:t>
            </a:r>
            <a:r>
              <a:rPr lang="en-US" sz="2800" i="1" dirty="0" smtClean="0">
                <a:latin typeface="+mn-lt"/>
              </a:rPr>
              <a:t> </a:t>
            </a:r>
            <a:r>
              <a:rPr lang="en-US" sz="2800" i="1" dirty="0" err="1" smtClean="0">
                <a:latin typeface="+mn-lt"/>
              </a:rPr>
              <a:t>tranh</a:t>
            </a:r>
            <a:r>
              <a:rPr lang="en-US" sz="2800" i="1" dirty="0" smtClean="0">
                <a:latin typeface="+mn-lt"/>
              </a:rPr>
              <a:t> </a:t>
            </a:r>
            <a:r>
              <a:rPr lang="en-US" sz="2800" i="1" dirty="0" err="1" smtClean="0">
                <a:latin typeface="+mn-lt"/>
              </a:rPr>
              <a:t>về</a:t>
            </a:r>
            <a:r>
              <a:rPr lang="en-US" sz="2800" i="1" dirty="0" smtClean="0">
                <a:latin typeface="+mn-lt"/>
              </a:rPr>
              <a:t> </a:t>
            </a:r>
            <a:r>
              <a:rPr lang="en-US" sz="2800" i="1" dirty="0" err="1" smtClean="0">
                <a:latin typeface="+mn-lt"/>
              </a:rPr>
              <a:t>các</a:t>
            </a:r>
            <a:r>
              <a:rPr lang="en-US" sz="2800" i="1" dirty="0" smtClean="0">
                <a:latin typeface="+mn-lt"/>
              </a:rPr>
              <a:t> con </a:t>
            </a:r>
            <a:r>
              <a:rPr lang="en-US" sz="2800" i="1" dirty="0" err="1" smtClean="0">
                <a:latin typeface="+mn-lt"/>
              </a:rPr>
              <a:t>vật</a:t>
            </a:r>
            <a:r>
              <a:rPr lang="en-US" sz="2800" dirty="0" smtClean="0">
                <a:latin typeface="+mn-lt"/>
              </a:rPr>
              <a:t>)</a:t>
            </a:r>
          </a:p>
        </p:txBody>
      </p:sp>
      <p:sp>
        <p:nvSpPr>
          <p:cNvPr id="4" name="Oval 3"/>
          <p:cNvSpPr/>
          <p:nvPr/>
        </p:nvSpPr>
        <p:spPr>
          <a:xfrm>
            <a:off x="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5" name="TextBox 4"/>
          <p:cNvSpPr txBox="1"/>
          <p:nvPr/>
        </p:nvSpPr>
        <p:spPr>
          <a:xfrm>
            <a:off x="609600" y="43815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0" y="590550"/>
            <a:ext cx="9144000" cy="3970318"/>
          </a:xfrm>
          <a:prstGeom prst="rect">
            <a:avLst/>
          </a:prstGeom>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solidFill>
                  <a:srgbClr val="00B050"/>
                </a:solidFill>
                <a:latin typeface="+mn-lt"/>
              </a:rPr>
              <a:t>Hổ là loài thú dữ ăn thịt, sống trong rừng. </a:t>
            </a:r>
            <a:r>
              <a:rPr lang="en-US" sz="2800" dirty="0">
                <a:latin typeface="+mn-lt"/>
              </a:rPr>
              <a:t>Lông hổ thường có màu vàng, pha những vằn đen.</a:t>
            </a:r>
            <a:r>
              <a:rPr lang="en-US" sz="2800" dirty="0">
                <a:solidFill>
                  <a:srgbClr val="FFC000"/>
                </a:solidFill>
                <a:latin typeface="+mn-lt"/>
              </a:rPr>
              <a:t> </a:t>
            </a:r>
            <a:r>
              <a:rPr lang="en-US" sz="2800" dirty="0">
                <a:solidFill>
                  <a:srgbClr val="009E47"/>
                </a:solidFill>
                <a:latin typeface="+mn-lt"/>
              </a:rPr>
              <a:t>Răng sắc nhọn, mắt nhìn rõ mọi vật trong đêm tối. </a:t>
            </a:r>
            <a:r>
              <a:rPr lang="en-US" sz="2800" dirty="0">
                <a:latin typeface="+mn-lt"/>
              </a:rPr>
              <a:t>Bốn chân chắc khoẻ và có vuốt sắc. </a:t>
            </a:r>
            <a:r>
              <a:rPr lang="en-US" sz="2800" dirty="0">
                <a:solidFill>
                  <a:srgbClr val="009E47"/>
                </a:solidFill>
                <a:latin typeface="+mn-lt"/>
              </a:rPr>
              <a:t>Đuôi dài và cứng như roi sắt. </a:t>
            </a:r>
            <a:r>
              <a:rPr lang="en-US" sz="2800" dirty="0" err="1" smtClean="0">
                <a:latin typeface="+mn-lt"/>
              </a:rPr>
              <a:t>Hổ</a:t>
            </a:r>
            <a:r>
              <a:rPr lang="en-US" sz="2800" dirty="0"/>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latin typeface="+mn-lt"/>
              </a:rPr>
              <a:t>có</a:t>
            </a:r>
            <a:r>
              <a:rPr lang="en-US" sz="2800" dirty="0" smtClean="0">
                <a:latin typeface="+mn-lt"/>
              </a:rPr>
              <a:t> </a:t>
            </a:r>
            <a:r>
              <a:rPr lang="en-US" sz="2800" dirty="0" err="1" smtClean="0">
                <a:latin typeface="+mn-lt"/>
              </a:rPr>
              <a:t>thể</a:t>
            </a:r>
            <a:r>
              <a:rPr lang="en-US" sz="2800" dirty="0" smtClean="0">
                <a:latin typeface="+mn-lt"/>
              </a:rPr>
              <a:t> </a:t>
            </a:r>
            <a:r>
              <a:rPr lang="en-US" sz="2800" dirty="0" err="1" smtClean="0">
                <a:latin typeface="+mn-lt"/>
              </a:rPr>
              <a:t>nhảy</a:t>
            </a:r>
            <a:r>
              <a:rPr lang="en-US" sz="2800" dirty="0" smtClean="0">
                <a:latin typeface="+mn-lt"/>
              </a:rPr>
              <a:t> </a:t>
            </a:r>
            <a:r>
              <a:rPr lang="en-US" sz="2800" dirty="0">
                <a:latin typeface="+mn-lt"/>
              </a:rPr>
              <a:t>xa và săn mồi rất giỏi. </a:t>
            </a:r>
            <a:r>
              <a:rPr lang="en-US" sz="2800" dirty="0">
                <a:solidFill>
                  <a:srgbClr val="009E47"/>
                </a:solidFill>
                <a:latin typeface="+mn-lt"/>
              </a:rPr>
              <a:t>Hổ rất khoẻ và hung dữ.</a:t>
            </a:r>
          </a:p>
          <a:p>
            <a:pPr algn="just">
              <a:defRPr/>
            </a:pPr>
            <a:r>
              <a:rPr lang="en-US" sz="2800" dirty="0">
                <a:solidFill>
                  <a:schemeClr val="accent2"/>
                </a:solidFill>
                <a:latin typeface="+mn-lt"/>
              </a:rPr>
              <a:t>	</a:t>
            </a:r>
            <a:r>
              <a:rPr lang="en-US" sz="2800" dirty="0">
                <a:latin typeface="+mn-lt"/>
              </a:rPr>
              <a:t>Hầu hết các con vật sống trong rừng đều sợ hổ. </a:t>
            </a:r>
            <a:r>
              <a:rPr lang="en-US" sz="2800" dirty="0">
                <a:solidFill>
                  <a:srgbClr val="009E47"/>
                </a:solidFill>
                <a:latin typeface="+mn-lt"/>
              </a:rPr>
              <a:t>Vì vậy, hổ được xem là chúa tể rừng xanh.</a:t>
            </a:r>
          </a:p>
          <a:p>
            <a:pPr algn="just">
              <a:defRPr/>
            </a:pPr>
            <a:r>
              <a:rPr lang="en-US" sz="2800" i="1" dirty="0">
                <a:latin typeface="+mn-lt"/>
              </a:rPr>
              <a:t>                                            </a:t>
            </a:r>
            <a:r>
              <a:rPr lang="en-US" sz="2800" i="1" dirty="0" smtClean="0"/>
              <a:t>(</a:t>
            </a:r>
            <a:r>
              <a:rPr lang="en-US" sz="2800" i="1" dirty="0" err="1" smtClean="0"/>
              <a:t>TheoTừ</a:t>
            </a:r>
            <a:r>
              <a:rPr lang="en-US" sz="2800" i="1" dirty="0" smtClean="0"/>
              <a:t> </a:t>
            </a:r>
            <a:r>
              <a:rPr lang="en-US" sz="2800" i="1" dirty="0" err="1" smtClean="0"/>
              <a:t>điển</a:t>
            </a:r>
            <a:r>
              <a:rPr lang="en-US" sz="2800" i="1" dirty="0" smtClean="0"/>
              <a:t> </a:t>
            </a:r>
            <a:r>
              <a:rPr lang="en-US" sz="2800" i="1" dirty="0" err="1" smtClean="0"/>
              <a:t>tranh</a:t>
            </a:r>
            <a:r>
              <a:rPr lang="en-US" sz="2800" i="1" dirty="0" smtClean="0"/>
              <a:t> </a:t>
            </a:r>
            <a:r>
              <a:rPr lang="en-US" sz="2800" i="1" dirty="0" err="1" smtClean="0"/>
              <a:t>về</a:t>
            </a:r>
            <a:r>
              <a:rPr lang="en-US" sz="2800" i="1" dirty="0" smtClean="0"/>
              <a:t> </a:t>
            </a:r>
            <a:r>
              <a:rPr lang="en-US" sz="2800" i="1" dirty="0" err="1" smtClean="0"/>
              <a:t>các</a:t>
            </a:r>
            <a:r>
              <a:rPr lang="en-US" sz="2800" i="1" dirty="0" smtClean="0"/>
              <a:t> con </a:t>
            </a:r>
            <a:r>
              <a:rPr lang="en-US" sz="2800" i="1" dirty="0" err="1" smtClean="0"/>
              <a:t>vật</a:t>
            </a:r>
            <a:r>
              <a:rPr lang="en-US" sz="2800" dirty="0" smtClean="0"/>
              <a:t>)</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8" name="Rounded Rectangle 7"/>
          <p:cNvSpPr/>
          <p:nvPr/>
        </p:nvSpPr>
        <p:spPr>
          <a:xfrm>
            <a:off x="2057400" y="209550"/>
            <a:ext cx="3921125" cy="685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sz="5400" b="1" dirty="0">
                <a:solidFill>
                  <a:schemeClr val="bg1"/>
                </a:solidFill>
                <a:latin typeface="Times New Roman" panose="02020603050405020304" pitchFamily="18" charset="0"/>
                <a:cs typeface="Times New Roman" panose="02020603050405020304" pitchFamily="18" charset="0"/>
              </a:rPr>
              <a:t>    </a:t>
            </a:r>
            <a:r>
              <a:rPr lang="en-US" sz="4800" b="1" dirty="0" smtClean="0">
                <a:solidFill>
                  <a:srgbClr val="FFFF00"/>
                </a:solidFill>
                <a:latin typeface="Times New Roman" panose="02020603050405020304" pitchFamily="18" charset="0"/>
                <a:cs typeface="Times New Roman" panose="02020603050405020304" pitchFamily="18" charset="0"/>
              </a:rPr>
              <a:t>Từ ngữ:  </a:t>
            </a:r>
            <a:endParaRPr lang="en-US" sz="4800" b="1" dirty="0">
              <a:solidFill>
                <a:srgbClr val="FFFF00"/>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762000" y="1200150"/>
            <a:ext cx="35814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lang="en-US" altLang="en-US" sz="4800" b="1" dirty="0" smtClean="0">
                <a:solidFill>
                  <a:schemeClr val="accent1">
                    <a:lumMod val="75000"/>
                  </a:schemeClr>
                </a:solidFill>
                <a:latin typeface="Times New Roman" pitchFamily="18" charset="0"/>
                <a:cs typeface="Times New Roman" pitchFamily="18" charset="0"/>
              </a:rPr>
              <a:t>l</a:t>
            </a:r>
            <a:r>
              <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oài</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thú</a:t>
            </a:r>
            <a:endPar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14" name="Subtitle 2"/>
          <p:cNvSpPr txBox="1">
            <a:spLocks/>
          </p:cNvSpPr>
          <p:nvPr/>
        </p:nvSpPr>
        <p:spPr bwMode="auto">
          <a:xfrm>
            <a:off x="4495800" y="1276350"/>
            <a:ext cx="3124200"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vằn đen</a:t>
            </a:r>
            <a:endParaRPr lang="en-US" altLang="en-US" sz="4800" dirty="0">
              <a:solidFill>
                <a:srgbClr val="FF0000"/>
              </a:solidFill>
              <a:latin typeface="Times New Roman" pitchFamily="18" charset="0"/>
              <a:cs typeface="Times New Roman" pitchFamily="18" charset="0"/>
            </a:endParaRPr>
          </a:p>
        </p:txBody>
      </p:sp>
      <p:sp>
        <p:nvSpPr>
          <p:cNvPr id="15" name="Subtitle 2"/>
          <p:cNvSpPr txBox="1">
            <a:spLocks/>
          </p:cNvSpPr>
          <p:nvPr/>
        </p:nvSpPr>
        <p:spPr bwMode="auto">
          <a:xfrm>
            <a:off x="457200" y="2266950"/>
            <a:ext cx="3370263" cy="760412"/>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chắc khỏe</a:t>
            </a:r>
            <a:endParaRPr lang="en-US" altLang="en-US" sz="4800" dirty="0">
              <a:solidFill>
                <a:schemeClr val="accent1">
                  <a:lumMod val="75000"/>
                </a:schemeClr>
              </a:solidFill>
              <a:latin typeface="Times New Roman" pitchFamily="18" charset="0"/>
              <a:cs typeface="Times New Roman" pitchFamily="18" charset="0"/>
            </a:endParaRPr>
          </a:p>
        </p:txBody>
      </p:sp>
      <p:sp>
        <p:nvSpPr>
          <p:cNvPr id="16" name="Subtitle 2"/>
          <p:cNvSpPr txBox="1">
            <a:spLocks/>
          </p:cNvSpPr>
          <p:nvPr/>
        </p:nvSpPr>
        <p:spPr bwMode="auto">
          <a:xfrm>
            <a:off x="4267200" y="2190750"/>
            <a:ext cx="3751263"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vuốt sắc</a:t>
            </a:r>
            <a:endParaRPr lang="en-US" altLang="en-US" sz="4800" b="1" dirty="0">
              <a:solidFill>
                <a:schemeClr val="accent1">
                  <a:lumMod val="75000"/>
                </a:schemeClr>
              </a:solidFill>
              <a:latin typeface="Times New Roman" pitchFamily="18" charset="0"/>
              <a:cs typeface="Times New Roman" pitchFamily="18" charset="0"/>
            </a:endParaRPr>
          </a:p>
        </p:txBody>
      </p:sp>
      <p:sp>
        <p:nvSpPr>
          <p:cNvPr id="9" name="Subtitle 2"/>
          <p:cNvSpPr txBox="1">
            <a:spLocks/>
          </p:cNvSpPr>
          <p:nvPr/>
        </p:nvSpPr>
        <p:spPr bwMode="auto">
          <a:xfrm>
            <a:off x="228600" y="3257550"/>
            <a:ext cx="3751263"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di chuyển</a:t>
            </a:r>
            <a:endParaRPr lang="en-US" altLang="en-US" sz="4800" b="1" dirty="0">
              <a:solidFill>
                <a:schemeClr val="accent1">
                  <a:lumMod val="75000"/>
                </a:schemeClr>
              </a:solidFill>
              <a:latin typeface="Times New Roman" pitchFamily="18" charset="0"/>
              <a:cs typeface="Times New Roman" pitchFamily="18" charset="0"/>
            </a:endParaRPr>
          </a:p>
        </p:txBody>
      </p:sp>
      <p:sp>
        <p:nvSpPr>
          <p:cNvPr id="10" name="Subtitle 2"/>
          <p:cNvSpPr txBox="1">
            <a:spLocks/>
          </p:cNvSpPr>
          <p:nvPr/>
        </p:nvSpPr>
        <p:spPr bwMode="auto">
          <a:xfrm>
            <a:off x="4343400" y="3257550"/>
            <a:ext cx="3751263"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săn mồi</a:t>
            </a:r>
            <a:endParaRPr lang="en-US" altLang="en-US" sz="48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uild="p"/>
      <p:bldP spid="14" grpId="0"/>
      <p:bldP spid="15" grpId="0"/>
      <p:bldP spid="1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228600" y="590550"/>
            <a:ext cx="8686800" cy="4401205"/>
          </a:xfrm>
          <a:prstGeom prst="rect">
            <a:avLst/>
          </a:prstGeom>
          <a:solidFill>
            <a:schemeClr val="bg1"/>
          </a:solidFill>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latin typeface="+mn-lt"/>
              </a:rPr>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a:latin typeface="+mn-lt"/>
              </a:rPr>
              <a:t>Hổ</a:t>
            </a:r>
            <a:r>
              <a:rPr lang="en-US" sz="2800" dirty="0">
                <a:latin typeface="+mn-lt"/>
              </a:rPr>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t>có</a:t>
            </a:r>
            <a:r>
              <a:rPr lang="en-US" sz="2800" dirty="0" smtClean="0"/>
              <a:t> </a:t>
            </a:r>
            <a:r>
              <a:rPr lang="en-US" sz="2800" dirty="0" err="1" smtClean="0"/>
              <a:t>thể</a:t>
            </a:r>
            <a:r>
              <a:rPr lang="en-US" sz="2800" dirty="0" smtClean="0"/>
              <a:t> </a:t>
            </a:r>
            <a:r>
              <a:rPr lang="en-US" sz="2800" dirty="0" err="1" smtClean="0">
                <a:latin typeface="+mn-lt"/>
              </a:rPr>
              <a:t>nhảy</a:t>
            </a:r>
            <a:r>
              <a:rPr lang="en-US" sz="2800" dirty="0" smtClean="0">
                <a:latin typeface="+mn-lt"/>
              </a:rPr>
              <a:t> </a:t>
            </a:r>
            <a:r>
              <a:rPr lang="en-US" sz="2800" dirty="0">
                <a:latin typeface="+mn-lt"/>
              </a:rPr>
              <a:t>xa và săn mồi rất giỏi. Hổ rất khoẻ và hung dữ.</a:t>
            </a:r>
          </a:p>
          <a:p>
            <a:pPr algn="just">
              <a:defRPr/>
            </a:pPr>
            <a:r>
              <a:rPr lang="en-US" sz="2800" dirty="0">
                <a:latin typeface="+mn-lt"/>
              </a:rPr>
              <a:t>	Hầu hết các con vật sống trong rừng đều sợ hổ. Vì vậy, hổ được xem là chúa tể rừng xanh.</a:t>
            </a:r>
          </a:p>
          <a:p>
            <a:pPr algn="just">
              <a:defRPr/>
            </a:pPr>
            <a:r>
              <a:rPr lang="en-US" sz="2800" i="1" dirty="0">
                <a:latin typeface="+mn-lt"/>
              </a:rPr>
              <a:t>                                </a:t>
            </a:r>
            <a:r>
              <a:rPr lang="en-US" sz="2800" i="1" dirty="0" smtClean="0">
                <a:latin typeface="+mn-lt"/>
              </a:rPr>
              <a:t>  </a:t>
            </a:r>
            <a:r>
              <a:rPr lang="en-US" sz="2800" i="1" dirty="0">
                <a:latin typeface="+mn-lt"/>
              </a:rPr>
              <a:t>(</a:t>
            </a:r>
            <a:r>
              <a:rPr lang="en-US" sz="2800" i="1" dirty="0" err="1" smtClean="0">
                <a:latin typeface="+mn-lt"/>
              </a:rPr>
              <a:t>TheoTừ</a:t>
            </a:r>
            <a:r>
              <a:rPr lang="en-US" sz="2800" i="1" dirty="0" smtClean="0">
                <a:latin typeface="+mn-lt"/>
              </a:rPr>
              <a:t> </a:t>
            </a:r>
            <a:r>
              <a:rPr lang="en-US" sz="2800" i="1" dirty="0" err="1" smtClean="0">
                <a:latin typeface="+mn-lt"/>
              </a:rPr>
              <a:t>điển</a:t>
            </a:r>
            <a:r>
              <a:rPr lang="en-US" sz="2800" i="1" dirty="0" smtClean="0">
                <a:latin typeface="+mn-lt"/>
              </a:rPr>
              <a:t> </a:t>
            </a:r>
            <a:r>
              <a:rPr lang="en-US" sz="2800" i="1" dirty="0" err="1" smtClean="0">
                <a:latin typeface="+mn-lt"/>
              </a:rPr>
              <a:t>tranh</a:t>
            </a:r>
            <a:r>
              <a:rPr lang="en-US" sz="2800" i="1" dirty="0" smtClean="0">
                <a:latin typeface="+mn-lt"/>
              </a:rPr>
              <a:t> </a:t>
            </a:r>
            <a:r>
              <a:rPr lang="en-US" sz="2800" i="1" dirty="0" err="1" smtClean="0">
                <a:latin typeface="+mn-lt"/>
              </a:rPr>
              <a:t>về</a:t>
            </a:r>
            <a:r>
              <a:rPr lang="en-US" sz="2800" i="1" dirty="0" smtClean="0">
                <a:latin typeface="+mn-lt"/>
              </a:rPr>
              <a:t> </a:t>
            </a:r>
            <a:r>
              <a:rPr lang="en-US" sz="2800" i="1" dirty="0" err="1" smtClean="0">
                <a:latin typeface="+mn-lt"/>
              </a:rPr>
              <a:t>các</a:t>
            </a:r>
            <a:r>
              <a:rPr lang="en-US" sz="2800" i="1" dirty="0" smtClean="0">
                <a:latin typeface="+mn-lt"/>
              </a:rPr>
              <a:t> con </a:t>
            </a:r>
            <a:r>
              <a:rPr lang="en-US" sz="2800" i="1" dirty="0" err="1" smtClean="0">
                <a:latin typeface="+mn-lt"/>
              </a:rPr>
              <a:t>vật</a:t>
            </a:r>
            <a:r>
              <a:rPr lang="en-US" sz="2800" dirty="0" smtClean="0">
                <a:latin typeface="+mn-lt"/>
              </a:rPr>
              <a:t>)</a:t>
            </a:r>
          </a:p>
        </p:txBody>
      </p:sp>
      <p:sp>
        <p:nvSpPr>
          <p:cNvPr id="4" name="Oval 3"/>
          <p:cNvSpPr/>
          <p:nvPr/>
        </p:nvSpPr>
        <p:spPr>
          <a:xfrm>
            <a:off x="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5" name="TextBox 4"/>
          <p:cNvSpPr txBox="1"/>
          <p:nvPr/>
        </p:nvSpPr>
        <p:spPr>
          <a:xfrm>
            <a:off x="609600" y="43815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240</Words>
  <Application>Microsoft Office PowerPoint</Application>
  <PresentationFormat>On-screen Show (16:9)</PresentationFormat>
  <Paragraphs>87</Paragraphs>
  <Slides>16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 MT Bold</vt:lpstr>
      <vt:lpstr>Arial-Rounded</vt:lpstr>
      <vt:lpstr>Calibri</vt:lpstr>
      <vt:lpstr>Times New Roman</vt:lpstr>
      <vt:lpstr>VNI-Bodon-Poster</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223</cp:revision>
  <dcterms:created xsi:type="dcterms:W3CDTF">2020-12-08T15:48:47Z</dcterms:created>
  <dcterms:modified xsi:type="dcterms:W3CDTF">2024-04-07T23:17:07Z</dcterms:modified>
</cp:coreProperties>
</file>