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80" r:id="rId2"/>
    <p:sldId id="510" r:id="rId3"/>
    <p:sldId id="511" r:id="rId4"/>
    <p:sldId id="512" r:id="rId5"/>
    <p:sldId id="509" r:id="rId6"/>
    <p:sldId id="555" r:id="rId7"/>
    <p:sldId id="556" r:id="rId8"/>
    <p:sldId id="557" r:id="rId9"/>
    <p:sldId id="561" r:id="rId10"/>
    <p:sldId id="558" r:id="rId11"/>
    <p:sldId id="560" r:id="rId12"/>
    <p:sldId id="559" r:id="rId13"/>
    <p:sldId id="537" r:id="rId14"/>
    <p:sldId id="495" r:id="rId15"/>
    <p:sldId id="417" r:id="rId16"/>
    <p:sldId id="562" r:id="rId17"/>
    <p:sldId id="563" r:id="rId18"/>
    <p:sldId id="536" r:id="rId19"/>
    <p:sldId id="500" r:id="rId20"/>
    <p:sldId id="538" r:id="rId21"/>
    <p:sldId id="541" r:id="rId22"/>
    <p:sldId id="549" r:id="rId23"/>
    <p:sldId id="545" r:id="rId24"/>
    <p:sldId id="535" r:id="rId25"/>
    <p:sldId id="420" r:id="rId26"/>
    <p:sldId id="565" r:id="rId27"/>
    <p:sldId id="564" r:id="rId28"/>
    <p:sldId id="554" r:id="rId29"/>
    <p:sldId id="425" r:id="rId30"/>
    <p:sldId id="274" r:id="rId31"/>
    <p:sldId id="566" r:id="rId32"/>
    <p:sldId id="275" r:id="rId33"/>
    <p:sldId id="276" r:id="rId34"/>
    <p:sldId id="540" r:id="rId35"/>
    <p:sldId id="277" r:id="rId36"/>
    <p:sldId id="278" r:id="rId37"/>
  </p:sldIdLst>
  <p:sldSz cx="9144000" cy="5143500" type="screen16x9"/>
  <p:notesSz cx="6858000" cy="9144000"/>
  <p:embeddedFontLst>
    <p:embeddedFont>
      <p:font typeface="Lato" panose="020B0604020202020204" charset="0"/>
      <p:regular r:id="rId39"/>
      <p:bold r:id="rId40"/>
      <p:italic r:id="rId41"/>
      <p:boldItalic r:id="rId42"/>
    </p:embeddedFont>
    <p:embeddedFont>
      <p:font typeface="Arial-Rounded" panose="020B0604020202020204" charset="0"/>
      <p:regular r:id="rId43"/>
      <p:bold r:id="rId44"/>
    </p:embeddedFont>
    <p:embeddedFont>
      <p:font typeface="Calibri" panose="020F0502020204030204" pitchFamily="34" charset="0"/>
      <p:regular r:id="rId45"/>
      <p:bold r:id="rId46"/>
      <p:italic r:id="rId47"/>
      <p:boldItalic r:id="rId48"/>
    </p:embeddedFont>
    <p:embeddedFont>
      <p:font typeface="HP001 4 hàng" panose="020B060305030202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varScale="1">
        <p:scale>
          <a:sx n="92" d="100"/>
          <a:sy n="92" d="100"/>
        </p:scale>
        <p:origin x="61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02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08/04/2024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73994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BD0B5-F199-4CE6-B4B1-E377901DAA30}"/>
              </a:ext>
            </a:extLst>
          </p:cNvPr>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22108001-B6F5-4F28-9F94-2401A6BE5FAA}"/>
              </a:ext>
            </a:extLst>
          </p:cNvPr>
          <p:cNvSpPr>
            <a:spLocks noGrp="1"/>
          </p:cNvSpPr>
          <p:nvPr>
            <p:ph type="ftr" sz="quarter" idx="11"/>
          </p:nvPr>
        </p:nvSpPr>
        <p:spPr/>
        <p:txBody>
          <a:bodyPr/>
          <a:lstStyle>
            <a:lvl1pPr algn="l"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DFD2D31-64B8-4030-A10A-2D4EF8BCA9D5}"/>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86E33945-D147-495F-8AB2-511EB272B0B5}" type="slidenum">
              <a:rPr lang="en-US" altLang="en-US"/>
              <a:pPr>
                <a:defRPr/>
              </a:pPr>
              <a:t>‹#›</a:t>
            </a:fld>
            <a:endParaRPr lang="en-US" altLang="en-US"/>
          </a:p>
        </p:txBody>
      </p:sp>
    </p:spTree>
    <p:extLst>
      <p:ext uri="{BB962C8B-B14F-4D97-AF65-F5344CB8AC3E}">
        <p14:creationId xmlns:p14="http://schemas.microsoft.com/office/powerpoint/2010/main" val="126793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vuonchimviet.com/chim-co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vi.wikipedia.org/wiki/Linh_tr%C6%B0%E1%BB%9F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H%E1%BB%8D_S%C3%A1o"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hyperlink" Target="https://vi.wikipedia.org/wiki/%C4%90%C3%B4ng_Nam_%C3%81" TargetMode="External"/><Relationship Id="rId4" Type="http://schemas.openxmlformats.org/officeDocument/2006/relationships/hyperlink" Target="https://vi.wikipedia.org/wiki/Nam_%C3%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id="{50AF093B-0823-42E9-99FC-2AB0093227DF}"/>
              </a:ext>
            </a:extLst>
          </p:cNvPr>
          <p:cNvPicPr>
            <a:picLocks noChangeAspect="1"/>
          </p:cNvPicPr>
          <p:nvPr/>
        </p:nvPicPr>
        <p:blipFill>
          <a:blip r:embed="rId3"/>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a:t>         THIÊN NHIÊN KÌ THÚ</a:t>
            </a:r>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B050"/>
                </a:solidFill>
              </a:rPr>
              <a:t>6</a:t>
            </a:r>
          </a:p>
        </p:txBody>
      </p:sp>
      <p:grpSp>
        <p:nvGrpSpPr>
          <p:cNvPr id="3" name="Group 2"/>
          <p:cNvGrpSpPr/>
          <p:nvPr/>
        </p:nvGrpSpPr>
        <p:grpSpPr>
          <a:xfrm>
            <a:off x="1992985"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145456"/>
            <a:ext cx="5916891" cy="584763"/>
          </a:xfrm>
          <a:prstGeom prst="rect">
            <a:avLst/>
          </a:prstGeom>
          <a:noFill/>
        </p:spPr>
        <p:txBody>
          <a:bodyPr wrap="square" lIns="91428" tIns="45714" rIns="91428" bIns="45714" rtlCol="0">
            <a:spAutoFit/>
          </a:bodyPr>
          <a:lstStyle/>
          <a:p>
            <a:pPr algn="ctr"/>
            <a:r>
              <a:rPr lang="en-US" sz="3200" b="1">
                <a:solidFill>
                  <a:srgbClr val="00B050"/>
                </a:solidFill>
                <a:latin typeface="Arial" pitchFamily="34" charset="0"/>
                <a:ea typeface="Arial-Rounded" pitchFamily="34" charset="0"/>
                <a:cs typeface="Arial" pitchFamily="34" charset="0"/>
              </a:rPr>
              <a:t>Cuộc thi tài năng rừng xanh</a:t>
            </a:r>
          </a:p>
        </p:txBody>
      </p:sp>
      <p:sp>
        <p:nvSpPr>
          <p:cNvPr id="4" name="Oval 3"/>
          <p:cNvSpPr/>
          <p:nvPr/>
        </p:nvSpPr>
        <p:spPr>
          <a:xfrm>
            <a:off x="1300162" y="1937790"/>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mn-lt"/>
                <a:ea typeface="Arial-Rounded" pitchFamily="34" charset="0"/>
                <a:cs typeface="Arial-Rounded" pitchFamily="34" charset="0"/>
              </a:rPr>
              <a:t>Bài</a:t>
            </a:r>
          </a:p>
          <a:p>
            <a:pPr algn="ctr"/>
            <a:r>
              <a:rPr lang="en-US" sz="3600" b="1">
                <a:solidFill>
                  <a:schemeClr val="bg1"/>
                </a:solidFill>
                <a:latin typeface="+mn-lt"/>
                <a:ea typeface="Arial-Rounded" pitchFamily="34" charset="0"/>
                <a:cs typeface="Times New Roman" pitchFamily="18" charset="0"/>
              </a:rPr>
              <a:t>4</a:t>
            </a:r>
          </a:p>
        </p:txBody>
      </p:sp>
      <p:sp>
        <p:nvSpPr>
          <p:cNvPr id="17" name="Rectangle 16">
            <a:extLst>
              <a:ext uri="{FF2B5EF4-FFF2-40B4-BE49-F238E27FC236}">
                <a16:creationId xmlns:a16="http://schemas.microsoft.com/office/drawing/2014/main" id="{786D7E33-9AE4-4E85-9C3E-A57C73F8F58C}"/>
              </a:ext>
            </a:extLst>
          </p:cNvPr>
          <p:cNvSpPr/>
          <p:nvPr/>
        </p:nvSpPr>
        <p:spPr>
          <a:xfrm>
            <a:off x="2593588" y="3250638"/>
            <a:ext cx="4908550" cy="644525"/>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a:solidFill>
                  <a:srgbClr val="FF0000"/>
                </a:solidFill>
              </a:rPr>
              <a:t>GV: </a:t>
            </a:r>
            <a:r>
              <a:rPr lang="en-US" sz="2400" dirty="0" smtClean="0">
                <a:solidFill>
                  <a:srgbClr val="FF0000"/>
                </a:solidFill>
              </a:rPr>
              <a:t>PHẠM THỊ HIỀN</a:t>
            </a:r>
            <a:endParaRPr lang="en-US" sz="2400" dirty="0">
              <a:solidFill>
                <a:srgbClr val="FF0000"/>
              </a:solidFill>
            </a:endParaRPr>
          </a:p>
        </p:txBody>
      </p:sp>
    </p:spTree>
    <p:extLst>
      <p:ext uri="{BB962C8B-B14F-4D97-AF65-F5344CB8AC3E}">
        <p14:creationId xmlns:p14="http://schemas.microsoft.com/office/powerpoint/2010/main" val="12770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939" y="676945"/>
            <a:ext cx="4572000" cy="3077766"/>
          </a:xfrm>
          <a:prstGeom prst="rect">
            <a:avLst/>
          </a:prstGeom>
        </p:spPr>
        <p:txBody>
          <a:bodyPr>
            <a:spAutoFit/>
          </a:bodyPr>
          <a:lstStyle/>
          <a:p>
            <a:r>
              <a:rPr lang="en-US" sz="1800"/>
              <a:t>   </a:t>
            </a:r>
            <a:r>
              <a:rPr lang="vi-VN" sz="3200">
                <a:solidFill>
                  <a:srgbClr val="FF0000"/>
                </a:solidFill>
              </a:rPr>
              <a:t>Mèo rừng </a:t>
            </a:r>
            <a:r>
              <a:rPr lang="vi-VN" sz="1800"/>
              <a:t>có hình dáng và thể trạng tương tự như một con mèo đã được thuần hóa, tuy nhiên màu sắc lông của những con mèo hoang dã này có màu vàng nhạt, sọc nâu đen hoặc có đốm, phần bên dưới của nó màu xám hoặc đôi khi là màu đen tuyền. </a:t>
            </a:r>
            <a:endParaRPr lang="en-US" sz="1800"/>
          </a:p>
          <a:p>
            <a:r>
              <a:rPr lang="vi-VN" sz="1800"/>
              <a:t>Mèo rừng Việt Nam đang phải đứng trước nguy cơ bị suy giảm về số lượng</a:t>
            </a:r>
            <a:r>
              <a:rPr lang="en-US" sz="1800"/>
              <a:t> nên được liệt vào sách đỏ, cần được bảo vệ.</a:t>
            </a:r>
            <a:endParaRPr lang="vi-VN" sz="180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1" y="846071"/>
            <a:ext cx="4092095" cy="27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40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885713"/>
            <a:ext cx="4733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3506" y="1754456"/>
            <a:ext cx="4210493" cy="1631216"/>
          </a:xfrm>
          <a:prstGeom prst="rect">
            <a:avLst/>
          </a:prstGeom>
        </p:spPr>
        <p:txBody>
          <a:bodyPr wrap="square">
            <a:spAutoFit/>
          </a:bodyPr>
          <a:lstStyle/>
          <a:p>
            <a:r>
              <a:rPr lang="vi-VN" sz="2800">
                <a:solidFill>
                  <a:srgbClr val="FF0000"/>
                </a:solidFill>
                <a:hlinkClick r:id="rId4"/>
              </a:rPr>
              <a:t>Chim công</a:t>
            </a:r>
            <a:r>
              <a:rPr lang="vi-VN" sz="1800"/>
              <a:t> là loài chim quý hiếm và đẹp bởi chúng sở hữu bộ lông mượt mà và cái đuôi dài khi xòe ra trông như một chiếc váy lộng lẫy nhiều sắc màu đan xen rất rực rỡ.</a:t>
            </a:r>
            <a:endParaRPr lang="en-US" sz="1800"/>
          </a:p>
        </p:txBody>
      </p:sp>
    </p:spTree>
    <p:extLst>
      <p:ext uri="{BB962C8B-B14F-4D97-AF65-F5344CB8AC3E}">
        <p14:creationId xmlns:p14="http://schemas.microsoft.com/office/powerpoint/2010/main" val="1460522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7" y="585788"/>
            <a:ext cx="25908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6093" y="1320333"/>
            <a:ext cx="5560828" cy="1138773"/>
          </a:xfrm>
          <a:prstGeom prst="rect">
            <a:avLst/>
          </a:prstGeom>
        </p:spPr>
        <p:txBody>
          <a:bodyPr wrap="square">
            <a:spAutoFit/>
          </a:bodyPr>
          <a:lstStyle/>
          <a:p>
            <a:r>
              <a:rPr lang="vi-VN" sz="2800">
                <a:solidFill>
                  <a:srgbClr val="FF0000"/>
                </a:solidFill>
              </a:rPr>
              <a:t>Chim gõ kiến</a:t>
            </a:r>
            <a:r>
              <a:rPr lang="vi-VN" sz="2000"/>
              <a:t>, loài chim có chiếc mỏ vô cùng đặc biệt. Chiếc mỏ có khả năng xuyên thủng thân cây gỗ tuổi đời hàng trăm năm. </a:t>
            </a:r>
            <a:endParaRPr lang="en-US"/>
          </a:p>
        </p:txBody>
      </p:sp>
      <p:sp>
        <p:nvSpPr>
          <p:cNvPr id="3" name="Rectangle 2"/>
          <p:cNvSpPr/>
          <p:nvPr/>
        </p:nvSpPr>
        <p:spPr>
          <a:xfrm>
            <a:off x="3296093" y="2469336"/>
            <a:ext cx="5560828" cy="1323439"/>
          </a:xfrm>
          <a:prstGeom prst="rect">
            <a:avLst/>
          </a:prstGeom>
        </p:spPr>
        <p:txBody>
          <a:bodyPr wrap="square">
            <a:spAutoFit/>
          </a:bodyPr>
          <a:lstStyle/>
          <a:p>
            <a:r>
              <a:rPr lang="vi-VN" sz="2000"/>
              <a:t> Chim gõ kiến có thể gõ vào bề mặt cứng đến 20 lần một giâу với lực gấp 1.200 lần trọng lực mà không chịu bất kì chấn động nào, não bộ và võng mạc không bị thương. </a:t>
            </a:r>
            <a:endParaRPr lang="en-US" sz="2000"/>
          </a:p>
        </p:txBody>
      </p:sp>
    </p:spTree>
    <p:extLst>
      <p:ext uri="{BB962C8B-B14F-4D97-AF65-F5344CB8AC3E}">
        <p14:creationId xmlns:p14="http://schemas.microsoft.com/office/powerpoint/2010/main" val="2792218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64570" y="0"/>
            <a:ext cx="5819885" cy="460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776" y="3946980"/>
            <a:ext cx="8567472" cy="1015663"/>
          </a:xfrm>
          <a:prstGeom prst="rect">
            <a:avLst/>
          </a:prstGeom>
          <a:solidFill>
            <a:srgbClr val="007434"/>
          </a:solidFill>
        </p:spPr>
        <p:txBody>
          <a:bodyPr wrap="square">
            <a:spAutoFit/>
          </a:bodyPr>
          <a:lstStyle/>
          <a:p>
            <a:r>
              <a:rPr lang="vi-VN" sz="2000">
                <a:solidFill>
                  <a:schemeClr val="bg1"/>
                </a:solidFill>
              </a:rPr>
              <a:t>Rừng xanh là nơi tụ hội của rất nhiều con vật . Mỗi con vật có đặc tính và tài năng riêng , rất đặc biệt . Chúng ta sẽ c</a:t>
            </a:r>
            <a:r>
              <a:rPr lang="en-US" sz="2000">
                <a:solidFill>
                  <a:schemeClr val="bg1"/>
                </a:solidFill>
              </a:rPr>
              <a:t>ù</a:t>
            </a:r>
            <a:r>
              <a:rPr lang="vi-VN" sz="2000">
                <a:solidFill>
                  <a:schemeClr val="bg1"/>
                </a:solidFill>
              </a:rPr>
              <a:t>ng đọc VB Cuộc thi tài năng rừng xanh để khám phá tài năng của các con vật</a:t>
            </a:r>
            <a:endParaRPr lang="en-US" sz="2000">
              <a:solidFill>
                <a:schemeClr val="bg1"/>
              </a:solidFill>
            </a:endParaRPr>
          </a:p>
        </p:txBody>
      </p:sp>
    </p:spTree>
    <p:extLst>
      <p:ext uri="{BB962C8B-B14F-4D97-AF65-F5344CB8AC3E}">
        <p14:creationId xmlns:p14="http://schemas.microsoft.com/office/powerpoint/2010/main" val="26313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500000000000000"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500000000000000" pitchFamily="34" charset="0"/>
                <a:cs typeface="Arial-Rounded" panose="020B0500000000000000"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Tree>
    <p:extLst>
      <p:ext uri="{BB962C8B-B14F-4D97-AF65-F5344CB8AC3E}">
        <p14:creationId xmlns:p14="http://schemas.microsoft.com/office/powerpoint/2010/main" val="3207664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500000000000000"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500000000000000" pitchFamily="34" charset="0"/>
                <a:cs typeface="Arial-Rounded" panose="020B0500000000000000"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76465" y="2830214"/>
            <a:ext cx="700833" cy="477054"/>
          </a:xfrm>
          <a:prstGeom prst="rect">
            <a:avLst/>
          </a:prstGeom>
          <a:noFill/>
        </p:spPr>
        <p:txBody>
          <a:bodyPr wrap="none" rtlCol="0">
            <a:spAutoFit/>
          </a:bodyPr>
          <a:lstStyle/>
          <a:p>
            <a:r>
              <a:rPr lang="en-US" sz="2500" dirty="0" err="1">
                <a:solidFill>
                  <a:srgbClr val="FF0000"/>
                </a:solidFill>
              </a:rPr>
              <a:t>ooc</a:t>
            </a:r>
            <a:endParaRPr lang="en-US" sz="2500" dirty="0">
              <a:solidFill>
                <a:srgbClr val="FF0000"/>
              </a:solidFill>
            </a:endParaRPr>
          </a:p>
        </p:txBody>
      </p:sp>
    </p:spTree>
    <p:extLst>
      <p:ext uri="{BB962C8B-B14F-4D97-AF65-F5344CB8AC3E}">
        <p14:creationId xmlns:p14="http://schemas.microsoft.com/office/powerpoint/2010/main" val="120068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yêt</a:t>
            </a:r>
          </a:p>
        </p:txBody>
      </p:sp>
      <p:sp>
        <p:nvSpPr>
          <p:cNvPr id="5" name="TextBox 4"/>
          <p:cNvSpPr txBox="1"/>
          <p:nvPr/>
        </p:nvSpPr>
        <p:spPr>
          <a:xfrm>
            <a:off x="723014" y="1254642"/>
            <a:ext cx="1704313" cy="523220"/>
          </a:xfrm>
          <a:prstGeom prst="rect">
            <a:avLst/>
          </a:prstGeom>
          <a:noFill/>
        </p:spPr>
        <p:txBody>
          <a:bodyPr wrap="none" rtlCol="0">
            <a:spAutoFit/>
          </a:bodyPr>
          <a:lstStyle/>
          <a:p>
            <a:r>
              <a:rPr lang="en-US" sz="2800"/>
              <a:t>(nêm yết)</a:t>
            </a:r>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yêng</a:t>
            </a: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a:t>(yểng)</a:t>
            </a:r>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oen</a:t>
            </a: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a:t>(nhoẻn)</a:t>
            </a:r>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oao</a:t>
            </a: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a:t>(ngoao ngoao)</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extLst>
      <p:ext uri="{BB962C8B-B14F-4D97-AF65-F5344CB8AC3E}">
        <p14:creationId xmlns:p14="http://schemas.microsoft.com/office/powerpoint/2010/main" val="19837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a:solidFill>
                  <a:schemeClr val="tx1"/>
                </a:solidFill>
              </a:rPr>
              <a:t>Đọc NT câu</a:t>
            </a: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80182" y="134692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55737" y="172038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61398" y="215431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43171" y="249664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7251" y="2837087"/>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653733" y="326563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a:t>Từ khó: </a:t>
            </a:r>
            <a:r>
              <a:rPr lang="en-US" sz="2400">
                <a:solidFill>
                  <a:srgbClr val="FF0000"/>
                </a:solidFill>
              </a:rPr>
              <a:t>xinh xắn,nháy mắt, điệu múa, điêu luyện.. </a:t>
            </a: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55" y="995455"/>
            <a:ext cx="8144539" cy="1077218"/>
          </a:xfrm>
          <a:prstGeom prst="rect">
            <a:avLst/>
          </a:prstGeom>
        </p:spPr>
        <p:txBody>
          <a:bodyPr wrap="square">
            <a:spAutoFit/>
          </a:bodyPr>
          <a:lstStyle/>
          <a:p>
            <a:pPr lvl="1" algn="just"/>
            <a:r>
              <a:rPr lang="en-US" sz="3200">
                <a:solidFill>
                  <a:srgbClr val="0070C0"/>
                </a:solidFill>
              </a:rPr>
              <a:t> </a:t>
            </a:r>
            <a:r>
              <a:rPr lang="en-US" sz="3200">
                <a:solidFill>
                  <a:srgbClr val="0070C0"/>
                </a:solidFill>
                <a:ea typeface="Arial-Rounded" panose="020B0500000000000000" pitchFamily="34" charset="0"/>
                <a:cs typeface="Arial-Rounded" panose="020B0500000000000000" pitchFamily="34" charset="0"/>
              </a:rPr>
              <a:t>Đúng như chương trình đã niêm yết, cuộc thi mở đầu bằng tiết mục của chim yểng.</a:t>
            </a:r>
            <a:endParaRPr lang="en-US" sz="3200">
              <a:solidFill>
                <a:srgbClr val="0070C0"/>
              </a:solidFill>
            </a:endParaRPr>
          </a:p>
        </p:txBody>
      </p:sp>
      <p:sp>
        <p:nvSpPr>
          <p:cNvPr id="3" name="TextBox 2"/>
          <p:cNvSpPr txBox="1"/>
          <p:nvPr/>
        </p:nvSpPr>
        <p:spPr>
          <a:xfrm>
            <a:off x="2516671" y="297528"/>
            <a:ext cx="3160229" cy="523220"/>
          </a:xfrm>
          <a:prstGeom prst="rect">
            <a:avLst/>
          </a:prstGeom>
          <a:noFill/>
        </p:spPr>
        <p:txBody>
          <a:bodyPr wrap="square" rtlCol="0">
            <a:spAutoFit/>
          </a:bodyPr>
          <a:lstStyle/>
          <a:p>
            <a:r>
              <a:rPr lang="en-US" sz="2800"/>
              <a:t>Luyện đọc câu dài</a:t>
            </a:r>
            <a:endParaRPr lang="en-US" sz="2800">
              <a:solidFill>
                <a:srgbClr val="FF0000"/>
              </a:solidFill>
            </a:endParaRPr>
          </a:p>
        </p:txBody>
      </p:sp>
      <p:grpSp>
        <p:nvGrpSpPr>
          <p:cNvPr id="5" name="Group 4"/>
          <p:cNvGrpSpPr/>
          <p:nvPr/>
        </p:nvGrpSpPr>
        <p:grpSpPr>
          <a:xfrm>
            <a:off x="8024443" y="1495688"/>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7646065" y="104473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626" y="2292627"/>
            <a:ext cx="8144539" cy="1815882"/>
          </a:xfrm>
          <a:prstGeom prst="rect">
            <a:avLst/>
          </a:prstGeom>
        </p:spPr>
        <p:txBody>
          <a:bodyPr wrap="square">
            <a:spAutoFit/>
          </a:bodyPr>
          <a:lstStyle/>
          <a:p>
            <a:pPr lvl="1" algn="just"/>
            <a:r>
              <a:rPr lang="en-US" sz="2800">
                <a:solidFill>
                  <a:srgbClr val="0070C0"/>
                </a:solidFill>
                <a:ea typeface="Arial-Rounded" panose="020B0500000000000000" pitchFamily="34" charset="0"/>
                <a:cs typeface="Arial-Rounded" panose="020B0500000000000000" pitchFamily="34" charset="0"/>
              </a:rPr>
              <a:t>Chim công khiến khán giả say mê, chuếnh choáng vì điệu múa tuyệt đẹp. Voọc xám với tiết mục đu cây điêu luyện làm tất cả trầm trồ thích thú.</a:t>
            </a:r>
          </a:p>
        </p:txBody>
      </p:sp>
      <p:cxnSp>
        <p:nvCxnSpPr>
          <p:cNvPr id="23" name="Straight Connector 22"/>
          <p:cNvCxnSpPr/>
          <p:nvPr/>
        </p:nvCxnSpPr>
        <p:spPr>
          <a:xfrm flipH="1">
            <a:off x="2627047" y="148142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27047" y="230144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35644" y="224466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42656" y="1497229"/>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96927"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631179" y="2659789"/>
            <a:ext cx="205971" cy="486785"/>
            <a:chOff x="4036634" y="3613350"/>
            <a:chExt cx="189104" cy="296494"/>
          </a:xfrm>
        </p:grpSpPr>
        <p:cxnSp>
          <p:nvCxnSpPr>
            <p:cNvPr id="26" name="Straight Connector 2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7364444"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88655" y="314657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4993" y="3562773"/>
            <a:ext cx="205971" cy="486785"/>
            <a:chOff x="4036634" y="3613350"/>
            <a:chExt cx="189104" cy="296494"/>
          </a:xfrm>
        </p:grpSpPr>
        <p:cxnSp>
          <p:nvCxnSpPr>
            <p:cNvPr id="35" name="Straight Connector 3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a:solidFill>
                  <a:schemeClr val="bg1"/>
                </a:solidFill>
              </a:rPr>
              <a:t>Em trả lời nhanh nhé</a:t>
            </a:r>
          </a:p>
        </p:txBody>
      </p:sp>
    </p:spTree>
    <p:extLst>
      <p:ext uri="{BB962C8B-B14F-4D97-AF65-F5344CB8AC3E}">
        <p14:creationId xmlns:p14="http://schemas.microsoft.com/office/powerpoint/2010/main" val="2349799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9" name="TextBox 18"/>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135521" cy="400110"/>
          </a:xfrm>
          <a:prstGeom prst="rect">
            <a:avLst/>
          </a:prstGeom>
          <a:solidFill>
            <a:srgbClr val="92D050"/>
          </a:solidFill>
        </p:spPr>
        <p:txBody>
          <a:bodyPr wrap="none" rtlCol="0">
            <a:spAutoFit/>
          </a:bodyPr>
          <a:lstStyle/>
          <a:p>
            <a:r>
              <a:rPr lang="en-US" sz="2000">
                <a:solidFill>
                  <a:schemeClr val="tx1"/>
                </a:solidFill>
              </a:rPr>
              <a:t>Đọc nt theo đoạn</a:t>
            </a:r>
          </a:p>
        </p:txBody>
      </p:sp>
      <p:grpSp>
        <p:nvGrpSpPr>
          <p:cNvPr id="5" name="Group 4"/>
          <p:cNvGrpSpPr/>
          <p:nvPr/>
        </p:nvGrpSpPr>
        <p:grpSpPr>
          <a:xfrm>
            <a:off x="8667795" y="3192128"/>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71164" y="3569403"/>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15621"/>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
        <p:nvSpPr>
          <p:cNvPr id="15" name="TextBox 14"/>
          <p:cNvSpPr txBox="1"/>
          <p:nvPr/>
        </p:nvSpPr>
        <p:spPr>
          <a:xfrm>
            <a:off x="61379" y="4412244"/>
            <a:ext cx="7019905" cy="400110"/>
          </a:xfrm>
          <a:prstGeom prst="rect">
            <a:avLst/>
          </a:prstGeom>
          <a:noFill/>
        </p:spPr>
        <p:txBody>
          <a:bodyPr wrap="square" rtlCol="0">
            <a:spAutoFit/>
          </a:bodyPr>
          <a:lstStyle/>
          <a:p>
            <a:r>
              <a:rPr lang="en-US" sz="2000"/>
              <a:t>Giải nghĩa : </a:t>
            </a:r>
            <a:r>
              <a:rPr lang="en-US" sz="2000">
                <a:solidFill>
                  <a:srgbClr val="E80888"/>
                </a:solidFill>
              </a:rPr>
              <a:t>niêm yết, chuếnh choáng, trầm trồ, điêu luyện</a:t>
            </a:r>
          </a:p>
        </p:txBody>
      </p:sp>
    </p:spTree>
    <p:extLst>
      <p:ext uri="{BB962C8B-B14F-4D97-AF65-F5344CB8AC3E}">
        <p14:creationId xmlns:p14="http://schemas.microsoft.com/office/powerpoint/2010/main" val="26103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0963" y="170121"/>
            <a:ext cx="3051544" cy="21477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lowchart: Document 4"/>
          <p:cNvSpPr/>
          <p:nvPr/>
        </p:nvSpPr>
        <p:spPr>
          <a:xfrm>
            <a:off x="567266" y="170121"/>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niêm yết</a:t>
            </a:r>
          </a:p>
        </p:txBody>
      </p:sp>
      <p:sp>
        <p:nvSpPr>
          <p:cNvPr id="7" name="TextBox 6"/>
          <p:cNvSpPr txBox="1"/>
          <p:nvPr/>
        </p:nvSpPr>
        <p:spPr>
          <a:xfrm>
            <a:off x="567267" y="1010092"/>
            <a:ext cx="3209790" cy="1200329"/>
          </a:xfrm>
          <a:prstGeom prst="rect">
            <a:avLst/>
          </a:prstGeom>
          <a:noFill/>
        </p:spPr>
        <p:txBody>
          <a:bodyPr wrap="square" rtlCol="0">
            <a:spAutoFit/>
          </a:bodyPr>
          <a:lstStyle/>
          <a:p>
            <a:r>
              <a:rPr lang="en-US" sz="2400"/>
              <a:t>dán giấy </a:t>
            </a:r>
            <a:r>
              <a:rPr lang="vi-VN" sz="2400"/>
              <a:t>công bố chương trình cuộc thi để mọi người biết </a:t>
            </a:r>
            <a:endParaRPr lang="en-US" sz="2400"/>
          </a:p>
        </p:txBody>
      </p:sp>
      <p:sp>
        <p:nvSpPr>
          <p:cNvPr id="8" name="Rounded Rectangle 7"/>
          <p:cNvSpPr/>
          <p:nvPr/>
        </p:nvSpPr>
        <p:spPr>
          <a:xfrm>
            <a:off x="4763386" y="170121"/>
            <a:ext cx="3860212" cy="234979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lowchart: Document 8"/>
          <p:cNvSpPr/>
          <p:nvPr/>
        </p:nvSpPr>
        <p:spPr>
          <a:xfrm>
            <a:off x="4849689" y="170121"/>
            <a:ext cx="2710060"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chuếnh choáng </a:t>
            </a:r>
            <a:endParaRPr lang="en-US" sz="2800" b="1"/>
          </a:p>
        </p:txBody>
      </p:sp>
      <p:sp>
        <p:nvSpPr>
          <p:cNvPr id="10" name="TextBox 9"/>
          <p:cNvSpPr txBox="1"/>
          <p:nvPr/>
        </p:nvSpPr>
        <p:spPr>
          <a:xfrm>
            <a:off x="4849690" y="1010092"/>
            <a:ext cx="4060394" cy="1569660"/>
          </a:xfrm>
          <a:prstGeom prst="rect">
            <a:avLst/>
          </a:prstGeom>
          <a:noFill/>
        </p:spPr>
        <p:txBody>
          <a:bodyPr wrap="square" rtlCol="0">
            <a:spAutoFit/>
          </a:bodyPr>
          <a:lstStyle/>
          <a:p>
            <a:r>
              <a:rPr lang="vi-VN" sz="2400"/>
              <a:t>cảm giác không còn tỉnh táo giống như khi say của khán giả trước điệu múa tuyệt đẹp của chim công </a:t>
            </a:r>
            <a:endParaRPr lang="en-US" sz="2400"/>
          </a:p>
        </p:txBody>
      </p:sp>
      <p:sp>
        <p:nvSpPr>
          <p:cNvPr id="11" name="Rounded Rectangle 10"/>
          <p:cNvSpPr/>
          <p:nvPr/>
        </p:nvSpPr>
        <p:spPr>
          <a:xfrm>
            <a:off x="646390" y="2519916"/>
            <a:ext cx="3051544" cy="21477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lowchart: Document 11"/>
          <p:cNvSpPr/>
          <p:nvPr/>
        </p:nvSpPr>
        <p:spPr>
          <a:xfrm>
            <a:off x="732693" y="251991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trầm trồ</a:t>
            </a:r>
          </a:p>
        </p:txBody>
      </p:sp>
      <p:sp>
        <p:nvSpPr>
          <p:cNvPr id="13" name="TextBox 12"/>
          <p:cNvSpPr txBox="1"/>
          <p:nvPr/>
        </p:nvSpPr>
        <p:spPr>
          <a:xfrm>
            <a:off x="732694" y="3359887"/>
            <a:ext cx="3209790" cy="1200329"/>
          </a:xfrm>
          <a:prstGeom prst="rect">
            <a:avLst/>
          </a:prstGeom>
          <a:noFill/>
        </p:spPr>
        <p:txBody>
          <a:bodyPr wrap="square" rtlCol="0">
            <a:spAutoFit/>
          </a:bodyPr>
          <a:lstStyle/>
          <a:p>
            <a:r>
              <a:rPr lang="vi-VN" sz="2400"/>
              <a:t>thốt ra lời khen ngợi với vẻ ngạc nhiên thán phục</a:t>
            </a:r>
            <a:endParaRPr lang="en-US" sz="2400"/>
          </a:p>
        </p:txBody>
      </p:sp>
      <p:sp>
        <p:nvSpPr>
          <p:cNvPr id="14" name="Rounded Rectangle 13"/>
          <p:cNvSpPr/>
          <p:nvPr/>
        </p:nvSpPr>
        <p:spPr>
          <a:xfrm>
            <a:off x="5167720" y="2658139"/>
            <a:ext cx="3455878" cy="214777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Document 14"/>
          <p:cNvSpPr/>
          <p:nvPr/>
        </p:nvSpPr>
        <p:spPr>
          <a:xfrm>
            <a:off x="5254022" y="2658139"/>
            <a:ext cx="2210033" cy="927449"/>
          </a:xfrm>
          <a:prstGeom prst="flowChartDocument">
            <a:avLst/>
          </a:prstGeom>
          <a:solidFill>
            <a:srgbClr val="041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điêu luyện</a:t>
            </a:r>
          </a:p>
        </p:txBody>
      </p:sp>
      <p:sp>
        <p:nvSpPr>
          <p:cNvPr id="16" name="TextBox 15"/>
          <p:cNvSpPr txBox="1"/>
          <p:nvPr/>
        </p:nvSpPr>
        <p:spPr>
          <a:xfrm>
            <a:off x="5254024" y="3498110"/>
            <a:ext cx="3209790" cy="1200329"/>
          </a:xfrm>
          <a:prstGeom prst="rect">
            <a:avLst/>
          </a:prstGeom>
          <a:noFill/>
        </p:spPr>
        <p:txBody>
          <a:bodyPr wrap="square" rtlCol="0">
            <a:spAutoFit/>
          </a:bodyPr>
          <a:lstStyle/>
          <a:p>
            <a:r>
              <a:rPr lang="vi-VN" sz="2400"/>
              <a:t>đạt đến trình độ cao do trau dồi , luyện tập nhiều </a:t>
            </a:r>
            <a:endParaRPr lang="en-US" sz="2400"/>
          </a:p>
        </p:txBody>
      </p:sp>
      <p:pic>
        <p:nvPicPr>
          <p:cNvPr id="1027" name="Picture 3" descr="E:\QUYNH\anh tai ve poiwer oint\hoa đẹ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222" y1="58667" x2="62222" y2="58667"/>
                        <a14:foregroundMark x1="68000" y1="61333" x2="68000" y2="61333"/>
                        <a14:foregroundMark x1="17333" y1="64000" x2="17333" y2="64000"/>
                        <a14:foregroundMark x1="20444" y1="65778" x2="20444" y2="657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81262" y="2927756"/>
            <a:ext cx="2341035" cy="2341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YNH\anh tai ve poiwer oint\hoa đẹp.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778" b="55556" l="32000" r="64000"/>
                    </a14:imgEffect>
                    <a14:imgEffect>
                      <a14:sharpenSoften amount="25000"/>
                    </a14:imgEffect>
                  </a14:imgLayer>
                </a14:imgProps>
              </a:ext>
              <a:ext uri="{28A0092B-C50C-407E-A947-70E740481C1C}">
                <a14:useLocalDpi xmlns:a14="http://schemas.microsoft.com/office/drawing/2010/main" val="0"/>
              </a:ext>
            </a:extLst>
          </a:blip>
          <a:srcRect l="30155" r="31644" b="42000"/>
          <a:stretch/>
        </p:blipFill>
        <p:spPr bwMode="auto">
          <a:xfrm>
            <a:off x="0" y="0"/>
            <a:ext cx="818707"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animBg="1"/>
      <p:bldP spid="9" grpId="0" animBg="1"/>
      <p:bldP spid="10" grpId="0"/>
      <p:bldP spid="11" grpId="0" animBg="1"/>
      <p:bldP spid="12" grpId="0" animBg="1"/>
      <p:bldP spid="13" grpId="0"/>
      <p:bldP spid="14" grpId="0" animBg="1"/>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326278" cy="369332"/>
          </a:xfrm>
          <a:prstGeom prst="rect">
            <a:avLst/>
          </a:prstGeom>
          <a:solidFill>
            <a:srgbClr val="92D050"/>
          </a:solidFill>
        </p:spPr>
        <p:txBody>
          <a:bodyPr wrap="none" rtlCol="0">
            <a:spAutoFit/>
          </a:bodyPr>
          <a:lstStyle/>
          <a:p>
            <a:r>
              <a:rPr lang="en-US" sz="1800">
                <a:solidFill>
                  <a:schemeClr val="tx1"/>
                </a:solidFill>
              </a:rPr>
              <a:t>Đọc đoạn theo nhóm</a:t>
            </a:r>
          </a:p>
        </p:txBody>
      </p:sp>
      <p:grpSp>
        <p:nvGrpSpPr>
          <p:cNvPr id="5" name="Group 4"/>
          <p:cNvGrpSpPr/>
          <p:nvPr/>
        </p:nvGrpSpPr>
        <p:grpSpPr>
          <a:xfrm>
            <a:off x="8693480" y="3176712"/>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81796" y="3616811"/>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39920"/>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Tree>
    <p:extLst>
      <p:ext uri="{BB962C8B-B14F-4D97-AF65-F5344CB8AC3E}">
        <p14:creationId xmlns:p14="http://schemas.microsoft.com/office/powerpoint/2010/main" val="193021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624163" cy="400110"/>
          </a:xfrm>
          <a:prstGeom prst="rect">
            <a:avLst/>
          </a:prstGeom>
          <a:solidFill>
            <a:srgbClr val="92D050"/>
          </a:solidFill>
        </p:spPr>
        <p:txBody>
          <a:bodyPr wrap="none" rtlCol="0">
            <a:spAutoFit/>
          </a:bodyPr>
          <a:lstStyle/>
          <a:p>
            <a:r>
              <a:rPr lang="en-US" sz="2000">
                <a:solidFill>
                  <a:schemeClr val="tx1"/>
                </a:solidFill>
              </a:rPr>
              <a:t>Đọc toàn bài</a:t>
            </a:r>
          </a:p>
        </p:txBody>
      </p:sp>
      <p:sp>
        <p:nvSpPr>
          <p:cNvPr id="6" name="TextBox 5"/>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8" name="TextBox 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Tree>
    <p:extLst>
      <p:ext uri="{BB962C8B-B14F-4D97-AF65-F5344CB8AC3E}">
        <p14:creationId xmlns:p14="http://schemas.microsoft.com/office/powerpoint/2010/main" val="219488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3</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892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a. Cuộc thi có những con vật nào tham gia </a:t>
            </a:r>
            <a:r>
              <a:rPr lang="vi-VN" sz="2800"/>
              <a:t>? </a:t>
            </a:r>
            <a:endParaRPr lang="en-US" sz="2800"/>
          </a:p>
        </p:txBody>
      </p:sp>
      <p:cxnSp>
        <p:nvCxnSpPr>
          <p:cNvPr id="11" name="Straight Connector 10"/>
          <p:cNvCxnSpPr/>
          <p:nvPr/>
        </p:nvCxnSpPr>
        <p:spPr>
          <a:xfrm>
            <a:off x="3211033" y="1989799"/>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0" name="Straight Connector 9"/>
          <p:cNvCxnSpPr/>
          <p:nvPr/>
        </p:nvCxnSpPr>
        <p:spPr>
          <a:xfrm>
            <a:off x="2169042" y="2744710"/>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5824" y="2744710"/>
            <a:ext cx="10100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95824" y="3148748"/>
            <a:ext cx="1531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11433" y="3531520"/>
            <a:ext cx="1350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b. Mỗi con vật biểu diễn tiết mục gì</a:t>
            </a:r>
            <a:r>
              <a:rPr lang="vi-VN" sz="2800"/>
              <a:t>? </a:t>
            </a:r>
            <a:endParaRPr lang="en-US" sz="2800"/>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6" name="Straight Connector 15"/>
          <p:cNvCxnSpPr/>
          <p:nvPr/>
        </p:nvCxnSpPr>
        <p:spPr>
          <a:xfrm>
            <a:off x="5018567" y="1989799"/>
            <a:ext cx="746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7483" y="2393836"/>
            <a:ext cx="41865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1042" y="2393836"/>
            <a:ext cx="2205396"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5372" y="2787240"/>
            <a:ext cx="3124637"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53293" y="2787240"/>
            <a:ext cx="5193145" cy="151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899" y="3171522"/>
            <a:ext cx="3063110" cy="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0267" y="3153277"/>
            <a:ext cx="153155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38276" y="3514784"/>
            <a:ext cx="213291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49865" y="3514784"/>
            <a:ext cx="259657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7483" y="3931761"/>
            <a:ext cx="31082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c. Em thích nhất tiết mục nào trong cuộc thi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spTree>
    <p:extLst>
      <p:ext uri="{BB962C8B-B14F-4D97-AF65-F5344CB8AC3E}">
        <p14:creationId xmlns:p14="http://schemas.microsoft.com/office/powerpoint/2010/main" val="1962251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60348" y="361310"/>
            <a:ext cx="3009157" cy="646331"/>
          </a:xfrm>
          <a:prstGeom prst="rect">
            <a:avLst/>
          </a:prstGeom>
          <a:noFill/>
        </p:spPr>
        <p:txBody>
          <a:bodyPr wrap="non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1. </a:t>
            </a:r>
            <a:r>
              <a:rPr lang="en-US" sz="36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ngữ</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918086" y="1479504"/>
            <a:ext cx="7422038" cy="2124344"/>
            <a:chOff x="918086" y="1253081"/>
            <a:chExt cx="7422038" cy="2124344"/>
          </a:xfrm>
        </p:grpSpPr>
        <p:grpSp>
          <p:nvGrpSpPr>
            <p:cNvPr id="2" name="Group 1"/>
            <p:cNvGrpSpPr/>
            <p:nvPr/>
          </p:nvGrpSpPr>
          <p:grpSpPr>
            <a:xfrm>
              <a:off x="918086" y="1253081"/>
              <a:ext cx="7422038" cy="2124344"/>
              <a:chOff x="918086" y="1253081"/>
              <a:chExt cx="7422038" cy="2124344"/>
            </a:xfrm>
          </p:grpSpPr>
          <p:grpSp>
            <p:nvGrpSpPr>
              <p:cNvPr id="6" name="Group 5"/>
              <p:cNvGrpSpPr/>
              <p:nvPr/>
            </p:nvGrpSpPr>
            <p:grpSpPr>
              <a:xfrm>
                <a:off x="918086" y="1253081"/>
                <a:ext cx="7422038" cy="1075462"/>
                <a:chOff x="1173267" y="1319645"/>
                <a:chExt cx="7422038" cy="1075462"/>
              </a:xfrm>
            </p:grpSpPr>
            <p:pic>
              <p:nvPicPr>
                <p:cNvPr id="3" name="Picture 2"/>
                <p:cNvPicPr>
                  <a:picLocks noChangeAspect="1"/>
                </p:cNvPicPr>
                <p:nvPr/>
              </p:nvPicPr>
              <p:blipFill>
                <a:blip r:embed="rId2"/>
                <a:stretch>
                  <a:fillRect/>
                </a:stretch>
              </p:blipFill>
              <p:spPr>
                <a:xfrm>
                  <a:off x="1240413" y="1319645"/>
                  <a:ext cx="7354892" cy="606985"/>
                </a:xfrm>
                <a:prstGeom prst="rect">
                  <a:avLst/>
                </a:prstGeom>
              </p:spPr>
            </p:pic>
            <p:sp>
              <p:nvSpPr>
                <p:cNvPr id="5" name="TextBox 4"/>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5" name="Picture 24"/>
                <p:cNvPicPr>
                  <a:picLocks noChangeAspect="1"/>
                </p:cNvPicPr>
                <p:nvPr/>
              </p:nvPicPr>
              <p:blipFill>
                <a:blip r:embed="rId2"/>
                <a:stretch>
                  <a:fillRect/>
                </a:stretch>
              </p:blipFill>
              <p:spPr>
                <a:xfrm>
                  <a:off x="1240413" y="1788122"/>
                  <a:ext cx="7354892" cy="606985"/>
                </a:xfrm>
                <a:prstGeom prst="rect">
                  <a:avLst/>
                </a:prstGeom>
              </p:spPr>
            </p:pic>
          </p:grpSp>
          <p:grpSp>
            <p:nvGrpSpPr>
              <p:cNvPr id="17" name="Group 16"/>
              <p:cNvGrpSpPr/>
              <p:nvPr/>
            </p:nvGrpSpPr>
            <p:grpSpPr>
              <a:xfrm>
                <a:off x="918086" y="2301963"/>
                <a:ext cx="7422038" cy="1075462"/>
                <a:chOff x="1173267" y="1319645"/>
                <a:chExt cx="7422038" cy="1075462"/>
              </a:xfrm>
            </p:grpSpPr>
            <p:pic>
              <p:nvPicPr>
                <p:cNvPr id="18" name="Picture 17"/>
                <p:cNvPicPr>
                  <a:picLocks noChangeAspect="1"/>
                </p:cNvPicPr>
                <p:nvPr/>
              </p:nvPicPr>
              <p:blipFill>
                <a:blip r:embed="rId2"/>
                <a:stretch>
                  <a:fillRect/>
                </a:stretch>
              </p:blipFill>
              <p:spPr>
                <a:xfrm>
                  <a:off x="1240413" y="1319645"/>
                  <a:ext cx="7354892" cy="606985"/>
                </a:xfrm>
                <a:prstGeom prst="rect">
                  <a:avLst/>
                </a:prstGeom>
              </p:spPr>
            </p:pic>
            <p:sp>
              <p:nvSpPr>
                <p:cNvPr id="19" name="TextBox 18"/>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0" name="Picture 19"/>
                <p:cNvPicPr>
                  <a:picLocks noChangeAspect="1"/>
                </p:cNvPicPr>
                <p:nvPr/>
              </p:nvPicPr>
              <p:blipFill>
                <a:blip r:embed="rId2"/>
                <a:stretch>
                  <a:fillRect/>
                </a:stretch>
              </p:blipFill>
              <p:spPr>
                <a:xfrm>
                  <a:off x="1240413" y="1788122"/>
                  <a:ext cx="7354892" cy="606985"/>
                </a:xfrm>
                <a:prstGeom prst="rect">
                  <a:avLst/>
                </a:prstGeom>
              </p:spPr>
            </p:pic>
          </p:grpSp>
          <p:sp>
            <p:nvSpPr>
              <p:cNvPr id="21" name="TextBox 20"/>
              <p:cNvSpPr txBox="1"/>
              <p:nvPr/>
            </p:nvSpPr>
            <p:spPr>
              <a:xfrm flipH="1">
                <a:off x="1013508" y="1585810"/>
                <a:ext cx="1642009"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cuộc thi</a:t>
                </a:r>
                <a:endParaRPr lang="en-US" sz="2400" b="1" dirty="0">
                  <a:solidFill>
                    <a:schemeClr val="tx1"/>
                  </a:solidFill>
                  <a:latin typeface="HP001 4 hàng" panose="020B0603050302020204" pitchFamily="34" charset="0"/>
                </a:endParaRPr>
              </a:p>
            </p:txBody>
          </p:sp>
        </p:grpSp>
        <p:sp>
          <p:nvSpPr>
            <p:cNvPr id="24" name="TextBox 23"/>
            <p:cNvSpPr txBox="1"/>
            <p:nvPr/>
          </p:nvSpPr>
          <p:spPr>
            <a:xfrm flipH="1">
              <a:off x="3544277" y="1574078"/>
              <a:ext cx="1686871"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1" name="TextBox 30"/>
            <p:cNvSpPr txBox="1"/>
            <p:nvPr/>
          </p:nvSpPr>
          <p:spPr>
            <a:xfrm flipH="1">
              <a:off x="6097872" y="1573708"/>
              <a:ext cx="1705808"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2" name="TextBox 31"/>
            <p:cNvSpPr txBox="1"/>
            <p:nvPr/>
          </p:nvSpPr>
          <p:spPr>
            <a:xfrm flipH="1">
              <a:off x="931253" y="2627795"/>
              <a:ext cx="1801672"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tiết mục</a:t>
              </a:r>
              <a:endParaRPr lang="en-US" sz="2400" b="1" dirty="0">
                <a:solidFill>
                  <a:schemeClr val="tx1"/>
                </a:solidFill>
                <a:latin typeface="HP001 4 hàng" panose="020B0603050302020204" pitchFamily="34" charset="0"/>
              </a:endParaRPr>
            </a:p>
          </p:txBody>
        </p:sp>
        <p:sp>
          <p:nvSpPr>
            <p:cNvPr id="33" name="TextBox 32"/>
            <p:cNvSpPr txBox="1"/>
            <p:nvPr/>
          </p:nvSpPr>
          <p:spPr>
            <a:xfrm flipH="1">
              <a:off x="3544560" y="2627795"/>
              <a:ext cx="1788296"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sp>
          <p:nvSpPr>
            <p:cNvPr id="34" name="TextBox 33"/>
            <p:cNvSpPr txBox="1"/>
            <p:nvPr/>
          </p:nvSpPr>
          <p:spPr>
            <a:xfrm flipH="1">
              <a:off x="6107395" y="2629969"/>
              <a:ext cx="1998914"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grpSp>
    </p:spTree>
    <p:extLst>
      <p:ext uri="{BB962C8B-B14F-4D97-AF65-F5344CB8AC3E}">
        <p14:creationId xmlns:p14="http://schemas.microsoft.com/office/powerpoint/2010/main" val="417122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6684" b="8024"/>
          <a:stretch/>
        </p:blipFill>
        <p:spPr bwMode="auto">
          <a:xfrm>
            <a:off x="209789" y="4385656"/>
            <a:ext cx="8743950" cy="7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4577" y="99925"/>
            <a:ext cx="8253392" cy="523220"/>
          </a:xfrm>
          <a:prstGeom prst="rect">
            <a:avLst/>
          </a:prstGeom>
          <a:solidFill>
            <a:schemeClr val="bg1"/>
          </a:solidFill>
        </p:spPr>
        <p:txBody>
          <a:bodyPr wrap="square" rtlCol="0">
            <a:spAutoFit/>
          </a:bodyPr>
          <a:lstStyle/>
          <a:p>
            <a:r>
              <a:rPr lang="en-US" sz="2800">
                <a:solidFill>
                  <a:schemeClr val="tx1"/>
                </a:solidFill>
              </a:rPr>
              <a:t>Viết vào vở câu trả lời cho câu hỏi a và c ở mục 3</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9789" y="250248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0872" y="2977385"/>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Cuộc thi có sự tham gia của yểng, mèo rừng, </a:t>
            </a:r>
          </a:p>
        </p:txBody>
      </p:sp>
      <p:sp>
        <p:nvSpPr>
          <p:cNvPr id="9" name="TextBox 8"/>
          <p:cNvSpPr txBox="1"/>
          <p:nvPr/>
        </p:nvSpPr>
        <p:spPr>
          <a:xfrm>
            <a:off x="309892" y="2061594"/>
            <a:ext cx="1078187" cy="461665"/>
          </a:xfrm>
          <a:prstGeom prst="rect">
            <a:avLst/>
          </a:prstGeom>
          <a:solidFill>
            <a:srgbClr val="009242"/>
          </a:solidFill>
        </p:spPr>
        <p:txBody>
          <a:bodyPr wrap="square" rtlCol="0">
            <a:spAutoFit/>
          </a:bodyPr>
          <a:lstStyle/>
          <a:p>
            <a:r>
              <a:rPr lang="en-US" sz="2400">
                <a:solidFill>
                  <a:schemeClr val="bg1"/>
                </a:solidFill>
              </a:rPr>
              <a:t>   Viết</a:t>
            </a:r>
          </a:p>
        </p:txBody>
      </p:sp>
      <p:sp>
        <p:nvSpPr>
          <p:cNvPr id="17" name="TextBox 16"/>
          <p:cNvSpPr txBox="1"/>
          <p:nvPr/>
        </p:nvSpPr>
        <p:spPr>
          <a:xfrm>
            <a:off x="410713" y="572090"/>
            <a:ext cx="7772592" cy="523220"/>
          </a:xfrm>
          <a:prstGeom prst="rect">
            <a:avLst/>
          </a:prstGeom>
          <a:noFill/>
        </p:spPr>
        <p:txBody>
          <a:bodyPr wrap="square" rtlCol="0">
            <a:spAutoFit/>
          </a:bodyPr>
          <a:lstStyle/>
          <a:p>
            <a:r>
              <a:rPr lang="en-US" sz="2800">
                <a:solidFill>
                  <a:schemeClr val="tx1"/>
                </a:solidFill>
              </a:rPr>
              <a:t>Cuộc thi có sự tham gia của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p>
        </p:txBody>
      </p:sp>
      <p:sp>
        <p:nvSpPr>
          <p:cNvPr id="11" name="Rectangle 10"/>
          <p:cNvSpPr/>
          <p:nvPr/>
        </p:nvSpPr>
        <p:spPr>
          <a:xfrm>
            <a:off x="162846" y="3630753"/>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chim gõ kiến, chim công, voọc xám.</a:t>
            </a:r>
          </a:p>
        </p:txBody>
      </p:sp>
      <p:sp>
        <p:nvSpPr>
          <p:cNvPr id="12" name="TextBox 11"/>
          <p:cNvSpPr txBox="1"/>
          <p:nvPr/>
        </p:nvSpPr>
        <p:spPr>
          <a:xfrm>
            <a:off x="410713" y="1638215"/>
            <a:ext cx="7772592" cy="523220"/>
          </a:xfrm>
          <a:prstGeom prst="rect">
            <a:avLst/>
          </a:prstGeom>
          <a:noFill/>
        </p:spPr>
        <p:txBody>
          <a:bodyPr wrap="square" rtlCol="0">
            <a:spAutoFit/>
          </a:bodyPr>
          <a:lstStyle/>
          <a:p>
            <a:r>
              <a:rPr lang="en-US" sz="2800">
                <a:solidFill>
                  <a:schemeClr val="tx1"/>
                </a:solidFill>
              </a:rPr>
              <a:t>Em thích nhất tiết mục……………..</a:t>
            </a:r>
          </a:p>
        </p:txBody>
      </p:sp>
      <p:sp>
        <p:nvSpPr>
          <p:cNvPr id="14" name="TextBox 13"/>
          <p:cNvSpPr txBox="1"/>
          <p:nvPr/>
        </p:nvSpPr>
        <p:spPr>
          <a:xfrm>
            <a:off x="4053526" y="1639015"/>
            <a:ext cx="4069042" cy="523220"/>
          </a:xfrm>
          <a:prstGeom prst="rect">
            <a:avLst/>
          </a:prstGeom>
          <a:solidFill>
            <a:schemeClr val="bg1"/>
          </a:solidFill>
        </p:spPr>
        <p:txBody>
          <a:bodyPr wrap="square" rtlCol="0">
            <a:spAutoFit/>
          </a:bodyPr>
          <a:lstStyle/>
          <a:p>
            <a:r>
              <a:rPr lang="en-US" sz="2800">
                <a:solidFill>
                  <a:srgbClr val="0418AC"/>
                </a:solidFill>
              </a:rPr>
              <a:t>múa của chim công.</a:t>
            </a:r>
          </a:p>
        </p:txBody>
      </p:sp>
      <p:sp>
        <p:nvSpPr>
          <p:cNvPr id="19" name="TextBox 18"/>
          <p:cNvSpPr txBox="1"/>
          <p:nvPr/>
        </p:nvSpPr>
        <p:spPr>
          <a:xfrm>
            <a:off x="5085421" y="552585"/>
            <a:ext cx="3832547" cy="523220"/>
          </a:xfrm>
          <a:prstGeom prst="rect">
            <a:avLst/>
          </a:prstGeom>
          <a:solidFill>
            <a:schemeClr val="bg1"/>
          </a:solidFill>
        </p:spPr>
        <p:txBody>
          <a:bodyPr wrap="square" rtlCol="0">
            <a:spAutoFit/>
          </a:bodyPr>
          <a:lstStyle/>
          <a:p>
            <a:r>
              <a:rPr lang="en-US" sz="2800">
                <a:solidFill>
                  <a:srgbClr val="0418AC"/>
                </a:solidFill>
              </a:rPr>
              <a:t>y</a:t>
            </a:r>
            <a:r>
              <a:rPr lang="vi-VN" sz="2800">
                <a:solidFill>
                  <a:srgbClr val="0418AC"/>
                </a:solidFill>
              </a:rPr>
              <a:t>ểng, mèo rừng, chim</a:t>
            </a:r>
            <a:endParaRPr lang="en-US" sz="2800">
              <a:solidFill>
                <a:srgbClr val="0418AC"/>
              </a:solidFill>
            </a:endParaRPr>
          </a:p>
        </p:txBody>
      </p:sp>
      <p:sp>
        <p:nvSpPr>
          <p:cNvPr id="2" name="Rectangle 1"/>
          <p:cNvSpPr/>
          <p:nvPr/>
        </p:nvSpPr>
        <p:spPr>
          <a:xfrm>
            <a:off x="326210" y="1057630"/>
            <a:ext cx="5219699" cy="523220"/>
          </a:xfrm>
          <a:prstGeom prst="rect">
            <a:avLst/>
          </a:prstGeom>
        </p:spPr>
        <p:txBody>
          <a:bodyPr wrap="none">
            <a:spAutoFit/>
          </a:bodyPr>
          <a:lstStyle/>
          <a:p>
            <a:r>
              <a:rPr lang="vi-VN" sz="2800">
                <a:solidFill>
                  <a:srgbClr val="0418AC"/>
                </a:solidFill>
              </a:rPr>
              <a:t>gõ kiến , chim công , voọc xám</a:t>
            </a:r>
            <a:r>
              <a:rPr lang="en-US" sz="2800">
                <a:solidFill>
                  <a:srgbClr val="0418AC"/>
                </a:solidFill>
              </a:rPr>
              <a:t>.</a:t>
            </a:r>
          </a:p>
        </p:txBody>
      </p:sp>
      <p:sp>
        <p:nvSpPr>
          <p:cNvPr id="16" name="Rectangle 15"/>
          <p:cNvSpPr/>
          <p:nvPr/>
        </p:nvSpPr>
        <p:spPr>
          <a:xfrm>
            <a:off x="848985" y="4286133"/>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Em thích nhất tiết mục múa của chim công.</a:t>
            </a: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4" grpId="0" animBg="1"/>
      <p:bldP spid="19" grpId="0" animBg="1"/>
      <p:bldP spid="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50" y="544859"/>
            <a:ext cx="6315075" cy="1446550"/>
          </a:xfrm>
          <a:prstGeom prst="rect">
            <a:avLst/>
          </a:prstGeom>
          <a:noFill/>
        </p:spPr>
        <p:txBody>
          <a:bodyPr wrap="square" rtlCol="0">
            <a:spAutoFit/>
          </a:bodyPr>
          <a:lstStyle/>
          <a:p>
            <a:pPr algn="ctr"/>
            <a:r>
              <a:rPr lang="en-US" sz="2400" b="1">
                <a:solidFill>
                  <a:srgbClr val="FFFF00"/>
                </a:solidFill>
              </a:rPr>
              <a:t>CÂU HỎI 1</a:t>
            </a:r>
          </a:p>
          <a:p>
            <a:pPr algn="ctr"/>
            <a:r>
              <a:rPr lang="en-US" sz="3200">
                <a:solidFill>
                  <a:schemeClr val="bg1"/>
                </a:solidFill>
              </a:rPr>
              <a:t>Trong bài đọc </a:t>
            </a:r>
            <a:r>
              <a:rPr lang="en-US" sz="3200" i="1">
                <a:solidFill>
                  <a:srgbClr val="FF0000"/>
                </a:solidFill>
              </a:rPr>
              <a:t>Chúa tể rừng xanh </a:t>
            </a:r>
            <a:r>
              <a:rPr lang="en-US" sz="3200">
                <a:solidFill>
                  <a:schemeClr val="bg1"/>
                </a:solidFill>
              </a:rPr>
              <a:t>,Con hổ là loài vật sống ở đâu ?</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24162"/>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922361"/>
            <a:ext cx="3813780" cy="461665"/>
          </a:xfrm>
          <a:prstGeom prst="rect">
            <a:avLst/>
          </a:prstGeom>
          <a:noFill/>
        </p:spPr>
        <p:txBody>
          <a:bodyPr wrap="square" rtlCol="0">
            <a:spAutoFit/>
          </a:bodyPr>
          <a:lstStyle/>
          <a:p>
            <a:r>
              <a:rPr lang="en-US" sz="2400"/>
              <a:t>C. Trên thảo nguyên</a:t>
            </a:r>
          </a:p>
        </p:txBody>
      </p:sp>
      <p:sp>
        <p:nvSpPr>
          <p:cNvPr id="16" name="TextBox 15"/>
          <p:cNvSpPr txBox="1"/>
          <p:nvPr/>
        </p:nvSpPr>
        <p:spPr>
          <a:xfrm>
            <a:off x="4917772" y="3946468"/>
            <a:ext cx="3740453" cy="461665"/>
          </a:xfrm>
          <a:prstGeom prst="rect">
            <a:avLst/>
          </a:prstGeom>
          <a:noFill/>
        </p:spPr>
        <p:txBody>
          <a:bodyPr wrap="square" rtlCol="0">
            <a:spAutoFit/>
          </a:bodyPr>
          <a:lstStyle/>
          <a:p>
            <a:r>
              <a:rPr lang="en-US" sz="2400"/>
              <a:t>D. Trong sa mạc</a:t>
            </a:r>
          </a:p>
        </p:txBody>
      </p:sp>
      <p:sp>
        <p:nvSpPr>
          <p:cNvPr id="6" name="TextBox 5"/>
          <p:cNvSpPr txBox="1"/>
          <p:nvPr/>
        </p:nvSpPr>
        <p:spPr>
          <a:xfrm>
            <a:off x="609599" y="2998466"/>
            <a:ext cx="3728055" cy="461665"/>
          </a:xfrm>
          <a:prstGeom prst="rect">
            <a:avLst/>
          </a:prstGeom>
          <a:noFill/>
        </p:spPr>
        <p:txBody>
          <a:bodyPr wrap="square" rtlCol="0">
            <a:spAutoFit/>
          </a:bodyPr>
          <a:lstStyle/>
          <a:p>
            <a:r>
              <a:rPr lang="en-US" sz="2400"/>
              <a:t>A. Dưới sông</a:t>
            </a:r>
          </a:p>
        </p:txBody>
      </p:sp>
      <p:sp>
        <p:nvSpPr>
          <p:cNvPr id="14" name="TextBox 13"/>
          <p:cNvSpPr txBox="1"/>
          <p:nvPr/>
        </p:nvSpPr>
        <p:spPr>
          <a:xfrm>
            <a:off x="5053994" y="2998465"/>
            <a:ext cx="3461355" cy="461665"/>
          </a:xfrm>
          <a:prstGeom prst="rect">
            <a:avLst/>
          </a:prstGeom>
          <a:noFill/>
        </p:spPr>
        <p:txBody>
          <a:bodyPr wrap="square" rtlCol="0">
            <a:spAutoFit/>
          </a:bodyPr>
          <a:lstStyle/>
          <a:p>
            <a:r>
              <a:rPr lang="en-US" sz="2400"/>
              <a:t>B. Trong rừng</a:t>
            </a:r>
          </a:p>
        </p:txBody>
      </p:sp>
    </p:spTree>
    <p:extLst>
      <p:ext uri="{BB962C8B-B14F-4D97-AF65-F5344CB8AC3E}">
        <p14:creationId xmlns:p14="http://schemas.microsoft.com/office/powerpoint/2010/main" val="16532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18C1DD0D-E462-4479-A8A4-6B6B1403340F}"/>
              </a:ext>
            </a:extLst>
          </p:cNvPr>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8675" name="Picture 3">
            <a:extLst>
              <a:ext uri="{FF2B5EF4-FFF2-40B4-BE49-F238E27FC236}">
                <a16:creationId xmlns:a16="http://schemas.microsoft.com/office/drawing/2014/main" id="{A37E180A-B384-4744-AD44-AFEE91C93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67991"/>
            <a:ext cx="6192441" cy="6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a:extLst>
              <a:ext uri="{FF2B5EF4-FFF2-40B4-BE49-F238E27FC236}">
                <a16:creationId xmlns:a16="http://schemas.microsoft.com/office/drawing/2014/main" id="{908A65EB-7A66-4596-A0A7-CF7F3A1A6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1" y="1941910"/>
            <a:ext cx="1699022" cy="51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a:extLst>
              <a:ext uri="{FF2B5EF4-FFF2-40B4-BE49-F238E27FC236}">
                <a16:creationId xmlns:a16="http://schemas.microsoft.com/office/drawing/2014/main" id="{FE75EB57-B126-4CA8-B978-5ABC64937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588" y="1941910"/>
            <a:ext cx="1283494" cy="51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a:extLst>
              <a:ext uri="{FF2B5EF4-FFF2-40B4-BE49-F238E27FC236}">
                <a16:creationId xmlns:a16="http://schemas.microsoft.com/office/drawing/2014/main" id="{A93E7562-ACF4-4A81-86FA-9899CA153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1941910"/>
            <a:ext cx="921544"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7">
            <a:extLst>
              <a:ext uri="{FF2B5EF4-FFF2-40B4-BE49-F238E27FC236}">
                <a16:creationId xmlns:a16="http://schemas.microsoft.com/office/drawing/2014/main" id="{88150CA2-8D19-4548-B282-157C72E8B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307" y="1941910"/>
            <a:ext cx="902494"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8">
            <a:extLst>
              <a:ext uri="{FF2B5EF4-FFF2-40B4-BE49-F238E27FC236}">
                <a16:creationId xmlns:a16="http://schemas.microsoft.com/office/drawing/2014/main" id="{E5C34DA9-D2F3-4465-956D-69B2DEDA11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0806" y="1941910"/>
            <a:ext cx="1300163"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1" name="Picture 10">
            <a:extLst>
              <a:ext uri="{FF2B5EF4-FFF2-40B4-BE49-F238E27FC236}">
                <a16:creationId xmlns:a16="http://schemas.microsoft.com/office/drawing/2014/main" id="{22C3BB7C-CBD6-4FF6-BD00-9DBF51B422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2062" y="2782491"/>
            <a:ext cx="1481138" cy="58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2" name="Picture 11">
            <a:extLst>
              <a:ext uri="{FF2B5EF4-FFF2-40B4-BE49-F238E27FC236}">
                <a16:creationId xmlns:a16="http://schemas.microsoft.com/office/drawing/2014/main" id="{6E108F50-8EE6-4403-B942-B304B17908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8366" y="2725341"/>
            <a:ext cx="3932634" cy="70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3" name="Picture 12">
            <a:extLst>
              <a:ext uri="{FF2B5EF4-FFF2-40B4-BE49-F238E27FC236}">
                <a16:creationId xmlns:a16="http://schemas.microsoft.com/office/drawing/2014/main" id="{AFB9613D-7E75-41B2-B5FB-E5BCA6BBF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7040" y="3600450"/>
            <a:ext cx="238363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4" name="Picture 13">
            <a:extLst>
              <a:ext uri="{FF2B5EF4-FFF2-40B4-BE49-F238E27FC236}">
                <a16:creationId xmlns:a16="http://schemas.microsoft.com/office/drawing/2014/main" id="{B459820F-88CD-42C2-B9E2-51581F7C6D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1994" y="3607594"/>
            <a:ext cx="3479006"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10295 0.01852 L -0.16563 0.16852 " pathEditMode="relative" rAng="0" ptsTypes="AA">
                                      <p:cBhvr>
                                        <p:cTn id="6" dur="2000" fill="hold"/>
                                        <p:tgtEl>
                                          <p:spTgt spid="22534"/>
                                        </p:tgtEl>
                                        <p:attrNameLst>
                                          <p:attrName>ppt_x</p:attrName>
                                          <p:attrName>ppt_y</p:attrName>
                                        </p:attrNameLst>
                                      </p:cBhvr>
                                      <p:rCtr x="-13438" y="75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0.02343 -0.00533 L 0.0198 0.33379 " pathEditMode="relative" rAng="0" ptsTypes="AA">
                                      <p:cBhvr>
                                        <p:cTn id="10" dur="2000" fill="hold"/>
                                        <p:tgtEl>
                                          <p:spTgt spid="22533"/>
                                        </p:tgtEl>
                                        <p:attrNameLst>
                                          <p:attrName>ppt_x</p:attrName>
                                          <p:attrName>ppt_y</p:attrName>
                                        </p:attrNameLst>
                                      </p:cBhvr>
                                      <p:rCtr x="2153" y="1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409D632-CCB7-41F6-A36B-30BF3595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16" y="867746"/>
            <a:ext cx="8571570" cy="161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7BBE4BDD-1673-41C0-870D-61B18FE8F612}"/>
              </a:ext>
            </a:extLst>
          </p:cNvPr>
          <p:cNvSpPr>
            <a:spLocks noChangeArrowheads="1"/>
          </p:cNvSpPr>
          <p:nvPr/>
        </p:nvSpPr>
        <p:spPr bwMode="auto">
          <a:xfrm>
            <a:off x="788020" y="887047"/>
            <a:ext cx="7016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400" b="1" dirty="0">
                <a:solidFill>
                  <a:srgbClr val="0418AC"/>
                </a:solidFill>
                <a:latin typeface="HP001 4 hàng" panose="020B0603050302020204" pitchFamily="34" charset="0"/>
                <a:cs typeface="Arial-Rounded" panose="020B0604020202020204" charset="0"/>
              </a:rPr>
              <a:t>5/116</a:t>
            </a:r>
          </a:p>
        </p:txBody>
      </p:sp>
      <p:sp>
        <p:nvSpPr>
          <p:cNvPr id="9" name="Rectangle 8">
            <a:extLst>
              <a:ext uri="{FF2B5EF4-FFF2-40B4-BE49-F238E27FC236}">
                <a16:creationId xmlns:a16="http://schemas.microsoft.com/office/drawing/2014/main" id="{290D7F4F-9409-46DB-8452-6AD5207A7E3B}"/>
              </a:ext>
            </a:extLst>
          </p:cNvPr>
          <p:cNvSpPr>
            <a:spLocks noChangeArrowheads="1"/>
          </p:cNvSpPr>
          <p:nvPr/>
        </p:nvSpPr>
        <p:spPr bwMode="auto">
          <a:xfrm>
            <a:off x="163551" y="1570524"/>
            <a:ext cx="88035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418AC"/>
                </a:solidFill>
                <a:latin typeface="HP001 4 hàng" panose="020B0603050302020204" pitchFamily="34" charset="0"/>
                <a:cs typeface="Arial-Rounded" panose="020B0604020202020204" charset="0"/>
              </a:rPr>
              <a:t>Cô</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bé</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FF0000"/>
                </a:solidFill>
                <a:latin typeface="HP001 4 hàng" panose="020B0603050302020204" pitchFamily="34" charset="0"/>
                <a:cs typeface="Arial-Rounded" panose="020B0604020202020204" charset="0"/>
              </a:rPr>
              <a:t>nhoẻn</a:t>
            </a:r>
            <a:r>
              <a:rPr lang="en-US" altLang="en-US" b="1" dirty="0">
                <a:solidFill>
                  <a:srgbClr val="FF0000"/>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miệng</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cười</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khi</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thấy</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anh</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đi</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học</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về</a:t>
            </a:r>
            <a:r>
              <a:rPr lang="en-US" altLang="en-US" sz="2800" b="1" dirty="0">
                <a:solidFill>
                  <a:srgbClr val="0418AC"/>
                </a:solidFill>
                <a:latin typeface="HP001 4 hàng" panose="020B0603050302020204" pitchFamily="34" charset="0"/>
                <a:cs typeface="Arial-Rounded" panose="020B0604020202020204" charset="0"/>
              </a:rPr>
              <a:t>.</a:t>
            </a:r>
            <a:endParaRPr lang="en-US" altLang="en-US" sz="2800" dirty="0">
              <a:latin typeface="Calibri" panose="020F0502020204030204" pitchFamily="34" charset="0"/>
            </a:endParaRPr>
          </a:p>
        </p:txBody>
      </p:sp>
      <p:pic>
        <p:nvPicPr>
          <p:cNvPr id="12" name="Picture 2">
            <a:extLst>
              <a:ext uri="{FF2B5EF4-FFF2-40B4-BE49-F238E27FC236}">
                <a16:creationId xmlns:a16="http://schemas.microsoft.com/office/drawing/2014/main" id="{1697E1C6-B2F2-4B0F-9503-D0F0E79F6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11" y="2370348"/>
            <a:ext cx="8571570" cy="161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83F2B4C-4936-4205-94E3-810D311EA95F}"/>
              </a:ext>
            </a:extLst>
          </p:cNvPr>
          <p:cNvSpPr>
            <a:spLocks noChangeArrowheads="1"/>
          </p:cNvSpPr>
          <p:nvPr/>
        </p:nvSpPr>
        <p:spPr bwMode="auto">
          <a:xfrm>
            <a:off x="728547" y="2081066"/>
            <a:ext cx="8088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418AC"/>
                </a:solidFill>
                <a:latin typeface="HP001 4 hàng" panose="020B0603050302020204" pitchFamily="34" charset="0"/>
                <a:cs typeface="Arial-Rounded" panose="020B0604020202020204" charset="0"/>
              </a:rPr>
              <a:t>Nhà</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trường</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niêm</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yết</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chương</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trình</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văn</a:t>
            </a:r>
            <a:endParaRPr lang="en-US" altLang="en-US" sz="2400" dirty="0">
              <a:latin typeface="Calibri" panose="020F0502020204030204" pitchFamily="34" charset="0"/>
            </a:endParaRPr>
          </a:p>
        </p:txBody>
      </p:sp>
      <p:sp>
        <p:nvSpPr>
          <p:cNvPr id="16" name="Rectangle 15">
            <a:extLst>
              <a:ext uri="{FF2B5EF4-FFF2-40B4-BE49-F238E27FC236}">
                <a16:creationId xmlns:a16="http://schemas.microsoft.com/office/drawing/2014/main" id="{AD08B249-360E-470F-9300-8FCF3042FDD9}"/>
              </a:ext>
            </a:extLst>
          </p:cNvPr>
          <p:cNvSpPr>
            <a:spLocks noChangeArrowheads="1"/>
          </p:cNvSpPr>
          <p:nvPr/>
        </p:nvSpPr>
        <p:spPr bwMode="auto">
          <a:xfrm>
            <a:off x="163551" y="2447488"/>
            <a:ext cx="8088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418AC"/>
                </a:solidFill>
                <a:latin typeface="HP001 4 hàng" panose="020B0603050302020204" pitchFamily="34" charset="0"/>
                <a:cs typeface="Arial-Rounded" panose="020B0604020202020204" charset="0"/>
              </a:rPr>
              <a:t>nghệ</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trên</a:t>
            </a:r>
            <a:r>
              <a:rPr lang="en-US" altLang="en-US" b="1" dirty="0">
                <a:solidFill>
                  <a:srgbClr val="0418AC"/>
                </a:solidFill>
                <a:latin typeface="HP001 4 hàng" panose="020B0603050302020204" pitchFamily="34" charset="0"/>
                <a:cs typeface="Arial-Rounded" panose="020B0604020202020204" charset="0"/>
              </a:rPr>
              <a:t> </a:t>
            </a:r>
            <a:r>
              <a:rPr lang="en-US" altLang="en-US" b="1" dirty="0" err="1">
                <a:solidFill>
                  <a:srgbClr val="0418AC"/>
                </a:solidFill>
                <a:latin typeface="HP001 4 hàng" panose="020B0603050302020204" pitchFamily="34" charset="0"/>
                <a:cs typeface="Arial-Rounded" panose="020B0604020202020204" charset="0"/>
              </a:rPr>
              <a:t>bản</a:t>
            </a:r>
            <a:r>
              <a:rPr lang="en-US" altLang="en-US" b="1" dirty="0">
                <a:solidFill>
                  <a:srgbClr val="0418AC"/>
                </a:solidFill>
                <a:latin typeface="HP001 4 hàng" panose="020B0603050302020204" pitchFamily="34" charset="0"/>
                <a:cs typeface="Arial-Rounded" panose="020B0604020202020204" charset="0"/>
              </a:rPr>
              <a:t> tin</a:t>
            </a:r>
            <a:r>
              <a:rPr lang="en-US" altLang="en-US" sz="4800" b="1" dirty="0">
                <a:solidFill>
                  <a:srgbClr val="0418AC"/>
                </a:solidFill>
                <a:latin typeface="HP001 4 hàng" panose="020B0603050302020204" pitchFamily="34" charset="0"/>
                <a:cs typeface="Arial-Rounded" panose="020B0604020202020204" charset="0"/>
              </a:rPr>
              <a:t>.</a:t>
            </a:r>
            <a:endParaRPr lang="en-US" altLang="en-US" sz="2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18150481-486E-4BEE-BFF4-16A8711EF759}"/>
              </a:ext>
            </a:extLst>
          </p:cNvPr>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0723" name="Picture 3">
            <a:extLst>
              <a:ext uri="{FF2B5EF4-FFF2-40B4-BE49-F238E27FC236}">
                <a16:creationId xmlns:a16="http://schemas.microsoft.com/office/drawing/2014/main" id="{349892BC-459D-4435-98F1-BCDB97410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92994"/>
            <a:ext cx="6743700" cy="41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AF19DE6F-6230-47BF-A8E7-AD9D3EC04B17}"/>
              </a:ext>
            </a:extLst>
          </p:cNvPr>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1747" name="Picture 3">
            <a:extLst>
              <a:ext uri="{FF2B5EF4-FFF2-40B4-BE49-F238E27FC236}">
                <a16:creationId xmlns:a16="http://schemas.microsoft.com/office/drawing/2014/main" id="{D599249F-6A27-4C6D-AD30-6E6F32D99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914400"/>
            <a:ext cx="654248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a:extLst>
              <a:ext uri="{FF2B5EF4-FFF2-40B4-BE49-F238E27FC236}">
                <a16:creationId xmlns:a16="http://schemas.microsoft.com/office/drawing/2014/main" id="{A582F445-64F2-4255-BEAE-34F98E0FB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291" y="3143250"/>
            <a:ext cx="5235178"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E75277B-4836-41FB-AF36-B9C435ACE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8" y="706042"/>
            <a:ext cx="6557963" cy="161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AA7804D-BC5F-4A60-98C3-1560252662AD}"/>
              </a:ext>
            </a:extLst>
          </p:cNvPr>
          <p:cNvSpPr>
            <a:spLocks noChangeArrowheads="1"/>
          </p:cNvSpPr>
          <p:nvPr/>
        </p:nvSpPr>
        <p:spPr bwMode="auto">
          <a:xfrm>
            <a:off x="1576387" y="888207"/>
            <a:ext cx="6235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400" b="1">
                <a:solidFill>
                  <a:srgbClr val="0418AC"/>
                </a:solidFill>
                <a:latin typeface="HP001 4 hàng" panose="020B0603050302020204" pitchFamily="34" charset="0"/>
                <a:cs typeface="Arial-Rounded" panose="020B0604020202020204" charset="0"/>
              </a:rPr>
              <a:t>Yểng nhoẻn miệng cười rồi bắt chước tiếng </a:t>
            </a:r>
          </a:p>
        </p:txBody>
      </p:sp>
      <p:sp>
        <p:nvSpPr>
          <p:cNvPr id="9" name="Rectangle 8">
            <a:extLst>
              <a:ext uri="{FF2B5EF4-FFF2-40B4-BE49-F238E27FC236}">
                <a16:creationId xmlns:a16="http://schemas.microsoft.com/office/drawing/2014/main" id="{75237738-B622-4AD7-B678-3E0F2F78D9F6}"/>
              </a:ext>
            </a:extLst>
          </p:cNvPr>
          <p:cNvSpPr>
            <a:spLocks noChangeArrowheads="1"/>
          </p:cNvSpPr>
          <p:nvPr/>
        </p:nvSpPr>
        <p:spPr bwMode="auto">
          <a:xfrm>
            <a:off x="1170385" y="1540669"/>
            <a:ext cx="664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418AC"/>
                </a:solidFill>
                <a:latin typeface="HP001 4 hàng" panose="020B0603050302020204" pitchFamily="34" charset="0"/>
                <a:cs typeface="Arial-Rounded" panose="020B0604020202020204" charset="0"/>
              </a:rPr>
              <a:t>một số loài vật. Gõ kiến trong nháy mắt đã</a:t>
            </a:r>
            <a:endParaRPr lang="en-US" altLang="en-US" sz="2400">
              <a:latin typeface="Calibri" panose="020F0502020204030204" pitchFamily="34" charset="0"/>
            </a:endParaRPr>
          </a:p>
        </p:txBody>
      </p:sp>
      <p:sp>
        <p:nvSpPr>
          <p:cNvPr id="10" name="Rectangle 9">
            <a:extLst>
              <a:ext uri="{FF2B5EF4-FFF2-40B4-BE49-F238E27FC236}">
                <a16:creationId xmlns:a16="http://schemas.microsoft.com/office/drawing/2014/main" id="{0B938CC7-796A-4C6A-B3AC-DDD4CAFB94DB}"/>
              </a:ext>
            </a:extLst>
          </p:cNvPr>
          <p:cNvSpPr>
            <a:spLocks noChangeArrowheads="1"/>
          </p:cNvSpPr>
          <p:nvPr/>
        </p:nvSpPr>
        <p:spPr bwMode="auto">
          <a:xfrm>
            <a:off x="1253728" y="2044304"/>
            <a:ext cx="655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418AC"/>
                </a:solidFill>
                <a:latin typeface="HP001 4 hàng" panose="020B0603050302020204" pitchFamily="34" charset="0"/>
                <a:cs typeface="Arial-Rounded" panose="020B0604020202020204" charset="0"/>
              </a:rPr>
              <a:t>khoét được cái tổ xinh xắn. Còn chim công có </a:t>
            </a:r>
            <a:endParaRPr lang="en-US" altLang="en-US" sz="2400">
              <a:latin typeface="Calibri" panose="020F0502020204030204" pitchFamily="34" charset="0"/>
            </a:endParaRPr>
          </a:p>
        </p:txBody>
      </p:sp>
      <p:pic>
        <p:nvPicPr>
          <p:cNvPr id="11" name="Picture 2">
            <a:extLst>
              <a:ext uri="{FF2B5EF4-FFF2-40B4-BE49-F238E27FC236}">
                <a16:creationId xmlns:a16="http://schemas.microsoft.com/office/drawing/2014/main" id="{A8508655-AEC1-47B6-B964-A2C49936E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8" y="2187179"/>
            <a:ext cx="6557963" cy="178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78174421-C396-4234-A4D8-E1A65C2642DF}"/>
              </a:ext>
            </a:extLst>
          </p:cNvPr>
          <p:cNvSpPr>
            <a:spLocks noChangeArrowheads="1"/>
          </p:cNvSpPr>
          <p:nvPr/>
        </p:nvSpPr>
        <p:spPr bwMode="auto">
          <a:xfrm>
            <a:off x="1170385" y="2575323"/>
            <a:ext cx="664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418AC"/>
                </a:solidFill>
                <a:latin typeface="HP001 4 hàng" panose="020B0603050302020204" pitchFamily="34" charset="0"/>
              </a:rPr>
              <a:t>điệu múa tuyệt đẹp.</a:t>
            </a:r>
            <a:endParaRPr lang="en-US" altLang="en-US" sz="24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4112B394-E6BF-4016-8D09-E8B94D7B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81" y="114300"/>
            <a:ext cx="6535341"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1">
            <a:extLst>
              <a:ext uri="{FF2B5EF4-FFF2-40B4-BE49-F238E27FC236}">
                <a16:creationId xmlns:a16="http://schemas.microsoft.com/office/drawing/2014/main" id="{DDC6519E-AECA-4EBB-A6A0-654899F1A1F7}"/>
              </a:ext>
            </a:extLst>
          </p:cNvPr>
          <p:cNvSpPr>
            <a:spLocks noChangeArrowheads="1"/>
          </p:cNvSpPr>
          <p:nvPr/>
        </p:nvSpPr>
        <p:spPr bwMode="auto">
          <a:xfrm>
            <a:off x="6096000" y="1714500"/>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50"/>
          </a:p>
        </p:txBody>
      </p:sp>
      <p:sp>
        <p:nvSpPr>
          <p:cNvPr id="3" name="Rectangle 2">
            <a:extLst>
              <a:ext uri="{FF2B5EF4-FFF2-40B4-BE49-F238E27FC236}">
                <a16:creationId xmlns:a16="http://schemas.microsoft.com/office/drawing/2014/main" id="{0F600CB9-38E2-4ECD-9B6D-EAA2762135A9}"/>
              </a:ext>
            </a:extLst>
          </p:cNvPr>
          <p:cNvSpPr>
            <a:spLocks noChangeArrowheads="1"/>
          </p:cNvSpPr>
          <p:nvPr/>
        </p:nvSpPr>
        <p:spPr bwMode="auto">
          <a:xfrm>
            <a:off x="4229100" y="1701404"/>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yêng</a:t>
            </a:r>
          </a:p>
        </p:txBody>
      </p:sp>
      <p:sp>
        <p:nvSpPr>
          <p:cNvPr id="7" name="Rectangle 6">
            <a:extLst>
              <a:ext uri="{FF2B5EF4-FFF2-40B4-BE49-F238E27FC236}">
                <a16:creationId xmlns:a16="http://schemas.microsoft.com/office/drawing/2014/main" id="{063D30F5-AFCF-44A4-8AD8-9E528A568A69}"/>
              </a:ext>
            </a:extLst>
          </p:cNvPr>
          <p:cNvSpPr>
            <a:spLocks noChangeArrowheads="1"/>
          </p:cNvSpPr>
          <p:nvPr/>
        </p:nvSpPr>
        <p:spPr bwMode="auto">
          <a:xfrm>
            <a:off x="5822157" y="1714500"/>
            <a:ext cx="616744"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iệng</a:t>
            </a:r>
          </a:p>
        </p:txBody>
      </p:sp>
      <p:sp>
        <p:nvSpPr>
          <p:cNvPr id="8" name="Rectangle 7">
            <a:extLst>
              <a:ext uri="{FF2B5EF4-FFF2-40B4-BE49-F238E27FC236}">
                <a16:creationId xmlns:a16="http://schemas.microsoft.com/office/drawing/2014/main" id="{5C9981E5-55A7-4C13-8CBF-244303989F43}"/>
              </a:ext>
            </a:extLst>
          </p:cNvPr>
          <p:cNvSpPr>
            <a:spLocks noChangeArrowheads="1"/>
          </p:cNvSpPr>
          <p:nvPr/>
        </p:nvSpPr>
        <p:spPr bwMode="auto">
          <a:xfrm>
            <a:off x="6517482" y="1714501"/>
            <a:ext cx="621506" cy="298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iếng</a:t>
            </a:r>
          </a:p>
        </p:txBody>
      </p:sp>
      <p:sp>
        <p:nvSpPr>
          <p:cNvPr id="4" name="Rectangle 3">
            <a:extLst>
              <a:ext uri="{FF2B5EF4-FFF2-40B4-BE49-F238E27FC236}">
                <a16:creationId xmlns:a16="http://schemas.microsoft.com/office/drawing/2014/main" id="{E0582CFD-6EDA-47A0-8447-CF1F081DEFC1}"/>
              </a:ext>
            </a:extLst>
          </p:cNvPr>
          <p:cNvSpPr>
            <a:spLocks noChangeArrowheads="1"/>
          </p:cNvSpPr>
          <p:nvPr/>
        </p:nvSpPr>
        <p:spPr bwMode="auto">
          <a:xfrm>
            <a:off x="4286250" y="27432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yêt</a:t>
            </a:r>
          </a:p>
        </p:txBody>
      </p:sp>
      <p:sp>
        <p:nvSpPr>
          <p:cNvPr id="33800" name="Rectangle 4">
            <a:extLst>
              <a:ext uri="{FF2B5EF4-FFF2-40B4-BE49-F238E27FC236}">
                <a16:creationId xmlns:a16="http://schemas.microsoft.com/office/drawing/2014/main" id="{C07E492A-3535-447F-8592-93C6284CFD95}"/>
              </a:ext>
            </a:extLst>
          </p:cNvPr>
          <p:cNvSpPr>
            <a:spLocks noChangeArrowheads="1"/>
          </p:cNvSpPr>
          <p:nvPr/>
        </p:nvSpPr>
        <p:spPr bwMode="auto">
          <a:xfrm>
            <a:off x="5543550" y="2971800"/>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50"/>
          </a:p>
        </p:txBody>
      </p:sp>
      <p:sp>
        <p:nvSpPr>
          <p:cNvPr id="9" name="Rectangle 8">
            <a:extLst>
              <a:ext uri="{FF2B5EF4-FFF2-40B4-BE49-F238E27FC236}">
                <a16:creationId xmlns:a16="http://schemas.microsoft.com/office/drawing/2014/main" id="{58EC1512-21C1-4C67-BC94-855857DDF112}"/>
              </a:ext>
            </a:extLst>
          </p:cNvPr>
          <p:cNvSpPr>
            <a:spLocks noChangeArrowheads="1"/>
          </p:cNvSpPr>
          <p:nvPr/>
        </p:nvSpPr>
        <p:spPr bwMode="auto">
          <a:xfrm>
            <a:off x="5444729" y="2743200"/>
            <a:ext cx="514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iêt</a:t>
            </a:r>
          </a:p>
        </p:txBody>
      </p:sp>
      <p:sp>
        <p:nvSpPr>
          <p:cNvPr id="10" name="Rectangle 9">
            <a:extLst>
              <a:ext uri="{FF2B5EF4-FFF2-40B4-BE49-F238E27FC236}">
                <a16:creationId xmlns:a16="http://schemas.microsoft.com/office/drawing/2014/main" id="{D9F39BC6-0CFF-40C8-B410-C6E06AA8B559}"/>
              </a:ext>
            </a:extLst>
          </p:cNvPr>
          <p:cNvSpPr>
            <a:spLocks noChangeArrowheads="1"/>
          </p:cNvSpPr>
          <p:nvPr/>
        </p:nvSpPr>
        <p:spPr bwMode="auto">
          <a:xfrm>
            <a:off x="6858000" y="2800350"/>
            <a:ext cx="76319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iêt</a:t>
            </a:r>
          </a:p>
        </p:txBody>
      </p:sp>
      <p:sp>
        <p:nvSpPr>
          <p:cNvPr id="11" name="Rectangle 10">
            <a:extLst>
              <a:ext uri="{FF2B5EF4-FFF2-40B4-BE49-F238E27FC236}">
                <a16:creationId xmlns:a16="http://schemas.microsoft.com/office/drawing/2014/main" id="{1E193DD0-A854-4F47-947E-870126AEA446}"/>
              </a:ext>
            </a:extLst>
          </p:cNvPr>
          <p:cNvSpPr>
            <a:spLocks noChangeArrowheads="1"/>
          </p:cNvSpPr>
          <p:nvPr/>
        </p:nvSpPr>
        <p:spPr bwMode="auto">
          <a:xfrm>
            <a:off x="3943350" y="3829050"/>
            <a:ext cx="7429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et</a:t>
            </a:r>
          </a:p>
        </p:txBody>
      </p:sp>
      <p:sp>
        <p:nvSpPr>
          <p:cNvPr id="12" name="Rectangle 11">
            <a:extLst>
              <a:ext uri="{FF2B5EF4-FFF2-40B4-BE49-F238E27FC236}">
                <a16:creationId xmlns:a16="http://schemas.microsoft.com/office/drawing/2014/main" id="{E637A3DF-9E90-4F2E-9710-FC99FEB55DBD}"/>
              </a:ext>
            </a:extLst>
          </p:cNvPr>
          <p:cNvSpPr>
            <a:spLocks noChangeArrowheads="1"/>
          </p:cNvSpPr>
          <p:nvPr/>
        </p:nvSpPr>
        <p:spPr bwMode="auto">
          <a:xfrm>
            <a:off x="5695950" y="38290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oet</a:t>
            </a:r>
          </a:p>
        </p:txBody>
      </p:sp>
      <p:sp>
        <p:nvSpPr>
          <p:cNvPr id="13" name="Rectangle 12">
            <a:extLst>
              <a:ext uri="{FF2B5EF4-FFF2-40B4-BE49-F238E27FC236}">
                <a16:creationId xmlns:a16="http://schemas.microsoft.com/office/drawing/2014/main" id="{22FF8120-9CED-4236-8535-DBD1B631BC04}"/>
              </a:ext>
            </a:extLst>
          </p:cNvPr>
          <p:cNvSpPr>
            <a:spLocks noChangeArrowheads="1"/>
          </p:cNvSpPr>
          <p:nvPr/>
        </p:nvSpPr>
        <p:spPr bwMode="auto">
          <a:xfrm>
            <a:off x="7086601" y="3886200"/>
            <a:ext cx="59412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4" grpId="0"/>
      <p:bldP spid="9"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39B2B31C-064F-4693-AF61-EB4DCF664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571500"/>
            <a:ext cx="65722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4" y="2806353"/>
            <a:ext cx="4067175" cy="954107"/>
          </a:xfrm>
          <a:prstGeom prst="rect">
            <a:avLst/>
          </a:prstGeom>
          <a:noFill/>
        </p:spPr>
        <p:txBody>
          <a:bodyPr wrap="square" rtlCol="0">
            <a:spAutoFit/>
          </a:bodyPr>
          <a:lstStyle/>
          <a:p>
            <a:r>
              <a:rPr lang="en-US" sz="2800"/>
              <a:t>A. Có thể phát ra ánh sáng màu tím.</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8271" y="2805437"/>
            <a:ext cx="3585180" cy="954107"/>
          </a:xfrm>
          <a:prstGeom prst="rect">
            <a:avLst/>
          </a:prstGeom>
          <a:noFill/>
        </p:spPr>
        <p:txBody>
          <a:bodyPr wrap="square" rtlCol="0">
            <a:spAutoFit/>
          </a:bodyPr>
          <a:lstStyle/>
          <a:p>
            <a:r>
              <a:rPr lang="en-US" sz="2800"/>
              <a:t>B. Có thể nhìn dưới nước.</a:t>
            </a:r>
          </a:p>
        </p:txBody>
      </p:sp>
      <p:sp>
        <p:nvSpPr>
          <p:cNvPr id="16" name="TextBox 15"/>
          <p:cNvSpPr txBox="1"/>
          <p:nvPr/>
        </p:nvSpPr>
        <p:spPr>
          <a:xfrm>
            <a:off x="4917772" y="3703605"/>
            <a:ext cx="3740453" cy="954107"/>
          </a:xfrm>
          <a:prstGeom prst="rect">
            <a:avLst/>
          </a:prstGeom>
          <a:noFill/>
        </p:spPr>
        <p:txBody>
          <a:bodyPr wrap="square" rtlCol="0">
            <a:spAutoFit/>
          </a:bodyPr>
          <a:lstStyle/>
          <a:p>
            <a:r>
              <a:rPr lang="en-US" sz="2800"/>
              <a:t>D. Có thể đổi màu mọi lúc mọi nơi.</a:t>
            </a:r>
          </a:p>
        </p:txBody>
      </p:sp>
      <p:sp>
        <p:nvSpPr>
          <p:cNvPr id="18" name="TextBox 17"/>
          <p:cNvSpPr txBox="1"/>
          <p:nvPr/>
        </p:nvSpPr>
        <p:spPr>
          <a:xfrm>
            <a:off x="1276350" y="716309"/>
            <a:ext cx="6543676" cy="1015663"/>
          </a:xfrm>
          <a:prstGeom prst="rect">
            <a:avLst/>
          </a:prstGeom>
          <a:noFill/>
        </p:spPr>
        <p:txBody>
          <a:bodyPr wrap="square" rtlCol="0">
            <a:spAutoFit/>
          </a:bodyPr>
          <a:lstStyle/>
          <a:p>
            <a:pPr algn="ctr"/>
            <a:r>
              <a:rPr lang="en-US" sz="2400" b="1">
                <a:solidFill>
                  <a:srgbClr val="FFFF00"/>
                </a:solidFill>
              </a:rPr>
              <a:t>CÂU HỎI 2</a:t>
            </a:r>
          </a:p>
          <a:p>
            <a:pPr algn="ctr"/>
            <a:r>
              <a:rPr lang="en-US" sz="3600">
                <a:solidFill>
                  <a:schemeClr val="bg1"/>
                </a:solidFill>
              </a:rPr>
              <a:t>Đôi mắt của hổ có gì đặc biệt ?</a:t>
            </a:r>
          </a:p>
        </p:txBody>
      </p:sp>
      <p:sp>
        <p:nvSpPr>
          <p:cNvPr id="10" name="TextBox 9"/>
          <p:cNvSpPr txBox="1"/>
          <p:nvPr/>
        </p:nvSpPr>
        <p:spPr>
          <a:xfrm>
            <a:off x="438149" y="3739152"/>
            <a:ext cx="3813780" cy="954107"/>
          </a:xfrm>
          <a:prstGeom prst="rect">
            <a:avLst/>
          </a:prstGeom>
          <a:noFill/>
        </p:spPr>
        <p:txBody>
          <a:bodyPr wrap="square" rtlCol="0">
            <a:spAutoFit/>
          </a:bodyPr>
          <a:lstStyle/>
          <a:p>
            <a:r>
              <a:rPr lang="en-US" sz="2800"/>
              <a:t>C. Có thể nhìn rõ mọi vật trong đêm tối.</a:t>
            </a:r>
          </a:p>
        </p:txBody>
      </p:sp>
    </p:spTree>
    <p:extLst>
      <p:ext uri="{BB962C8B-B14F-4D97-AF65-F5344CB8AC3E}">
        <p14:creationId xmlns:p14="http://schemas.microsoft.com/office/powerpoint/2010/main" val="2310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
            <a:ext cx="8134351" cy="29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9205" y="542261"/>
            <a:ext cx="6723687" cy="1692771"/>
          </a:xfrm>
          <a:prstGeom prst="rect">
            <a:avLst/>
          </a:prstGeom>
          <a:noFill/>
        </p:spPr>
        <p:txBody>
          <a:bodyPr wrap="square" rtlCol="0">
            <a:spAutoFit/>
          </a:bodyPr>
          <a:lstStyle/>
          <a:p>
            <a:pPr algn="ctr"/>
            <a:r>
              <a:rPr lang="en-US" sz="2800" b="1">
                <a:solidFill>
                  <a:srgbClr val="FFFF00"/>
                </a:solidFill>
              </a:rPr>
              <a:t>CÂU HỎI 3</a:t>
            </a:r>
          </a:p>
          <a:p>
            <a:pPr algn="ctr"/>
            <a:r>
              <a:rPr lang="en-US" sz="3600" b="1">
                <a:solidFill>
                  <a:schemeClr val="bg1"/>
                </a:solidFill>
              </a:rPr>
              <a:t>Từ nào sau đây không nói về khả năng của hổ ?</a:t>
            </a:r>
            <a:endParaRPr lang="en-US" sz="3600">
              <a:solidFill>
                <a:schemeClr val="bg1"/>
              </a:solidFill>
            </a:endParaRPr>
          </a:p>
        </p:txBody>
      </p:sp>
      <p:sp>
        <p:nvSpPr>
          <p:cNvPr id="6" name="TextBox 5"/>
          <p:cNvSpPr txBox="1"/>
          <p:nvPr/>
        </p:nvSpPr>
        <p:spPr>
          <a:xfrm>
            <a:off x="682982" y="2996233"/>
            <a:ext cx="1941557" cy="523220"/>
          </a:xfrm>
          <a:prstGeom prst="rect">
            <a:avLst/>
          </a:prstGeom>
          <a:noFill/>
        </p:spPr>
        <p:txBody>
          <a:bodyPr wrap="none" rtlCol="0">
            <a:spAutoFit/>
          </a:bodyPr>
          <a:lstStyle/>
          <a:p>
            <a:r>
              <a:rPr lang="en-US" sz="2800"/>
              <a:t>A. Nhảy xa</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882247" cy="523220"/>
          </a:xfrm>
          <a:prstGeom prst="rect">
            <a:avLst/>
          </a:prstGeom>
          <a:noFill/>
        </p:spPr>
        <p:txBody>
          <a:bodyPr wrap="none" rtlCol="0">
            <a:spAutoFit/>
          </a:bodyPr>
          <a:lstStyle/>
          <a:p>
            <a:r>
              <a:rPr lang="en-US" sz="2800"/>
              <a:t>D. Hót hay</a:t>
            </a:r>
          </a:p>
        </p:txBody>
      </p:sp>
      <p:sp>
        <p:nvSpPr>
          <p:cNvPr id="10" name="TextBox 9"/>
          <p:cNvSpPr txBox="1"/>
          <p:nvPr/>
        </p:nvSpPr>
        <p:spPr>
          <a:xfrm>
            <a:off x="539145" y="3893818"/>
            <a:ext cx="2622834" cy="523220"/>
          </a:xfrm>
          <a:prstGeom prst="rect">
            <a:avLst/>
          </a:prstGeom>
          <a:noFill/>
        </p:spPr>
        <p:txBody>
          <a:bodyPr wrap="none" rtlCol="0">
            <a:spAutoFit/>
          </a:bodyPr>
          <a:lstStyle/>
          <a:p>
            <a:r>
              <a:rPr lang="en-US" sz="2800"/>
              <a:t>C. Săn mồi giỏi</a:t>
            </a:r>
          </a:p>
        </p:txBody>
      </p:sp>
      <p:sp>
        <p:nvSpPr>
          <p:cNvPr id="14" name="TextBox 13"/>
          <p:cNvSpPr txBox="1"/>
          <p:nvPr/>
        </p:nvSpPr>
        <p:spPr>
          <a:xfrm>
            <a:off x="5053995" y="2996234"/>
            <a:ext cx="3323346" cy="523220"/>
          </a:xfrm>
          <a:prstGeom prst="rect">
            <a:avLst/>
          </a:prstGeom>
          <a:noFill/>
        </p:spPr>
        <p:txBody>
          <a:bodyPr wrap="none" rtlCol="0">
            <a:spAutoFit/>
          </a:bodyPr>
          <a:lstStyle/>
          <a:p>
            <a:r>
              <a:rPr lang="en-US" sz="2800"/>
              <a:t>B. Di chuyển nhanh</a:t>
            </a:r>
          </a:p>
        </p:txBody>
      </p:sp>
    </p:spTree>
    <p:extLst>
      <p:ext uri="{BB962C8B-B14F-4D97-AF65-F5344CB8AC3E}">
        <p14:creationId xmlns:p14="http://schemas.microsoft.com/office/powerpoint/2010/main" val="31974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Em biết những con vật nào trong tranh?</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extLst>
      <p:ext uri="{BB962C8B-B14F-4D97-AF65-F5344CB8AC3E}">
        <p14:creationId xmlns:p14="http://schemas.microsoft.com/office/powerpoint/2010/main" val="39368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Mỗi con vật có khả năng gì đặc biệt?</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extLst>
      <p:ext uri="{BB962C8B-B14F-4D97-AF65-F5344CB8AC3E}">
        <p14:creationId xmlns:p14="http://schemas.microsoft.com/office/powerpoint/2010/main" val="414508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787" y="274896"/>
            <a:ext cx="29337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5823" y="324128"/>
            <a:ext cx="4572000" cy="4124206"/>
          </a:xfrm>
          <a:prstGeom prst="rect">
            <a:avLst/>
          </a:prstGeom>
        </p:spPr>
        <p:txBody>
          <a:bodyPr>
            <a:spAutoFit/>
          </a:bodyPr>
          <a:lstStyle/>
          <a:p>
            <a:r>
              <a:rPr lang="en-US" sz="1800"/>
              <a:t>    </a:t>
            </a:r>
            <a:r>
              <a:rPr lang="vi-VN" sz="1800"/>
              <a:t>Chúng là loài </a:t>
            </a:r>
            <a:r>
              <a:rPr lang="vi-VN" sz="1800">
                <a:hlinkClick r:id="rId4" tooltip="Linh trưởng"/>
              </a:rPr>
              <a:t>linh trưởng</a:t>
            </a:r>
            <a:r>
              <a:rPr lang="vi-VN" sz="1800"/>
              <a:t> phân bố ở khu vực Đông Nam Á. Tuy nhiên, số lượng của loài này ở Việt Nam không còn nhiều. Mức độ đe dọa ở bậc V (sắp nguy cấp, số lượng còn rất ít).</a:t>
            </a:r>
          </a:p>
          <a:p>
            <a:r>
              <a:rPr lang="en-US" sz="1800"/>
              <a:t>      </a:t>
            </a:r>
            <a:r>
              <a:rPr lang="vi-VN" sz="2800">
                <a:solidFill>
                  <a:srgbClr val="FF0000"/>
                </a:solidFill>
              </a:rPr>
              <a:t>Voọc xám </a:t>
            </a:r>
            <a:r>
              <a:rPr lang="vi-VN" sz="1800"/>
              <a:t>phân bố ở nhiều khu rừng từ Tây Bắc cho đến Nghệ An. Chúng có bộ lông màu xám tro, trên đầu có mào lông, da bao quanh mắt có màu xanh, lông ở vùng lưng thẫm hơn ở vùng bụng. Bên hông có các lông dài, đầu lông có ánh bạc. </a:t>
            </a:r>
            <a:r>
              <a:rPr lang="en-US" sz="1800"/>
              <a:t>                  </a:t>
            </a:r>
            <a:r>
              <a:rPr lang="vi-VN" sz="1800"/>
              <a:t>Voọc xám sống ở những vùng rừng cây cao trên núi đá vôi, không sống trên rừng hỗn giao tre nứa.</a:t>
            </a:r>
          </a:p>
        </p:txBody>
      </p:sp>
    </p:spTree>
    <p:extLst>
      <p:ext uri="{BB962C8B-B14F-4D97-AF65-F5344CB8AC3E}">
        <p14:creationId xmlns:p14="http://schemas.microsoft.com/office/powerpoint/2010/main" val="339164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1" y="797525"/>
            <a:ext cx="3846328" cy="276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846" y="609185"/>
            <a:ext cx="4755413" cy="1569660"/>
          </a:xfrm>
          <a:prstGeom prst="rect">
            <a:avLst/>
          </a:prstGeom>
        </p:spPr>
        <p:txBody>
          <a:bodyPr wrap="square">
            <a:spAutoFit/>
          </a:bodyPr>
          <a:lstStyle/>
          <a:p>
            <a:r>
              <a:rPr lang="vi-VN" sz="3600" b="1">
                <a:solidFill>
                  <a:srgbClr val="FF0000"/>
                </a:solidFill>
              </a:rPr>
              <a:t>Yểng</a:t>
            </a:r>
            <a:r>
              <a:rPr lang="vi-VN" sz="2000"/>
              <a:t> hay </a:t>
            </a:r>
            <a:r>
              <a:rPr lang="vi-VN" sz="2000" b="1"/>
              <a:t>nhồng</a:t>
            </a:r>
            <a:r>
              <a:rPr lang="vi-VN" sz="2000"/>
              <a:t> hoặc </a:t>
            </a:r>
            <a:r>
              <a:rPr lang="vi-VN" sz="2000" b="1"/>
              <a:t>sáo đá</a:t>
            </a:r>
            <a:r>
              <a:rPr lang="vi-VN" sz="2000"/>
              <a:t> là một loài chim thuộc </a:t>
            </a:r>
            <a:r>
              <a:rPr lang="vi-VN" sz="2000">
                <a:hlinkClick r:id="rId3" tooltip="Họ Sáo"/>
              </a:rPr>
              <a:t>Họ Sáo</a:t>
            </a:r>
            <a:r>
              <a:rPr lang="vi-VN" sz="2000"/>
              <a:t> ( sống ở các khu vực đồi núi </a:t>
            </a:r>
            <a:r>
              <a:rPr lang="vi-VN" sz="2000">
                <a:hlinkClick r:id="rId4" tooltip="Nam Á"/>
              </a:rPr>
              <a:t>Nam Á</a:t>
            </a:r>
            <a:r>
              <a:rPr lang="vi-VN" sz="2000"/>
              <a:t> và </a:t>
            </a:r>
            <a:r>
              <a:rPr lang="vi-VN" sz="2000">
                <a:hlinkClick r:id="rId5" tooltip="Đông Nam Á"/>
              </a:rPr>
              <a:t>Đông Nam Á</a:t>
            </a:r>
            <a:r>
              <a:rPr lang="vi-VN" sz="2000"/>
              <a:t>.</a:t>
            </a:r>
            <a:endParaRPr lang="en-US" sz="2000"/>
          </a:p>
        </p:txBody>
      </p:sp>
      <p:sp>
        <p:nvSpPr>
          <p:cNvPr id="3" name="Rectangle 2"/>
          <p:cNvSpPr/>
          <p:nvPr/>
        </p:nvSpPr>
        <p:spPr>
          <a:xfrm>
            <a:off x="4225111" y="2051237"/>
            <a:ext cx="4572000" cy="1938992"/>
          </a:xfrm>
          <a:prstGeom prst="rect">
            <a:avLst/>
          </a:prstGeom>
        </p:spPr>
        <p:txBody>
          <a:bodyPr>
            <a:spAutoFit/>
          </a:bodyPr>
          <a:lstStyle/>
          <a:p>
            <a:r>
              <a:rPr lang="vi-VN" sz="2000"/>
              <a:t>Chim yểng lớn có chiều dài 29 cm, lông màu đen xanh biếc, mỏ màu vàng đỏ, đầu có lông sọc vàng. Chúng ăn các loại côn trùng và trái cây.</a:t>
            </a:r>
            <a:r>
              <a:rPr lang="en-US" sz="2000"/>
              <a:t> Yểng n</a:t>
            </a:r>
            <a:r>
              <a:rPr lang="vi-VN" sz="2000"/>
              <a:t>goài tiếng hót hay, chúng còn có thể bắt chước tiếng người rất rõ.</a:t>
            </a:r>
            <a:endParaRPr lang="en-US" sz="2000"/>
          </a:p>
        </p:txBody>
      </p:sp>
    </p:spTree>
    <p:extLst>
      <p:ext uri="{BB962C8B-B14F-4D97-AF65-F5344CB8AC3E}">
        <p14:creationId xmlns:p14="http://schemas.microsoft.com/office/powerpoint/2010/main" val="800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5649</TotalTime>
  <Words>1934</Words>
  <Application>Microsoft Office PowerPoint</Application>
  <PresentationFormat>On-screen Show (16:9)</PresentationFormat>
  <Paragraphs>171</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Lato</vt:lpstr>
      <vt:lpstr>Arial-Rounded</vt:lpstr>
      <vt:lpstr>Calibri</vt:lpstr>
      <vt:lpstr>HP001 4 hàng</vt:lpstr>
      <vt:lpstr>Arial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Dell</cp:lastModifiedBy>
  <cp:revision>752</cp:revision>
  <dcterms:modified xsi:type="dcterms:W3CDTF">2024-04-07T23:13:48Z</dcterms:modified>
</cp:coreProperties>
</file>