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08" r:id="rId3"/>
    <p:sldId id="452" r:id="rId4"/>
    <p:sldId id="447" r:id="rId5"/>
    <p:sldId id="448" r:id="rId6"/>
    <p:sldId id="449" r:id="rId7"/>
    <p:sldId id="444" r:id="rId8"/>
    <p:sldId id="445" r:id="rId9"/>
    <p:sldId id="451"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3B"/>
    <a:srgbClr val="3333FF"/>
    <a:srgbClr val="FF0066"/>
    <a:srgbClr val="FF3399"/>
    <a:srgbClr val="FF0000"/>
    <a:srgbClr val="FF7C80"/>
    <a:srgbClr val="0000CC"/>
    <a:srgbClr val="EDF6F7"/>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35" d="100"/>
          <a:sy n="35" d="100"/>
        </p:scale>
        <p:origin x="979" y="3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Cau%20hoi/Cau%201.pptx"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Cau%20hoi/Cau%204.pptx" TargetMode="External"/><Relationship Id="rId5" Type="http://schemas.openxmlformats.org/officeDocument/2006/relationships/hyperlink" Target="Cau%20hoi/Cau%202.pptx" TargetMode="External"/><Relationship Id="rId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966119" y="4343401"/>
            <a:ext cx="117463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24: CÙNG BÁC QUA SUỐI(T3)</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037" y="609204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4107913" y="1164913"/>
            <a:ext cx="813832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VIỆT NAM THÂN YÊU</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40400"/>
          <a:stretch/>
        </p:blipFill>
        <p:spPr>
          <a:xfrm>
            <a:off x="9998507" y="1743397"/>
            <a:ext cx="5735577" cy="7095805"/>
          </a:xfrm>
          <a:prstGeom prst="rect">
            <a:avLst/>
          </a:prstGeom>
        </p:spPr>
      </p:pic>
      <p:sp>
        <p:nvSpPr>
          <p:cNvPr id="23" name="Rounded Rectangle 22">
            <a:hlinkClick r:id="rId3" action="ppaction://hlinkpres?slideindex=1&amp;slidetitle="/>
          </p:cNvPr>
          <p:cNvSpPr/>
          <p:nvPr/>
        </p:nvSpPr>
        <p:spPr>
          <a:xfrm>
            <a:off x="1016692" y="2772134"/>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46. TP Hồ Chí Minh</a:t>
            </a:r>
          </a:p>
        </p:txBody>
      </p:sp>
      <p:sp>
        <p:nvSpPr>
          <p:cNvPr id="24" name="Rounded Rectangle 23">
            <a:hlinkClick r:id="rId4" action="ppaction://hlinkpres?slideindex=1&amp;slidetitle="/>
          </p:cNvPr>
          <p:cNvSpPr/>
          <p:nvPr/>
        </p:nvSpPr>
        <p:spPr>
          <a:xfrm>
            <a:off x="746919" y="5775158"/>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48. Bình Phước</a:t>
            </a:r>
          </a:p>
        </p:txBody>
      </p:sp>
      <p:sp>
        <p:nvSpPr>
          <p:cNvPr id="26" name="Rounded Rectangle 25">
            <a:hlinkClick r:id="rId5" action="ppaction://hlinkpres?slideindex=1&amp;slidetitle="/>
          </p:cNvPr>
          <p:cNvSpPr/>
          <p:nvPr/>
        </p:nvSpPr>
        <p:spPr>
          <a:xfrm>
            <a:off x="5395119" y="2747210"/>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47. Bình Dương</a:t>
            </a:r>
          </a:p>
        </p:txBody>
      </p:sp>
      <p:sp>
        <p:nvSpPr>
          <p:cNvPr id="27" name="Rounded Rectangle 26">
            <a:hlinkClick r:id="rId6" action="ppaction://hlinkpres?slideindex=1&amp;slidetitle="/>
          </p:cNvPr>
          <p:cNvSpPr/>
          <p:nvPr/>
        </p:nvSpPr>
        <p:spPr>
          <a:xfrm>
            <a:off x="5376027" y="5795211"/>
            <a:ext cx="4134374" cy="2053389"/>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49. Tây Ninh</a:t>
            </a: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3" grpId="0" animBg="1"/>
      <p:bldP spid="24"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Giới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một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lễ</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hoặc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em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biết</a:t>
            </a:r>
            <a:r>
              <a:rPr lang="en-US" sz="3800" b="1" dirty="0">
                <a:solidFill>
                  <a:srgbClr val="0000CC"/>
                </a:solidFill>
                <a:latin typeface="Times New Roman" pitchFamily="18" charset="0"/>
                <a:cs typeface="Times New Roman" pitchFamily="18" charset="0"/>
              </a:rPr>
              <a:t>.</a:t>
            </a: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24: CÙNG BÁC QUA SUỐI (T3)</a:t>
            </a:r>
          </a:p>
        </p:txBody>
      </p:sp>
      <p:sp>
        <p:nvSpPr>
          <p:cNvPr id="20" name="Rectangle 19"/>
          <p:cNvSpPr/>
          <p:nvPr/>
        </p:nvSpPr>
        <p:spPr>
          <a:xfrm>
            <a:off x="1514620" y="3291544"/>
            <a:ext cx="832499" cy="677108"/>
          </a:xfrm>
          <a:prstGeom prst="rect">
            <a:avLst/>
          </a:prstGeom>
        </p:spPr>
        <p:txBody>
          <a:bodyPr wrap="square">
            <a:spAutoFit/>
          </a:bodyPr>
          <a:lstStyle/>
          <a:p>
            <a:pPr algn="just"/>
            <a:r>
              <a:rPr lang="en-US" sz="3800" b="1" dirty="0">
                <a:solidFill>
                  <a:srgbClr val="00B0F0"/>
                </a:solidFill>
                <a:latin typeface="Times New Roman" pitchFamily="18" charset="0"/>
                <a:cs typeface="Times New Roman" pitchFamily="18" charset="0"/>
              </a:rPr>
              <a:t>M</a:t>
            </a:r>
          </a:p>
        </p:txBody>
      </p:sp>
      <p:graphicFrame>
        <p:nvGraphicFramePr>
          <p:cNvPr id="3" name="Table 2"/>
          <p:cNvGraphicFramePr>
            <a:graphicFrameLocks noGrp="1"/>
          </p:cNvGraphicFramePr>
          <p:nvPr>
            <p:extLst>
              <p:ext uri="{D42A27DB-BD31-4B8C-83A1-F6EECF244321}">
                <p14:modId xmlns:p14="http://schemas.microsoft.com/office/powerpoint/2010/main" val="827991439"/>
              </p:ext>
            </p:extLst>
          </p:nvPr>
        </p:nvGraphicFramePr>
        <p:xfrm>
          <a:off x="1510481" y="4114800"/>
          <a:ext cx="13226763" cy="3566160"/>
        </p:xfrm>
        <a:graphic>
          <a:graphicData uri="http://schemas.openxmlformats.org/drawingml/2006/table">
            <a:tbl>
              <a:tblPr firstRow="1" bandRow="1">
                <a:tableStyleId>{5C22544A-7EE6-4342-B048-85BDC9FD1C3A}</a:tableStyleId>
              </a:tblPr>
              <a:tblGrid>
                <a:gridCol w="4408921">
                  <a:extLst>
                    <a:ext uri="{9D8B030D-6E8A-4147-A177-3AD203B41FA5}">
                      <a16:colId xmlns:a16="http://schemas.microsoft.com/office/drawing/2014/main" val="4011738421"/>
                    </a:ext>
                  </a:extLst>
                </a:gridCol>
                <a:gridCol w="4245842">
                  <a:extLst>
                    <a:ext uri="{9D8B030D-6E8A-4147-A177-3AD203B41FA5}">
                      <a16:colId xmlns:a16="http://schemas.microsoft.com/office/drawing/2014/main" val="1113933071"/>
                    </a:ext>
                  </a:extLst>
                </a:gridCol>
                <a:gridCol w="4572000">
                  <a:extLst>
                    <a:ext uri="{9D8B030D-6E8A-4147-A177-3AD203B41FA5}">
                      <a16:colId xmlns:a16="http://schemas.microsoft.com/office/drawing/2014/main" val="2775179772"/>
                    </a:ext>
                  </a:extLst>
                </a:gridCol>
              </a:tblGrid>
              <a:tr h="744577">
                <a:tc>
                  <a:txBody>
                    <a:bodyPr/>
                    <a:lstStyle/>
                    <a:p>
                      <a:pPr algn="ctr"/>
                      <a:r>
                        <a:rPr lang="en-US" sz="3600" dirty="0" err="1">
                          <a:solidFill>
                            <a:schemeClr val="tx1"/>
                          </a:solidFill>
                          <a:latin typeface="Times New Roman" panose="02020603050405020304" pitchFamily="18" charset="0"/>
                          <a:cs typeface="Times New Roman" panose="02020603050405020304" pitchFamily="18" charset="0"/>
                        </a:rPr>
                        <a:t>Tên</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hoặc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600" dirty="0" err="1">
                          <a:solidFill>
                            <a:schemeClr val="tx1"/>
                          </a:solidFill>
                          <a:latin typeface="Times New Roman" panose="02020603050405020304" pitchFamily="18" charset="0"/>
                          <a:cs typeface="Times New Roman" panose="02020603050405020304" pitchFamily="18" charset="0"/>
                        </a:rPr>
                        <a:t>Địa</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điểm</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tổ</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chức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hoặc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1436888" rtl="0" eaLnBrk="1" fontAlgn="auto" latinLnBrk="0" hangingPunct="1">
                        <a:lnSpc>
                          <a:spcPct val="100000"/>
                        </a:lnSpc>
                        <a:spcBef>
                          <a:spcPts val="0"/>
                        </a:spcBef>
                        <a:spcAft>
                          <a:spcPts val="0"/>
                        </a:spcAft>
                        <a:buClrTx/>
                        <a:buSzTx/>
                        <a:buFontTx/>
                        <a:buNone/>
                        <a:tabLst/>
                        <a:defRPr/>
                      </a:pPr>
                      <a:r>
                        <a:rPr lang="en-US" sz="3600" dirty="0" err="1">
                          <a:solidFill>
                            <a:schemeClr val="tx1"/>
                          </a:solidFill>
                          <a:latin typeface="Times New Roman" panose="02020603050405020304" pitchFamily="18" charset="0"/>
                          <a:cs typeface="Times New Roman" panose="02020603050405020304" pitchFamily="18" charset="0"/>
                        </a:rPr>
                        <a:t>Các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hoạt</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động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trong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hoặc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69238342"/>
                  </a:ext>
                </a:extLst>
              </a:tr>
              <a:tr h="744577">
                <a:tc>
                  <a:txBody>
                    <a:bodyPr/>
                    <a:lstStyle/>
                    <a:p>
                      <a:r>
                        <a:rPr lang="en-US" sz="360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đền</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Hùng</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a:solidFill>
                            <a:schemeClr val="tx1"/>
                          </a:solidFill>
                          <a:latin typeface="Times New Roman" panose="02020603050405020304" pitchFamily="18" charset="0"/>
                          <a:cs typeface="Times New Roman" panose="02020603050405020304" pitchFamily="18" charset="0"/>
                        </a:rPr>
                        <a:t>tỉnh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Phú</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Thọ</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a:solidFill>
                            <a:schemeClr val="tx1"/>
                          </a:solidFill>
                          <a:latin typeface="Times New Roman" panose="02020603050405020304" pitchFamily="18" charset="0"/>
                          <a:cs typeface="Times New Roman" panose="02020603050405020304" pitchFamily="18" charset="0"/>
                        </a:rPr>
                        <a:t>Dâng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hương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gói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bánh</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chưng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giã</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bánh</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giầy</a:t>
                      </a:r>
                      <a:r>
                        <a:rPr lang="en-US" sz="3600" baseline="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32814741"/>
                  </a:ext>
                </a:extLst>
              </a:tr>
              <a:tr h="744577">
                <a:tc>
                  <a:txBody>
                    <a:bodyPr/>
                    <a:lstStyle/>
                    <a:p>
                      <a:r>
                        <a:rPr lang="en-US" sz="360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hội</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đua</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ghe</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ngo</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a:solidFill>
                            <a:schemeClr val="tx1"/>
                          </a:solidFill>
                          <a:latin typeface="Times New Roman" panose="02020603050405020304" pitchFamily="18" charset="0"/>
                          <a:cs typeface="Times New Roman" panose="02020603050405020304" pitchFamily="18" charset="0"/>
                        </a:rPr>
                        <a:t>tỉnh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Sóc</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Trăng</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sz="3600" dirty="0" err="1">
                          <a:solidFill>
                            <a:schemeClr val="tx1"/>
                          </a:solidFill>
                          <a:latin typeface="Times New Roman" panose="02020603050405020304" pitchFamily="18" charset="0"/>
                          <a:cs typeface="Times New Roman" panose="02020603050405020304" pitchFamily="18" charset="0"/>
                        </a:rPr>
                        <a:t>Lễ</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xuống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ghe</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lễ</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cúng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trăng</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đua</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ghe</a:t>
                      </a:r>
                      <a:r>
                        <a:rPr lang="en-US" sz="3600" baseline="0" dirty="0">
                          <a:solidFill>
                            <a:schemeClr val="tx1"/>
                          </a:solidFill>
                          <a:latin typeface="Times New Roman" panose="02020603050405020304" pitchFamily="18" charset="0"/>
                          <a:cs typeface="Times New Roman" panose="02020603050405020304" pitchFamily="18" charset="0"/>
                        </a:rPr>
                        <a:t> </a:t>
                      </a:r>
                      <a:r>
                        <a:rPr lang="en-US" sz="3600" baseline="0" dirty="0" err="1">
                          <a:solidFill>
                            <a:schemeClr val="tx1"/>
                          </a:solidFill>
                          <a:latin typeface="Times New Roman" panose="02020603050405020304" pitchFamily="18" charset="0"/>
                          <a:cs typeface="Times New Roman" panose="02020603050405020304" pitchFamily="18" charset="0"/>
                        </a:rPr>
                        <a:t>ngo</a:t>
                      </a:r>
                      <a:r>
                        <a:rPr lang="en-US" sz="3600" baseline="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21169254"/>
                  </a:ext>
                </a:extLst>
              </a:tr>
            </a:tbl>
          </a:graphicData>
        </a:graphic>
      </p:graphicFrame>
    </p:spTree>
    <p:extLst>
      <p:ext uri="{BB962C8B-B14F-4D97-AF65-F5344CB8AC3E}">
        <p14:creationId xmlns:p14="http://schemas.microsoft.com/office/powerpoint/2010/main" val="23611964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Giới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một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lễ</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hoặc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em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biết</a:t>
            </a:r>
            <a:r>
              <a:rPr lang="en-US" sz="3800" b="1" dirty="0">
                <a:solidFill>
                  <a:srgbClr val="0000CC"/>
                </a:solidFill>
                <a:latin typeface="Times New Roman" pitchFamily="18" charset="0"/>
                <a:cs typeface="Times New Roman" pitchFamily="18" charset="0"/>
              </a:rPr>
              <a:t>.</a:t>
            </a: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24: CÙNG BÁC QUA SUỐI (T3)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719" y="3276600"/>
            <a:ext cx="7391400" cy="5334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919" y="3276600"/>
            <a:ext cx="7315200" cy="5334000"/>
          </a:xfrm>
          <a:prstGeom prst="rect">
            <a:avLst/>
          </a:prstGeom>
        </p:spPr>
      </p:pic>
    </p:spTree>
    <p:extLst>
      <p:ext uri="{BB962C8B-B14F-4D97-AF65-F5344CB8AC3E}">
        <p14:creationId xmlns:p14="http://schemas.microsoft.com/office/powerpoint/2010/main" val="7046346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Giới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một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lễ</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hoặc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hội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em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biết</a:t>
            </a:r>
            <a:r>
              <a:rPr lang="en-US" sz="3800" b="1" dirty="0">
                <a:solidFill>
                  <a:srgbClr val="0000CC"/>
                </a:solidFill>
                <a:latin typeface="Times New Roman" pitchFamily="18" charset="0"/>
                <a:cs typeface="Times New Roman" pitchFamily="18" charset="0"/>
              </a:rPr>
              <a:t>.</a:t>
            </a: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24: CÙNG BÁC QUA SUỐI (T3)</a:t>
            </a:r>
          </a:p>
        </p:txBody>
      </p:sp>
      <p:graphicFrame>
        <p:nvGraphicFramePr>
          <p:cNvPr id="3" name="Table 2"/>
          <p:cNvGraphicFramePr>
            <a:graphicFrameLocks noGrp="1"/>
          </p:cNvGraphicFramePr>
          <p:nvPr>
            <p:extLst>
              <p:ext uri="{D42A27DB-BD31-4B8C-83A1-F6EECF244321}">
                <p14:modId xmlns:p14="http://schemas.microsoft.com/office/powerpoint/2010/main" val="2581571838"/>
              </p:ext>
            </p:extLst>
          </p:nvPr>
        </p:nvGraphicFramePr>
        <p:xfrm>
          <a:off x="1693355" y="3505200"/>
          <a:ext cx="12845764" cy="3474720"/>
        </p:xfrm>
        <a:graphic>
          <a:graphicData uri="http://schemas.openxmlformats.org/drawingml/2006/table">
            <a:tbl>
              <a:tblPr/>
              <a:tblGrid>
                <a:gridCol w="3393530">
                  <a:extLst>
                    <a:ext uri="{9D8B030D-6E8A-4147-A177-3AD203B41FA5}">
                      <a16:colId xmlns:a16="http://schemas.microsoft.com/office/drawing/2014/main" val="1285895673"/>
                    </a:ext>
                  </a:extLst>
                </a:gridCol>
                <a:gridCol w="3700650">
                  <a:extLst>
                    <a:ext uri="{9D8B030D-6E8A-4147-A177-3AD203B41FA5}">
                      <a16:colId xmlns:a16="http://schemas.microsoft.com/office/drawing/2014/main" val="3682053924"/>
                    </a:ext>
                  </a:extLst>
                </a:gridCol>
                <a:gridCol w="5751584">
                  <a:extLst>
                    <a:ext uri="{9D8B030D-6E8A-4147-A177-3AD203B41FA5}">
                      <a16:colId xmlns:a16="http://schemas.microsoft.com/office/drawing/2014/main" val="4290143843"/>
                    </a:ext>
                  </a:extLst>
                </a:gridCol>
              </a:tblGrid>
              <a:tr h="1035844">
                <a:tc>
                  <a:txBody>
                    <a:bodyPr/>
                    <a:lstStyle/>
                    <a:p>
                      <a:pPr algn="ctr" fontAlgn="t"/>
                      <a:r>
                        <a:rPr lang="en-US" sz="3600" b="1" dirty="0" err="1">
                          <a:solidFill>
                            <a:srgbClr val="FF3399"/>
                          </a:solidFill>
                          <a:effectLst/>
                          <a:latin typeface="Times New Roman" panose="02020603050405020304" pitchFamily="18" charset="0"/>
                          <a:cs typeface="Times New Roman" panose="02020603050405020304" pitchFamily="18" charset="0"/>
                        </a:rPr>
                        <a:t>Tên</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lễ</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hội</a:t>
                      </a:r>
                      <a:endParaRPr lang="en-US" sz="3600" b="1" dirty="0">
                        <a:solidFill>
                          <a:srgbClr val="FF3399"/>
                        </a:solidFill>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3600" b="1" dirty="0" err="1">
                          <a:solidFill>
                            <a:srgbClr val="FF3399"/>
                          </a:solidFill>
                          <a:effectLst/>
                          <a:latin typeface="Times New Roman" panose="02020603050405020304" pitchFamily="18" charset="0"/>
                          <a:cs typeface="Times New Roman" panose="02020603050405020304" pitchFamily="18" charset="0"/>
                        </a:rPr>
                        <a:t>Địa</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điểm</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tổ</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chức</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lễ</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hội</a:t>
                      </a:r>
                      <a:endParaRPr lang="en-US" sz="3600" b="1" dirty="0">
                        <a:solidFill>
                          <a:srgbClr val="FF3399"/>
                        </a:solidFill>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t"/>
                      <a:r>
                        <a:rPr lang="en-US" sz="3600" b="1" dirty="0" err="1">
                          <a:solidFill>
                            <a:srgbClr val="FF3399"/>
                          </a:solidFill>
                          <a:effectLst/>
                          <a:latin typeface="Times New Roman" panose="02020603050405020304" pitchFamily="18" charset="0"/>
                          <a:cs typeface="Times New Roman" panose="02020603050405020304" pitchFamily="18" charset="0"/>
                        </a:rPr>
                        <a:t>Các</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hoạt</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động</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trong</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lễ</a:t>
                      </a:r>
                      <a:r>
                        <a:rPr lang="en-US" sz="3600" b="1" dirty="0">
                          <a:solidFill>
                            <a:srgbClr val="FF3399"/>
                          </a:solidFill>
                          <a:effectLst/>
                          <a:latin typeface="Times New Roman" panose="02020603050405020304" pitchFamily="18" charset="0"/>
                          <a:cs typeface="Times New Roman" panose="02020603050405020304" pitchFamily="18" charset="0"/>
                        </a:rPr>
                        <a:t> </a:t>
                      </a:r>
                      <a:r>
                        <a:rPr lang="en-US" sz="3600" b="1" dirty="0" err="1">
                          <a:solidFill>
                            <a:srgbClr val="FF3399"/>
                          </a:solidFill>
                          <a:effectLst/>
                          <a:latin typeface="Times New Roman" panose="02020603050405020304" pitchFamily="18" charset="0"/>
                          <a:cs typeface="Times New Roman" panose="02020603050405020304" pitchFamily="18" charset="0"/>
                        </a:rPr>
                        <a:t>hội</a:t>
                      </a:r>
                      <a:endParaRPr lang="en-US" sz="3600" b="1" dirty="0">
                        <a:solidFill>
                          <a:srgbClr val="FF3399"/>
                        </a:solidFill>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46542248"/>
                  </a:ext>
                </a:extLst>
              </a:tr>
              <a:tr h="0">
                <a:tc>
                  <a:txBody>
                    <a:bodyPr/>
                    <a:lstStyle/>
                    <a:p>
                      <a:pPr algn="ctr" fontAlgn="t"/>
                      <a:r>
                        <a:rPr lang="en-US" sz="3600" b="1" dirty="0" err="1">
                          <a:solidFill>
                            <a:srgbClr val="3333FF"/>
                          </a:solidFill>
                          <a:effectLst/>
                          <a:latin typeface="Times New Roman" panose="02020603050405020304" pitchFamily="18" charset="0"/>
                          <a:cs typeface="Times New Roman" panose="02020603050405020304" pitchFamily="18" charset="0"/>
                        </a:rPr>
                        <a:t>Lễ</a:t>
                      </a:r>
                      <a:r>
                        <a:rPr lang="en-US" sz="3600" b="1" dirty="0">
                          <a:solidFill>
                            <a:srgbClr val="3333FF"/>
                          </a:solidFill>
                          <a:effectLst/>
                          <a:latin typeface="Times New Roman" panose="02020603050405020304" pitchFamily="18" charset="0"/>
                          <a:cs typeface="Times New Roman" panose="02020603050405020304" pitchFamily="18" charset="0"/>
                        </a:rPr>
                        <a:t> </a:t>
                      </a:r>
                      <a:r>
                        <a:rPr lang="en-US" sz="3600" b="1" dirty="0" err="1">
                          <a:solidFill>
                            <a:srgbClr val="3333FF"/>
                          </a:solidFill>
                          <a:effectLst/>
                          <a:latin typeface="Times New Roman" panose="02020603050405020304" pitchFamily="18" charset="0"/>
                          <a:cs typeface="Times New Roman" panose="02020603050405020304" pitchFamily="18" charset="0"/>
                        </a:rPr>
                        <a:t>hội</a:t>
                      </a:r>
                      <a:r>
                        <a:rPr lang="en-US" sz="3600" b="1" dirty="0">
                          <a:solidFill>
                            <a:srgbClr val="3333FF"/>
                          </a:solidFill>
                          <a:effectLst/>
                          <a:latin typeface="Times New Roman" panose="02020603050405020304" pitchFamily="18" charset="0"/>
                          <a:cs typeface="Times New Roman" panose="02020603050405020304" pitchFamily="18" charset="0"/>
                        </a:rPr>
                        <a:t> </a:t>
                      </a:r>
                      <a:r>
                        <a:rPr lang="en-US" sz="3600" b="1" dirty="0" err="1">
                          <a:solidFill>
                            <a:srgbClr val="3333FF"/>
                          </a:solidFill>
                          <a:effectLst/>
                          <a:latin typeface="Times New Roman" panose="02020603050405020304" pitchFamily="18" charset="0"/>
                          <a:cs typeface="Times New Roman" panose="02020603050405020304" pitchFamily="18" charset="0"/>
                        </a:rPr>
                        <a:t>Gióng</a:t>
                      </a:r>
                      <a:endParaRPr lang="en-US" sz="3600" b="1" dirty="0">
                        <a:solidFill>
                          <a:srgbClr val="3333FF"/>
                        </a:solidFill>
                        <a:effectLst/>
                        <a:latin typeface="Times New Roman" panose="02020603050405020304" pitchFamily="18" charset="0"/>
                        <a:cs typeface="Times New Roman" panose="02020603050405020304"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t"/>
                      <a:r>
                        <a:rPr lang="vi-VN" sz="3600" b="1" dirty="0">
                          <a:solidFill>
                            <a:srgbClr val="3333FF"/>
                          </a:solidFill>
                          <a:effectLst/>
                          <a:latin typeface="Times New Roman" panose="02020603050405020304" pitchFamily="18" charset="0"/>
                          <a:cs typeface="Times New Roman" panose="02020603050405020304" pitchFamily="18" charset="0"/>
                        </a:rPr>
                        <a:t>làng Gióng (huyện Sóc Sơn, Hà Nội)</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t"/>
                      <a:r>
                        <a:rPr lang="vi-VN" sz="3600" b="1" dirty="0">
                          <a:solidFill>
                            <a:srgbClr val="3333FF"/>
                          </a:solidFill>
                          <a:effectLst/>
                          <a:latin typeface="Times New Roman" panose="02020603050405020304" pitchFamily="18" charset="0"/>
                          <a:cs typeface="Times New Roman" panose="02020603050405020304" pitchFamily="18" charset="0"/>
                        </a:rPr>
                        <a:t>Lễ rước cờ, rước cơm chay, hội trận, lễ khao quân, lễ duyệt quân, tạ ơn thánh, lễ rửa khí giới, …</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245422219"/>
                  </a:ext>
                </a:extLst>
              </a:tr>
            </a:tbl>
          </a:graphicData>
        </a:graphic>
      </p:graphicFrame>
    </p:spTree>
    <p:extLst>
      <p:ext uri="{BB962C8B-B14F-4D97-AF65-F5344CB8AC3E}">
        <p14:creationId xmlns:p14="http://schemas.microsoft.com/office/powerpoint/2010/main" val="16330806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31106"/>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2.</a:t>
            </a:r>
            <a:r>
              <a:rPr lang="nl-NL" b="1" dirty="0"/>
              <a:t> </a:t>
            </a:r>
            <a:r>
              <a:rPr lang="nl-NL" sz="3600" b="1" dirty="0">
                <a:solidFill>
                  <a:srgbClr val="3333FF"/>
                </a:solidFill>
                <a:latin typeface="Times New Roman" panose="02020603050405020304" pitchFamily="18" charset="0"/>
                <a:cs typeface="Times New Roman" panose="02020603050405020304" pitchFamily="18" charset="0"/>
              </a:rPr>
              <a:t>Viết một câu hỏi và một câu trả lời về lễ hội (hoặc hội) trong đó có dùng </a:t>
            </a:r>
            <a:r>
              <a:rPr lang="nl-NL" sz="3600" b="1" i="1" dirty="0">
                <a:solidFill>
                  <a:srgbClr val="3333FF"/>
                </a:solidFill>
                <a:latin typeface="Times New Roman" panose="02020603050405020304" pitchFamily="18" charset="0"/>
                <a:cs typeface="Times New Roman" panose="02020603050405020304" pitchFamily="18" charset="0"/>
              </a:rPr>
              <a:t>dấu gạch ngang.</a:t>
            </a:r>
            <a:endParaRPr lang="en-US" sz="3600" b="1" i="1" dirty="0">
              <a:solidFill>
                <a:srgbClr val="3333FF"/>
              </a:solidFill>
              <a:latin typeface="Times New Roman" pitchFamily="18" charset="0"/>
              <a:cs typeface="Times New Roman" pitchFamily="18" charset="0"/>
            </a:endParaRP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24: CÙNG BÁC QUA SUỐI (T3)</a:t>
            </a:r>
          </a:p>
        </p:txBody>
      </p:sp>
      <p:sp>
        <p:nvSpPr>
          <p:cNvPr id="2" name="Rectangle 1"/>
          <p:cNvSpPr/>
          <p:nvPr/>
        </p:nvSpPr>
        <p:spPr>
          <a:xfrm>
            <a:off x="1631156" y="4038600"/>
            <a:ext cx="6964363" cy="3785652"/>
          </a:xfrm>
          <a:prstGeom prst="rect">
            <a:avLst/>
          </a:prstGeom>
        </p:spPr>
        <p:txBody>
          <a:bodyPr wrap="square">
            <a:spAutoFit/>
          </a:bodyPr>
          <a:lstStyle/>
          <a:p>
            <a:r>
              <a:rPr lang="vi-VN" sz="4000" b="1" dirty="0">
                <a:solidFill>
                  <a:srgbClr val="FF0066"/>
                </a:solidFill>
                <a:latin typeface="Times New Roman" panose="02020603050405020304" pitchFamily="18" charset="0"/>
                <a:cs typeface="Times New Roman" panose="02020603050405020304" pitchFamily="18" charset="0"/>
              </a:rPr>
              <a:t>A hỏi:</a:t>
            </a:r>
          </a:p>
          <a:p>
            <a:pPr algn="just"/>
            <a:r>
              <a:rPr lang="vi-VN" sz="4000" b="1" dirty="0">
                <a:solidFill>
                  <a:srgbClr val="FF0066"/>
                </a:solidFill>
                <a:latin typeface="Times New Roman" panose="02020603050405020304" pitchFamily="18" charset="0"/>
                <a:cs typeface="Times New Roman" panose="02020603050405020304" pitchFamily="18" charset="0"/>
              </a:rPr>
              <a:t>- Hội Lim diễn ra vào dịp nào hàng năm?</a:t>
            </a:r>
          </a:p>
          <a:p>
            <a:r>
              <a:rPr lang="vi-VN" sz="4000" b="1" dirty="0">
                <a:solidFill>
                  <a:srgbClr val="FF0066"/>
                </a:solidFill>
                <a:latin typeface="Times New Roman" panose="02020603050405020304" pitchFamily="18" charset="0"/>
                <a:cs typeface="Times New Roman" panose="02020603050405020304" pitchFamily="18" charset="0"/>
              </a:rPr>
              <a:t>B trả lời:</a:t>
            </a:r>
          </a:p>
          <a:p>
            <a:r>
              <a:rPr lang="vi-VN" sz="4000" b="1" dirty="0">
                <a:solidFill>
                  <a:srgbClr val="FF0066"/>
                </a:solidFill>
                <a:latin typeface="Times New Roman" panose="02020603050405020304" pitchFamily="18" charset="0"/>
                <a:cs typeface="Times New Roman" panose="02020603050405020304" pitchFamily="18" charset="0"/>
              </a:rPr>
              <a:t>- Được tổ chức vào ngày 13 tháng giêng hàng năm.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5519" y="3581400"/>
            <a:ext cx="7086600" cy="5181600"/>
          </a:xfrm>
          <a:prstGeom prst="rect">
            <a:avLst/>
          </a:prstGeom>
        </p:spPr>
      </p:pic>
    </p:spTree>
    <p:extLst>
      <p:ext uri="{BB962C8B-B14F-4D97-AF65-F5344CB8AC3E}">
        <p14:creationId xmlns:p14="http://schemas.microsoft.com/office/powerpoint/2010/main" val="361148101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323439"/>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3.</a:t>
            </a:r>
            <a:r>
              <a:rPr lang="nl-NL" b="1" dirty="0"/>
              <a:t> </a:t>
            </a:r>
            <a:r>
              <a:rPr lang="nl-NL" sz="4000" b="1" dirty="0">
                <a:solidFill>
                  <a:srgbClr val="3333FF"/>
                </a:solidFill>
                <a:latin typeface="Times New Roman" panose="02020603050405020304" pitchFamily="18" charset="0"/>
                <a:cs typeface="Times New Roman" panose="02020603050405020304" pitchFamily="18" charset="0"/>
              </a:rPr>
              <a:t>Nêu công dụng của dấu ngoặc kép và dấu gạch ngang trong đoạn văn dưới đây</a:t>
            </a:r>
            <a:r>
              <a:rPr lang="en-US" sz="4000" b="1" dirty="0">
                <a:solidFill>
                  <a:srgbClr val="3333FF"/>
                </a:solidFill>
                <a:latin typeface="Times New Roman" pitchFamily="18" charset="0"/>
                <a:cs typeface="Times New Roman" pitchFamily="18" charset="0"/>
              </a:rPr>
              <a:t>.</a:t>
            </a:r>
          </a:p>
        </p:txBody>
      </p:sp>
      <p:sp>
        <p:nvSpPr>
          <p:cNvPr id="19" name="Rectangle 95"/>
          <p:cNvSpPr>
            <a:spLocks noChangeArrowheads="1"/>
          </p:cNvSpPr>
          <p:nvPr/>
        </p:nvSpPr>
        <p:spPr bwMode="auto">
          <a:xfrm>
            <a:off x="4341610" y="1258669"/>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24: CÙNG BÁC QUA SUỐI (T3)</a:t>
            </a:r>
          </a:p>
        </p:txBody>
      </p:sp>
      <p:pic>
        <p:nvPicPr>
          <p:cNvPr id="2050" name="Picture 2" descr="Luyện tập trang 110, 111 Tiếng Việt lớp 3 Tập 2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519" y="3914239"/>
            <a:ext cx="8686800" cy="47725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3119" y="3888295"/>
            <a:ext cx="6120273" cy="4401205"/>
          </a:xfrm>
          <a:prstGeom prst="rect">
            <a:avLst/>
          </a:prstGeom>
        </p:spPr>
        <p:txBody>
          <a:bodyPr wrap="square">
            <a:spAutoFit/>
          </a:bodyPr>
          <a:lstStyle/>
          <a:p>
            <a:pPr algn="just"/>
            <a:r>
              <a:rPr lang="vi-VN" sz="4000" dirty="0">
                <a:solidFill>
                  <a:srgbClr val="FF0066"/>
                </a:solidFill>
                <a:latin typeface="Times New Roman" panose="02020603050405020304" pitchFamily="18" charset="0"/>
                <a:cs typeface="Times New Roman" panose="02020603050405020304" pitchFamily="18" charset="0"/>
              </a:rPr>
              <a:t>Công dụng dấu ngoặc kép là:</a:t>
            </a:r>
            <a:r>
              <a:rPr lang="vi-VN" sz="4000" b="1" dirty="0">
                <a:solidFill>
                  <a:srgbClr val="FF0066"/>
                </a:solidFill>
                <a:latin typeface="Times New Roman" panose="02020603050405020304" pitchFamily="18" charset="0"/>
                <a:cs typeface="Times New Roman" panose="02020603050405020304" pitchFamily="18" charset="0"/>
              </a:rPr>
              <a:t> </a:t>
            </a:r>
            <a:r>
              <a:rPr lang="vi-VN" sz="4000" dirty="0">
                <a:solidFill>
                  <a:srgbClr val="FF0066"/>
                </a:solidFill>
                <a:latin typeface="Times New Roman" panose="02020603050405020304" pitchFamily="18" charset="0"/>
                <a:cs typeface="Times New Roman" panose="02020603050405020304" pitchFamily="18" charset="0"/>
              </a:rPr>
              <a:t>Đánh dấu phần trích dẫn lời người khác</a:t>
            </a:r>
          </a:p>
          <a:p>
            <a:pPr algn="just"/>
            <a:r>
              <a:rPr lang="vi-VN" sz="4000" dirty="0">
                <a:solidFill>
                  <a:srgbClr val="FF0066"/>
                </a:solidFill>
                <a:latin typeface="Times New Roman" panose="02020603050405020304" pitchFamily="18" charset="0"/>
                <a:cs typeface="Times New Roman" panose="02020603050405020304" pitchFamily="18" charset="0"/>
              </a:rPr>
              <a:t>Công dụng dấu gạch ngang là: Dấu gạch ngang để đánh dấu chỗ bắt đầu lời nói của nhân vật trong đối thoại.</a:t>
            </a:r>
          </a:p>
        </p:txBody>
      </p:sp>
    </p:spTree>
    <p:extLst>
      <p:ext uri="{BB962C8B-B14F-4D97-AF65-F5344CB8AC3E}">
        <p14:creationId xmlns:p14="http://schemas.microsoft.com/office/powerpoint/2010/main" val="4237635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95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1981200"/>
            <a:ext cx="13966284" cy="1323439"/>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4. </a:t>
            </a:r>
            <a:r>
              <a:rPr lang="nl-NL" sz="4000" b="1" dirty="0">
                <a:solidFill>
                  <a:srgbClr val="3333FF"/>
                </a:solidFill>
                <a:latin typeface="Times New Roman" panose="02020603050405020304" pitchFamily="18" charset="0"/>
                <a:cs typeface="Times New Roman" panose="02020603050405020304" pitchFamily="18" charset="0"/>
              </a:rPr>
              <a:t>Chọn dấu câu thích hợp để đánh dấu lời nói của nhân vật trong đoạn văn dưới đây.</a:t>
            </a:r>
            <a:endParaRPr lang="en-US" sz="4000" dirty="0">
              <a:solidFill>
                <a:srgbClr val="3333FF"/>
              </a:solidFill>
              <a:latin typeface="Times New Roman" panose="02020603050405020304" pitchFamily="18" charset="0"/>
              <a:cs typeface="Times New Roman" panose="02020603050405020304" pitchFamily="18" charset="0"/>
            </a:endParaRPr>
          </a:p>
        </p:txBody>
      </p:sp>
      <p:pic>
        <p:nvPicPr>
          <p:cNvPr id="4098" name="Picture 2" descr="Luyện tập trang 110, 111 Tiếng Việt lớp 3 Tập 2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056" y="3984285"/>
            <a:ext cx="13585608"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99981" y="3239373"/>
            <a:ext cx="4184159" cy="707886"/>
          </a:xfrm>
          <a:prstGeom prst="rect">
            <a:avLst/>
          </a:prstGeom>
        </p:spPr>
        <p:txBody>
          <a:bodyPr wrap="none">
            <a:spAutoFit/>
          </a:bodyPr>
          <a:lstStyle/>
          <a:p>
            <a:r>
              <a:rPr lang="en-US" sz="4000" b="1" dirty="0" err="1">
                <a:solidFill>
                  <a:srgbClr val="FF0066"/>
                </a:solidFill>
                <a:latin typeface="Times New Roman" panose="02020603050405020304" pitchFamily="18" charset="0"/>
                <a:cs typeface="Times New Roman" panose="02020603050405020304" pitchFamily="18" charset="0"/>
              </a:rPr>
              <a:t>Những</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cái</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tên</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đẹp</a:t>
            </a:r>
            <a:endParaRPr lang="en-US" sz="4000"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8591274"/>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954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1981200"/>
            <a:ext cx="13966284" cy="1323439"/>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4. </a:t>
            </a:r>
            <a:r>
              <a:rPr lang="nl-NL" sz="4000" b="1" dirty="0">
                <a:solidFill>
                  <a:srgbClr val="3333FF"/>
                </a:solidFill>
                <a:latin typeface="Times New Roman" panose="02020603050405020304" pitchFamily="18" charset="0"/>
                <a:cs typeface="Times New Roman" panose="02020603050405020304" pitchFamily="18" charset="0"/>
              </a:rPr>
              <a:t>Chọn dấu câu thích hợp để đánh dấu lời nói của nhân vật trong đoạn văn dưới đây.</a:t>
            </a:r>
            <a:endParaRPr lang="en-US" sz="4000" dirty="0">
              <a:solidFill>
                <a:srgbClr val="3333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6399981" y="3239373"/>
            <a:ext cx="4184159" cy="707886"/>
          </a:xfrm>
          <a:prstGeom prst="rect">
            <a:avLst/>
          </a:prstGeom>
        </p:spPr>
        <p:txBody>
          <a:bodyPr wrap="none">
            <a:spAutoFit/>
          </a:bodyPr>
          <a:lstStyle/>
          <a:p>
            <a:r>
              <a:rPr lang="en-US" sz="4000" b="1" dirty="0" err="1">
                <a:solidFill>
                  <a:srgbClr val="FF0066"/>
                </a:solidFill>
                <a:latin typeface="Times New Roman" panose="02020603050405020304" pitchFamily="18" charset="0"/>
                <a:cs typeface="Times New Roman" panose="02020603050405020304" pitchFamily="18" charset="0"/>
              </a:rPr>
              <a:t>Những</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cái</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tên</a:t>
            </a:r>
            <a:r>
              <a:rPr lang="en-US" sz="4000" b="1" dirty="0">
                <a:solidFill>
                  <a:srgbClr val="FF0066"/>
                </a:solidFill>
                <a:latin typeface="Times New Roman" panose="02020603050405020304" pitchFamily="18" charset="0"/>
                <a:cs typeface="Times New Roman" panose="02020603050405020304" pitchFamily="18" charset="0"/>
              </a:rPr>
              <a:t> </a:t>
            </a:r>
            <a:r>
              <a:rPr lang="en-US" sz="4000" b="1" dirty="0" err="1">
                <a:solidFill>
                  <a:srgbClr val="FF0066"/>
                </a:solidFill>
                <a:latin typeface="Times New Roman" panose="02020603050405020304" pitchFamily="18" charset="0"/>
                <a:cs typeface="Times New Roman" panose="02020603050405020304" pitchFamily="18" charset="0"/>
              </a:rPr>
              <a:t>đẹp</a:t>
            </a:r>
            <a:endParaRPr lang="en-US" sz="4000" dirty="0">
              <a:solidFill>
                <a:srgbClr val="FF0066"/>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93354" y="4025848"/>
            <a:ext cx="13781849" cy="4401205"/>
          </a:xfrm>
          <a:prstGeom prst="rect">
            <a:avLst/>
          </a:prstGeom>
        </p:spPr>
        <p:txBody>
          <a:bodyPr wrap="square">
            <a:spAutoFit/>
          </a:bodyPr>
          <a:lstStyle/>
          <a:p>
            <a:pPr algn="just"/>
            <a:r>
              <a:rPr lang="en-US" sz="4000" b="1" dirty="0">
                <a:solidFill>
                  <a:srgbClr val="3333FF"/>
                </a:solidFill>
                <a:latin typeface="Times New Roman" panose="02020603050405020304" pitchFamily="18" charset="0"/>
                <a:cs typeface="Times New Roman" panose="02020603050405020304" pitchFamily="18" charset="0"/>
              </a:rPr>
              <a:t>     </a:t>
            </a:r>
            <a:r>
              <a:rPr lang="vi-VN" sz="4000" b="1" dirty="0">
                <a:solidFill>
                  <a:srgbClr val="3333FF"/>
                </a:solidFill>
                <a:latin typeface="Times New Roman" panose="02020603050405020304" pitchFamily="18" charset="0"/>
                <a:cs typeface="Times New Roman" panose="02020603050405020304" pitchFamily="18" charset="0"/>
              </a:rPr>
              <a:t>Một lần, Bác đến thăm nhà một thầy giáo. Bác hỏi: “Chú được mấy cháu?” Thầy giáo trả lời: “Dạ, hai cháu ạ. Cháu lớn là Thu Sơn, cháu nhỏ là Thu Thuỷ”. Bác cười hiền lành: “Chú dạy Văn nên thích núi mùa thu, nước mùa thu. Bác đến thôn nọ, thấy gia đình đặt tên con là Khoai, Thóc. Những cái tên ấy đẹp đấy chứ!”</a:t>
            </a:r>
          </a:p>
          <a:p>
            <a:pPr algn="r"/>
            <a:r>
              <a:rPr lang="vi-VN" sz="4000" b="1" dirty="0">
                <a:solidFill>
                  <a:srgbClr val="3333FF"/>
                </a:solidFill>
                <a:latin typeface="Times New Roman" panose="02020603050405020304" pitchFamily="18" charset="0"/>
                <a:cs typeface="Times New Roman" panose="02020603050405020304" pitchFamily="18" charset="0"/>
              </a:rPr>
              <a:t>(Theo Trần Đương)</a:t>
            </a:r>
          </a:p>
        </p:txBody>
      </p:sp>
    </p:spTree>
    <p:extLst>
      <p:ext uri="{BB962C8B-B14F-4D97-AF65-F5344CB8AC3E}">
        <p14:creationId xmlns:p14="http://schemas.microsoft.com/office/powerpoint/2010/main" val="493834558"/>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9585</TotalTime>
  <Words>671</Words>
  <Application>Microsoft Office PowerPoint</Application>
  <PresentationFormat>Custom</PresentationFormat>
  <Paragraphs>76</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NGUYỄN SƯ  PHONG</cp:lastModifiedBy>
  <cp:revision>1052</cp:revision>
  <dcterms:created xsi:type="dcterms:W3CDTF">2008-09-09T22:52:10Z</dcterms:created>
  <dcterms:modified xsi:type="dcterms:W3CDTF">2024-04-10T15:44:44Z</dcterms:modified>
</cp:coreProperties>
</file>