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50" r:id="rId7"/>
    <p:sldId id="451" r:id="rId8"/>
    <p:sldId id="454" r:id="rId9"/>
    <p:sldId id="452" r:id="rId10"/>
    <p:sldId id="433" r:id="rId11"/>
    <p:sldId id="440" r:id="rId12"/>
    <p:sldId id="456"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00"/>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35" d="100"/>
          <a:sy n="35" d="100"/>
        </p:scale>
        <p:origin x="979" y="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75863" y="1217780"/>
            <a:ext cx="6096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52600"/>
            <a:ext cx="3454805" cy="646331"/>
            <a:chOff x="1508918" y="1888664"/>
            <a:chExt cx="3144261" cy="1083059"/>
          </a:xfrm>
        </p:grpSpPr>
        <p:sp>
          <p:nvSpPr>
            <p:cNvPr id="10" name="Rectangle 9"/>
            <p:cNvSpPr/>
            <p:nvPr/>
          </p:nvSpPr>
          <p:spPr>
            <a:xfrm>
              <a:off x="1508918" y="1888664"/>
              <a:ext cx="314426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nghe</a:t>
              </a:r>
              <a:r>
                <a:rPr lang="en-US" sz="3600" b="1">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362200"/>
            <a:ext cx="13360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Nêu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việc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55239" y="4851406"/>
            <a:ext cx="2773079" cy="923330"/>
          </a:xfrm>
          <a:prstGeom prst="rect">
            <a:avLst/>
          </a:prstGeom>
        </p:spPr>
        <p:txBody>
          <a:bodyPr wrap="square">
            <a:spAutoFit/>
          </a:bodyPr>
          <a:lstStyle/>
          <a:p>
            <a:pPr algn="just"/>
            <a:r>
              <a:rPr lang="en-US" sz="5400" b="1" i="1">
                <a:solidFill>
                  <a:srgbClr val="0000CC"/>
                </a:solidFill>
                <a:latin typeface="Times New Roman" pitchFamily="18" charset="0"/>
                <a:cs typeface="Times New Roman" pitchFamily="18" charset="0"/>
              </a:rPr>
              <a:t>Nghe kể</a:t>
            </a:r>
            <a:endParaRPr lang="en-US" sz="54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TIẾNG-VIỆT-LỚP-3_-KỂ-CHUYỆN-HAI-BÀ-TRƯNG-SÁCH-KẾT-NỐI-TRI-THỨC-VỚI-CUỘC-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09445" y="2353196"/>
            <a:ext cx="11248755" cy="6333604"/>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36737"/>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416314"/>
            <a:ext cx="1412280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Kể</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nội</a:t>
            </a:r>
            <a:r>
              <a:rPr lang="en-US" sz="4000" b="1" i="1" dirty="0">
                <a:solidFill>
                  <a:srgbClr val="0000CC"/>
                </a:solidFill>
                <a:latin typeface="Times New Roman" pitchFamily="18" charset="0"/>
                <a:cs typeface="Times New Roman" pitchFamily="18" charset="0"/>
              </a:rPr>
              <a:t> dung </a:t>
            </a:r>
            <a:r>
              <a:rPr lang="en-US" sz="4000" b="1" i="1" dirty="0" err="1">
                <a:solidFill>
                  <a:srgbClr val="0000CC"/>
                </a:solidFill>
                <a:latin typeface="Times New Roman" pitchFamily="18" charset="0"/>
                <a:cs typeface="Times New Roman" pitchFamily="18" charset="0"/>
              </a:rPr>
              <a:t>từng</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đoạn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câu</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chuyện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theo</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tranh</a:t>
            </a:r>
            <a:endParaRPr lang="en-US" sz="40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231535"/>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ải bài 23 Hai Bà Tr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457200"/>
            <a:ext cx="147066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80719" y="1321131"/>
            <a:ext cx="6477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thoại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điệu</a:t>
            </a:r>
            <a:r>
              <a:rPr lang="en-US" sz="3800" b="1" dirty="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phù </a:t>
            </a:r>
            <a:r>
              <a:rPr lang="en-US" sz="3800" b="1" dirty="0" err="1">
                <a:solidFill>
                  <a:srgbClr val="0000CC"/>
                </a:solidFill>
                <a:latin typeface="Times New Roman" pitchFamily="18" charset="0"/>
                <a:cs typeface="Times New Roman" pitchFamily="18" charset="0"/>
              </a:rPr>
              <a:t>hợp</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3016210"/>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quân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xâm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lược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giết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chết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Thi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Sách</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kinh</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hồn</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đường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hành</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quân</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83177" y="2340222"/>
            <a:ext cx="2309019"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th</a:t>
            </a:r>
            <a:r>
              <a:rPr lang="en-US" sz="3600" b="1" i="1" dirty="0" err="1">
                <a:solidFill>
                  <a:srgbClr val="FF0000"/>
                </a:solidFill>
                <a:latin typeface="Times New Roman" pitchFamily="18" charset="0"/>
                <a:cs typeface="Times New Roman" pitchFamily="18" charset="0"/>
              </a:rPr>
              <a:t>uở</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ưa</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0" name="Rectangle 9"/>
          <p:cNvSpPr/>
          <p:nvPr/>
        </p:nvSpPr>
        <p:spPr>
          <a:xfrm>
            <a:off x="1406914" y="1600200"/>
            <a:ext cx="678180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Luyện đọc và tìm hiểu bài.</a:t>
            </a:r>
          </a:p>
        </p:txBody>
      </p:sp>
      <p:sp>
        <p:nvSpPr>
          <p:cNvPr id="3" name="Rectangle 2"/>
          <p:cNvSpPr/>
          <p:nvPr/>
        </p:nvSpPr>
        <p:spPr>
          <a:xfrm>
            <a:off x="1164566" y="3009016"/>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3566319" y="2334074"/>
            <a:ext cx="28396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a:t>
            </a:r>
            <a:r>
              <a:rPr lang="en-US" sz="3600" b="1" i="1" dirty="0" err="1">
                <a:solidFill>
                  <a:srgbClr val="FF0000"/>
                </a:solidFill>
                <a:latin typeface="Times New Roman" pitchFamily="18" charset="0"/>
                <a:cs typeface="Times New Roman" pitchFamily="18" charset="0"/>
              </a:rPr>
              <a:t>oại</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x</a:t>
            </a:r>
            <a:r>
              <a:rPr lang="en-US" sz="3600" b="1" i="1" dirty="0" err="1">
                <a:solidFill>
                  <a:srgbClr val="0000CC"/>
                </a:solidFill>
                <a:latin typeface="Times New Roman" pitchFamily="18" charset="0"/>
                <a:cs typeface="Times New Roman" pitchFamily="18" charset="0"/>
              </a:rPr>
              <a:t>âm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5852319" y="2326481"/>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a:solidFill>
                  <a:srgbClr val="0000FF"/>
                </a:solidFill>
                <a:latin typeface="Times New Roman" pitchFamily="18" charset="0"/>
                <a:cs typeface="Times New Roman" pitchFamily="18" charset="0"/>
              </a:rPr>
              <a:t>úm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7604919" y="2336313"/>
            <a:ext cx="268055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a:t>
            </a:r>
            <a:r>
              <a:rPr lang="en-US" sz="3600" b="1" i="1" dirty="0" err="1">
                <a:solidFill>
                  <a:srgbClr val="FF0000"/>
                </a:solidFill>
                <a:latin typeface="Times New Roman" pitchFamily="18" charset="0"/>
                <a:cs typeface="Times New Roman" pitchFamily="18" charset="0"/>
              </a:rPr>
              <a:t>út</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ời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617133" y="1117345"/>
            <a:ext cx="65691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5" name="Rectangle 24"/>
          <p:cNvSpPr/>
          <p:nvPr/>
        </p:nvSpPr>
        <p:spPr>
          <a:xfrm>
            <a:off x="9509919" y="2334074"/>
            <a:ext cx="213360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v</a:t>
            </a:r>
            <a:r>
              <a:rPr lang="en-US" sz="3600" b="1" i="1" dirty="0" err="1">
                <a:solidFill>
                  <a:srgbClr val="FF0000"/>
                </a:solidFill>
                <a:latin typeface="Times New Roman" pitchFamily="18" charset="0"/>
                <a:cs typeface="Times New Roman" pitchFamily="18" charset="0"/>
              </a:rPr>
              <a:t>õ</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nghệ</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9" name="Rectangle 18"/>
          <p:cNvSpPr/>
          <p:nvPr/>
        </p:nvSpPr>
        <p:spPr>
          <a:xfrm>
            <a:off x="11262519" y="2334074"/>
            <a:ext cx="239385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tr</a:t>
            </a:r>
            <a:r>
              <a:rPr lang="en-US" sz="3600" b="1" i="1" dirty="0" err="1">
                <a:solidFill>
                  <a:srgbClr val="0000CC"/>
                </a:solidFill>
                <a:latin typeface="Times New Roman" pitchFamily="18" charset="0"/>
                <a:cs typeface="Times New Roman" pitchFamily="18" charset="0"/>
              </a:rPr>
              <a:t>ẩy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quân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13322472" y="2541041"/>
            <a:ext cx="2399219" cy="646331"/>
          </a:xfrm>
          <a:prstGeom prst="rect">
            <a:avLst/>
          </a:prstGeom>
        </p:spPr>
        <p:txBody>
          <a:bodyPr wrap="square">
            <a:spAutoFit/>
          </a:bodyPr>
          <a:lstStyle/>
          <a:p>
            <a:pPr algn="just"/>
            <a:r>
              <a:rPr lang="en-US" sz="3600" b="1" i="1" err="1">
                <a:solidFill>
                  <a:srgbClr val="0000CC"/>
                </a:solidFill>
                <a:latin typeface="Times New Roman" pitchFamily="18" charset="0"/>
                <a:cs typeface="Times New Roman" pitchFamily="18" charset="0"/>
              </a:rPr>
              <a:t>gi</a:t>
            </a:r>
            <a:r>
              <a:rPr lang="en-US" sz="3600" b="1" i="1" err="1">
                <a:solidFill>
                  <a:srgbClr val="FF0000"/>
                </a:solidFill>
                <a:latin typeface="Times New Roman" pitchFamily="18" charset="0"/>
                <a:cs typeface="Times New Roman" pitchFamily="18" charset="0"/>
              </a:rPr>
              <a:t>áp</a:t>
            </a:r>
            <a:r>
              <a:rPr lang="en-US" sz="3600" b="1" i="1">
                <a:solidFill>
                  <a:srgbClr val="0000CC"/>
                </a:solidFill>
                <a:latin typeface="Times New Roman" pitchFamily="18" charset="0"/>
                <a:cs typeface="Times New Roman" pitchFamily="18" charset="0"/>
              </a:rPr>
              <a:t> ph</a:t>
            </a:r>
            <a:r>
              <a:rPr lang="en-US" sz="3600" b="1" i="1">
                <a:solidFill>
                  <a:srgbClr val="FF0000"/>
                </a:solidFill>
                <a:latin typeface="Times New Roman" pitchFamily="18" charset="0"/>
                <a:cs typeface="Times New Roman" pitchFamily="18" charset="0"/>
              </a:rPr>
              <a:t>ục</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Rectangle 25"/>
          <p:cNvSpPr/>
          <p:nvPr/>
        </p:nvSpPr>
        <p:spPr>
          <a:xfrm>
            <a:off x="1025915" y="4267200"/>
            <a:ext cx="339090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Giải nghĩa từ</a:t>
            </a:r>
            <a:endParaRPr lang="en-US" sz="3600" b="1" u="sng" dirty="0">
              <a:solidFill>
                <a:srgbClr val="FF0000"/>
              </a:solidFill>
              <a:latin typeface="Times New Roman" pitchFamily="18" charset="0"/>
              <a:cs typeface="Times New Roman" pitchFamily="18" charset="0"/>
            </a:endParaRPr>
          </a:p>
        </p:txBody>
      </p:sp>
      <p:sp>
        <p:nvSpPr>
          <p:cNvPr id="27" name="Rectangle 26"/>
          <p:cNvSpPr/>
          <p:nvPr/>
        </p:nvSpPr>
        <p:spPr>
          <a:xfrm>
            <a:off x="1051718" y="4876800"/>
            <a:ext cx="1473240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Nhà hán: </a:t>
            </a:r>
            <a:r>
              <a:rPr lang="en-US" sz="3600" b="1">
                <a:solidFill>
                  <a:srgbClr val="0000CC"/>
                </a:solidFill>
                <a:latin typeface="Times New Roman" pitchFamily="18" charset="0"/>
                <a:cs typeface="Times New Roman" pitchFamily="18" charset="0"/>
              </a:rPr>
              <a:t>Triều đại ở Trung Quốc, cách đay 2000 năm.</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8" name="Rectangle 27"/>
          <p:cNvSpPr/>
          <p:nvPr/>
        </p:nvSpPr>
        <p:spPr>
          <a:xfrm>
            <a:off x="1025913" y="5435600"/>
            <a:ext cx="1473240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Đô hộ: </a:t>
            </a:r>
            <a:r>
              <a:rPr lang="en-US" sz="3600" b="1">
                <a:solidFill>
                  <a:srgbClr val="0000CC"/>
                </a:solidFill>
                <a:latin typeface="Times New Roman" pitchFamily="18" charset="0"/>
                <a:cs typeface="Times New Roman" pitchFamily="18" charset="0"/>
              </a:rPr>
              <a:t>Thống trị nước khác.</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9" name="Rectangle 28"/>
          <p:cNvSpPr/>
          <p:nvPr/>
        </p:nvSpPr>
        <p:spPr>
          <a:xfrm>
            <a:off x="1025913" y="6032500"/>
            <a:ext cx="1473240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Luy lâu: </a:t>
            </a:r>
            <a:r>
              <a:rPr lang="en-US" sz="3600" b="1">
                <a:solidFill>
                  <a:srgbClr val="0000CC"/>
                </a:solidFill>
                <a:latin typeface="Times New Roman" pitchFamily="18" charset="0"/>
                <a:cs typeface="Times New Roman" pitchFamily="18" charset="0"/>
              </a:rPr>
              <a:t>Vùng đất thuộc huyện thuận thành, tỉnh Bắc Ninh ngày nay.</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0" name="Rectangle 29"/>
          <p:cNvSpPr/>
          <p:nvPr/>
        </p:nvSpPr>
        <p:spPr>
          <a:xfrm>
            <a:off x="998132" y="6678831"/>
            <a:ext cx="1473240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Trẩy quân: </a:t>
            </a:r>
            <a:r>
              <a:rPr lang="en-US" sz="3600" b="1">
                <a:solidFill>
                  <a:srgbClr val="0000CC"/>
                </a:solidFill>
                <a:latin typeface="Times New Roman" pitchFamily="18" charset="0"/>
                <a:cs typeface="Times New Roman" pitchFamily="18" charset="0"/>
              </a:rPr>
              <a:t>Đoàn quân lên đường.</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989286" y="7325162"/>
            <a:ext cx="14732405"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Giáp phục: </a:t>
            </a:r>
            <a:r>
              <a:rPr lang="en-US" sz="3600" b="1">
                <a:solidFill>
                  <a:srgbClr val="0000CC"/>
                </a:solidFill>
                <a:latin typeface="Times New Roman" pitchFamily="18" charset="0"/>
                <a:cs typeface="Times New Roman" pitchFamily="18" charset="0"/>
              </a:rPr>
              <a:t>Đồ bằng da (oặc bằng kim loại) mặc khi ra trận để che đỡ, bảo vệ, che đơc thân thể..</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2" name="Rectangle 31"/>
          <p:cNvSpPr/>
          <p:nvPr/>
        </p:nvSpPr>
        <p:spPr>
          <a:xfrm>
            <a:off x="989286" y="8408769"/>
            <a:ext cx="1473240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Lưu danh: </a:t>
            </a:r>
            <a:r>
              <a:rPr lang="en-US" sz="3600" b="1">
                <a:solidFill>
                  <a:srgbClr val="0000CC"/>
                </a:solidFill>
                <a:latin typeface="Times New Roman" pitchFamily="18" charset="0"/>
                <a:cs typeface="Times New Roman" pitchFamily="18" charset="0"/>
              </a:rPr>
              <a:t>Để lại tên tuổi và tiếng tốt.</a:t>
            </a:r>
            <a:r>
              <a:rPr lang="en-US" sz="3600" b="1" i="1">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fade">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chi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tội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xâm</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79578" y="4207497"/>
            <a:ext cx="10210801" cy="3170099"/>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Thẳng tay chém giết dân lành, cướp hết ruộng nương màu mỡ, bắt dân ta lên rừng săn thú lạ, xuống biển mò ngọc trai, khiến bao người bị thiệt mạng vì hổ báo, cá sấu, thuồng luồng,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thuở</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xưa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ngoại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xâm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xúm</a:t>
            </a:r>
            <a:r>
              <a:rPr lang="en-US" sz="4000" b="1" i="1" dirty="0">
                <a:solidFill>
                  <a:srgbClr val="0000FF"/>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ngút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trời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võ</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nghệ</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trẩy</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quân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giáp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phục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Hai </a:t>
            </a:r>
            <a:r>
              <a:rPr lang="en-US" sz="3600" b="1" dirty="0" err="1">
                <a:solidFill>
                  <a:srgbClr val="FF0000"/>
                </a:solidFill>
                <a:latin typeface="Times New Roman" pitchFamily="18" charset="0"/>
                <a:cs typeface="Times New Roman" pitchFamily="18" charset="0"/>
              </a:rPr>
              <a:t>Bà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Trưng</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11167" y="3421244"/>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quê</a:t>
            </a:r>
            <a:r>
              <a:rPr lang="en-US" sz="4000" b="1" dirty="0">
                <a:solidFill>
                  <a:srgbClr val="0000CC"/>
                </a:solidFill>
                <a:latin typeface="Times New Roman" panose="02020603050405020304" pitchFamily="18" charset="0"/>
                <a:cs typeface="Times New Roman" panose="02020603050405020304" pitchFamily="18" charset="0"/>
              </a:rPr>
              <a:t> ở </a:t>
            </a:r>
            <a:r>
              <a:rPr lang="en-US" sz="4000" b="1" dirty="0" err="1">
                <a:solidFill>
                  <a:srgbClr val="0000CC"/>
                </a:solidFill>
                <a:latin typeface="Times New Roman" panose="02020603050405020304" pitchFamily="18" charset="0"/>
                <a:cs typeface="Times New Roman" panose="02020603050405020304" pitchFamily="18" charset="0"/>
              </a:rPr>
              <a:t>huyện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Mê</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võ</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nghệ</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chí</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hướng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a:t>
            </a:r>
            <a:r>
              <a:rPr lang="en-US" sz="4000" b="1" dirty="0" err="1">
                <a:solidFill>
                  <a:srgbClr val="0000CC"/>
                </a:solidFill>
                <a:latin typeface="Times New Roman" panose="02020603050405020304" pitchFamily="18" charset="0"/>
                <a:cs typeface="Times New Roman" panose="02020603050405020304" pitchFamily="18" charset="0"/>
              </a:rPr>
              <a:t>sông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nước</a:t>
            </a: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thuở</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xưa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ngoại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xâm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xúm</a:t>
            </a:r>
            <a:r>
              <a:rPr lang="en-US" sz="4000" b="1" i="1" dirty="0">
                <a:solidFill>
                  <a:srgbClr val="0000FF"/>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ngút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trời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võ</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nghệ</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trẩy</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quân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giáp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phục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5629419" y="5410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Theo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 Hai </a:t>
            </a:r>
            <a:r>
              <a:rPr lang="en-US" sz="3600" b="1" dirty="0" err="1">
                <a:solidFill>
                  <a:srgbClr val="FF0000"/>
                </a:solidFill>
                <a:latin typeface="Times New Roman" pitchFamily="18" charset="0"/>
                <a:cs typeface="Times New Roman" pitchFamily="18" charset="0"/>
              </a:rPr>
              <a:t>Bà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cờ</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khởi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a:t>
            </a:r>
          </a:p>
        </p:txBody>
      </p:sp>
      <p:sp>
        <p:nvSpPr>
          <p:cNvPr id="34" name="Rectangle 33"/>
          <p:cNvSpPr/>
          <p:nvPr/>
        </p:nvSpPr>
        <p:spPr>
          <a:xfrm>
            <a:off x="5629419" y="6764238"/>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phất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cờ</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khởi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nghĩa</a:t>
            </a:r>
            <a:r>
              <a:rPr lang="nl-NL" sz="4000" b="1" dirty="0">
                <a:solidFill>
                  <a:srgbClr val="0000CC"/>
                </a:solidFill>
                <a:latin typeface="Times New Roman" panose="02020603050405020304" pitchFamily="18" charset="0"/>
                <a:cs typeface="Times New Roman" panose="02020603050405020304" pitchFamily="18" charset="0"/>
              </a:rPr>
              <a:t> vì hai bà căm thù bọn giặc hung ác, muốn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song, </a:t>
            </a:r>
            <a:r>
              <a:rPr lang="en-US" sz="4000" b="1" dirty="0" err="1">
                <a:solidFill>
                  <a:srgbClr val="0000CC"/>
                </a:solidFill>
                <a:latin typeface="Times New Roman" panose="02020603050405020304" pitchFamily="18" charset="0"/>
                <a:cs typeface="Times New Roman" panose="02020603050405020304" pitchFamily="18" charset="0"/>
              </a:rPr>
              <a:t>cứu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chúng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ách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nô</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lệ</a:t>
            </a:r>
            <a:r>
              <a:rPr lang="en-US" sz="4000" b="1" dirty="0">
                <a:solidFill>
                  <a:srgbClr val="0000CC"/>
                </a:solidFill>
                <a:latin typeface="Times New Roman" panose="02020603050405020304" pitchFamily="18" charset="0"/>
                <a:cs typeface="Times New Roman" panose="02020603050405020304"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574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4: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ảnh</a:t>
            </a:r>
            <a:r>
              <a:rPr lang="en-US" sz="4000" b="1" dirty="0">
                <a:solidFill>
                  <a:srgbClr val="FF0000"/>
                </a:solidFill>
                <a:latin typeface="Times New Roman" pitchFamily="18" charset="0"/>
                <a:cs typeface="Times New Roman" pitchFamily="18" charset="0"/>
              </a:rPr>
              <a:t> Hai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trận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miêu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như</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a:t>
            </a:r>
          </a:p>
        </p:txBody>
      </p:sp>
      <p:sp>
        <p:nvSpPr>
          <p:cNvPr id="12" name="Rectangle 11"/>
          <p:cNvSpPr/>
          <p:nvPr/>
        </p:nvSpPr>
        <p:spPr>
          <a:xfrm>
            <a:off x="5655335" y="4913412"/>
            <a:ext cx="10210801" cy="2862322"/>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ảnh</a:t>
            </a:r>
            <a:r>
              <a:rPr lang="en-US" sz="3600" b="1" dirty="0">
                <a:solidFill>
                  <a:srgbClr val="0000CC"/>
                </a:solidFill>
                <a:latin typeface="Times New Roman" panose="02020603050405020304" pitchFamily="18" charset="0"/>
                <a:cs typeface="Times New Roman" panose="02020603050405020304" pitchFamily="18" charset="0"/>
              </a:rPr>
              <a:t> Hai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trận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tướng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cưỡi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rìu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búa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cuồn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tiếng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dội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suốt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thuở</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xưa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ngoại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xâm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xúm</a:t>
            </a:r>
            <a:r>
              <a:rPr lang="en-US" sz="4000" b="1" i="1" dirty="0">
                <a:solidFill>
                  <a:srgbClr val="0000FF"/>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ngút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trời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võ</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nghệ</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trẩy</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quân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giáp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phục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621644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29419" y="3093344"/>
            <a:ext cx="10233818"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Nêu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cảm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vị</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anh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đầu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lưu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danh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lịch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nhà</a:t>
            </a:r>
            <a:r>
              <a:rPr lang="en-US" sz="4000" b="1" dirty="0">
                <a:solidFill>
                  <a:srgbClr val="FF0000"/>
                </a:solidFill>
                <a:latin typeface="Times New Roman" pitchFamily="18" charset="0"/>
                <a:cs typeface="Times New Roman" pitchFamily="18" charset="0"/>
              </a:rPr>
              <a:t>.</a:t>
            </a:r>
          </a:p>
        </p:txBody>
      </p:sp>
      <p:sp>
        <p:nvSpPr>
          <p:cNvPr id="12" name="Rectangle 11"/>
          <p:cNvSpPr/>
          <p:nvPr/>
        </p:nvSpPr>
        <p:spPr>
          <a:xfrm>
            <a:off x="5629419" y="5233708"/>
            <a:ext cx="10210801" cy="1938992"/>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Tự hào về hai vị anh hùng/ Cảm phục hai người nữ anh hùng.</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 HS nêu theo hiểu biết của mình.</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thuở</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xưa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ngoại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xâm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xúm</a:t>
            </a:r>
            <a:r>
              <a:rPr lang="en-US" sz="4000" b="1" i="1" dirty="0">
                <a:solidFill>
                  <a:srgbClr val="0000FF"/>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ngút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trời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võ</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nghệ</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trẩy</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quân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giáp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phục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402396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thuở</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xưa</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ngoại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xâm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xúm</a:t>
            </a:r>
            <a:r>
              <a:rPr lang="en-US" sz="4000" b="1" i="1" dirty="0">
                <a:solidFill>
                  <a:srgbClr val="0000FF"/>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lại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ngút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trời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võ</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nghệ</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trẩy</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quân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giáp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phục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Text Box 2"/>
          <p:cNvSpPr txBox="1">
            <a:spLocks noChangeArrowheads="1"/>
          </p:cNvSpPr>
          <p:nvPr/>
        </p:nvSpPr>
        <p:spPr bwMode="auto">
          <a:xfrm>
            <a:off x="8005622" y="3092898"/>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4" name="Group 33"/>
          <p:cNvGrpSpPr/>
          <p:nvPr/>
        </p:nvGrpSpPr>
        <p:grpSpPr>
          <a:xfrm>
            <a:off x="5887791" y="4301190"/>
            <a:ext cx="9525001" cy="3192291"/>
            <a:chOff x="6004720" y="3563423"/>
            <a:chExt cx="9525001" cy="4503736"/>
          </a:xfrm>
        </p:grpSpPr>
        <p:pic>
          <p:nvPicPr>
            <p:cNvPr id="36"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6702916" y="4346198"/>
              <a:ext cx="8137525" cy="193899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Ca ngợi lòng yêu nước, tinh thần bất khuất chống giặc xâm lược của Hai Bà Trưng và nhân dân ta.</a:t>
              </a:r>
              <a:endParaRPr lang="en-US" sz="40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27930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1053</Words>
  <Application>Microsoft Office PowerPoint</Application>
  <PresentationFormat>Custom</PresentationFormat>
  <Paragraphs>133</Paragraphs>
  <Slides>13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NGUYỄN SƯ  PHONG</cp:lastModifiedBy>
  <cp:revision>1065</cp:revision>
  <dcterms:created xsi:type="dcterms:W3CDTF">2008-09-09T22:52:10Z</dcterms:created>
  <dcterms:modified xsi:type="dcterms:W3CDTF">2024-04-10T15:43:36Z</dcterms:modified>
</cp:coreProperties>
</file>