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27" r:id="rId3"/>
    <p:sldId id="450" r:id="rId4"/>
    <p:sldId id="440" r:id="rId5"/>
    <p:sldId id="441" r:id="rId6"/>
    <p:sldId id="448" r:id="rId7"/>
    <p:sldId id="449" r:id="rId8"/>
    <p:sldId id="445"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F7C80"/>
    <a:srgbClr val="0000CC"/>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35" d="100"/>
          <a:sy n="35" d="100"/>
        </p:scale>
        <p:origin x="979" y="3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343401"/>
            <a:ext cx="123559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23: HAI BÀ TRƯNG (T3)</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TextBox 11"/>
          <p:cNvSpPr txBox="1"/>
          <p:nvPr/>
        </p:nvSpPr>
        <p:spPr>
          <a:xfrm>
            <a:off x="1067118" y="3232106"/>
            <a:ext cx="2993127"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i hay n:</a:t>
            </a:r>
          </a:p>
          <a:p>
            <a:pPr algn="ctr"/>
            <a:r>
              <a:rPr lang="en-US" sz="4000" b="1">
                <a:solidFill>
                  <a:srgbClr val="0000CC"/>
                </a:solidFill>
                <a:latin typeface="Times New Roman" pitchFamily="18" charset="0"/>
                <a:cs typeface="Times New Roman" pitchFamily="18" charset="0"/>
              </a:rPr>
              <a:t>giáo</a:t>
            </a:r>
            <a:r>
              <a:rPr lang="en-US" sz="4000">
                <a:solidFill>
                  <a:srgbClr val="0000CC"/>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ao</a:t>
            </a:r>
          </a:p>
        </p:txBody>
      </p:sp>
      <p:sp>
        <p:nvSpPr>
          <p:cNvPr id="22" name="TextBox 21"/>
          <p:cNvSpPr txBox="1"/>
          <p:nvPr/>
        </p:nvSpPr>
        <p:spPr>
          <a:xfrm>
            <a:off x="2718285" y="3842480"/>
            <a:ext cx="327334"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l</a:t>
            </a:r>
          </a:p>
        </p:txBody>
      </p:sp>
      <p:sp>
        <p:nvSpPr>
          <p:cNvPr id="23" name="TextBox 22"/>
          <p:cNvSpPr txBox="1"/>
          <p:nvPr/>
        </p:nvSpPr>
        <p:spPr>
          <a:xfrm>
            <a:off x="6184111" y="3225243"/>
            <a:ext cx="3068789"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r hay d:</a:t>
            </a:r>
          </a:p>
          <a:p>
            <a:pPr algn="ctr"/>
            <a:r>
              <a:rPr lang="en-US" sz="4000">
                <a:solidFill>
                  <a:srgbClr val="0000CC"/>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ìu búa</a:t>
            </a:r>
          </a:p>
        </p:txBody>
      </p:sp>
      <p:sp>
        <p:nvSpPr>
          <p:cNvPr id="24" name="TextBox 23"/>
          <p:cNvSpPr txBox="1"/>
          <p:nvPr/>
        </p:nvSpPr>
        <p:spPr>
          <a:xfrm>
            <a:off x="6907213" y="3829722"/>
            <a:ext cx="412292"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r</a:t>
            </a:r>
          </a:p>
        </p:txBody>
      </p:sp>
      <p:sp>
        <p:nvSpPr>
          <p:cNvPr id="25" name="TextBox 24"/>
          <p:cNvSpPr txBox="1"/>
          <p:nvPr/>
        </p:nvSpPr>
        <p:spPr>
          <a:xfrm>
            <a:off x="823119" y="5681324"/>
            <a:ext cx="4403770"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ươn hay ương</a:t>
            </a:r>
          </a:p>
          <a:p>
            <a:pPr algn="ctr"/>
            <a:r>
              <a:rPr lang="en-US" sz="4000" b="1">
                <a:solidFill>
                  <a:srgbClr val="0000CC"/>
                </a:solidFill>
                <a:latin typeface="Times New Roman" pitchFamily="18" charset="0"/>
                <a:cs typeface="Times New Roman" pitchFamily="18" charset="0"/>
              </a:rPr>
              <a:t>s</a:t>
            </a:r>
            <a:r>
              <a:rPr lang="en-US" sz="4000">
                <a:solidFill>
                  <a:srgbClr val="0000CC"/>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đồi</a:t>
            </a:r>
          </a:p>
        </p:txBody>
      </p:sp>
      <p:sp>
        <p:nvSpPr>
          <p:cNvPr id="26" name="TextBox 25"/>
          <p:cNvSpPr txBox="1"/>
          <p:nvPr/>
        </p:nvSpPr>
        <p:spPr>
          <a:xfrm>
            <a:off x="2192020" y="6293693"/>
            <a:ext cx="1061509"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ườn</a:t>
            </a:r>
          </a:p>
        </p:txBody>
      </p:sp>
      <p:sp>
        <p:nvSpPr>
          <p:cNvPr id="27" name="TextBox 26"/>
          <p:cNvSpPr txBox="1"/>
          <p:nvPr/>
        </p:nvSpPr>
        <p:spPr>
          <a:xfrm>
            <a:off x="6184111" y="5686961"/>
            <a:ext cx="3021981" cy="1323439"/>
          </a:xfrm>
          <a:prstGeom prst="rect">
            <a:avLst/>
          </a:prstGeom>
          <a:noFill/>
        </p:spPr>
        <p:txBody>
          <a:bodyPr wrap="none" rtlCol="0">
            <a:spAutoFit/>
          </a:bodyPr>
          <a:lstStyle/>
          <a:p>
            <a:r>
              <a:rPr lang="en-US" sz="4000" b="1">
                <a:solidFill>
                  <a:srgbClr val="0000CC"/>
                </a:solidFill>
                <a:latin typeface="Times New Roman" pitchFamily="18" charset="0"/>
                <a:cs typeface="Times New Roman" pitchFamily="18" charset="0"/>
              </a:rPr>
              <a:t>Điền s hay x:</a:t>
            </a:r>
          </a:p>
          <a:p>
            <a:pPr algn="ctr"/>
            <a:r>
              <a:rPr lang="en-US" sz="4000">
                <a:solidFill>
                  <a:srgbClr val="0000CC"/>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ụp đổ</a:t>
            </a:r>
          </a:p>
        </p:txBody>
      </p:sp>
      <p:sp>
        <p:nvSpPr>
          <p:cNvPr id="28" name="TextBox 27"/>
          <p:cNvSpPr txBox="1"/>
          <p:nvPr/>
        </p:nvSpPr>
        <p:spPr>
          <a:xfrm>
            <a:off x="7010834" y="6289715"/>
            <a:ext cx="385042"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s</a:t>
            </a:r>
          </a:p>
        </p:txBody>
      </p:sp>
      <p:sp>
        <p:nvSpPr>
          <p:cNvPr id="33" name="Rectangle 95"/>
          <p:cNvSpPr>
            <a:spLocks noChangeArrowheads="1"/>
          </p:cNvSpPr>
          <p:nvPr/>
        </p:nvSpPr>
        <p:spPr bwMode="auto">
          <a:xfrm>
            <a:off x="4460848" y="1182690"/>
            <a:ext cx="6905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CHIẾC HỘP BÍ ẨN</a:t>
            </a: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3220" y="2559910"/>
            <a:ext cx="2415367" cy="2374613"/>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446" y="2572321"/>
            <a:ext cx="2402742" cy="2362200"/>
          </a:xfrm>
          <a:prstGeom prst="rect">
            <a:avLst/>
          </a:prstGeom>
        </p:spPr>
      </p:pic>
      <p:pic>
        <p:nvPicPr>
          <p:cNvPr id="36" name="Picture 35"/>
          <p:cNvPicPr>
            <a:picLocks noChangeAspect="1"/>
          </p:cNvPicPr>
          <p:nvPr/>
        </p:nvPicPr>
        <p:blipFill rotWithShape="1">
          <a:blip r:embed="rId4">
            <a:extLst>
              <a:ext uri="{28A0092B-C50C-407E-A947-70E740481C1C}">
                <a14:useLocalDpi xmlns:a14="http://schemas.microsoft.com/office/drawing/2010/main" val="0"/>
              </a:ext>
            </a:extLst>
          </a:blip>
          <a:srcRect t="5124" b="5124"/>
          <a:stretch/>
        </p:blipFill>
        <p:spPr>
          <a:xfrm>
            <a:off x="10870446" y="5821578"/>
            <a:ext cx="2325234" cy="2051736"/>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83218" y="5821578"/>
            <a:ext cx="2086950" cy="2051736"/>
          </a:xfrm>
          <a:prstGeom prst="rect">
            <a:avLst/>
          </a:prstGeom>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500"/>
                            </p:stCondLst>
                            <p:childTnLst>
                              <p:par>
                                <p:cTn id="33" presetID="10" presetClass="exit" presetSubtype="0" fill="hold" nodeType="afterEffect">
                                  <p:stCondLst>
                                    <p:cond delay="0"/>
                                  </p:stCondLst>
                                  <p:childTnLst>
                                    <p:animEffect transition="out" filter="fad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6" restart="whenNotActive" fill="hold" evtFilter="cancelBubble" nodeType="interactiveSeq">
                <p:stCondLst>
                  <p:cond evt="onClick" delay="0">
                    <p:tgtEl>
                      <p:spTgt spid="34"/>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
                                        <p:tgtEl>
                                          <p:spTgt spid="34"/>
                                        </p:tgtEl>
                                      </p:cBhvr>
                                    </p:animEffect>
                                    <p:set>
                                      <p:cBhvr>
                                        <p:cTn id="4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6" restart="whenNotActive" fill="hold" evtFilter="cancelBubble" nodeType="interactiveSeq">
                <p:stCondLst>
                  <p:cond evt="onClick" delay="0">
                    <p:tgtEl>
                      <p:spTgt spid="36"/>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500"/>
                            </p:stCondLst>
                            <p:childTnLst>
                              <p:par>
                                <p:cTn id="53" presetID="10" presetClass="exit" presetSubtype="0" fill="hold" nodeType="afterEffect">
                                  <p:stCondLst>
                                    <p:cond delay="0"/>
                                  </p:stCondLst>
                                  <p:childTnLst>
                                    <p:animEffect transition="out" filter="fade">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6" restart="whenNotActive" fill="hold" evtFilter="cancelBubble" nodeType="interactiveSeq">
                <p:stCondLst>
                  <p:cond evt="onClick" delay="0">
                    <p:tgtEl>
                      <p:spTgt spid="37"/>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500"/>
                            </p:stCondLst>
                            <p:childTnLst>
                              <p:par>
                                <p:cTn id="63" presetID="10" presetClass="exit" presetSubtype="0" fill="hold" nodeType="afterEffect">
                                  <p:stCondLst>
                                    <p:cond delay="0"/>
                                  </p:stCondLst>
                                  <p:childTnLst>
                                    <p:animEffect transition="out" filter="fade">
                                      <p:cBhvr>
                                        <p:cTn id="64" dur="500"/>
                                        <p:tgtEl>
                                          <p:spTgt spid="37"/>
                                        </p:tgtEl>
                                      </p:cBhvr>
                                    </p:animEffect>
                                    <p:set>
                                      <p:cBhvr>
                                        <p:cTn id="6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12" grpId="0"/>
      <p:bldP spid="22" grpId="0"/>
      <p:bldP spid="23" grpId="0"/>
      <p:bldP spid="2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153460" y="1297650"/>
            <a:ext cx="7239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 (T3)</a:t>
            </a:r>
          </a:p>
        </p:txBody>
      </p:sp>
      <p:grpSp>
        <p:nvGrpSpPr>
          <p:cNvPr id="13" name="Group 12"/>
          <p:cNvGrpSpPr/>
          <p:nvPr/>
        </p:nvGrpSpPr>
        <p:grpSpPr>
          <a:xfrm>
            <a:off x="1508919" y="186306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Nghe – Viết.</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693355" y="3002340"/>
            <a:ext cx="13607764" cy="6247864"/>
          </a:xfrm>
          <a:prstGeom prst="rect">
            <a:avLst/>
          </a:prstGeom>
        </p:spPr>
        <p:txBody>
          <a:bodyPr wrap="squar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Hai </a:t>
            </a:r>
            <a:r>
              <a:rPr lang="en-US" sz="4000" b="1" dirty="0" err="1">
                <a:solidFill>
                  <a:srgbClr val="FF0000"/>
                </a:solidFill>
                <a:latin typeface="Times New Roman" panose="02020603050405020304" pitchFamily="18" charset="0"/>
                <a:cs typeface="Times New Roman" panose="02020603050405020304" pitchFamily="18" charset="0"/>
              </a:rPr>
              <a:t>Bà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Trưng</a:t>
            </a:r>
            <a:endParaRPr lang="vi-VN" sz="4000" b="1" dirty="0">
              <a:solidFill>
                <a:srgbClr val="FF0000"/>
              </a:solidFill>
              <a:latin typeface="Times New Roman" panose="02020603050405020304" pitchFamily="18" charset="0"/>
              <a:cs typeface="Times New Roman" panose="02020603050405020304" pitchFamily="18" charset="0"/>
            </a:endParaRPr>
          </a:p>
          <a:p>
            <a:pPr algn="just"/>
            <a:r>
              <a:rPr lang="en-US" sz="4000" b="1" dirty="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Hai Bà Trưng bước lên bành voi. Đoàn quân rùng rùng lên đường</a:t>
            </a:r>
            <a:r>
              <a:rPr lang="en-US" sz="4000" b="1" dirty="0">
                <a:solidFill>
                  <a:srgbClr val="0000FF"/>
                </a:solidFill>
                <a:latin typeface="Times New Roman" panose="02020603050405020304" pitchFamily="18" charset="0"/>
                <a:cs typeface="Times New Roman" panose="02020603050405020304" pitchFamily="18" charset="0"/>
              </a:rPr>
              <a:t>.</a:t>
            </a:r>
            <a:r>
              <a:rPr lang="vi-VN" sz="4000" b="1" dirty="0">
                <a:solidFill>
                  <a:srgbClr val="0000FF"/>
                </a:solidFill>
                <a:latin typeface="Times New Roman" panose="02020603050405020304" pitchFamily="18" charset="0"/>
                <a:cs typeface="Times New Roman" panose="02020603050405020304" pitchFamily="18" charset="0"/>
              </a:rPr>
              <a:t> </a:t>
            </a:r>
            <a:r>
              <a:rPr lang="en-US" sz="4000" b="1" dirty="0">
                <a:solidFill>
                  <a:srgbClr val="0000FF"/>
                </a:solidFill>
                <a:latin typeface="Times New Roman" panose="02020603050405020304" pitchFamily="18" charset="0"/>
                <a:cs typeface="Times New Roman" panose="02020603050405020304" pitchFamily="18" charset="0"/>
              </a:rPr>
              <a:t>G</a:t>
            </a:r>
            <a:r>
              <a:rPr lang="vi-VN" sz="4000" b="1" dirty="0">
                <a:solidFill>
                  <a:srgbClr val="0000FF"/>
                </a:solidFill>
                <a:latin typeface="Times New Roman" panose="02020603050405020304" pitchFamily="18" charset="0"/>
                <a:cs typeface="Times New Roman" panose="02020603050405020304" pitchFamily="18" charset="0"/>
              </a:rPr>
              <a:t>iáo lao, cung nỏ, rìu búa, khiên mộc cuồn cuộn tràn theo bóng voi ẩn hiện của Hai Bà. Tiếng trống dội lên vòm cây, đập vào sườn đồi, theo suốt đường hành quân.</a:t>
            </a:r>
          </a:p>
          <a:p>
            <a:pPr algn="just"/>
            <a:r>
              <a:rPr lang="en-US" sz="4000" b="1" dirty="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Thành trì quân giặc lần lượt sụp đổ dưới chân của đoàn quân khởi nghĩa. Tô Định ôm đầu chạy về nước. Đất nước ta sạch bóng quân thù.</a:t>
            </a:r>
          </a:p>
          <a:p>
            <a:br>
              <a:rPr lang="vi-VN" sz="4000" dirty="0"/>
            </a:br>
            <a:endParaRPr lang="vi-VN"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4499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70103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1603628" y="2999755"/>
            <a:ext cx="14002291" cy="707886"/>
          </a:xfrm>
          <a:prstGeom prst="rect">
            <a:avLst/>
          </a:prstGeom>
        </p:spPr>
        <p:txBody>
          <a:bodyPr wrap="square">
            <a:spAutoFit/>
          </a:bodyPr>
          <a:lstStyle/>
          <a:p>
            <a:pPr algn="just"/>
            <a:r>
              <a:rPr lang="en-US" sz="4000" b="1" i="1" dirty="0" err="1">
                <a:solidFill>
                  <a:srgbClr val="0000FF"/>
                </a:solidFill>
                <a:latin typeface="Times New Roman" panose="02020603050405020304" pitchFamily="18" charset="0"/>
                <a:cs typeface="Times New Roman" panose="02020603050405020304" pitchFamily="18" charset="0"/>
              </a:rPr>
              <a:t>thuở</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xưa</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ngoại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xâm</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ngút</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trời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võ</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nghệ</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trẩy</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quân</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giáp</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phục</a:t>
            </a:r>
            <a:r>
              <a:rPr lang="en-US" sz="4000" b="1" i="1" dirty="0">
                <a:solidFill>
                  <a:srgbClr val="0000FF"/>
                </a:solidFill>
                <a:latin typeface="Times New Roman" panose="02020603050405020304" pitchFamily="18" charset="0"/>
                <a:cs typeface="Times New Roman" panose="02020603050405020304" pitchFamily="18" charset="0"/>
              </a:rPr>
              <a:t>, …</a:t>
            </a:r>
            <a:endParaRPr lang="en-US" sz="4000" b="1" dirty="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Viết từ khó.</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Đổi vở, soát lỗi cho nhau.</a:t>
              </a: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1603628" y="2828390"/>
            <a:ext cx="13773691" cy="707886"/>
          </a:xfrm>
          <a:prstGeom prst="rect">
            <a:avLst/>
          </a:prstGeom>
        </p:spPr>
        <p:txBody>
          <a:bodyPr wrap="square">
            <a:spAutoFit/>
          </a:bodyPr>
          <a:lstStyle/>
          <a:p>
            <a:r>
              <a:rPr lang="nl-NL" sz="4000" b="1" dirty="0">
                <a:solidFill>
                  <a:srgbClr val="0000CC"/>
                </a:solidFill>
                <a:latin typeface="Times New Roman" pitchFamily="18" charset="0"/>
                <a:cs typeface="Times New Roman" pitchFamily="18" charset="0"/>
              </a:rPr>
              <a:t>Chọn tiếng thích hợp thay cho ô vuông.</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aphicFrame>
        <p:nvGraphicFramePr>
          <p:cNvPr id="3" name="Table 2"/>
          <p:cNvGraphicFramePr>
            <a:graphicFrameLocks noGrp="1"/>
          </p:cNvGraphicFramePr>
          <p:nvPr>
            <p:extLst>
              <p:ext uri="{D42A27DB-BD31-4B8C-83A1-F6EECF244321}">
                <p14:modId xmlns:p14="http://schemas.microsoft.com/office/powerpoint/2010/main" val="3063677008"/>
              </p:ext>
            </p:extLst>
          </p:nvPr>
        </p:nvGraphicFramePr>
        <p:xfrm>
          <a:off x="1693354" y="3699431"/>
          <a:ext cx="13150565" cy="1390174"/>
        </p:xfrm>
        <a:graphic>
          <a:graphicData uri="http://schemas.openxmlformats.org/drawingml/2006/table">
            <a:tbl>
              <a:tblPr/>
              <a:tblGrid>
                <a:gridCol w="2469689">
                  <a:extLst>
                    <a:ext uri="{9D8B030D-6E8A-4147-A177-3AD203B41FA5}">
                      <a16:colId xmlns:a16="http://schemas.microsoft.com/office/drawing/2014/main" val="3003900392"/>
                    </a:ext>
                  </a:extLst>
                </a:gridCol>
                <a:gridCol w="2427472">
                  <a:extLst>
                    <a:ext uri="{9D8B030D-6E8A-4147-A177-3AD203B41FA5}">
                      <a16:colId xmlns:a16="http://schemas.microsoft.com/office/drawing/2014/main" val="3178702397"/>
                    </a:ext>
                  </a:extLst>
                </a:gridCol>
                <a:gridCol w="1920869">
                  <a:extLst>
                    <a:ext uri="{9D8B030D-6E8A-4147-A177-3AD203B41FA5}">
                      <a16:colId xmlns:a16="http://schemas.microsoft.com/office/drawing/2014/main" val="1260813657"/>
                    </a:ext>
                  </a:extLst>
                </a:gridCol>
                <a:gridCol w="1920869">
                  <a:extLst>
                    <a:ext uri="{9D8B030D-6E8A-4147-A177-3AD203B41FA5}">
                      <a16:colId xmlns:a16="http://schemas.microsoft.com/office/drawing/2014/main" val="3906918570"/>
                    </a:ext>
                  </a:extLst>
                </a:gridCol>
                <a:gridCol w="2216387">
                  <a:extLst>
                    <a:ext uri="{9D8B030D-6E8A-4147-A177-3AD203B41FA5}">
                      <a16:colId xmlns:a16="http://schemas.microsoft.com/office/drawing/2014/main" val="1991602287"/>
                    </a:ext>
                  </a:extLst>
                </a:gridCol>
                <a:gridCol w="2195279">
                  <a:extLst>
                    <a:ext uri="{9D8B030D-6E8A-4147-A177-3AD203B41FA5}">
                      <a16:colId xmlns:a16="http://schemas.microsoft.com/office/drawing/2014/main" val="1357571273"/>
                    </a:ext>
                  </a:extLst>
                </a:gridCol>
              </a:tblGrid>
              <a:tr h="746284">
                <a:tc>
                  <a:txBody>
                    <a:bodyPr/>
                    <a:lstStyle/>
                    <a:p>
                      <a:pPr algn="ctr" fontAlgn="t"/>
                      <a:r>
                        <a:rPr lang="en-US" sz="3600" b="1" i="1" dirty="0" err="1">
                          <a:effectLst/>
                          <a:latin typeface="Times New Roman" panose="02020603050405020304" pitchFamily="18" charset="0"/>
                          <a:cs typeface="Times New Roman" panose="02020603050405020304" pitchFamily="18" charset="0"/>
                        </a:rPr>
                        <a:t>trú</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chú</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FFFF"/>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ẩn</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trọng</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ý</a:t>
                      </a: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chăm</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cô</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extLst>
                  <a:ext uri="{0D108BD9-81ED-4DB2-BD59-A6C34878D82A}">
                    <a16:rowId xmlns:a16="http://schemas.microsoft.com/office/drawing/2014/main" val="146563255"/>
                  </a:ext>
                </a:extLst>
              </a:tr>
              <a:tr h="144145">
                <a:tc>
                  <a:txBody>
                    <a:bodyPr/>
                    <a:lstStyle/>
                    <a:p>
                      <a:pPr algn="ctr" fontAlgn="t"/>
                      <a:r>
                        <a:rPr lang="en-US" sz="3600" b="1" i="1" dirty="0" err="1">
                          <a:effectLst/>
                          <a:latin typeface="Times New Roman" panose="02020603050405020304" pitchFamily="18" charset="0"/>
                          <a:cs typeface="Times New Roman" panose="02020603050405020304" pitchFamily="18" charset="0"/>
                        </a:rPr>
                        <a:t>trợ</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chợ</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FFFF"/>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giúp</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hỗ</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hội</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viện</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nổi</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extLst>
                  <a:ext uri="{0D108BD9-81ED-4DB2-BD59-A6C34878D82A}">
                    <a16:rowId xmlns:a16="http://schemas.microsoft.com/office/drawing/2014/main" val="279029886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81593215"/>
              </p:ext>
            </p:extLst>
          </p:nvPr>
        </p:nvGraphicFramePr>
        <p:xfrm>
          <a:off x="1665335" y="5568762"/>
          <a:ext cx="13178583" cy="1287780"/>
        </p:xfrm>
        <a:graphic>
          <a:graphicData uri="http://schemas.openxmlformats.org/drawingml/2006/table">
            <a:tbl>
              <a:tblPr/>
              <a:tblGrid>
                <a:gridCol w="2474950">
                  <a:extLst>
                    <a:ext uri="{9D8B030D-6E8A-4147-A177-3AD203B41FA5}">
                      <a16:colId xmlns:a16="http://schemas.microsoft.com/office/drawing/2014/main" val="4253373799"/>
                    </a:ext>
                  </a:extLst>
                </a:gridCol>
                <a:gridCol w="2432645">
                  <a:extLst>
                    <a:ext uri="{9D8B030D-6E8A-4147-A177-3AD203B41FA5}">
                      <a16:colId xmlns:a16="http://schemas.microsoft.com/office/drawing/2014/main" val="3764083892"/>
                    </a:ext>
                  </a:extLst>
                </a:gridCol>
                <a:gridCol w="1924961">
                  <a:extLst>
                    <a:ext uri="{9D8B030D-6E8A-4147-A177-3AD203B41FA5}">
                      <a16:colId xmlns:a16="http://schemas.microsoft.com/office/drawing/2014/main" val="2109670454"/>
                    </a:ext>
                  </a:extLst>
                </a:gridCol>
                <a:gridCol w="1924961">
                  <a:extLst>
                    <a:ext uri="{9D8B030D-6E8A-4147-A177-3AD203B41FA5}">
                      <a16:colId xmlns:a16="http://schemas.microsoft.com/office/drawing/2014/main" val="2215549397"/>
                    </a:ext>
                  </a:extLst>
                </a:gridCol>
                <a:gridCol w="2221110">
                  <a:extLst>
                    <a:ext uri="{9D8B030D-6E8A-4147-A177-3AD203B41FA5}">
                      <a16:colId xmlns:a16="http://schemas.microsoft.com/office/drawing/2014/main" val="1636172531"/>
                    </a:ext>
                  </a:extLst>
                </a:gridCol>
                <a:gridCol w="2199956">
                  <a:extLst>
                    <a:ext uri="{9D8B030D-6E8A-4147-A177-3AD203B41FA5}">
                      <a16:colId xmlns:a16="http://schemas.microsoft.com/office/drawing/2014/main" val="2811954846"/>
                    </a:ext>
                  </a:extLst>
                </a:gridCol>
              </a:tblGrid>
              <a:tr h="144145">
                <a:tc>
                  <a:txBody>
                    <a:bodyPr/>
                    <a:lstStyle/>
                    <a:p>
                      <a:pPr algn="ctr" fontAlgn="t"/>
                      <a:r>
                        <a:rPr lang="en-US" sz="3600" b="1" i="1" dirty="0" err="1">
                          <a:effectLst/>
                          <a:latin typeface="Times New Roman" panose="02020603050405020304" pitchFamily="18" charset="0"/>
                          <a:cs typeface="Times New Roman" panose="02020603050405020304" pitchFamily="18" charset="0"/>
                        </a:rPr>
                        <a:t>trú</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chú</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trú</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ẩn</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chú</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trọng</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chú</a:t>
                      </a:r>
                      <a:r>
                        <a:rPr lang="en-US" sz="3600" dirty="0">
                          <a:effectLst/>
                          <a:latin typeface="Times New Roman" panose="02020603050405020304" pitchFamily="18" charset="0"/>
                          <a:cs typeface="Times New Roman" panose="02020603050405020304" pitchFamily="18" charset="0"/>
                        </a:rPr>
                        <a:t> ý</a:t>
                      </a: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a:effectLst/>
                          <a:latin typeface="Times New Roman" panose="02020603050405020304" pitchFamily="18" charset="0"/>
                          <a:cs typeface="Times New Roman" panose="02020603050405020304" pitchFamily="18" charset="0"/>
                        </a:rPr>
                        <a:t>chăm </a:t>
                      </a:r>
                      <a:r>
                        <a:rPr lang="en-US" sz="3600" b="1" i="1">
                          <a:effectLst/>
                          <a:latin typeface="Times New Roman" panose="02020603050405020304" pitchFamily="18" charset="0"/>
                          <a:cs typeface="Times New Roman" panose="02020603050405020304" pitchFamily="18" charset="0"/>
                        </a:rPr>
                        <a:t>chú</a:t>
                      </a:r>
                      <a:endParaRPr lang="en-US" sz="360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cô</a:t>
                      </a:r>
                      <a:r>
                        <a:rPr lang="en-US" sz="3600"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chú</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extLst>
                  <a:ext uri="{0D108BD9-81ED-4DB2-BD59-A6C34878D82A}">
                    <a16:rowId xmlns:a16="http://schemas.microsoft.com/office/drawing/2014/main" val="1773289201"/>
                  </a:ext>
                </a:extLst>
              </a:tr>
              <a:tr h="144145">
                <a:tc>
                  <a:txBody>
                    <a:bodyPr/>
                    <a:lstStyle/>
                    <a:p>
                      <a:pPr algn="ctr" fontAlgn="t"/>
                      <a:r>
                        <a:rPr lang="en-US" sz="3600" b="1" i="1">
                          <a:effectLst/>
                          <a:latin typeface="Times New Roman" panose="02020603050405020304" pitchFamily="18" charset="0"/>
                          <a:cs typeface="Times New Roman" panose="02020603050405020304" pitchFamily="18" charset="0"/>
                        </a:rPr>
                        <a:t>trợ/chợ</a:t>
                      </a:r>
                      <a:endParaRPr lang="en-US" sz="360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a:effectLst/>
                          <a:latin typeface="Times New Roman" panose="02020603050405020304" pitchFamily="18" charset="0"/>
                          <a:cs typeface="Times New Roman" panose="02020603050405020304" pitchFamily="18" charset="0"/>
                        </a:rPr>
                        <a:t>trợ</a:t>
                      </a:r>
                      <a:r>
                        <a:rPr lang="en-US" sz="3600">
                          <a:effectLst/>
                          <a:latin typeface="Times New Roman" panose="02020603050405020304" pitchFamily="18" charset="0"/>
                          <a:cs typeface="Times New Roman" panose="02020603050405020304" pitchFamily="18" charset="0"/>
                        </a:rPr>
                        <a:t> giúp</a:t>
                      </a: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a:effectLst/>
                          <a:latin typeface="Times New Roman" panose="02020603050405020304" pitchFamily="18" charset="0"/>
                          <a:cs typeface="Times New Roman" panose="02020603050405020304" pitchFamily="18" charset="0"/>
                        </a:rPr>
                        <a:t>hỗ </a:t>
                      </a:r>
                      <a:r>
                        <a:rPr lang="en-US" sz="3600" b="1" i="1">
                          <a:effectLst/>
                          <a:latin typeface="Times New Roman" panose="02020603050405020304" pitchFamily="18" charset="0"/>
                          <a:cs typeface="Times New Roman" panose="02020603050405020304" pitchFamily="18" charset="0"/>
                        </a:rPr>
                        <a:t>trợ</a:t>
                      </a:r>
                      <a:endParaRPr lang="en-US" sz="360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hội</a:t>
                      </a:r>
                      <a:r>
                        <a:rPr lang="en-US" sz="3600"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chợ</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viện</a:t>
                      </a:r>
                      <a:r>
                        <a:rPr lang="en-US" sz="3600"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trợ</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chợ</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nổi</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extLst>
                  <a:ext uri="{0D108BD9-81ED-4DB2-BD59-A6C34878D82A}">
                    <a16:rowId xmlns:a16="http://schemas.microsoft.com/office/drawing/2014/main" val="3749839027"/>
                  </a:ext>
                </a:extLst>
              </a:tr>
            </a:tbl>
          </a:graphicData>
        </a:graphic>
      </p:graphicFrame>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4650544" y="2034806"/>
            <a:ext cx="5925091" cy="707886"/>
          </a:xfrm>
          <a:prstGeom prst="rect">
            <a:avLst/>
          </a:prstGeom>
        </p:spPr>
        <p:txBody>
          <a:bodyPr wrap="square">
            <a:spAutoFit/>
          </a:bodyPr>
          <a:lstStyle/>
          <a:p>
            <a:r>
              <a:rPr lang="nl-NL" sz="4000" b="1" dirty="0">
                <a:solidFill>
                  <a:srgbClr val="0000CC"/>
                </a:solidFill>
                <a:latin typeface="Times New Roman" pitchFamily="18" charset="0"/>
                <a:cs typeface="Times New Roman" pitchFamily="18" charset="0"/>
              </a:rPr>
              <a:t>Làm bài tập a hoặc b.</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Rectangle 4"/>
          <p:cNvSpPr/>
          <p:nvPr/>
        </p:nvSpPr>
        <p:spPr>
          <a:xfrm>
            <a:off x="1693353" y="2873046"/>
            <a:ext cx="5987765" cy="5509200"/>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a. Chọn</a:t>
            </a:r>
            <a:r>
              <a:rPr lang="vi-VN" sz="3200" b="1" i="1" dirty="0">
                <a:solidFill>
                  <a:srgbClr val="333333"/>
                </a:solidFill>
                <a:latin typeface="Times New Roman" panose="02020603050405020304" pitchFamily="18" charset="0"/>
                <a:cs typeface="Times New Roman" panose="02020603050405020304" pitchFamily="18" charset="0"/>
              </a:rPr>
              <a:t> tr</a:t>
            </a:r>
            <a:r>
              <a:rPr lang="vi-VN" sz="3200" dirty="0">
                <a:solidFill>
                  <a:srgbClr val="333333"/>
                </a:solidFill>
                <a:latin typeface="Times New Roman" panose="02020603050405020304" pitchFamily="18" charset="0"/>
                <a:cs typeface="Times New Roman" panose="02020603050405020304" pitchFamily="18" charset="0"/>
              </a:rPr>
              <a:t> hoặc </a:t>
            </a:r>
            <a:r>
              <a:rPr lang="vi-VN" sz="3200" b="1" i="1" dirty="0">
                <a:solidFill>
                  <a:srgbClr val="333333"/>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Có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ú bé ba tuổi,</a:t>
            </a:r>
          </a:p>
          <a:p>
            <a:pPr algn="just"/>
            <a:r>
              <a:rPr lang="vi-VN" sz="3200" dirty="0">
                <a:solidFill>
                  <a:srgbClr val="333333"/>
                </a:solidFill>
                <a:latin typeface="Times New Roman" panose="02020603050405020304" pitchFamily="18" charset="0"/>
                <a:cs typeface="Times New Roman" panose="02020603050405020304" pitchFamily="18" charset="0"/>
              </a:rPr>
              <a:t>Vẫn chẳng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ịu nói, cười</a:t>
            </a:r>
          </a:p>
          <a:p>
            <a:pPr algn="just"/>
            <a:r>
              <a:rPr lang="vi-VN" sz="3200" dirty="0">
                <a:solidFill>
                  <a:srgbClr val="333333"/>
                </a:solidFill>
                <a:latin typeface="Times New Roman" panose="02020603050405020304" pitchFamily="18" charset="0"/>
                <a:cs typeface="Times New Roman" panose="02020603050405020304" pitchFamily="18" charset="0"/>
              </a:rPr>
              <a:t>Thấy giặc Ân xâm lược</a:t>
            </a:r>
          </a:p>
          <a:p>
            <a:pPr algn="just"/>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ợt vụt cao gấp mười.</a:t>
            </a:r>
          </a:p>
          <a:p>
            <a:pPr algn="just"/>
            <a:r>
              <a:rPr lang="vi-VN" sz="3200" dirty="0">
                <a:solidFill>
                  <a:srgbClr val="333333"/>
                </a:solidFill>
                <a:latin typeface="Times New Roman" panose="02020603050405020304" pitchFamily="18" charset="0"/>
                <a:cs typeface="Times New Roman" panose="02020603050405020304" pitchFamily="18" charset="0"/>
              </a:rPr>
              <a:t>Cưỡi ngựa, vung roi sắt</a:t>
            </a:r>
          </a:p>
          <a:p>
            <a:pPr algn="just"/>
            <a:r>
              <a:rPr lang="vi-VN" sz="3200" dirty="0">
                <a:solidFill>
                  <a:srgbClr val="333333"/>
                </a:solidFill>
                <a:latin typeface="Times New Roman" panose="02020603050405020304" pitchFamily="18" charset="0"/>
                <a:cs typeface="Times New Roman" panose="02020603050405020304" pitchFamily="18" charset="0"/>
              </a:rPr>
              <a:t>Ra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ận, chú hiên ngang</a:t>
            </a:r>
          </a:p>
          <a:p>
            <a:pPr algn="just"/>
            <a:r>
              <a:rPr lang="vi-VN" sz="3200" dirty="0">
                <a:solidFill>
                  <a:srgbClr val="333333"/>
                </a:solidFill>
                <a:latin typeface="Times New Roman" panose="02020603050405020304" pitchFamily="18" charset="0"/>
                <a:cs typeface="Times New Roman" panose="02020603050405020304" pitchFamily="18" charset="0"/>
              </a:rPr>
              <a:t>Roi gãy, nhổ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e làng</a:t>
            </a:r>
          </a:p>
          <a:p>
            <a:pPr algn="just"/>
            <a:r>
              <a:rPr lang="vi-VN" sz="3200" dirty="0">
                <a:solidFill>
                  <a:srgbClr val="333333"/>
                </a:solidFill>
                <a:latin typeface="Times New Roman" panose="02020603050405020304" pitchFamily="18" charset="0"/>
                <a:cs typeface="Times New Roman" panose="02020603050405020304" pitchFamily="18" charset="0"/>
              </a:rPr>
              <a:t>Quật tới tấp, giặc tan.</a:t>
            </a:r>
            <a:endParaRPr lang="en-US" sz="3200" dirty="0">
              <a:solidFill>
                <a:srgbClr val="333333"/>
              </a:solidFill>
              <a:latin typeface="Times New Roman" panose="02020603050405020304" pitchFamily="18" charset="0"/>
              <a:cs typeface="Times New Roman" panose="02020603050405020304" pitchFamily="18" charset="0"/>
            </a:endParaRPr>
          </a:p>
          <a:p>
            <a:pPr algn="just"/>
            <a:r>
              <a:rPr lang="en-US" sz="3200" dirty="0">
                <a:solidFill>
                  <a:srgbClr val="333333"/>
                </a:solidFill>
                <a:latin typeface="Times New Roman" panose="02020603050405020304" pitchFamily="18" charset="0"/>
                <a:cs typeface="Times New Roman" panose="02020603050405020304" pitchFamily="18" charset="0"/>
              </a:rPr>
              <a:t>            </a:t>
            </a:r>
            <a:r>
              <a:rPr lang="vi-VN" sz="3200" dirty="0">
                <a:solidFill>
                  <a:srgbClr val="333333"/>
                </a:solidFill>
                <a:latin typeface="Times New Roman" panose="02020603050405020304" pitchFamily="18" charset="0"/>
                <a:cs typeface="Times New Roman" panose="02020603050405020304" pitchFamily="18" charset="0"/>
              </a:rPr>
              <a:t>(Theo Phan Thế Anh)</a:t>
            </a:r>
            <a:endParaRPr lang="vi-VN" sz="3200" b="0" i="0" dirty="0">
              <a:solidFill>
                <a:srgbClr val="333333"/>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443119" y="2733993"/>
            <a:ext cx="6752299" cy="6001643"/>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b. Chọn tiếng trong ngoặc đơn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Vùng đảo ấy bấy giờ</a:t>
            </a:r>
          </a:p>
          <a:p>
            <a:pPr algn="just"/>
            <a:r>
              <a:rPr lang="vi-VN" sz="3200" dirty="0">
                <a:solidFill>
                  <a:srgbClr val="333333"/>
                </a:solidFill>
                <a:latin typeface="Times New Roman" panose="02020603050405020304" pitchFamily="18" charset="0"/>
                <a:cs typeface="Times New Roman" panose="02020603050405020304" pitchFamily="18" charset="0"/>
              </a:rPr>
              <a:t>Không thuyền bè qua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(lại/lạy)</a:t>
            </a:r>
          </a:p>
          <a:p>
            <a:pPr algn="just"/>
            <a:r>
              <a:rPr lang="vi-VN" sz="3200" dirty="0">
                <a:solidFill>
                  <a:srgbClr val="333333"/>
                </a:solidFill>
                <a:latin typeface="Times New Roman" panose="02020603050405020304" pitchFamily="18" charset="0"/>
                <a:cs typeface="Times New Roman" panose="02020603050405020304" pitchFamily="18" charset="0"/>
              </a:rPr>
              <a:t>Sóng mù mịt bốn bề</a:t>
            </a:r>
          </a:p>
          <a:p>
            <a:pPr algn="just"/>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(Ai/Ay)mà không sợ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(hãi/hãy)?</a:t>
            </a:r>
          </a:p>
          <a:p>
            <a:pPr algn="just"/>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(Mai/May) An Tiêm không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(ngại/ngay)</a:t>
            </a:r>
          </a:p>
          <a:p>
            <a:pPr algn="just"/>
            <a:r>
              <a:rPr lang="vi-VN" sz="3200" dirty="0">
                <a:solidFill>
                  <a:srgbClr val="333333"/>
                </a:solidFill>
                <a:latin typeface="Times New Roman" panose="02020603050405020304" pitchFamily="18" charset="0"/>
                <a:cs typeface="Times New Roman" panose="02020603050405020304" pitchFamily="18" charset="0"/>
              </a:rPr>
              <a:t>Có trí, có đôi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(tai/tay)</a:t>
            </a:r>
          </a:p>
          <a:p>
            <a:pPr algn="just"/>
            <a:r>
              <a:rPr lang="vi-VN" sz="3200" dirty="0">
                <a:solidFill>
                  <a:srgbClr val="333333"/>
                </a:solidFill>
                <a:latin typeface="Times New Roman" panose="02020603050405020304" pitchFamily="18" charset="0"/>
                <a:cs typeface="Times New Roman" panose="02020603050405020304" pitchFamily="18" charset="0"/>
              </a:rPr>
              <a:t>Có nước, có đất trời</a:t>
            </a:r>
          </a:p>
          <a:p>
            <a:pPr algn="just"/>
            <a:r>
              <a:rPr lang="vi-VN" sz="3200" dirty="0">
                <a:solidFill>
                  <a:srgbClr val="333333"/>
                </a:solidFill>
                <a:latin typeface="Times New Roman" panose="02020603050405020304" pitchFamily="18" charset="0"/>
                <a:cs typeface="Times New Roman" panose="02020603050405020304" pitchFamily="18" charset="0"/>
              </a:rPr>
              <a:t>Lo gì không sống nổi!</a:t>
            </a:r>
          </a:p>
          <a:p>
            <a:pPr algn="r"/>
            <a:r>
              <a:rPr lang="vi-VN" sz="3200" dirty="0">
                <a:solidFill>
                  <a:srgbClr val="333333"/>
                </a:solidFill>
                <a:latin typeface="Times New Roman" panose="02020603050405020304" pitchFamily="18" charset="0"/>
                <a:cs typeface="Times New Roman" panose="02020603050405020304" pitchFamily="18" charset="0"/>
              </a:rPr>
              <a:t>(Theo Nguyễn Sĩ Đại)</a:t>
            </a:r>
            <a:endParaRPr lang="vi-VN" sz="320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448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4650544" y="2034806"/>
            <a:ext cx="5925091" cy="707886"/>
          </a:xfrm>
          <a:prstGeom prst="rect">
            <a:avLst/>
          </a:prstGeom>
        </p:spPr>
        <p:txBody>
          <a:bodyPr wrap="square">
            <a:spAutoFit/>
          </a:bodyPr>
          <a:lstStyle/>
          <a:p>
            <a:r>
              <a:rPr lang="nl-NL" sz="4000" b="1" dirty="0">
                <a:solidFill>
                  <a:srgbClr val="0000CC"/>
                </a:solidFill>
                <a:latin typeface="Times New Roman" pitchFamily="18" charset="0"/>
                <a:cs typeface="Times New Roman" pitchFamily="18" charset="0"/>
              </a:rPr>
              <a:t>Làm bài tập a hoặc b.</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Rectangle 4"/>
          <p:cNvSpPr/>
          <p:nvPr/>
        </p:nvSpPr>
        <p:spPr>
          <a:xfrm>
            <a:off x="1693353" y="2873046"/>
            <a:ext cx="5987765" cy="5509200"/>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a. Chọn</a:t>
            </a:r>
            <a:r>
              <a:rPr lang="vi-VN" sz="3200" b="1" i="1" dirty="0">
                <a:solidFill>
                  <a:srgbClr val="333333"/>
                </a:solidFill>
                <a:latin typeface="Times New Roman" panose="02020603050405020304" pitchFamily="18" charset="0"/>
                <a:cs typeface="Times New Roman" panose="02020603050405020304" pitchFamily="18" charset="0"/>
              </a:rPr>
              <a:t> tr</a:t>
            </a:r>
            <a:r>
              <a:rPr lang="vi-VN" sz="3200" dirty="0">
                <a:solidFill>
                  <a:srgbClr val="333333"/>
                </a:solidFill>
                <a:latin typeface="Times New Roman" panose="02020603050405020304" pitchFamily="18" charset="0"/>
                <a:cs typeface="Times New Roman" panose="02020603050405020304" pitchFamily="18" charset="0"/>
              </a:rPr>
              <a:t> hoặc </a:t>
            </a:r>
            <a:r>
              <a:rPr lang="vi-VN" sz="3200" b="1" i="1" dirty="0">
                <a:solidFill>
                  <a:srgbClr val="333333"/>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Có </a:t>
            </a:r>
            <a:r>
              <a:rPr lang="en-US" sz="3200" b="1" dirty="0" err="1">
                <a:solidFill>
                  <a:srgbClr val="FF0000"/>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ú bé ba tuổi,</a:t>
            </a:r>
          </a:p>
          <a:p>
            <a:pPr algn="just"/>
            <a:r>
              <a:rPr lang="vi-VN" sz="3200" dirty="0">
                <a:solidFill>
                  <a:srgbClr val="333333"/>
                </a:solidFill>
                <a:latin typeface="Times New Roman" panose="02020603050405020304" pitchFamily="18" charset="0"/>
                <a:cs typeface="Times New Roman" panose="02020603050405020304" pitchFamily="18" charset="0"/>
              </a:rPr>
              <a:t>Vẫn chẳng </a:t>
            </a:r>
            <a:r>
              <a:rPr lang="en-US" sz="3200" b="1" dirty="0" err="1">
                <a:solidFill>
                  <a:srgbClr val="FF0000"/>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ịu nói, cười</a:t>
            </a:r>
          </a:p>
          <a:p>
            <a:pPr algn="just"/>
            <a:r>
              <a:rPr lang="vi-VN" sz="3200" dirty="0">
                <a:solidFill>
                  <a:srgbClr val="333333"/>
                </a:solidFill>
                <a:latin typeface="Times New Roman" panose="02020603050405020304" pitchFamily="18" charset="0"/>
                <a:cs typeface="Times New Roman" panose="02020603050405020304" pitchFamily="18" charset="0"/>
              </a:rPr>
              <a:t>Thấy giặc Ân xâm lược</a:t>
            </a:r>
          </a:p>
          <a:p>
            <a:pPr algn="just"/>
            <a:r>
              <a:rPr lang="en-US" sz="3200" b="1" dirty="0" err="1">
                <a:solidFill>
                  <a:srgbClr val="FF0000"/>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ợt vụt cao gấp mười.</a:t>
            </a:r>
          </a:p>
          <a:p>
            <a:pPr algn="just"/>
            <a:r>
              <a:rPr lang="vi-VN" sz="3200" dirty="0">
                <a:solidFill>
                  <a:srgbClr val="333333"/>
                </a:solidFill>
                <a:latin typeface="Times New Roman" panose="02020603050405020304" pitchFamily="18" charset="0"/>
                <a:cs typeface="Times New Roman" panose="02020603050405020304" pitchFamily="18" charset="0"/>
              </a:rPr>
              <a:t>Cưỡi ngựa, vung roi sắt</a:t>
            </a:r>
          </a:p>
          <a:p>
            <a:pPr algn="just"/>
            <a:r>
              <a:rPr lang="vi-VN" sz="3200" dirty="0">
                <a:solidFill>
                  <a:srgbClr val="333333"/>
                </a:solidFill>
                <a:latin typeface="Times New Roman" panose="02020603050405020304" pitchFamily="18" charset="0"/>
                <a:cs typeface="Times New Roman" panose="02020603050405020304" pitchFamily="18" charset="0"/>
              </a:rPr>
              <a:t>Ra </a:t>
            </a:r>
            <a:r>
              <a:rPr lang="en-US" sz="3200" b="1" dirty="0" err="1">
                <a:solidFill>
                  <a:srgbClr val="FF0000"/>
                </a:solidFill>
                <a:latin typeface="Times New Roman" panose="02020603050405020304" pitchFamily="18" charset="0"/>
                <a:cs typeface="Times New Roman" panose="02020603050405020304" pitchFamily="18" charset="0"/>
              </a:rPr>
              <a:t>tr</a:t>
            </a:r>
            <a:r>
              <a:rPr lang="vi-VN" sz="3200" dirty="0">
                <a:solidFill>
                  <a:srgbClr val="333333"/>
                </a:solidFill>
                <a:latin typeface="Times New Roman" panose="02020603050405020304" pitchFamily="18" charset="0"/>
                <a:cs typeface="Times New Roman" panose="02020603050405020304" pitchFamily="18" charset="0"/>
              </a:rPr>
              <a:t>ận, chú hiên ngang</a:t>
            </a:r>
          </a:p>
          <a:p>
            <a:pPr algn="just"/>
            <a:r>
              <a:rPr lang="vi-VN" sz="3200" dirty="0">
                <a:solidFill>
                  <a:srgbClr val="333333"/>
                </a:solidFill>
                <a:latin typeface="Times New Roman" panose="02020603050405020304" pitchFamily="18" charset="0"/>
                <a:cs typeface="Times New Roman" panose="02020603050405020304" pitchFamily="18" charset="0"/>
              </a:rPr>
              <a:t>Roi gãy, nhổ </a:t>
            </a:r>
            <a:r>
              <a:rPr lang="en-US" sz="3200" b="1" dirty="0" err="1">
                <a:solidFill>
                  <a:srgbClr val="FF0000"/>
                </a:solidFill>
                <a:latin typeface="Times New Roman" panose="02020603050405020304" pitchFamily="18" charset="0"/>
                <a:cs typeface="Times New Roman" panose="02020603050405020304" pitchFamily="18" charset="0"/>
              </a:rPr>
              <a:t>tr</a:t>
            </a:r>
            <a:r>
              <a:rPr lang="vi-VN" sz="3200" dirty="0">
                <a:solidFill>
                  <a:srgbClr val="333333"/>
                </a:solidFill>
                <a:latin typeface="Times New Roman" panose="02020603050405020304" pitchFamily="18" charset="0"/>
                <a:cs typeface="Times New Roman" panose="02020603050405020304" pitchFamily="18" charset="0"/>
              </a:rPr>
              <a:t>e làng</a:t>
            </a:r>
          </a:p>
          <a:p>
            <a:pPr algn="just"/>
            <a:r>
              <a:rPr lang="vi-VN" sz="3200" dirty="0">
                <a:solidFill>
                  <a:srgbClr val="333333"/>
                </a:solidFill>
                <a:latin typeface="Times New Roman" panose="02020603050405020304" pitchFamily="18" charset="0"/>
                <a:cs typeface="Times New Roman" panose="02020603050405020304" pitchFamily="18" charset="0"/>
              </a:rPr>
              <a:t>Quật tới tấp, giặc tan.</a:t>
            </a:r>
            <a:endParaRPr lang="en-US" sz="3200" dirty="0">
              <a:solidFill>
                <a:srgbClr val="333333"/>
              </a:solidFill>
              <a:latin typeface="Times New Roman" panose="02020603050405020304" pitchFamily="18" charset="0"/>
              <a:cs typeface="Times New Roman" panose="02020603050405020304" pitchFamily="18" charset="0"/>
            </a:endParaRPr>
          </a:p>
          <a:p>
            <a:pPr algn="just"/>
            <a:r>
              <a:rPr lang="en-US" sz="3200" dirty="0">
                <a:solidFill>
                  <a:srgbClr val="333333"/>
                </a:solidFill>
                <a:latin typeface="Times New Roman" panose="02020603050405020304" pitchFamily="18" charset="0"/>
                <a:cs typeface="Times New Roman" panose="02020603050405020304" pitchFamily="18" charset="0"/>
              </a:rPr>
              <a:t>            </a:t>
            </a:r>
            <a:r>
              <a:rPr lang="vi-VN" sz="3200" dirty="0">
                <a:solidFill>
                  <a:srgbClr val="333333"/>
                </a:solidFill>
                <a:latin typeface="Times New Roman" panose="02020603050405020304" pitchFamily="18" charset="0"/>
                <a:cs typeface="Times New Roman" panose="02020603050405020304" pitchFamily="18" charset="0"/>
              </a:rPr>
              <a:t>(Theo Phan Thế Anh)</a:t>
            </a:r>
            <a:endParaRPr lang="vi-VN" sz="3200" b="0" i="0" dirty="0">
              <a:solidFill>
                <a:srgbClr val="333333"/>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443119" y="2733993"/>
            <a:ext cx="6752299" cy="6001643"/>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b. Chọn tiếng trong ngoặc đơn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Vùng đảo ấy bấy giờ</a:t>
            </a:r>
          </a:p>
          <a:p>
            <a:pPr algn="just"/>
            <a:r>
              <a:rPr lang="vi-VN" sz="3200" dirty="0">
                <a:solidFill>
                  <a:srgbClr val="333333"/>
                </a:solidFill>
                <a:latin typeface="Times New Roman" panose="02020603050405020304" pitchFamily="18" charset="0"/>
                <a:cs typeface="Times New Roman" panose="02020603050405020304" pitchFamily="18" charset="0"/>
              </a:rPr>
              <a:t>Không thuyền bè qua </a:t>
            </a:r>
            <a:r>
              <a:rPr lang="en-US" sz="3200" b="1" dirty="0" err="1">
                <a:solidFill>
                  <a:srgbClr val="FF0000"/>
                </a:solidFill>
                <a:latin typeface="Times New Roman" panose="02020603050405020304" pitchFamily="18" charset="0"/>
                <a:cs typeface="Times New Roman" panose="02020603050405020304" pitchFamily="18" charset="0"/>
              </a:rPr>
              <a:t>lại</a:t>
            </a:r>
            <a:r>
              <a:rPr lang="vi-VN" sz="3200" dirty="0">
                <a:solidFill>
                  <a:srgbClr val="333333"/>
                </a:solidFill>
                <a:latin typeface="Times New Roman" panose="02020603050405020304" pitchFamily="18" charset="0"/>
                <a:cs typeface="Times New Roman" panose="02020603050405020304" pitchFamily="18" charset="0"/>
              </a:rPr>
              <a:t>(lại/lạy)</a:t>
            </a:r>
          </a:p>
          <a:p>
            <a:pPr algn="just"/>
            <a:r>
              <a:rPr lang="vi-VN" sz="3200" dirty="0">
                <a:solidFill>
                  <a:srgbClr val="333333"/>
                </a:solidFill>
                <a:latin typeface="Times New Roman" panose="02020603050405020304" pitchFamily="18" charset="0"/>
                <a:cs typeface="Times New Roman" panose="02020603050405020304" pitchFamily="18" charset="0"/>
              </a:rPr>
              <a:t>Sóng mù mịt bốn bề</a:t>
            </a:r>
          </a:p>
          <a:p>
            <a:pPr algn="just"/>
            <a:r>
              <a:rPr lang="en-US" sz="3200" b="1" dirty="0">
                <a:solidFill>
                  <a:srgbClr val="FF0000"/>
                </a:solidFill>
                <a:latin typeface="Times New Roman" panose="02020603050405020304" pitchFamily="18" charset="0"/>
                <a:cs typeface="Times New Roman" panose="02020603050405020304" pitchFamily="18" charset="0"/>
              </a:rPr>
              <a:t>Ai</a:t>
            </a:r>
            <a:r>
              <a:rPr lang="vi-VN" sz="3200" dirty="0">
                <a:solidFill>
                  <a:srgbClr val="333333"/>
                </a:solidFill>
                <a:latin typeface="Times New Roman" panose="02020603050405020304" pitchFamily="18" charset="0"/>
                <a:cs typeface="Times New Roman" panose="02020603050405020304" pitchFamily="18" charset="0"/>
              </a:rPr>
              <a:t>(Ai/Ay)mà không sợ </a:t>
            </a:r>
            <a:r>
              <a:rPr lang="en-US" sz="3200" b="1" dirty="0" err="1">
                <a:solidFill>
                  <a:srgbClr val="FF0000"/>
                </a:solidFill>
                <a:latin typeface="Times New Roman" panose="02020603050405020304" pitchFamily="18" charset="0"/>
                <a:cs typeface="Times New Roman" panose="02020603050405020304" pitchFamily="18" charset="0"/>
              </a:rPr>
              <a:t>hãi</a:t>
            </a:r>
            <a:r>
              <a:rPr lang="en-US" sz="3200" b="1" dirty="0">
                <a:solidFill>
                  <a:srgbClr val="FF0000"/>
                </a:solidFill>
                <a:latin typeface="Times New Roman" panose="02020603050405020304" pitchFamily="18" charset="0"/>
                <a:cs typeface="Times New Roman" panose="02020603050405020304" pitchFamily="18" charset="0"/>
              </a:rPr>
              <a:t> </a:t>
            </a:r>
            <a:r>
              <a:rPr lang="vi-VN" sz="3200" dirty="0">
                <a:solidFill>
                  <a:srgbClr val="333333"/>
                </a:solidFill>
                <a:latin typeface="Times New Roman" panose="02020603050405020304" pitchFamily="18" charset="0"/>
                <a:cs typeface="Times New Roman" panose="02020603050405020304" pitchFamily="18" charset="0"/>
              </a:rPr>
              <a:t>(hãi/hãy)?</a:t>
            </a:r>
          </a:p>
          <a:p>
            <a:pPr algn="just"/>
            <a:r>
              <a:rPr lang="en-US" sz="3200" b="1" dirty="0">
                <a:solidFill>
                  <a:srgbClr val="FF0000"/>
                </a:solidFill>
                <a:latin typeface="Times New Roman" panose="02020603050405020304" pitchFamily="18" charset="0"/>
                <a:cs typeface="Times New Roman" panose="02020603050405020304" pitchFamily="18" charset="0"/>
              </a:rPr>
              <a:t>Mai</a:t>
            </a:r>
            <a:r>
              <a:rPr lang="vi-VN" sz="3200" dirty="0">
                <a:solidFill>
                  <a:srgbClr val="333333"/>
                </a:solidFill>
                <a:latin typeface="Times New Roman" panose="02020603050405020304" pitchFamily="18" charset="0"/>
                <a:cs typeface="Times New Roman" panose="02020603050405020304" pitchFamily="18" charset="0"/>
              </a:rPr>
              <a:t>(Mai/May) An Tiêm không </a:t>
            </a:r>
            <a:r>
              <a:rPr lang="en-US" sz="3200" b="1" dirty="0" err="1">
                <a:solidFill>
                  <a:srgbClr val="FF0000"/>
                </a:solidFill>
                <a:latin typeface="Times New Roman" panose="02020603050405020304" pitchFamily="18" charset="0"/>
                <a:cs typeface="Times New Roman" panose="02020603050405020304" pitchFamily="18" charset="0"/>
              </a:rPr>
              <a:t>ngại</a:t>
            </a:r>
            <a:r>
              <a:rPr lang="vi-VN" sz="3200" dirty="0">
                <a:solidFill>
                  <a:srgbClr val="333333"/>
                </a:solidFill>
                <a:latin typeface="Times New Roman" panose="02020603050405020304" pitchFamily="18" charset="0"/>
                <a:cs typeface="Times New Roman" panose="02020603050405020304" pitchFamily="18" charset="0"/>
              </a:rPr>
              <a:t>(ngại/ngay)</a:t>
            </a:r>
          </a:p>
          <a:p>
            <a:pPr algn="just"/>
            <a:r>
              <a:rPr lang="vi-VN" sz="3200" dirty="0">
                <a:solidFill>
                  <a:srgbClr val="333333"/>
                </a:solidFill>
                <a:latin typeface="Times New Roman" panose="02020603050405020304" pitchFamily="18" charset="0"/>
                <a:cs typeface="Times New Roman" panose="02020603050405020304" pitchFamily="18" charset="0"/>
              </a:rPr>
              <a:t>Có trí, có đôi </a:t>
            </a:r>
            <a:r>
              <a:rPr lang="en-US" sz="3200" b="1" dirty="0">
                <a:solidFill>
                  <a:srgbClr val="FF0000"/>
                </a:solidFill>
                <a:latin typeface="Times New Roman" panose="02020603050405020304" pitchFamily="18" charset="0"/>
                <a:cs typeface="Times New Roman" panose="02020603050405020304" pitchFamily="18" charset="0"/>
              </a:rPr>
              <a:t>tai</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vi-VN" sz="3200" dirty="0">
                <a:solidFill>
                  <a:srgbClr val="333333"/>
                </a:solidFill>
                <a:latin typeface="Times New Roman" panose="02020603050405020304" pitchFamily="18" charset="0"/>
                <a:cs typeface="Times New Roman" panose="02020603050405020304" pitchFamily="18" charset="0"/>
              </a:rPr>
              <a:t>(tai/tay)</a:t>
            </a:r>
          </a:p>
          <a:p>
            <a:pPr algn="just"/>
            <a:r>
              <a:rPr lang="vi-VN" sz="3200" dirty="0">
                <a:solidFill>
                  <a:srgbClr val="333333"/>
                </a:solidFill>
                <a:latin typeface="Times New Roman" panose="02020603050405020304" pitchFamily="18" charset="0"/>
                <a:cs typeface="Times New Roman" panose="02020603050405020304" pitchFamily="18" charset="0"/>
              </a:rPr>
              <a:t>Có nước, có đất trời</a:t>
            </a:r>
          </a:p>
          <a:p>
            <a:pPr algn="just"/>
            <a:r>
              <a:rPr lang="vi-VN" sz="3200" dirty="0">
                <a:solidFill>
                  <a:srgbClr val="333333"/>
                </a:solidFill>
                <a:latin typeface="Times New Roman" panose="02020603050405020304" pitchFamily="18" charset="0"/>
                <a:cs typeface="Times New Roman" panose="02020603050405020304" pitchFamily="18" charset="0"/>
              </a:rPr>
              <a:t>Lo gì không sống nổi!</a:t>
            </a:r>
          </a:p>
          <a:p>
            <a:pPr algn="r"/>
            <a:r>
              <a:rPr lang="vi-VN" sz="3200" dirty="0">
                <a:solidFill>
                  <a:srgbClr val="333333"/>
                </a:solidFill>
                <a:latin typeface="Times New Roman" panose="02020603050405020304" pitchFamily="18" charset="0"/>
                <a:cs typeface="Times New Roman" panose="02020603050405020304" pitchFamily="18" charset="0"/>
              </a:rPr>
              <a:t>(Theo Nguyễn Sĩ Đại)</a:t>
            </a:r>
            <a:endParaRPr lang="vi-VN" sz="320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445609"/>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23: HAI BÀ TRƯNG(T3)</a:t>
            </a:r>
          </a:p>
        </p:txBody>
      </p:sp>
      <p:sp>
        <p:nvSpPr>
          <p:cNvPr id="2" name="Rectangle 1"/>
          <p:cNvSpPr/>
          <p:nvPr/>
        </p:nvSpPr>
        <p:spPr>
          <a:xfrm>
            <a:off x="846763" y="2612291"/>
            <a:ext cx="14554200" cy="1323439"/>
          </a:xfrm>
          <a:prstGeom prst="rect">
            <a:avLst/>
          </a:prstGeom>
        </p:spPr>
        <p:txBody>
          <a:bodyPr wrap="square">
            <a:spAutoFit/>
          </a:bodyPr>
          <a:lstStyle/>
          <a:p>
            <a:r>
              <a:rPr lang="vi-VN" sz="4000" b="1" u="sng" dirty="0">
                <a:solidFill>
                  <a:srgbClr val="0000FF"/>
                </a:solidFill>
                <a:latin typeface="Times New Roman" panose="02020603050405020304" pitchFamily="18" charset="0"/>
                <a:cs typeface="Times New Roman" panose="02020603050405020304" pitchFamily="18" charset="0"/>
              </a:rPr>
              <a:t>Vận dụng</a:t>
            </a:r>
            <a:endParaRPr lang="vi-VN" sz="4000" u="sng" dirty="0">
              <a:solidFill>
                <a:srgbClr val="0000FF"/>
              </a:solidFill>
              <a:latin typeface="Times New Roman" panose="02020603050405020304" pitchFamily="18" charset="0"/>
              <a:cs typeface="Times New Roman" panose="02020603050405020304" pitchFamily="18" charset="0"/>
            </a:endParaRPr>
          </a:p>
          <a:p>
            <a:r>
              <a:rPr lang="vi-VN" sz="4000" b="1" dirty="0">
                <a:solidFill>
                  <a:srgbClr val="0000FF"/>
                </a:solidFill>
                <a:latin typeface="Times New Roman" panose="02020603050405020304" pitchFamily="18" charset="0"/>
                <a:cs typeface="Times New Roman" panose="02020603050405020304" pitchFamily="18" charset="0"/>
              </a:rPr>
              <a:t>Kể cho người thân về một nhân vật lịch sử có công với đất nước.</a:t>
            </a:r>
            <a:endParaRPr lang="en-US" sz="4000" b="1" dirty="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AutoShape 2" descr="Tiểu sử anh hùng mang tên Trần Quốc Toả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799" y="4163291"/>
            <a:ext cx="6096629" cy="46297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8000" y="4197927"/>
            <a:ext cx="6858000" cy="4629796"/>
          </a:xfrm>
          <a:prstGeom prst="rect">
            <a:avLst/>
          </a:prstGeom>
        </p:spPr>
      </p:pic>
    </p:spTree>
    <p:extLst>
      <p:ext uri="{BB962C8B-B14F-4D97-AF65-F5344CB8AC3E}">
        <p14:creationId xmlns:p14="http://schemas.microsoft.com/office/powerpoint/2010/main" val="3255784118"/>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9561</TotalTime>
  <Words>796</Words>
  <Application>Microsoft Office PowerPoint</Application>
  <PresentationFormat>Custom</PresentationFormat>
  <Paragraphs>125</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NGUYỄN SƯ  PHONG</cp:lastModifiedBy>
  <cp:revision>1086</cp:revision>
  <dcterms:created xsi:type="dcterms:W3CDTF">2008-09-09T22:52:10Z</dcterms:created>
  <dcterms:modified xsi:type="dcterms:W3CDTF">2024-04-10T15:44:14Z</dcterms:modified>
</cp:coreProperties>
</file>