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6"/>
  </p:notesMasterIdLst>
  <p:sldIdLst>
    <p:sldId id="396" r:id="rId2"/>
    <p:sldId id="397" r:id="rId3"/>
    <p:sldId id="416" r:id="rId4"/>
    <p:sldId id="398" r:id="rId5"/>
    <p:sldId id="399" r:id="rId6"/>
    <p:sldId id="400" r:id="rId7"/>
    <p:sldId id="401" r:id="rId8"/>
    <p:sldId id="402" r:id="rId9"/>
    <p:sldId id="324" r:id="rId10"/>
    <p:sldId id="374" r:id="rId11"/>
    <p:sldId id="329" r:id="rId12"/>
    <p:sldId id="420" r:id="rId13"/>
    <p:sldId id="403" r:id="rId14"/>
    <p:sldId id="417" r:id="rId15"/>
    <p:sldId id="379" r:id="rId16"/>
    <p:sldId id="418" r:id="rId17"/>
    <p:sldId id="407" r:id="rId18"/>
    <p:sldId id="419" r:id="rId19"/>
    <p:sldId id="409" r:id="rId20"/>
    <p:sldId id="404" r:id="rId21"/>
    <p:sldId id="412" r:id="rId22"/>
    <p:sldId id="413" r:id="rId23"/>
    <p:sldId id="415" r:id="rId24"/>
    <p:sldId id="373" r:id="rId25"/>
    <p:sldId id="382" r:id="rId26"/>
    <p:sldId id="387" r:id="rId27"/>
    <p:sldId id="388" r:id="rId28"/>
    <p:sldId id="385" r:id="rId29"/>
    <p:sldId id="389" r:id="rId30"/>
    <p:sldId id="390" r:id="rId31"/>
    <p:sldId id="394" r:id="rId32"/>
    <p:sldId id="393" r:id="rId33"/>
    <p:sldId id="395" r:id="rId34"/>
    <p:sldId id="421" r:id="rId35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rial-Rounded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D8E"/>
    <a:srgbClr val="8D3A96"/>
    <a:srgbClr val="009242"/>
    <a:srgbClr val="3FAF5A"/>
    <a:srgbClr val="0418AC"/>
    <a:srgbClr val="FFD1FF"/>
    <a:srgbClr val="C86AC1"/>
    <a:srgbClr val="84F05E"/>
    <a:srgbClr val="FEE7EF"/>
    <a:srgbClr val="8B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92" d="100"/>
          <a:sy n="92" d="100"/>
        </p:scale>
        <p:origin x="61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4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61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000CF5F-639A-4AB0-B072-C34FDEA7C5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9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000CF5F-639A-4AB0-B072-C34FDEA7C5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1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000CF5F-639A-4AB0-B072-C34FDEA7C5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1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6B4B64-9A6F-4622-9F80-B824C51679E4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253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11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16/03/2023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6" r:id="rId12"/>
    <p:sldLayoutId id="214748367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01012" y="140204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2720285" y="2374592"/>
            <a:ext cx="357067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Việt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6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9270" y="1236564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  <a:endParaRPr lang="en-US" sz="5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15881" y="1480073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" y="183738"/>
            <a:ext cx="9143999" cy="4959763"/>
            <a:chOff x="-1" y="251152"/>
            <a:chExt cx="9143999" cy="4959763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" y="2327139"/>
              <a:ext cx="3920360" cy="288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81843" y="251152"/>
              <a:ext cx="5562155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già</a:t>
            </a:r>
          </a:p>
          <a:p>
            <a:pPr algn="just"/>
            <a:r>
              <a:rPr lang="en-US" sz="2800" b="1" dirty="0" smtClean="0"/>
              <a:t>Tán lá xoè 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618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242"/>
                </a:solidFill>
              </a:rPr>
              <a:t>Cây bàng và lớp học</a:t>
            </a:r>
            <a:endParaRPr lang="en-US" sz="3200" b="1" dirty="0">
              <a:solidFill>
                <a:srgbClr val="00924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618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8163" y="68095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693" y="110813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8702" y="153496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8163" y="196550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8163" y="282976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63" y="32500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8163" y="366417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8163" y="40850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85410" y="67710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28503" y="1141872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28502" y="1546330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28502" y="1954767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8501" y="2829762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28501" y="3247560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29425" y="3664960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28501" y="4085050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16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39447" y="1542007"/>
            <a:ext cx="4092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375605" y="1580206"/>
            <a:ext cx="108000" cy="39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54868" y="2828784"/>
            <a:ext cx="108000" cy="39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057142" y="2830228"/>
            <a:ext cx="108000" cy="39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984315" y="1592118"/>
            <a:ext cx="108000" cy="39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92315" y="2014543"/>
            <a:ext cx="108000" cy="39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883605" y="2432784"/>
            <a:ext cx="108000" cy="39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5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già</a:t>
            </a:r>
          </a:p>
          <a:p>
            <a:pPr algn="just"/>
            <a:r>
              <a:rPr lang="en-US" sz="2800" b="1" dirty="0" smtClean="0"/>
              <a:t>Tán lá xoè 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618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242"/>
                </a:solidFill>
              </a:rPr>
              <a:t>Cây bàng và lớp học</a:t>
            </a:r>
            <a:endParaRPr lang="en-US" sz="3200" b="1" dirty="0">
              <a:solidFill>
                <a:srgbClr val="00924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618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63062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504" y="2881281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4648993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676390" y="2881282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89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già</a:t>
            </a:r>
          </a:p>
          <a:p>
            <a:pPr algn="just"/>
            <a:r>
              <a:rPr lang="en-US" sz="2800" b="1" dirty="0" smtClean="0"/>
              <a:t>Tán lá xoè 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618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242"/>
                </a:solidFill>
              </a:rPr>
              <a:t>Cây bàng và lớp học</a:t>
            </a:r>
            <a:endParaRPr lang="en-US" sz="3200" b="1" dirty="0">
              <a:solidFill>
                <a:srgbClr val="00924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618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63062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504" y="2881281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4648993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676390" y="2881282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21240" y="1849348"/>
            <a:ext cx="945223" cy="10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53" y="0"/>
            <a:ext cx="6096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61597" y="1410995"/>
            <a:ext cx="122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Tán</a:t>
            </a:r>
            <a:r>
              <a:rPr lang="en-US" sz="2800" b="1" dirty="0"/>
              <a:t> </a:t>
            </a:r>
            <a:r>
              <a:rPr lang="en-US" sz="2800" b="1" dirty="0" err="1"/>
              <a:t>lá</a:t>
            </a:r>
            <a:endParaRPr lang="en-GB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21240" y="1849348"/>
            <a:ext cx="945223" cy="10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7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già</a:t>
            </a:r>
          </a:p>
          <a:p>
            <a:pPr algn="just"/>
            <a:r>
              <a:rPr lang="en-US" sz="2800" b="1" dirty="0" smtClean="0"/>
              <a:t>Tán lá xoè 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618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242"/>
                </a:solidFill>
              </a:rPr>
              <a:t>Cây bàng và lớp học</a:t>
            </a:r>
            <a:endParaRPr lang="en-US" sz="3200" b="1" dirty="0">
              <a:solidFill>
                <a:srgbClr val="00924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618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63062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504" y="2881281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4648993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676390" y="2881282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479478" y="2291137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6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479478" y="2291137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01205" y="1862392"/>
            <a:ext cx="2077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mướt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560" b="24997"/>
          <a:stretch/>
        </p:blipFill>
        <p:spPr>
          <a:xfrm>
            <a:off x="3654978" y="636809"/>
            <a:ext cx="5221894" cy="386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3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già</a:t>
            </a:r>
          </a:p>
          <a:p>
            <a:pPr algn="just"/>
            <a:r>
              <a:rPr lang="en-US" sz="2800" b="1" dirty="0" smtClean="0"/>
              <a:t>Tán lá xoè 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618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242"/>
                </a:solidFill>
              </a:rPr>
              <a:t>Cây bàng và lớp học</a:t>
            </a:r>
            <a:endParaRPr lang="en-US" sz="3200" b="1" dirty="0">
              <a:solidFill>
                <a:srgbClr val="00924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618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63062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504" y="2881281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4648993" y="700385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676390" y="2881282"/>
            <a:ext cx="304800" cy="26656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513815" y="3565133"/>
            <a:ext cx="1828801" cy="205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77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95" y="268847"/>
            <a:ext cx="5891977" cy="460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 flipV="1">
            <a:off x="6513815" y="3565133"/>
            <a:ext cx="1828801" cy="205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17361" y="3138160"/>
            <a:ext cx="2021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err="1"/>
              <a:t>tưng</a:t>
            </a:r>
            <a:r>
              <a:rPr lang="en-US" sz="2800" b="1" dirty="0"/>
              <a:t> </a:t>
            </a:r>
            <a:r>
              <a:rPr lang="en-US" sz="2800" b="1" dirty="0" err="1"/>
              <a:t>bừng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816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25571" y="1593761"/>
            <a:ext cx="1773534" cy="1603123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3066030" flipH="1">
            <a:off x="5089495" y="-192558"/>
            <a:ext cx="1547588" cy="2290562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14771" y="-22145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104619" y="2096781"/>
            <a:ext cx="300262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57762" y="2399910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75381" y="1709530"/>
            <a:ext cx="4942108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" y="-93049"/>
            <a:ext cx="9144001" cy="5236549"/>
            <a:chOff x="-1" y="-25635"/>
            <a:chExt cx="9144001" cy="5236549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" y="2542427"/>
              <a:ext cx="3616503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30184" y="-25635"/>
              <a:ext cx="6513816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45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24"/>
            <a:ext cx="9144000" cy="23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già</a:t>
            </a:r>
          </a:p>
          <a:p>
            <a:pPr algn="just"/>
            <a:r>
              <a:rPr lang="en-US" sz="2800" b="1" dirty="0" smtClean="0"/>
              <a:t>Tán lá xoè 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618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242"/>
                </a:solidFill>
              </a:rPr>
              <a:t>Cây bàng và lớp học</a:t>
            </a:r>
            <a:endParaRPr lang="en-US" sz="3200" b="1" dirty="0">
              <a:solidFill>
                <a:srgbClr val="00924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618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</a:t>
            </a:r>
            <a:r>
              <a:rPr lang="en-US" sz="2800" b="1" dirty="0" smtClean="0">
                <a:solidFill>
                  <a:srgbClr val="FF0000"/>
                </a:solidFill>
              </a:rPr>
              <a:t>học</a:t>
            </a:r>
          </a:p>
          <a:p>
            <a:pPr algn="just"/>
            <a:r>
              <a:rPr lang="en-US" sz="2800" b="1" dirty="0" smtClean="0"/>
              <a:t>Có cây bàng </a:t>
            </a:r>
            <a:r>
              <a:rPr lang="en-US" sz="2800" b="1" dirty="0" smtClean="0">
                <a:solidFill>
                  <a:srgbClr val="FF0000"/>
                </a:solidFill>
              </a:rPr>
              <a:t>già</a:t>
            </a:r>
          </a:p>
          <a:p>
            <a:pPr algn="just"/>
            <a:r>
              <a:rPr lang="en-US" sz="2800" b="1" dirty="0" smtClean="0"/>
              <a:t>Tán lá xoè </a:t>
            </a:r>
            <a:r>
              <a:rPr lang="en-US" sz="2800" b="1" dirty="0" smtClean="0">
                <a:solidFill>
                  <a:srgbClr val="FF0000"/>
                </a:solidFill>
              </a:rPr>
              <a:t>ra</a:t>
            </a:r>
          </a:p>
          <a:p>
            <a:pPr algn="just"/>
            <a:r>
              <a:rPr lang="en-US" sz="2800" b="1" dirty="0" smtClean="0"/>
              <a:t>Như ô xanh </a:t>
            </a:r>
            <a:r>
              <a:rPr lang="en-US" sz="2800" b="1" dirty="0" smtClean="0">
                <a:solidFill>
                  <a:srgbClr val="FF0000"/>
                </a:solidFill>
              </a:rPr>
              <a:t>mướt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</a:t>
            </a:r>
            <a:r>
              <a:rPr lang="en-US" sz="2800" b="1" dirty="0" smtClean="0">
                <a:solidFill>
                  <a:srgbClr val="FF0000"/>
                </a:solidFill>
              </a:rPr>
              <a:t>lớp</a:t>
            </a:r>
          </a:p>
          <a:p>
            <a:pPr algn="just"/>
            <a:r>
              <a:rPr lang="en-US" sz="2800" b="1" dirty="0" smtClean="0"/>
              <a:t>Nghe cô giảng </a:t>
            </a:r>
            <a:r>
              <a:rPr lang="en-US" sz="2800" b="1" dirty="0" smtClean="0">
                <a:solidFill>
                  <a:srgbClr val="FF0000"/>
                </a:solidFill>
              </a:rPr>
              <a:t>bài</a:t>
            </a:r>
          </a:p>
          <a:p>
            <a:pPr algn="just"/>
            <a:r>
              <a:rPr lang="en-US" sz="2800" b="1" dirty="0" smtClean="0"/>
              <a:t>Mỗi buổi sớm </a:t>
            </a:r>
            <a:r>
              <a:rPr lang="en-US" sz="2800" b="1" dirty="0" smtClean="0">
                <a:solidFill>
                  <a:srgbClr val="FF0000"/>
                </a:solidFill>
              </a:rPr>
              <a:t>mai</a:t>
            </a:r>
          </a:p>
          <a:p>
            <a:pPr algn="just"/>
            <a:r>
              <a:rPr lang="en-US" sz="2800" b="1" dirty="0" smtClean="0"/>
              <a:t>Quên ngày mưa </a:t>
            </a:r>
            <a:r>
              <a:rPr lang="en-US" sz="2800" b="1" dirty="0" smtClean="0">
                <a:solidFill>
                  <a:srgbClr val="FF0000"/>
                </a:solidFill>
              </a:rPr>
              <a:t>nắng</a:t>
            </a:r>
            <a:r>
              <a:rPr lang="en-US" sz="2800" b="1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7618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vắng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cô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đùa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lại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bừng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mừng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19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già</a:t>
            </a:r>
          </a:p>
          <a:p>
            <a:pPr algn="just"/>
            <a:r>
              <a:rPr lang="en-US" sz="2800" b="1" dirty="0" smtClean="0"/>
              <a:t>Tán lá xoè 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618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242"/>
                </a:solidFill>
              </a:rPr>
              <a:t>Cây bàng và lớp học</a:t>
            </a:r>
            <a:endParaRPr lang="en-US" sz="3200" b="1" dirty="0">
              <a:solidFill>
                <a:srgbClr val="00924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1456" y="584775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</a:t>
            </a:r>
            <a:r>
              <a:rPr lang="en-US" sz="2800" b="1" dirty="0" smtClean="0">
                <a:solidFill>
                  <a:srgbClr val="FF0000"/>
                </a:solidFill>
              </a:rPr>
              <a:t>già</a:t>
            </a:r>
          </a:p>
          <a:p>
            <a:pPr algn="just"/>
            <a:r>
              <a:rPr lang="en-US" sz="2800" b="1" dirty="0" smtClean="0"/>
              <a:t>Tán lá xoè </a:t>
            </a:r>
            <a:r>
              <a:rPr lang="en-US" sz="2800" b="1" dirty="0" smtClean="0">
                <a:solidFill>
                  <a:srgbClr val="FF0000"/>
                </a:solidFill>
              </a:rPr>
              <a:t>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bài</a:t>
            </a:r>
          </a:p>
          <a:p>
            <a:pPr algn="just"/>
            <a:r>
              <a:rPr lang="en-US" sz="2800" b="1" dirty="0" smtClean="0"/>
              <a:t>Mỗi buổi sớm 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</a:t>
            </a:r>
            <a:r>
              <a:rPr lang="en-US" sz="2800" b="1" dirty="0" smtClean="0">
                <a:solidFill>
                  <a:srgbClr val="FF0000"/>
                </a:solidFill>
              </a:rPr>
              <a:t>già</a:t>
            </a:r>
          </a:p>
          <a:p>
            <a:pPr algn="just"/>
            <a:r>
              <a:rPr lang="en-US" sz="2800" b="1" dirty="0" smtClean="0"/>
              <a:t>Tán lá xoè </a:t>
            </a:r>
            <a:r>
              <a:rPr lang="en-US" sz="2800" b="1" dirty="0" smtClean="0">
                <a:solidFill>
                  <a:srgbClr val="FF0000"/>
                </a:solidFill>
              </a:rPr>
              <a:t>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</a:t>
            </a:r>
            <a:r>
              <a:rPr lang="en-US" sz="2800" b="1" dirty="0" smtClean="0">
                <a:solidFill>
                  <a:srgbClr val="00B050"/>
                </a:solidFill>
              </a:rPr>
              <a:t>bài</a:t>
            </a:r>
          </a:p>
          <a:p>
            <a:pPr algn="just"/>
            <a:r>
              <a:rPr lang="en-US" sz="2800" b="1" dirty="0" smtClean="0"/>
              <a:t>Mỗi buổi sớm </a:t>
            </a:r>
            <a:r>
              <a:rPr lang="en-US" sz="2800" b="1" dirty="0" smtClean="0">
                <a:solidFill>
                  <a:srgbClr val="00B050"/>
                </a:solidFill>
              </a:rPr>
              <a:t>mai</a:t>
            </a:r>
          </a:p>
          <a:p>
            <a:pPr algn="just"/>
            <a:r>
              <a:rPr lang="en-US" sz="2800" b="1" dirty="0" smtClean="0"/>
              <a:t>Quên ngày mưa nắng.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1456" y="584774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lại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403" y="584775"/>
            <a:ext cx="3965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Bên cửa lớp học</a:t>
            </a:r>
          </a:p>
          <a:p>
            <a:pPr algn="just"/>
            <a:r>
              <a:rPr lang="en-US" sz="2800" b="1" dirty="0" smtClean="0"/>
              <a:t>Có cây bàng </a:t>
            </a:r>
            <a:r>
              <a:rPr lang="en-US" sz="2800" b="1" dirty="0" smtClean="0">
                <a:solidFill>
                  <a:srgbClr val="FF0000"/>
                </a:solidFill>
              </a:rPr>
              <a:t>già</a:t>
            </a:r>
          </a:p>
          <a:p>
            <a:pPr algn="just"/>
            <a:r>
              <a:rPr lang="en-US" sz="2800" b="1" dirty="0" smtClean="0"/>
              <a:t>Tán lá xoè </a:t>
            </a:r>
            <a:r>
              <a:rPr lang="en-US" sz="2800" b="1" dirty="0" smtClean="0">
                <a:solidFill>
                  <a:srgbClr val="FF0000"/>
                </a:solidFill>
              </a:rPr>
              <a:t>ra</a:t>
            </a:r>
          </a:p>
          <a:p>
            <a:pPr algn="just"/>
            <a:r>
              <a:rPr lang="en-US" sz="2800" b="1" dirty="0" smtClean="0"/>
              <a:t>Như ô xanh mướt.</a:t>
            </a:r>
          </a:p>
          <a:p>
            <a:pPr algn="just"/>
            <a:endParaRPr lang="en-US" sz="2800" b="1" dirty="0" smtClean="0"/>
          </a:p>
          <a:p>
            <a:pPr algn="just"/>
            <a:r>
              <a:rPr lang="en-US" sz="2800" b="1" dirty="0" smtClean="0"/>
              <a:t>Bàng ghé cửa lớp</a:t>
            </a:r>
          </a:p>
          <a:p>
            <a:pPr algn="just"/>
            <a:r>
              <a:rPr lang="en-US" sz="2800" b="1" dirty="0" smtClean="0"/>
              <a:t>Nghe cô giảng </a:t>
            </a:r>
            <a:r>
              <a:rPr lang="en-US" sz="2800" b="1" dirty="0" smtClean="0">
                <a:solidFill>
                  <a:srgbClr val="00B050"/>
                </a:solidFill>
              </a:rPr>
              <a:t>bài</a:t>
            </a:r>
          </a:p>
          <a:p>
            <a:pPr algn="just"/>
            <a:r>
              <a:rPr lang="en-US" sz="2800" b="1" dirty="0" smtClean="0"/>
              <a:t>Mỗi buổi sớm </a:t>
            </a:r>
            <a:r>
              <a:rPr lang="en-US" sz="2800" b="1" dirty="0" smtClean="0">
                <a:solidFill>
                  <a:srgbClr val="00B050"/>
                </a:solidFill>
              </a:rPr>
              <a:t>mai</a:t>
            </a:r>
          </a:p>
          <a:p>
            <a:pPr algn="just"/>
            <a:r>
              <a:rPr lang="en-US" sz="2800" b="1" dirty="0" smtClean="0"/>
              <a:t>Quên ngày mưa </a:t>
            </a:r>
            <a:r>
              <a:rPr lang="en-US" sz="2800" b="1" dirty="0" smtClean="0">
                <a:solidFill>
                  <a:srgbClr val="0070C0"/>
                </a:solidFill>
              </a:rPr>
              <a:t>nắng</a:t>
            </a:r>
            <a:r>
              <a:rPr lang="en-US" sz="2800" b="1" dirty="0" smtClean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1456" y="584774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vắng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lại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mừng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51456" y="584773"/>
            <a:ext cx="4092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Cuối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tuần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vắng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thấy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Không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đùa</a:t>
            </a:r>
            <a:endParaRPr lang="en-US" sz="2800" b="1" dirty="0" smtClean="0"/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ngác</a:t>
            </a:r>
            <a:r>
              <a:rPr lang="en-US" sz="2800" b="1" dirty="0" smtClean="0"/>
              <a:t>.</a:t>
            </a:r>
          </a:p>
          <a:p>
            <a:pPr algn="just"/>
            <a:endParaRPr lang="en-US" sz="2800" b="1" dirty="0"/>
          </a:p>
          <a:p>
            <a:pPr algn="just"/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trở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lại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pPr algn="just"/>
            <a:r>
              <a:rPr lang="en-US" sz="2800" b="1" dirty="0" err="1" smtClean="0"/>
              <a:t>Lớp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tưng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D50D8E"/>
                </a:solidFill>
              </a:rPr>
              <a:t>bừng</a:t>
            </a:r>
            <a:endParaRPr lang="en-US" sz="2800" b="1" dirty="0" smtClean="0">
              <a:solidFill>
                <a:srgbClr val="D50D8E"/>
              </a:solidFill>
            </a:endParaRPr>
          </a:p>
          <a:p>
            <a:pPr algn="just"/>
            <a:r>
              <a:rPr lang="en-US" sz="2800" b="1" dirty="0" err="1" smtClean="0"/>
              <a:t>Tán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vui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D50D8E"/>
                </a:solidFill>
              </a:rPr>
              <a:t>mừng</a:t>
            </a:r>
            <a:endParaRPr lang="en-US" sz="2800" b="1" dirty="0" smtClean="0">
              <a:solidFill>
                <a:srgbClr val="D50D8E"/>
              </a:solidFill>
            </a:endParaRPr>
          </a:p>
          <a:p>
            <a:pPr algn="just"/>
            <a:r>
              <a:rPr lang="en-US" sz="2800" b="1" dirty="0" err="1" smtClean="0"/>
              <a:t>Vẫy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chào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bạn</a:t>
            </a:r>
            <a:r>
              <a:rPr lang="en-US" sz="2800" b="1" dirty="0" smtClean="0"/>
              <a:t>.</a:t>
            </a:r>
          </a:p>
          <a:p>
            <a:pPr algn="r"/>
            <a:r>
              <a:rPr lang="en-US" sz="2400" b="1" i="1" dirty="0" smtClean="0"/>
              <a:t>(Minh </a:t>
            </a:r>
            <a:r>
              <a:rPr lang="en-US" sz="2400" b="1" i="1" dirty="0" err="1" smtClean="0"/>
              <a:t>Tâm</a:t>
            </a:r>
            <a:r>
              <a:rPr lang="en-US" sz="2400" b="1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7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31915" y="1651470"/>
            <a:ext cx="4821111" cy="1143000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64648" y="1651470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" y="35884"/>
            <a:ext cx="9143999" cy="5107616"/>
            <a:chOff x="-1" y="103298"/>
            <a:chExt cx="9143999" cy="5107616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" y="2542427"/>
              <a:ext cx="3741869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41869" y="103298"/>
              <a:ext cx="5402129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5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Trả lời câu hỏi                                 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015" y="3390425"/>
            <a:ext cx="753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a. </a:t>
            </a:r>
            <a:r>
              <a:rPr lang="en-US" sz="2400" b="1" dirty="0" smtClean="0">
                <a:solidFill>
                  <a:srgbClr val="FF0000"/>
                </a:solidFill>
              </a:rPr>
              <a:t>Trong khổ thơ đầu, cây bàng như thế nào 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745" y="3852090"/>
            <a:ext cx="836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trồng đã lâu năm ( già ) , nnưng vẫn xanh tốt </a:t>
            </a:r>
            <a:endParaRPr lang="en-US" sz="2400" smtClean="0">
              <a:solidFill>
                <a:srgbClr val="0418AC"/>
              </a:solidFill>
            </a:endParaRPr>
          </a:p>
          <a:p>
            <a:r>
              <a:rPr lang="vi-VN" sz="2400" smtClean="0">
                <a:solidFill>
                  <a:srgbClr val="0418AC"/>
                </a:solidFill>
              </a:rPr>
              <a:t>( </a:t>
            </a:r>
            <a:r>
              <a:rPr lang="vi-VN" sz="2400">
                <a:solidFill>
                  <a:srgbClr val="0418AC"/>
                </a:solidFill>
              </a:rPr>
              <a:t>Tán lá xoè ra /Như ô xanh mướt )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1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08213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Bên cửa lớp học</a:t>
            </a:r>
          </a:p>
          <a:p>
            <a:pPr algn="just"/>
            <a:r>
              <a:rPr lang="en-US" sz="2400"/>
              <a:t>Có cây bàng già</a:t>
            </a:r>
          </a:p>
          <a:p>
            <a:pPr algn="just"/>
            <a:r>
              <a:rPr lang="en-US" sz="2400"/>
              <a:t>Tán lá xoè ra</a:t>
            </a:r>
          </a:p>
          <a:p>
            <a:pPr algn="just"/>
            <a:r>
              <a:rPr lang="en-US" sz="2400"/>
              <a:t>Như ô xanh mướt</a:t>
            </a:r>
            <a:r>
              <a:rPr lang="en-US" sz="2400" smtClean="0"/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4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8248" y="3417540"/>
            <a:ext cx="768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b. </a:t>
            </a:r>
            <a:r>
              <a:rPr lang="en-US" sz="2400" b="1" dirty="0" smtClean="0">
                <a:solidFill>
                  <a:srgbClr val="FF0000"/>
                </a:solidFill>
              </a:rPr>
              <a:t>Cây bàng ghé cửa lớp để làm gì 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903" y="3879205"/>
            <a:ext cx="836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ghé cửa lớp để nghe cô giáo giảng </a:t>
            </a:r>
            <a:r>
              <a:rPr lang="vi-VN" sz="2400" smtClean="0">
                <a:solidFill>
                  <a:srgbClr val="0418AC"/>
                </a:solidFill>
              </a:rPr>
              <a:t>bài</a:t>
            </a:r>
            <a:r>
              <a:rPr lang="en-US" sz="2400" smtClean="0">
                <a:solidFill>
                  <a:srgbClr val="0418AC"/>
                </a:solidFill>
              </a:rPr>
              <a:t> .</a:t>
            </a:r>
            <a:r>
              <a:rPr lang="vi-VN" sz="2400" smtClean="0">
                <a:solidFill>
                  <a:srgbClr val="0418AC"/>
                </a:solidFill>
              </a:rPr>
              <a:t>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2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41846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Bàng ghé cửa lớp</a:t>
            </a:r>
          </a:p>
          <a:p>
            <a:pPr algn="just"/>
            <a:r>
              <a:rPr lang="en-US" sz="2400"/>
              <a:t>Nghe cô giảng bài</a:t>
            </a:r>
          </a:p>
          <a:p>
            <a:pPr algn="just"/>
            <a:r>
              <a:rPr lang="en-US" sz="2400"/>
              <a:t>Mỗi buổi sớm mai</a:t>
            </a:r>
          </a:p>
          <a:p>
            <a:pPr algn="just"/>
            <a:r>
              <a:rPr lang="en-US" sz="2400"/>
              <a:t>Quên ngày mưa nắng.</a:t>
            </a:r>
          </a:p>
        </p:txBody>
      </p:sp>
    </p:spTree>
    <p:extLst>
      <p:ext uri="{BB962C8B-B14F-4D97-AF65-F5344CB8AC3E}">
        <p14:creationId xmlns:p14="http://schemas.microsoft.com/office/powerpoint/2010/main" val="1170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888" y="3992483"/>
            <a:ext cx="76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c.Thứ hai, lớp học như thế nào 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47" y="4454148"/>
            <a:ext cx="75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Thứ hai , lớp học nhộn nhịp và vui vẻ ( tưng bừng ) .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3 + 4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612901"/>
            <a:ext cx="3082137" cy="341632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Cuối tuần, lớp vắng</a:t>
            </a:r>
          </a:p>
          <a:p>
            <a:pPr algn="just"/>
            <a:r>
              <a:rPr lang="en-US" sz="2400"/>
              <a:t>Không thấy tiếng cô</a:t>
            </a:r>
          </a:p>
          <a:p>
            <a:pPr algn="just"/>
            <a:r>
              <a:rPr lang="en-US" sz="2400"/>
              <a:t>Không bạn vui đùa</a:t>
            </a:r>
          </a:p>
          <a:p>
            <a:pPr algn="just"/>
            <a:r>
              <a:rPr lang="en-US" sz="240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/>
              <a:t>Thứ hai trở lại</a:t>
            </a:r>
          </a:p>
          <a:p>
            <a:pPr algn="just"/>
            <a:r>
              <a:rPr lang="en-US" sz="2400"/>
              <a:t>Lớp học tưng bừng</a:t>
            </a:r>
          </a:p>
          <a:p>
            <a:pPr algn="just"/>
            <a:r>
              <a:rPr lang="en-US" sz="2400"/>
              <a:t>Tán xanh vui mừng</a:t>
            </a:r>
          </a:p>
          <a:p>
            <a:pPr algn="just"/>
            <a:r>
              <a:rPr lang="en-US" sz="2400"/>
              <a:t>Vẫy chào các bạn.</a:t>
            </a:r>
          </a:p>
        </p:txBody>
      </p:sp>
    </p:spTree>
    <p:extLst>
      <p:ext uri="{BB962C8B-B14F-4D97-AF65-F5344CB8AC3E}">
        <p14:creationId xmlns:p14="http://schemas.microsoft.com/office/powerpoint/2010/main" val="12579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6382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Học thuộc lòng hai khổ thơ đầu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2460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2459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lá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 buổi </a:t>
            </a:r>
          </a:p>
          <a:p>
            <a:pPr algn="just"/>
            <a:r>
              <a:rPr lang="en-US" sz="2400" smtClean="0"/>
              <a:t>Quên ngày                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2458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Bên</a:t>
            </a:r>
          </a:p>
          <a:p>
            <a:pPr algn="just"/>
            <a:r>
              <a:rPr lang="en-US" sz="2400" dirty="0" smtClean="0"/>
              <a:t>Có </a:t>
            </a:r>
          </a:p>
          <a:p>
            <a:pPr algn="just"/>
            <a:r>
              <a:rPr lang="en-US" sz="2400" dirty="0" smtClean="0"/>
              <a:t>Tán </a:t>
            </a:r>
          </a:p>
          <a:p>
            <a:pPr algn="just"/>
            <a:r>
              <a:rPr lang="en-US" sz="2400" dirty="0" smtClean="0"/>
              <a:t>Như                          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Bàng</a:t>
            </a:r>
          </a:p>
          <a:p>
            <a:pPr algn="just"/>
            <a:r>
              <a:rPr lang="en-US" sz="2400" dirty="0" smtClean="0"/>
              <a:t>Nghe </a:t>
            </a:r>
          </a:p>
          <a:p>
            <a:pPr algn="just"/>
            <a:r>
              <a:rPr lang="en-US" sz="2400" dirty="0" smtClean="0"/>
              <a:t>Mỗi</a:t>
            </a:r>
          </a:p>
          <a:p>
            <a:pPr algn="just"/>
            <a:r>
              <a:rPr lang="en-US" sz="2400" dirty="0" smtClean="0"/>
              <a:t>Quên         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4951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74675" cy="41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90327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8" y="568665"/>
            <a:ext cx="6290327" cy="43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332091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3" y="597570"/>
            <a:ext cx="6232142" cy="4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4" y="597570"/>
            <a:ext cx="6232142" cy="41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012" y="611857"/>
            <a:ext cx="649763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25571" y="1593761"/>
            <a:ext cx="1773534" cy="1603123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3066030" flipH="1">
            <a:off x="5089495" y="-192558"/>
            <a:ext cx="1547588" cy="2290562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14771" y="-22145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4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79" name="Google Shape;179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57762" y="2399910"/>
            <a:ext cx="1125835" cy="26077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49599" y="1821776"/>
            <a:ext cx="36776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AI </a:t>
            </a:r>
            <a:r>
              <a:rPr lang="en-GB" sz="3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LÀ</a:t>
            </a:r>
          </a:p>
          <a:p>
            <a:pPr algn="ctr"/>
            <a:r>
              <a:rPr lang="en-GB" sz="3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NGƯỜI </a:t>
            </a:r>
            <a:r>
              <a:rPr lang="en-GB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11639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707"/>
            <a:ext cx="3993931" cy="26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931" y="759362"/>
            <a:ext cx="2806279" cy="18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7359" y="782797"/>
            <a:ext cx="2289809" cy="18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31" y="3213662"/>
            <a:ext cx="2028497" cy="18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9316" y="3198804"/>
            <a:ext cx="1345454" cy="17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174" y="2816399"/>
            <a:ext cx="2781185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6915" y="2816400"/>
            <a:ext cx="2289809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CỦNG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766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AutoShape 10"/>
          <p:cNvSpPr>
            <a:spLocks noChangeArrowheads="1"/>
          </p:cNvSpPr>
          <p:nvPr/>
        </p:nvSpPr>
        <p:spPr bwMode="auto">
          <a:xfrm>
            <a:off x="114300" y="2065735"/>
            <a:ext cx="9220200" cy="1078706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endParaRPr lang="vi-VN" altLang="en-US" sz="2700" dirty="0">
              <a:solidFill>
                <a:schemeClr val="folHlink"/>
              </a:solidFill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-76200" y="2166938"/>
            <a:ext cx="9410700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en-US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* Đọc </a:t>
            </a:r>
            <a:r>
              <a:rPr lang="vi-VN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lại </a:t>
            </a:r>
            <a:r>
              <a:rPr lang="en-US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SGK:</a:t>
            </a:r>
            <a:r>
              <a:rPr lang="vi-VN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Cây bàng và lớp học/ </a:t>
            </a:r>
            <a:r>
              <a:rPr lang="en-US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altLang="en-US" sz="3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en-US" altLang="en-US" sz="3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3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14300" y="1712119"/>
            <a:ext cx="1143000" cy="3631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vi-VN" sz="1500" dirty="0">
                <a:solidFill>
                  <a:schemeClr val="tx1"/>
                </a:solidFill>
              </a:rPr>
              <a:t>Dặn dò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685800" y="2971800"/>
            <a:ext cx="7010400" cy="1143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vi-VN" altLang="en-US" sz="27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7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Xem trước bài</a:t>
            </a:r>
            <a:r>
              <a:rPr lang="en-US" altLang="en-US" sz="27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7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Bác trống trường/ </a:t>
            </a:r>
            <a:r>
              <a:rPr lang="en-US" altLang="en-US" sz="27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altLang="en-US" sz="27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vi-VN" altLang="en-US" sz="27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</a:t>
            </a:r>
            <a:r>
              <a:rPr lang="en-US" sz="27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con</a:t>
            </a:r>
            <a:r>
              <a:rPr lang="vi-VN" sz="27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7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 ngoan học giỏi</a:t>
            </a:r>
            <a:endParaRPr lang="en-US" sz="27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2802596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02596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9038" y="251744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02596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86155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69714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19038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2596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686155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9714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9038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86155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575511" y="1521523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19038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802596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686155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569714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19038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802596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86155" y="2800060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569714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9037" y="3416498"/>
            <a:ext cx="1840414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98885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569714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19038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02596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86155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569714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310" y="1989559"/>
            <a:ext cx="456620" cy="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58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" action="ppaction://noaction"/>
          </p:cNvPr>
          <p:cNvSpPr/>
          <p:nvPr/>
        </p:nvSpPr>
        <p:spPr>
          <a:xfrm flipH="1">
            <a:off x="28628" y="4649373"/>
            <a:ext cx="342465" cy="342465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8" b="1" dirty="0" err="1">
              <a:solidFill>
                <a:srgbClr val="0000FF"/>
              </a:solidFill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310" y="1989559"/>
            <a:ext cx="456620" cy="45662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02596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02596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Thy</a:t>
            </a:r>
          </a:p>
        </p:txBody>
      </p:sp>
      <p:sp>
        <p:nvSpPr>
          <p:cNvPr id="67" name="Rectangle 66"/>
          <p:cNvSpPr/>
          <p:nvPr/>
        </p:nvSpPr>
        <p:spPr>
          <a:xfrm>
            <a:off x="919038" y="251744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802596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686155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569714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19038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802596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686155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569714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19038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686155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575511" y="1521523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19038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802596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686155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569714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19038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802596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686155" y="2800060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569714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919037" y="3416498"/>
            <a:ext cx="1840414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4698885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569714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919038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802596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686155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569714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exagon 64">
            <a:hlinkClick r:id="rId7" action="ppaction://hlinksldjump"/>
          </p:cNvPr>
          <p:cNvSpPr/>
          <p:nvPr/>
        </p:nvSpPr>
        <p:spPr>
          <a:xfrm>
            <a:off x="3599123" y="3568665"/>
            <a:ext cx="2174062" cy="770547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2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" action="ppaction://noaction"/>
          </p:cNvPr>
          <p:cNvSpPr/>
          <p:nvPr/>
        </p:nvSpPr>
        <p:spPr>
          <a:xfrm flipH="1">
            <a:off x="28628" y="4649373"/>
            <a:ext cx="342465" cy="342465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798" b="1" dirty="0" err="1">
              <a:solidFill>
                <a:srgbClr val="0000FF"/>
              </a:solidFill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310" y="1989559"/>
            <a:ext cx="456620" cy="4566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802596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802596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Thy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19038" y="251744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802596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686155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69714" y="26581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19038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802596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686155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569714" y="893671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19038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686155" y="1532939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575511" y="1521523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19038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802596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686155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569714" y="2160792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19038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802596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686155" y="2800060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569714" y="2788645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919037" y="3416498"/>
            <a:ext cx="1840414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698885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569714" y="3416498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19038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802596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686155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569714" y="4055766"/>
            <a:ext cx="1826481" cy="570775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72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2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7" action="ppaction://hlinksldjump"/>
          </p:cNvPr>
          <p:cNvSpPr/>
          <p:nvPr/>
        </p:nvSpPr>
        <p:spPr>
          <a:xfrm>
            <a:off x="5318244" y="1698463"/>
            <a:ext cx="2440065" cy="719177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2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7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35685" y="1222346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53586" y="1465855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3997" cy="4999506"/>
            <a:chOff x="0" y="0"/>
            <a:chExt cx="9143997" cy="4999506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280864"/>
              <a:ext cx="3729520" cy="2718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29519" y="0"/>
              <a:ext cx="5414478" cy="376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38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0787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03" y="64856"/>
            <a:ext cx="3323703" cy="2476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100" y="2619910"/>
            <a:ext cx="3323705" cy="24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978" b="1084"/>
          <a:stretch/>
        </p:blipFill>
        <p:spPr bwMode="auto">
          <a:xfrm flipH="1">
            <a:off x="0" y="0"/>
            <a:ext cx="4736388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7868" y="2464431"/>
            <a:ext cx="5731057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Cây</a:t>
            </a:r>
            <a:r>
              <a:rPr lang="en-US" sz="4400" b="1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bàng</a:t>
            </a:r>
            <a:r>
              <a:rPr lang="en-US" sz="4400" b="1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và</a:t>
            </a:r>
            <a:r>
              <a:rPr lang="en-US" sz="4400" b="1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lớp</a:t>
            </a:r>
            <a:r>
              <a:rPr lang="en-US" sz="4400" b="1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4400" b="1" dirty="0" err="1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924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học</a:t>
            </a:r>
            <a:endParaRPr lang="en-US" sz="4400" b="1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9242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4270</TotalTime>
  <Words>1452</Words>
  <Application>Microsoft Office PowerPoint</Application>
  <PresentationFormat>On-screen Show (16:9)</PresentationFormat>
  <Paragraphs>430</Paragraphs>
  <Slides>34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Times New Roman</vt:lpstr>
      <vt:lpstr>Calibri Light</vt:lpstr>
      <vt:lpstr>Calibri</vt:lpstr>
      <vt:lpstr>Arial-Rounded</vt:lpstr>
      <vt:lpstr>Arial 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Dell</cp:lastModifiedBy>
  <cp:revision>506</cp:revision>
  <dcterms:modified xsi:type="dcterms:W3CDTF">2023-03-16T09:43:41Z</dcterms:modified>
</cp:coreProperties>
</file>