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336" r:id="rId2"/>
    <p:sldId id="353" r:id="rId3"/>
    <p:sldId id="337" r:id="rId4"/>
    <p:sldId id="338" r:id="rId5"/>
    <p:sldId id="256" r:id="rId6"/>
    <p:sldId id="339" r:id="rId7"/>
    <p:sldId id="340" r:id="rId8"/>
    <p:sldId id="341" r:id="rId9"/>
    <p:sldId id="259" r:id="rId10"/>
    <p:sldId id="342" r:id="rId11"/>
    <p:sldId id="343" r:id="rId12"/>
    <p:sldId id="344" r:id="rId13"/>
    <p:sldId id="345" r:id="rId14"/>
    <p:sldId id="346" r:id="rId15"/>
    <p:sldId id="274" r:id="rId16"/>
    <p:sldId id="347" r:id="rId17"/>
    <p:sldId id="348" r:id="rId18"/>
    <p:sldId id="349" r:id="rId19"/>
    <p:sldId id="350" r:id="rId20"/>
    <p:sldId id="351" r:id="rId21"/>
    <p:sldId id="352" r:id="rId22"/>
    <p:sldId id="354" r:id="rId23"/>
    <p:sldId id="355" r:id="rId24"/>
    <p:sldId id="320" r:id="rId25"/>
    <p:sldId id="35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2" d="100"/>
          <a:sy n="72" d="100"/>
        </p:scale>
        <p:origin x="6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385288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362940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40356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1439074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204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789500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346562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3006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340073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295769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206906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235657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410049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358145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170369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F7B79-A054-4133-A9DD-5358C7C7A4F8}" type="datetimeFigureOut">
              <a:rPr lang="vi-VN" smtClean="0"/>
              <a:pPr/>
              <a:t>13/11/2023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DDF78C9-4A14-49AB-BC4E-584EE273CBAD}" type="slidenum">
              <a:rPr lang="vi-VN" smtClean="0"/>
              <a:pPr/>
              <a:t>‹#›</a:t>
            </a:fld>
            <a:endParaRPr lang="vi-VN"/>
          </a:p>
        </p:txBody>
      </p:sp>
    </p:spTree>
    <p:extLst>
      <p:ext uri="{BB962C8B-B14F-4D97-AF65-F5344CB8AC3E}">
        <p14:creationId xmlns:p14="http://schemas.microsoft.com/office/powerpoint/2010/main" val="370809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0F7B79-A054-4133-A9DD-5358C7C7A4F8}" type="datetimeFigureOut">
              <a:rPr lang="vi-VN" smtClean="0"/>
              <a:pPr/>
              <a:t>13/11/2023</a:t>
            </a:fld>
            <a:endParaRPr lang="vi-V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DF78C9-4A14-49AB-BC4E-584EE273CBAD}" type="slidenum">
              <a:rPr lang="vi-VN" smtClean="0"/>
              <a:pPr/>
              <a:t>‹#›</a:t>
            </a:fld>
            <a:endParaRPr lang="vi-VN"/>
          </a:p>
        </p:txBody>
      </p:sp>
    </p:spTree>
    <p:extLst>
      <p:ext uri="{BB962C8B-B14F-4D97-AF65-F5344CB8AC3E}">
        <p14:creationId xmlns:p14="http://schemas.microsoft.com/office/powerpoint/2010/main" val="3068472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D96BC324-A15F-47C4-B808-3ACA94382B7E}"/>
              </a:ext>
            </a:extLst>
          </p:cNvPr>
          <p:cNvSpPr txBox="1">
            <a:spLocks/>
          </p:cNvSpPr>
          <p:nvPr/>
        </p:nvSpPr>
        <p:spPr bwMode="auto">
          <a:xfrm>
            <a:off x="2476500" y="21589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sz="2800" b="1" i="1" dirty="0">
                <a:solidFill>
                  <a:srgbClr val="002060"/>
                </a:solidFill>
                <a:latin typeface="Times New Roman" panose="02020603050405020304" pitchFamily="18" charset="0"/>
                <a:cs typeface="Times New Roman" panose="02020603050405020304" pitchFamily="18" charset="0"/>
              </a:rPr>
              <a:t>Thứ hai ngày 1</a:t>
            </a:r>
            <a:r>
              <a:rPr lang="en-US" altLang="en-US" sz="2800" b="1" i="1" dirty="0">
                <a:solidFill>
                  <a:srgbClr val="002060"/>
                </a:solidFill>
                <a:latin typeface="Times New Roman" panose="02020603050405020304" pitchFamily="18" charset="0"/>
                <a:cs typeface="Times New Roman" panose="02020603050405020304" pitchFamily="18" charset="0"/>
              </a:rPr>
              <a:t>3</a:t>
            </a:r>
            <a:r>
              <a:rPr lang="vi-VN" altLang="en-US" sz="2800" b="1" i="1" dirty="0">
                <a:solidFill>
                  <a:srgbClr val="002060"/>
                </a:solidFill>
                <a:latin typeface="Times New Roman" panose="02020603050405020304" pitchFamily="18" charset="0"/>
                <a:cs typeface="Times New Roman" panose="02020603050405020304" pitchFamily="18" charset="0"/>
              </a:rPr>
              <a:t> tháng 11 năm 202</a:t>
            </a:r>
            <a:r>
              <a:rPr lang="en-US" altLang="en-US" sz="2800" b="1" i="1" dirty="0">
                <a:solidFill>
                  <a:srgbClr val="002060"/>
                </a:solidFill>
                <a:latin typeface="Times New Roman" panose="02020603050405020304" pitchFamily="18" charset="0"/>
                <a:cs typeface="Times New Roman" panose="02020603050405020304" pitchFamily="18" charset="0"/>
              </a:rPr>
              <a:t>3</a:t>
            </a:r>
          </a:p>
        </p:txBody>
      </p:sp>
      <p:sp>
        <p:nvSpPr>
          <p:cNvPr id="44035" name="Subtitle 2">
            <a:extLst>
              <a:ext uri="{FF2B5EF4-FFF2-40B4-BE49-F238E27FC236}">
                <a16:creationId xmlns:a16="http://schemas.microsoft.com/office/drawing/2014/main" id="{8ACFB145-77EB-47F7-99D3-ED3E71EE1BD4}"/>
              </a:ext>
            </a:extLst>
          </p:cNvPr>
          <p:cNvSpPr txBox="1">
            <a:spLocks/>
          </p:cNvSpPr>
          <p:nvPr/>
        </p:nvSpPr>
        <p:spPr bwMode="auto">
          <a:xfrm>
            <a:off x="2194892" y="1066800"/>
            <a:ext cx="7277100" cy="195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3600" b="1" i="1" dirty="0">
                <a:solidFill>
                  <a:srgbClr val="003300"/>
                </a:solidFill>
                <a:cs typeface="Arial" panose="020B0604020202020204" pitchFamily="34" charset="0"/>
              </a:rPr>
              <a:t>          </a:t>
            </a:r>
            <a:r>
              <a:rPr lang="vi-VN" altLang="en-US" sz="3600" b="1" i="1" dirty="0">
                <a:solidFill>
                  <a:srgbClr val="003300"/>
                </a:solidFill>
                <a:cs typeface="Arial" panose="020B0604020202020204" pitchFamily="34" charset="0"/>
              </a:rPr>
              <a:t> </a:t>
            </a:r>
            <a:r>
              <a:rPr lang="vi-VN" altLang="en-US" sz="3600" b="1" i="1" dirty="0">
                <a:solidFill>
                  <a:srgbClr val="003300"/>
                </a:solidFill>
                <a:latin typeface="Times New Roman" pitchFamily="18" charset="0"/>
                <a:cs typeface="Times New Roman" pitchFamily="18" charset="0"/>
              </a:rPr>
              <a:t>Tập đọc</a:t>
            </a:r>
            <a:endParaRPr lang="en-US" altLang="en-US" sz="3600" b="1" dirty="0">
              <a:solidFill>
                <a:srgbClr val="003300"/>
              </a:solidFill>
              <a:latin typeface="Times New Roman" pitchFamily="18" charset="0"/>
              <a:cs typeface="Times New Roman" pitchFamily="18" charset="0"/>
            </a:endParaRPr>
          </a:p>
          <a:p>
            <a:pPr>
              <a:buNone/>
            </a:pPr>
            <a:r>
              <a:rPr lang="en-US" altLang="en-US" sz="3600" b="1" i="1" dirty="0">
                <a:solidFill>
                  <a:srgbClr val="003300"/>
                </a:solidFill>
                <a:cs typeface="Arial" panose="020B0604020202020204" pitchFamily="34" charset="0"/>
              </a:rPr>
              <a:t>         </a:t>
            </a:r>
            <a:r>
              <a:rPr lang="en-US" altLang="en-US" sz="3600" b="1" i="1" dirty="0" err="1">
                <a:solidFill>
                  <a:srgbClr val="FF0000"/>
                </a:solidFill>
                <a:latin typeface="Times New Roman" pitchFamily="18" charset="0"/>
                <a:cs typeface="Times New Roman" pitchFamily="18" charset="0"/>
              </a:rPr>
              <a:t>Chuyện</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một</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khu</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vườn</a:t>
            </a:r>
            <a:r>
              <a:rPr lang="en-US" altLang="en-US" sz="3600" b="1" i="1" dirty="0">
                <a:solidFill>
                  <a:srgbClr val="FF0000"/>
                </a:solidFill>
                <a:latin typeface="Times New Roman" pitchFamily="18" charset="0"/>
                <a:cs typeface="Times New Roman" pitchFamily="18" charset="0"/>
              </a:rPr>
              <a:t> </a:t>
            </a:r>
            <a:r>
              <a:rPr lang="en-US" altLang="en-US" sz="3600" b="1" i="1" dirty="0" err="1">
                <a:solidFill>
                  <a:srgbClr val="FF0000"/>
                </a:solidFill>
                <a:latin typeface="Times New Roman" pitchFamily="18" charset="0"/>
                <a:cs typeface="Times New Roman" pitchFamily="18" charset="0"/>
              </a:rPr>
              <a:t>nhỏ</a:t>
            </a:r>
            <a:endParaRPr lang="en-US" altLang="en-US" sz="3600" b="1" i="1" dirty="0">
              <a:solidFill>
                <a:srgbClr val="FF0000"/>
              </a:solidFill>
              <a:latin typeface="Times New Roman" pitchFamily="18" charset="0"/>
              <a:cs typeface="Times New Roman" pitchFamily="18" charset="0"/>
            </a:endParaRPr>
          </a:p>
        </p:txBody>
      </p:sp>
      <p:sp>
        <p:nvSpPr>
          <p:cNvPr id="6" name="WordArt 2">
            <a:extLst>
              <a:ext uri="{FF2B5EF4-FFF2-40B4-BE49-F238E27FC236}">
                <a16:creationId xmlns:a16="http://schemas.microsoft.com/office/drawing/2014/main" id="{8FAC12B5-E6DB-4151-A6AB-8498D16B9DAE}"/>
              </a:ext>
            </a:extLst>
          </p:cNvPr>
          <p:cNvSpPr>
            <a:spLocks noChangeArrowheads="1" noChangeShapeType="1" noTextEdit="1"/>
          </p:cNvSpPr>
          <p:nvPr/>
        </p:nvSpPr>
        <p:spPr bwMode="auto">
          <a:xfrm>
            <a:off x="-1524000" y="1130290"/>
            <a:ext cx="8382000" cy="1018833"/>
          </a:xfrm>
          <a:prstGeom prst="rect">
            <a:avLst/>
          </a:prstGeom>
          <a:scene3d>
            <a:camera prst="orthographicFront"/>
            <a:lightRig rig="threePt" dir="t"/>
          </a:scene3d>
          <a:sp3d>
            <a:bevelT prst="relaxedInset"/>
          </a:sp3d>
        </p:spPr>
        <p:txBody>
          <a:bodyPr wrap="none" fromWordArt="1">
            <a:prstTxWarp prst="textDeflateTop">
              <a:avLst>
                <a:gd name="adj" fmla="val 35935"/>
              </a:avLst>
            </a:prstTxWarp>
          </a:bodyPr>
          <a:lstStyle/>
          <a:p>
            <a:pPr algn="ctr">
              <a:defRPr/>
            </a:pPr>
            <a:r>
              <a:rPr lang="vi-VN" sz="3600" kern="10" dirty="0">
                <a:ln w="9525">
                  <a:solidFill>
                    <a:srgbClr val="FF0000"/>
                  </a:solidFill>
                  <a:round/>
                  <a:headEnd/>
                  <a:tailEnd/>
                </a:ln>
                <a:solidFill>
                  <a:srgbClr val="FF0000"/>
                </a:solidFill>
                <a:effectLst>
                  <a:outerShdw dist="53882" dir="2700000" algn="ctr" rotWithShape="0">
                    <a:srgbClr val="C0C0C0">
                      <a:alpha val="80000"/>
                    </a:srgbClr>
                  </a:outerShdw>
                </a:effectLst>
                <a:latin typeface="Times New Roman"/>
                <a:cs typeface="Times New Roman"/>
              </a:rPr>
              <a:t> </a:t>
            </a:r>
            <a:endParaRPr lang="en-US" sz="3600" kern="10" dirty="0">
              <a:ln w="9525">
                <a:solidFill>
                  <a:srgbClr val="FF0000"/>
                </a:solidFill>
                <a:round/>
                <a:headEnd/>
                <a:tailEnd/>
              </a:ln>
              <a:solidFill>
                <a:srgbClr val="FF0000"/>
              </a:solidFill>
              <a:effectLst>
                <a:outerShdw dist="53882" dir="2700000" algn="ctr" rotWithShape="0">
                  <a:srgbClr val="C0C0C0">
                    <a:alpha val="80000"/>
                  </a:srgbClr>
                </a:outerShdw>
              </a:effectLst>
              <a:latin typeface="Times New Roman"/>
              <a:cs typeface="Times New Roman"/>
            </a:endParaRPr>
          </a:p>
        </p:txBody>
      </p:sp>
      <p:pic>
        <p:nvPicPr>
          <p:cNvPr id="8" name="Picture 8" descr="BLULINE">
            <a:extLst>
              <a:ext uri="{FF2B5EF4-FFF2-40B4-BE49-F238E27FC236}">
                <a16:creationId xmlns:a16="http://schemas.microsoft.com/office/drawing/2014/main" id="{297FCCE5-6F42-44B1-8A16-060617480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67527" y="2745823"/>
            <a:ext cx="6858000" cy="136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LULINE">
            <a:extLst>
              <a:ext uri="{FF2B5EF4-FFF2-40B4-BE49-F238E27FC236}">
                <a16:creationId xmlns:a16="http://schemas.microsoft.com/office/drawing/2014/main" id="{744EFDA7-842D-4418-A1B6-91DB9F5A9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01528" y="2769012"/>
            <a:ext cx="6858000" cy="136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BLULINE">
            <a:extLst>
              <a:ext uri="{FF2B5EF4-FFF2-40B4-BE49-F238E27FC236}">
                <a16:creationId xmlns:a16="http://schemas.microsoft.com/office/drawing/2014/main" id="{39C7DE6E-6B85-4120-85C6-146E11B0CC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524000" y="0"/>
            <a:ext cx="91440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BLULINE">
            <a:extLst>
              <a:ext uri="{FF2B5EF4-FFF2-40B4-BE49-F238E27FC236}">
                <a16:creationId xmlns:a16="http://schemas.microsoft.com/office/drawing/2014/main" id="{408E661B-6E10-4ACD-A5CA-863BBAED7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1524000" y="6697664"/>
            <a:ext cx="914400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1" descr="cvwkib8k.gif">
            <a:extLst>
              <a:ext uri="{FF2B5EF4-FFF2-40B4-BE49-F238E27FC236}">
                <a16:creationId xmlns:a16="http://schemas.microsoft.com/office/drawing/2014/main" id="{B97C7903-EB4E-490D-9558-E1FFFA738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33800"/>
            <a:ext cx="243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12" descr="feuerwerk-0035.gif">
            <a:extLst>
              <a:ext uri="{FF2B5EF4-FFF2-40B4-BE49-F238E27FC236}">
                <a16:creationId xmlns:a16="http://schemas.microsoft.com/office/drawing/2014/main" id="{2473C874-4469-4675-A3B1-39024EDCDC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67000" y="3657600"/>
            <a:ext cx="1905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13" descr="feuerwerk-0035.gif">
            <a:extLst>
              <a:ext uri="{FF2B5EF4-FFF2-40B4-BE49-F238E27FC236}">
                <a16:creationId xmlns:a16="http://schemas.microsoft.com/office/drawing/2014/main" id="{7CEC6430-9DFD-4F11-ACC1-CF0020A65D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3657600"/>
            <a:ext cx="1905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14" descr="feuerwerk-0035.gif">
            <a:extLst>
              <a:ext uri="{FF2B5EF4-FFF2-40B4-BE49-F238E27FC236}">
                <a16:creationId xmlns:a16="http://schemas.microsoft.com/office/drawing/2014/main" id="{2DCB4BF8-966C-41B7-80E8-806098245D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24000" y="4762500"/>
            <a:ext cx="1905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15" descr="feuerwerk-0035.gif">
            <a:extLst>
              <a:ext uri="{FF2B5EF4-FFF2-40B4-BE49-F238E27FC236}">
                <a16:creationId xmlns:a16="http://schemas.microsoft.com/office/drawing/2014/main" id="{B39A4156-066A-40EA-96E8-1A74C853E2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4762500"/>
            <a:ext cx="1905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p:val>
                                            <p:fltVal val="0"/>
                                          </p:val>
                                        </p:tav>
                                        <p:tav tm="100000">
                                          <p:val>
                                            <p:strVal val="#ppt_w"/>
                                          </p:val>
                                        </p:tav>
                                      </p:tavLst>
                                    </p:anim>
                                    <p:anim calcmode="lin" valueType="num">
                                      <p:cBhvr>
                                        <p:cTn id="12" dur="20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p:val>
                                            <p:fltVal val="0"/>
                                          </p:val>
                                        </p:tav>
                                        <p:tav tm="100000">
                                          <p:val>
                                            <p:strVal val="#ppt_w"/>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fltVal val="0"/>
                                          </p:val>
                                        </p:tav>
                                        <p:tav tm="100000">
                                          <p:val>
                                            <p:strVal val="#ppt_w"/>
                                          </p:val>
                                        </p:tav>
                                      </p:tavLst>
                                    </p:anim>
                                    <p:anim calcmode="lin" valueType="num">
                                      <p:cBhvr>
                                        <p:cTn id="20" dur="2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7DE10A-872E-451F-A2C0-438AC9C0800B}"/>
              </a:ext>
            </a:extLst>
          </p:cNvPr>
          <p:cNvSpPr txBox="1"/>
          <p:nvPr/>
        </p:nvSpPr>
        <p:spPr>
          <a:xfrm>
            <a:off x="1033671" y="302641"/>
            <a:ext cx="8587408"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D2476FC-CA2C-4FE3-9780-11F7E160B5C2}"/>
              </a:ext>
            </a:extLst>
          </p:cNvPr>
          <p:cNvSpPr txBox="1"/>
          <p:nvPr/>
        </p:nvSpPr>
        <p:spPr>
          <a:xfrm>
            <a:off x="732183" y="2385391"/>
            <a:ext cx="1092973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vi-VN"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9EF343B-A6FB-4D23-A7C9-DBC2264526FC}"/>
              </a:ext>
            </a:extLst>
          </p:cNvPr>
          <p:cNvSpPr txBox="1"/>
          <p:nvPr/>
        </p:nvSpPr>
        <p:spPr>
          <a:xfrm>
            <a:off x="874643" y="2908611"/>
            <a:ext cx="8279295" cy="523220"/>
          </a:xfrm>
          <a:prstGeom prst="rect">
            <a:avLst/>
          </a:prstGeom>
          <a:noFill/>
        </p:spPr>
        <p:txBody>
          <a:bodyPr wrap="square">
            <a:spAutoFit/>
          </a:bodyPr>
          <a:lstStyle/>
          <a:p>
            <a:r>
              <a:rPr lang="vi-VN" sz="2800" b="0" i="0" dirty="0">
                <a:effectLst/>
                <a:latin typeface="Times New Roman" panose="02020603050405020304" pitchFamily="18" charset="0"/>
                <a:cs typeface="Times New Roman" panose="02020603050405020304" pitchFamily="18" charset="0"/>
              </a:rPr>
              <a:t>HS đọc thầm đoạn 1, đoạn 2</a:t>
            </a:r>
            <a:endParaRPr lang="vi-VN"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B0510E-58D2-4EAA-A483-97A7300D814D}"/>
              </a:ext>
            </a:extLst>
          </p:cNvPr>
          <p:cNvSpPr txBox="1"/>
          <p:nvPr/>
        </p:nvSpPr>
        <p:spPr>
          <a:xfrm>
            <a:off x="732183" y="4174435"/>
            <a:ext cx="8888896" cy="523220"/>
          </a:xfrm>
          <a:prstGeom prst="rect">
            <a:avLst/>
          </a:prstGeom>
          <a:noFill/>
        </p:spPr>
        <p:txBody>
          <a:bodyPr wrap="square">
            <a:spAutoFit/>
          </a:bodyPr>
          <a:lstStyle/>
          <a:p>
            <a:r>
              <a:rPr lang="vi-VN" sz="2800" b="1" i="0" dirty="0">
                <a:effectLst/>
                <a:latin typeface="Times New Roman" panose="02020603050405020304" pitchFamily="18" charset="0"/>
                <a:cs typeface="Times New Roman" panose="02020603050405020304" pitchFamily="18" charset="0"/>
              </a:rPr>
              <a:t>1. Bé Thu thích ra ban công để làm gì ?</a:t>
            </a:r>
            <a:endParaRPr lang="vi-VN" sz="28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6802B52-B391-4A4C-A42B-19F2B31DB5B9}"/>
              </a:ext>
            </a:extLst>
          </p:cNvPr>
          <p:cNvSpPr txBox="1"/>
          <p:nvPr/>
        </p:nvSpPr>
        <p:spPr>
          <a:xfrm>
            <a:off x="732183" y="4832695"/>
            <a:ext cx="9286460" cy="954107"/>
          </a:xfrm>
          <a:prstGeom prst="rect">
            <a:avLst/>
          </a:prstGeom>
          <a:noFill/>
        </p:spPr>
        <p:txBody>
          <a:bodyPr wrap="square">
            <a:spAutoFit/>
          </a:bodyPr>
          <a:lstStyle/>
          <a:p>
            <a:r>
              <a:rPr lang="vi-VN" sz="2800" b="0" i="0" dirty="0">
                <a:solidFill>
                  <a:srgbClr val="0070C0"/>
                </a:solidFill>
                <a:effectLst/>
                <a:latin typeface="Times New Roman" panose="02020603050405020304" pitchFamily="18" charset="0"/>
                <a:cs typeface="Times New Roman" panose="02020603050405020304" pitchFamily="18" charset="0"/>
              </a:rPr>
              <a:t>Bé thích ra ban công ngồi với ông nội, nghe ông rủ rỉ giảng về từng loài cây</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16EA0DF-05D0-4422-982B-3D48F6137FCE}"/>
              </a:ext>
            </a:extLst>
          </p:cNvPr>
          <p:cNvSpPr txBox="1"/>
          <p:nvPr/>
        </p:nvSpPr>
        <p:spPr>
          <a:xfrm>
            <a:off x="732183" y="3600243"/>
            <a:ext cx="6251713" cy="523220"/>
          </a:xfrm>
          <a:prstGeom prst="rect">
            <a:avLst/>
          </a:prstGeom>
          <a:noFill/>
        </p:spPr>
        <p:txBody>
          <a:bodyPr wrap="square">
            <a:spAutoFit/>
          </a:bodyPr>
          <a:lstStyle/>
          <a:p>
            <a:r>
              <a:rPr lang="en-US" b="1" dirty="0">
                <a:latin typeface="Tw Cen MT Condensed Extra Bold" panose="020B0803020202020204" pitchFamily="34" charset="0"/>
              </a:rPr>
              <a:t>*  </a:t>
            </a:r>
            <a:r>
              <a:rPr lang="en-US" sz="2800" b="1" dirty="0" err="1">
                <a:solidFill>
                  <a:srgbClr val="C00000"/>
                </a:solidFill>
                <a:latin typeface="Times New Roman" panose="02020603050405020304" pitchFamily="18" charset="0"/>
                <a:cs typeface="Times New Roman" panose="02020603050405020304" pitchFamily="18" charset="0"/>
              </a:rPr>
              <a:t>Vẻ</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đẹp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vườn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nhà</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bé</a:t>
            </a:r>
            <a:r>
              <a:rPr lang="en-US" sz="2800" b="1" dirty="0">
                <a:solidFill>
                  <a:srgbClr val="C00000"/>
                </a:solidFill>
                <a:latin typeface="Times New Roman" panose="02020603050405020304" pitchFamily="18" charset="0"/>
                <a:cs typeface="Times New Roman" panose="02020603050405020304" pitchFamily="18" charset="0"/>
              </a:rPr>
              <a:t> Thu </a:t>
            </a:r>
            <a:endParaRPr lang="vi-VN"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55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80">
                                          <p:stCondLst>
                                            <p:cond delay="0"/>
                                          </p:stCondLst>
                                        </p:cTn>
                                        <p:tgtEl>
                                          <p:spTgt spid="14"/>
                                        </p:tgtEl>
                                      </p:cBhvr>
                                    </p:animEffect>
                                    <p:anim calcmode="lin" valueType="num">
                                      <p:cBhvr>
                                        <p:cTn id="3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6" dur="26">
                                          <p:stCondLst>
                                            <p:cond delay="650"/>
                                          </p:stCondLst>
                                        </p:cTn>
                                        <p:tgtEl>
                                          <p:spTgt spid="14"/>
                                        </p:tgtEl>
                                      </p:cBhvr>
                                      <p:to x="100000" y="60000"/>
                                    </p:animScale>
                                    <p:animScale>
                                      <p:cBhvr>
                                        <p:cTn id="37" dur="166" decel="50000">
                                          <p:stCondLst>
                                            <p:cond delay="676"/>
                                          </p:stCondLst>
                                        </p:cTn>
                                        <p:tgtEl>
                                          <p:spTgt spid="14"/>
                                        </p:tgtEl>
                                      </p:cBhvr>
                                      <p:to x="100000" y="100000"/>
                                    </p:animScale>
                                    <p:animScale>
                                      <p:cBhvr>
                                        <p:cTn id="38" dur="26">
                                          <p:stCondLst>
                                            <p:cond delay="1312"/>
                                          </p:stCondLst>
                                        </p:cTn>
                                        <p:tgtEl>
                                          <p:spTgt spid="14"/>
                                        </p:tgtEl>
                                      </p:cBhvr>
                                      <p:to x="100000" y="80000"/>
                                    </p:animScale>
                                    <p:animScale>
                                      <p:cBhvr>
                                        <p:cTn id="39" dur="166" decel="50000">
                                          <p:stCondLst>
                                            <p:cond delay="1338"/>
                                          </p:stCondLst>
                                        </p:cTn>
                                        <p:tgtEl>
                                          <p:spTgt spid="14"/>
                                        </p:tgtEl>
                                      </p:cBhvr>
                                      <p:to x="100000" y="100000"/>
                                    </p:animScale>
                                    <p:animScale>
                                      <p:cBhvr>
                                        <p:cTn id="40" dur="26">
                                          <p:stCondLst>
                                            <p:cond delay="1642"/>
                                          </p:stCondLst>
                                        </p:cTn>
                                        <p:tgtEl>
                                          <p:spTgt spid="14"/>
                                        </p:tgtEl>
                                      </p:cBhvr>
                                      <p:to x="100000" y="90000"/>
                                    </p:animScale>
                                    <p:animScale>
                                      <p:cBhvr>
                                        <p:cTn id="41" dur="166" decel="50000">
                                          <p:stCondLst>
                                            <p:cond delay="1668"/>
                                          </p:stCondLst>
                                        </p:cTn>
                                        <p:tgtEl>
                                          <p:spTgt spid="14"/>
                                        </p:tgtEl>
                                      </p:cBhvr>
                                      <p:to x="100000" y="100000"/>
                                    </p:animScale>
                                    <p:animScale>
                                      <p:cBhvr>
                                        <p:cTn id="42" dur="26">
                                          <p:stCondLst>
                                            <p:cond delay="1808"/>
                                          </p:stCondLst>
                                        </p:cTn>
                                        <p:tgtEl>
                                          <p:spTgt spid="14"/>
                                        </p:tgtEl>
                                      </p:cBhvr>
                                      <p:to x="100000" y="95000"/>
                                    </p:animScale>
                                    <p:animScale>
                                      <p:cBhvr>
                                        <p:cTn id="43" dur="166" decel="50000">
                                          <p:stCondLst>
                                            <p:cond delay="1834"/>
                                          </p:stCondLst>
                                        </p:cTn>
                                        <p:tgtEl>
                                          <p:spTgt spid="1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2" grpId="0"/>
      <p:bldP spid="14" grpId="0"/>
      <p:bldP spid="1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ý tưởng thiết kế ban công chung cư đẹp hút hồn đón tết">
            <a:extLst>
              <a:ext uri="{FF2B5EF4-FFF2-40B4-BE49-F238E27FC236}">
                <a16:creationId xmlns:a16="http://schemas.microsoft.com/office/drawing/2014/main" id="{AD6E89A8-0AB5-4D4E-B96F-E7DB50B23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20" y="744421"/>
            <a:ext cx="6054380" cy="63587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554852-C63C-462F-A4D5-D11319A47AED}"/>
              </a:ext>
            </a:extLst>
          </p:cNvPr>
          <p:cNvSpPr txBox="1"/>
          <p:nvPr/>
        </p:nvSpPr>
        <p:spPr>
          <a:xfrm>
            <a:off x="2623930" y="159026"/>
            <a:ext cx="6530009" cy="646331"/>
          </a:xfrm>
          <a:prstGeom prst="rect">
            <a:avLst/>
          </a:prstGeom>
          <a:noFill/>
        </p:spPr>
        <p:txBody>
          <a:bodyPr wrap="square">
            <a:spAutoFit/>
          </a:bodyPr>
          <a:lstStyle/>
          <a:p>
            <a:pPr algn="ctr"/>
            <a:r>
              <a:rPr lang="vi-VN" sz="3600" b="1" i="0" dirty="0">
                <a:solidFill>
                  <a:schemeClr val="accent5"/>
                </a:solidFill>
                <a:effectLst/>
                <a:latin typeface="Times New Roman" panose="02020603050405020304" pitchFamily="18" charset="0"/>
                <a:cs typeface="Times New Roman" panose="02020603050405020304" pitchFamily="18" charset="0"/>
              </a:rPr>
              <a:t>Ban công</a:t>
            </a:r>
            <a:endParaRPr lang="vi-VN" sz="3600" b="1" dirty="0">
              <a:solidFill>
                <a:schemeClr val="accent5"/>
              </a:solidFill>
              <a:latin typeface="Times New Roman" panose="02020603050405020304" pitchFamily="18" charset="0"/>
              <a:cs typeface="Times New Roman" panose="02020603050405020304" pitchFamily="18" charset="0"/>
            </a:endParaRPr>
          </a:p>
        </p:txBody>
      </p:sp>
      <p:pic>
        <p:nvPicPr>
          <p:cNvPr id="1028" name="Picture 4" descr="4+ Mẫu thiết kế vườn ban công chung cư tuyệt đẹp 2019">
            <a:extLst>
              <a:ext uri="{FF2B5EF4-FFF2-40B4-BE49-F238E27FC236}">
                <a16:creationId xmlns:a16="http://schemas.microsoft.com/office/drawing/2014/main" id="{CF477F19-DCFF-4DB2-9BFF-4AE64F407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44422"/>
            <a:ext cx="5857461" cy="635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39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2D8BD0-198E-49AE-8E62-5594FAD3A700}"/>
              </a:ext>
            </a:extLst>
          </p:cNvPr>
          <p:cNvSpPr txBox="1"/>
          <p:nvPr/>
        </p:nvSpPr>
        <p:spPr>
          <a:xfrm>
            <a:off x="1033671" y="302641"/>
            <a:ext cx="8587408"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7289637-1362-403F-B281-EA0451995DD5}"/>
              </a:ext>
            </a:extLst>
          </p:cNvPr>
          <p:cNvSpPr txBox="1"/>
          <p:nvPr/>
        </p:nvSpPr>
        <p:spPr>
          <a:xfrm>
            <a:off x="566530" y="3109148"/>
            <a:ext cx="10843592" cy="523220"/>
          </a:xfrm>
          <a:prstGeom prst="rect">
            <a:avLst/>
          </a:prstGeom>
          <a:noFill/>
        </p:spPr>
        <p:txBody>
          <a:bodyPr wrap="square">
            <a:spAutoFit/>
          </a:bodyPr>
          <a:lstStyle/>
          <a:p>
            <a:r>
              <a:rPr lang="vi-VN" sz="2800" b="0" i="0" dirty="0">
                <a:effectLst/>
                <a:latin typeface="Times New Roman" panose="02020603050405020304" pitchFamily="18" charset="0"/>
                <a:cs typeface="Times New Roman" panose="02020603050405020304" pitchFamily="18" charset="0"/>
              </a:rPr>
              <a:t>2. Mỗi loài cây trên ban công nhà bé Thu có những đặc điểm gì nổi bật ?</a:t>
            </a:r>
            <a:endParaRPr lang="vi-VN"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690B706-860C-49DF-861D-D63D1C85EC75}"/>
              </a:ext>
            </a:extLst>
          </p:cNvPr>
          <p:cNvSpPr txBox="1"/>
          <p:nvPr/>
        </p:nvSpPr>
        <p:spPr>
          <a:xfrm>
            <a:off x="622852" y="2339954"/>
            <a:ext cx="4174435"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endParaRPr lang="vi-VN" sz="32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810584C-EF5B-453A-970B-73A90B8A604F}"/>
              </a:ext>
            </a:extLst>
          </p:cNvPr>
          <p:cNvSpPr txBox="1"/>
          <p:nvPr/>
        </p:nvSpPr>
        <p:spPr>
          <a:xfrm>
            <a:off x="781878" y="3746489"/>
            <a:ext cx="11277600" cy="1815882"/>
          </a:xfrm>
          <a:prstGeom prst="rect">
            <a:avLst/>
          </a:prstGeom>
          <a:noFill/>
        </p:spPr>
        <p:txBody>
          <a:bodyPr wrap="square">
            <a:spAutoFit/>
          </a:bodyPr>
          <a:lstStyle/>
          <a:p>
            <a:pPr algn="l"/>
            <a:r>
              <a:rPr lang="vi-VN" sz="2800" b="0" i="0" dirty="0">
                <a:solidFill>
                  <a:srgbClr val="0070C0"/>
                </a:solidFill>
                <a:effectLst/>
                <a:latin typeface="Times New Roman" panose="02020603050405020304" pitchFamily="18" charset="0"/>
                <a:cs typeface="Times New Roman" panose="02020603050405020304" pitchFamily="18" charset="0"/>
              </a:rPr>
              <a:t>Cây quỳnh: lá dày, giữ đựơc nước.</a:t>
            </a:r>
          </a:p>
          <a:p>
            <a:pPr algn="l"/>
            <a:r>
              <a:rPr lang="vi-VN" sz="2800" b="0" i="0" dirty="0">
                <a:solidFill>
                  <a:srgbClr val="0070C0"/>
                </a:solidFill>
                <a:effectLst/>
                <a:latin typeface="Times New Roman" panose="02020603050405020304" pitchFamily="18" charset="0"/>
                <a:cs typeface="Times New Roman" panose="02020603050405020304" pitchFamily="18" charset="0"/>
              </a:rPr>
              <a:t>Cây hoa tigôn: thò râu, theo gió ngọ nguậy như vòi voi.</a:t>
            </a:r>
          </a:p>
          <a:p>
            <a:pPr algn="l"/>
            <a:r>
              <a:rPr lang="vi-VN" sz="2800" b="0" i="0" dirty="0">
                <a:solidFill>
                  <a:srgbClr val="0070C0"/>
                </a:solidFill>
                <a:effectLst/>
                <a:latin typeface="Times New Roman" panose="02020603050405020304" pitchFamily="18" charset="0"/>
                <a:cs typeface="Times New Roman" panose="02020603050405020304" pitchFamily="18" charset="0"/>
              </a:rPr>
              <a:t>Cây hoa giấy: bị vòi tigôn quấn nhiều vòng.</a:t>
            </a:r>
          </a:p>
          <a:p>
            <a:pPr algn="l"/>
            <a:r>
              <a:rPr lang="vi-VN" sz="2800" b="0" i="0" dirty="0">
                <a:solidFill>
                  <a:srgbClr val="0070C0"/>
                </a:solidFill>
                <a:effectLst/>
                <a:latin typeface="Times New Roman" panose="02020603050405020304" pitchFamily="18" charset="0"/>
                <a:cs typeface="Times New Roman" panose="02020603050405020304" pitchFamily="18" charset="0"/>
              </a:rPr>
              <a:t>Cây đa Ấn Độ: bặt ra những búp đỏ hồng nhọn hoắt, xoè những lá nâu rõ to.</a:t>
            </a:r>
          </a:p>
        </p:txBody>
      </p:sp>
    </p:spTree>
    <p:extLst>
      <p:ext uri="{BB962C8B-B14F-4D97-AF65-F5344CB8AC3E}">
        <p14:creationId xmlns:p14="http://schemas.microsoft.com/office/powerpoint/2010/main" val="141083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ay quynh">
            <a:extLst>
              <a:ext uri="{FF2B5EF4-FFF2-40B4-BE49-F238E27FC236}">
                <a16:creationId xmlns:a16="http://schemas.microsoft.com/office/drawing/2014/main" id="{2D653F4C-5F1C-4D3E-B848-508D88540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 y="816638"/>
            <a:ext cx="3951824" cy="60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oa_quynh2">
            <a:extLst>
              <a:ext uri="{FF2B5EF4-FFF2-40B4-BE49-F238E27FC236}">
                <a16:creationId xmlns:a16="http://schemas.microsoft.com/office/drawing/2014/main" id="{CB688CD8-0919-4497-A1FB-9A64ED488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816638"/>
            <a:ext cx="7961882" cy="5884439"/>
          </a:xfrm>
          <a:prstGeom prst="rect">
            <a:avLst/>
          </a:prstGeom>
          <a:noFill/>
          <a:ln w="76200">
            <a:solidFill>
              <a:srgbClr val="33CCCC"/>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C464DED-5184-4499-B916-EDC0E28EAB30}"/>
              </a:ext>
            </a:extLst>
          </p:cNvPr>
          <p:cNvSpPr txBox="1"/>
          <p:nvPr/>
        </p:nvSpPr>
        <p:spPr>
          <a:xfrm>
            <a:off x="2123022" y="156923"/>
            <a:ext cx="7961882" cy="1077218"/>
          </a:xfrm>
          <a:prstGeom prst="rect">
            <a:avLst/>
          </a:prstGeom>
          <a:noFill/>
        </p:spPr>
        <p:txBody>
          <a:bodyPr wrap="square" rtlCol="0">
            <a:spAutoFit/>
          </a:bodyPr>
          <a:lstStyle/>
          <a:p>
            <a:pPr algn="ctr"/>
            <a:r>
              <a:rPr lang="vi-VN" sz="3200" b="1" dirty="0">
                <a:solidFill>
                  <a:srgbClr val="C00000"/>
                </a:solidFill>
                <a:latin typeface="Times New Roman" panose="02020603050405020304" pitchFamily="18" charset="0"/>
                <a:cs typeface="Times New Roman" panose="02020603050405020304" pitchFamily="18" charset="0"/>
              </a:rPr>
              <a:t>Cây quỳnh</a:t>
            </a:r>
            <a:r>
              <a:rPr lang="en-US" sz="3200" b="1" dirty="0">
                <a:solidFill>
                  <a:srgbClr val="C00000"/>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Lá</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dày</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giữ</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nước</a:t>
            </a:r>
            <a:endParaRPr lang="en-US" altLang="en-US" sz="3200" b="1" dirty="0">
              <a:solidFill>
                <a:srgbClr val="0000FF"/>
              </a:solidFill>
              <a:latin typeface="Times New Roman" panose="02020603050405020304" pitchFamily="18" charset="0"/>
              <a:cs typeface="Times New Roman" panose="02020603050405020304" pitchFamily="18" charset="0"/>
            </a:endParaRPr>
          </a:p>
          <a:p>
            <a:pPr algn="ctr"/>
            <a:endParaRPr lang="vi-VN"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548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51889F9-DC1B-4434-9426-5185F55C125D}"/>
              </a:ext>
            </a:extLst>
          </p:cNvPr>
          <p:cNvGrpSpPr>
            <a:grpSpLocks/>
          </p:cNvGrpSpPr>
          <p:nvPr/>
        </p:nvGrpSpPr>
        <p:grpSpPr bwMode="auto">
          <a:xfrm>
            <a:off x="114300" y="609599"/>
            <a:ext cx="11555730" cy="6361043"/>
            <a:chOff x="384" y="2592"/>
            <a:chExt cx="2352" cy="1584"/>
          </a:xfrm>
        </p:grpSpPr>
        <p:pic>
          <p:nvPicPr>
            <p:cNvPr id="6" name="Picture 5" descr="hoa ti gôn">
              <a:extLst>
                <a:ext uri="{FF2B5EF4-FFF2-40B4-BE49-F238E27FC236}">
                  <a16:creationId xmlns:a16="http://schemas.microsoft.com/office/drawing/2014/main" id="{2EE1FDE2-D93A-455F-8D80-3B137608F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2592"/>
              <a:ext cx="235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a:extLst>
                <a:ext uri="{FF2B5EF4-FFF2-40B4-BE49-F238E27FC236}">
                  <a16:creationId xmlns:a16="http://schemas.microsoft.com/office/drawing/2014/main" id="{CC129BFD-ABCA-4D71-BFE9-61F6596812BB}"/>
                </a:ext>
              </a:extLst>
            </p:cNvPr>
            <p:cNvSpPr txBox="1">
              <a:spLocks noChangeArrowheads="1"/>
            </p:cNvSpPr>
            <p:nvPr/>
          </p:nvSpPr>
          <p:spPr bwMode="auto">
            <a:xfrm>
              <a:off x="491" y="3990"/>
              <a:ext cx="1861"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dirty="0">
                <a:solidFill>
                  <a:schemeClr val="bg1"/>
                </a:solidFill>
                <a:latin typeface="Times New Roman" panose="02020603050405020304" pitchFamily="18" charset="0"/>
              </a:endParaRPr>
            </a:p>
          </p:txBody>
        </p:sp>
      </p:grpSp>
      <p:sp>
        <p:nvSpPr>
          <p:cNvPr id="15" name="TextBox 14">
            <a:extLst>
              <a:ext uri="{FF2B5EF4-FFF2-40B4-BE49-F238E27FC236}">
                <a16:creationId xmlns:a16="http://schemas.microsoft.com/office/drawing/2014/main" id="{BB094528-C39E-439F-A5AD-875430880E4E}"/>
              </a:ext>
            </a:extLst>
          </p:cNvPr>
          <p:cNvSpPr txBox="1"/>
          <p:nvPr/>
        </p:nvSpPr>
        <p:spPr>
          <a:xfrm>
            <a:off x="2817214" y="59264"/>
            <a:ext cx="6102626" cy="523220"/>
          </a:xfrm>
          <a:prstGeom prst="rect">
            <a:avLst/>
          </a:prstGeom>
          <a:noFill/>
        </p:spPr>
        <p:txBody>
          <a:bodyPr wrap="square">
            <a:spAutoFit/>
          </a:bodyPr>
          <a:lstStyle/>
          <a:p>
            <a:pPr algn="ctr" eaLnBrk="1" hangingPunct="1">
              <a:spcBef>
                <a:spcPct val="50000"/>
              </a:spcBef>
              <a:buFontTx/>
              <a:buNone/>
            </a:pPr>
            <a:r>
              <a:rPr lang="vi-VN" altLang="en-US" sz="2800" b="1" dirty="0">
                <a:solidFill>
                  <a:srgbClr val="FF0000"/>
                </a:solidFill>
                <a:latin typeface="Times New Roman" panose="02020603050405020304" pitchFamily="18" charset="0"/>
              </a:rPr>
              <a:t>Cây hoa ti gôn</a:t>
            </a:r>
            <a:endParaRPr lang="en-US" altLang="en-US" sz="28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35181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
          <p:cNvGrpSpPr>
            <a:grpSpLocks/>
          </p:cNvGrpSpPr>
          <p:nvPr/>
        </p:nvGrpSpPr>
        <p:grpSpPr bwMode="auto">
          <a:xfrm>
            <a:off x="5292090" y="0"/>
            <a:ext cx="6632054" cy="6640830"/>
            <a:chOff x="2880" y="2592"/>
            <a:chExt cx="2496" cy="1584"/>
          </a:xfrm>
        </p:grpSpPr>
        <p:pic>
          <p:nvPicPr>
            <p:cNvPr id="12294" name="Picture 8" descr="cây đ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2592"/>
              <a:ext cx="249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9"/>
            <p:cNvSpPr txBox="1">
              <a:spLocks noChangeArrowheads="1"/>
            </p:cNvSpPr>
            <p:nvPr/>
          </p:nvSpPr>
          <p:spPr bwMode="auto">
            <a:xfrm>
              <a:off x="3408" y="3792"/>
              <a:ext cx="153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dirty="0" err="1">
                  <a:solidFill>
                    <a:srgbClr val="FFFF00"/>
                  </a:solidFill>
                  <a:latin typeface="Times New Roman" panose="02020603050405020304" pitchFamily="18" charset="0"/>
                  <a:cs typeface="Times New Roman" panose="02020603050405020304" pitchFamily="18" charset="0"/>
                </a:rPr>
                <a:t>Cây</a:t>
              </a:r>
              <a:r>
                <a:rPr lang="en-US" altLang="en-US" b="1" dirty="0">
                  <a:solidFill>
                    <a:srgbClr val="FFFF00"/>
                  </a:solidFill>
                  <a:latin typeface="Times New Roman" panose="02020603050405020304" pitchFamily="18" charset="0"/>
                  <a:cs typeface="Times New Roman" panose="02020603050405020304" pitchFamily="18" charset="0"/>
                </a:rPr>
                <a:t> </a:t>
              </a:r>
              <a:r>
                <a:rPr lang="en-US" altLang="en-US" b="1" dirty="0" err="1">
                  <a:solidFill>
                    <a:srgbClr val="FFFF00"/>
                  </a:solidFill>
                  <a:latin typeface="Times New Roman" panose="02020603050405020304" pitchFamily="18" charset="0"/>
                  <a:cs typeface="Times New Roman" panose="02020603050405020304" pitchFamily="18" charset="0"/>
                </a:rPr>
                <a:t>đa</a:t>
              </a:r>
              <a:r>
                <a:rPr lang="en-US" altLang="en-US" b="1" dirty="0">
                  <a:solidFill>
                    <a:srgbClr val="FFFF00"/>
                  </a:solidFill>
                  <a:latin typeface="Times New Roman" panose="02020603050405020304" pitchFamily="18" charset="0"/>
                  <a:cs typeface="Times New Roman" panose="02020603050405020304" pitchFamily="18" charset="0"/>
                </a:rPr>
                <a:t> </a:t>
              </a:r>
              <a:r>
                <a:rPr lang="en-US" altLang="en-US" b="1" dirty="0" err="1">
                  <a:solidFill>
                    <a:srgbClr val="FFFF00"/>
                  </a:solidFill>
                  <a:latin typeface="Times New Roman" panose="02020603050405020304" pitchFamily="18" charset="0"/>
                  <a:cs typeface="Times New Roman" panose="02020603050405020304" pitchFamily="18" charset="0"/>
                </a:rPr>
                <a:t>Ấn</a:t>
              </a:r>
              <a:r>
                <a:rPr lang="en-US" altLang="en-US" b="1" dirty="0">
                  <a:solidFill>
                    <a:srgbClr val="FFFF00"/>
                  </a:solidFill>
                  <a:latin typeface="Times New Roman" panose="02020603050405020304" pitchFamily="18" charset="0"/>
                  <a:cs typeface="Times New Roman" panose="02020603050405020304" pitchFamily="18" charset="0"/>
                </a:rPr>
                <a:t> </a:t>
              </a:r>
              <a:r>
                <a:rPr lang="en-US" altLang="en-US" b="1" dirty="0" err="1">
                  <a:solidFill>
                    <a:srgbClr val="FFFF00"/>
                  </a:solidFill>
                  <a:latin typeface="Times New Roman" panose="02020603050405020304" pitchFamily="18" charset="0"/>
                  <a:cs typeface="Times New Roman" panose="02020603050405020304" pitchFamily="18" charset="0"/>
                </a:rPr>
                <a:t>Độ</a:t>
              </a:r>
              <a:endParaRPr lang="en-US" altLang="en-US" b="1" dirty="0">
                <a:solidFill>
                  <a:srgbClr val="FFFF00"/>
                </a:solidFill>
                <a:latin typeface="Times New Roman" panose="02020603050405020304" pitchFamily="18" charset="0"/>
                <a:cs typeface="Times New Roman" panose="02020603050405020304" pitchFamily="18" charset="0"/>
              </a:endParaRPr>
            </a:p>
          </p:txBody>
        </p:sp>
      </p:grpSp>
      <p:pic>
        <p:nvPicPr>
          <p:cNvPr id="117764" name="Picture 4" descr="cay da bup ổ"/>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 y="-80010"/>
            <a:ext cx="5795010" cy="7033452"/>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88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117764"/>
                                        </p:tgtEl>
                                        <p:attrNameLst>
                                          <p:attrName>style.visibility</p:attrName>
                                        </p:attrNameLst>
                                      </p:cBhvr>
                                      <p:to>
                                        <p:strVal val="visible"/>
                                      </p:to>
                                    </p:set>
                                    <p:anim calcmode="lin" valueType="num">
                                      <p:cBhvr>
                                        <p:cTn id="12" dur="500" fill="hold"/>
                                        <p:tgtEl>
                                          <p:spTgt spid="117764"/>
                                        </p:tgtEl>
                                        <p:attrNameLst>
                                          <p:attrName>ppt_w</p:attrName>
                                        </p:attrNameLst>
                                      </p:cBhvr>
                                      <p:tavLst>
                                        <p:tav tm="0">
                                          <p:val>
                                            <p:fltVal val="0"/>
                                          </p:val>
                                        </p:tav>
                                        <p:tav tm="100000">
                                          <p:val>
                                            <p:strVal val="#ppt_w"/>
                                          </p:val>
                                        </p:tav>
                                      </p:tavLst>
                                    </p:anim>
                                    <p:anim calcmode="lin" valueType="num">
                                      <p:cBhvr>
                                        <p:cTn id="13" dur="500" fill="hold"/>
                                        <p:tgtEl>
                                          <p:spTgt spid="1177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7F5ED8-0D10-40B3-BD1E-9B783D059234}"/>
              </a:ext>
            </a:extLst>
          </p:cNvPr>
          <p:cNvSpPr txBox="1"/>
          <p:nvPr/>
        </p:nvSpPr>
        <p:spPr>
          <a:xfrm>
            <a:off x="410817" y="302641"/>
            <a:ext cx="10151166"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B97BEE9-1606-4200-B99B-1C2B2E99456F}"/>
              </a:ext>
            </a:extLst>
          </p:cNvPr>
          <p:cNvSpPr txBox="1"/>
          <p:nvPr/>
        </p:nvSpPr>
        <p:spPr>
          <a:xfrm>
            <a:off x="742121" y="3785371"/>
            <a:ext cx="9369288" cy="1384995"/>
          </a:xfrm>
          <a:prstGeom prst="rect">
            <a:avLst/>
          </a:prstGeom>
          <a:noFill/>
        </p:spPr>
        <p:txBody>
          <a:bodyPr wrap="square">
            <a:spAutoFit/>
          </a:bodyPr>
          <a:lstStyle/>
          <a:p>
            <a:r>
              <a:rPr lang="en-US" sz="2800" b="1" i="1" dirty="0">
                <a:solidFill>
                  <a:srgbClr val="0070C0"/>
                </a:solidFill>
                <a:latin typeface="Times New Roman" panose="02020603050405020304" pitchFamily="18" charset="0"/>
                <a:cs typeface="Times New Roman" panose="02020603050405020304" pitchFamily="18" charset="0"/>
              </a:rPr>
              <a:t>Ban </a:t>
            </a:r>
            <a:r>
              <a:rPr lang="en-US" sz="2800" b="1" i="1" dirty="0" err="1">
                <a:solidFill>
                  <a:srgbClr val="0070C0"/>
                </a:solidFill>
                <a:latin typeface="Times New Roman" panose="02020603050405020304" pitchFamily="18" charset="0"/>
                <a:cs typeface="Times New Roman" panose="02020603050405020304" pitchFamily="18" charset="0"/>
              </a:rPr>
              <a:t>công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nhà</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bé</a:t>
            </a:r>
            <a:r>
              <a:rPr lang="en-US" sz="2800" b="1" i="1" dirty="0">
                <a:solidFill>
                  <a:srgbClr val="0070C0"/>
                </a:solidFill>
                <a:latin typeface="Times New Roman" panose="02020603050405020304" pitchFamily="18" charset="0"/>
                <a:cs typeface="Times New Roman" panose="02020603050405020304" pitchFamily="18" charset="0"/>
              </a:rPr>
              <a:t> Thu </a:t>
            </a:r>
            <a:r>
              <a:rPr lang="en-US" sz="2800" b="1" i="1" dirty="0" err="1">
                <a:solidFill>
                  <a:srgbClr val="0070C0"/>
                </a:solidFill>
                <a:latin typeface="Times New Roman" panose="02020603050405020304" pitchFamily="18" charset="0"/>
                <a:cs typeface="Times New Roman" panose="02020603050405020304" pitchFamily="18" charset="0"/>
              </a:rPr>
              <a:t>có</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rất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nhiều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loại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cây</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mỗi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cây</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mang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lại</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một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vẻ</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đẹp</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riêng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rất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đáng</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yêu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tạo</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nên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một</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khu</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vườn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nhỏ</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xinh</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xắn</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cho</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gia</a:t>
            </a:r>
            <a:r>
              <a:rPr lang="en-US" sz="2800" b="1" i="1" dirty="0">
                <a:solidFill>
                  <a:srgbClr val="0070C0"/>
                </a:solidFill>
                <a:latin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cs typeface="Times New Roman" panose="02020603050405020304" pitchFamily="18" charset="0"/>
              </a:rPr>
              <a:t>đình</a:t>
            </a:r>
            <a:r>
              <a:rPr lang="en-US" sz="2800" b="1" i="1" dirty="0">
                <a:solidFill>
                  <a:srgbClr val="0070C0"/>
                </a:solidFill>
                <a:latin typeface="Times New Roman" panose="02020603050405020304" pitchFamily="18" charset="0"/>
                <a:cs typeface="Times New Roman" panose="02020603050405020304" pitchFamily="18" charset="0"/>
              </a:rPr>
              <a:t>. </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DC8C0BE-4B49-4EA8-B24F-D16C839A4801}"/>
              </a:ext>
            </a:extLst>
          </p:cNvPr>
          <p:cNvSpPr txBox="1"/>
          <p:nvPr/>
        </p:nvSpPr>
        <p:spPr>
          <a:xfrm>
            <a:off x="742121" y="2180078"/>
            <a:ext cx="9819861" cy="523220"/>
          </a:xfrm>
          <a:prstGeom prst="rect">
            <a:avLst/>
          </a:prstGeom>
          <a:noFill/>
        </p:spPr>
        <p:txBody>
          <a:bodyPr wrap="square">
            <a:spAutoFit/>
          </a:bodyPr>
          <a:lstStyle/>
          <a:p>
            <a:r>
              <a:rPr lang="vi-VN" sz="2800" b="1" i="0" dirty="0">
                <a:effectLst/>
                <a:latin typeface="Times New Roman" panose="02020603050405020304" pitchFamily="18" charset="0"/>
                <a:cs typeface="Times New Roman" panose="02020603050405020304" pitchFamily="18" charset="0"/>
              </a:rPr>
              <a:t>Qua đoạn này các em thấy khu vườn nhà Thu như thế nào?</a:t>
            </a:r>
            <a:endParaRPr lang="vi-VN"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B6B6B22-3A0C-478D-88D0-593266ADA172}"/>
              </a:ext>
            </a:extLst>
          </p:cNvPr>
          <p:cNvSpPr txBox="1"/>
          <p:nvPr/>
        </p:nvSpPr>
        <p:spPr>
          <a:xfrm>
            <a:off x="848139" y="2892820"/>
            <a:ext cx="8305801" cy="523220"/>
          </a:xfrm>
          <a:prstGeom prst="rect">
            <a:avLst/>
          </a:prstGeom>
          <a:noFill/>
        </p:spPr>
        <p:txBody>
          <a:bodyPr wrap="square">
            <a:spAutoFit/>
          </a:bodyPr>
          <a:lstStyle/>
          <a:p>
            <a:r>
              <a:rPr lang="vi-VN" sz="2800" b="1" i="0" dirty="0">
                <a:solidFill>
                  <a:srgbClr val="C00000"/>
                </a:solidFill>
                <a:effectLst/>
                <a:latin typeface="Times New Roman" panose="02020603050405020304" pitchFamily="18" charset="0"/>
                <a:cs typeface="Times New Roman" panose="02020603050405020304" pitchFamily="18" charset="0"/>
              </a:rPr>
              <a:t>- Vẻ đẹp của các loài hoa</a:t>
            </a:r>
            <a:r>
              <a:rPr lang="vi-VN" sz="2800" b="0" i="0" dirty="0">
                <a:solidFill>
                  <a:srgbClr val="C00000"/>
                </a:solidFill>
                <a:effectLst/>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1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80">
                                          <p:stCondLst>
                                            <p:cond delay="0"/>
                                          </p:stCondLst>
                                        </p:cTn>
                                        <p:tgtEl>
                                          <p:spTgt spid="12"/>
                                        </p:tgtEl>
                                      </p:cBhvr>
                                    </p:animEffect>
                                    <p:anim calcmode="lin" valueType="num">
                                      <p:cBhvr>
                                        <p:cTn id="2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2" dur="26">
                                          <p:stCondLst>
                                            <p:cond delay="650"/>
                                          </p:stCondLst>
                                        </p:cTn>
                                        <p:tgtEl>
                                          <p:spTgt spid="12"/>
                                        </p:tgtEl>
                                      </p:cBhvr>
                                      <p:to x="100000" y="60000"/>
                                    </p:animScale>
                                    <p:animScale>
                                      <p:cBhvr>
                                        <p:cTn id="33" dur="166" decel="50000">
                                          <p:stCondLst>
                                            <p:cond delay="676"/>
                                          </p:stCondLst>
                                        </p:cTn>
                                        <p:tgtEl>
                                          <p:spTgt spid="12"/>
                                        </p:tgtEl>
                                      </p:cBhvr>
                                      <p:to x="100000" y="100000"/>
                                    </p:animScale>
                                    <p:animScale>
                                      <p:cBhvr>
                                        <p:cTn id="34" dur="26">
                                          <p:stCondLst>
                                            <p:cond delay="1312"/>
                                          </p:stCondLst>
                                        </p:cTn>
                                        <p:tgtEl>
                                          <p:spTgt spid="12"/>
                                        </p:tgtEl>
                                      </p:cBhvr>
                                      <p:to x="100000" y="80000"/>
                                    </p:animScale>
                                    <p:animScale>
                                      <p:cBhvr>
                                        <p:cTn id="35" dur="166" decel="50000">
                                          <p:stCondLst>
                                            <p:cond delay="1338"/>
                                          </p:stCondLst>
                                        </p:cTn>
                                        <p:tgtEl>
                                          <p:spTgt spid="12"/>
                                        </p:tgtEl>
                                      </p:cBhvr>
                                      <p:to x="100000" y="100000"/>
                                    </p:animScale>
                                    <p:animScale>
                                      <p:cBhvr>
                                        <p:cTn id="36" dur="26">
                                          <p:stCondLst>
                                            <p:cond delay="1642"/>
                                          </p:stCondLst>
                                        </p:cTn>
                                        <p:tgtEl>
                                          <p:spTgt spid="12"/>
                                        </p:tgtEl>
                                      </p:cBhvr>
                                      <p:to x="100000" y="90000"/>
                                    </p:animScale>
                                    <p:animScale>
                                      <p:cBhvr>
                                        <p:cTn id="37" dur="166" decel="50000">
                                          <p:stCondLst>
                                            <p:cond delay="1668"/>
                                          </p:stCondLst>
                                        </p:cTn>
                                        <p:tgtEl>
                                          <p:spTgt spid="12"/>
                                        </p:tgtEl>
                                      </p:cBhvr>
                                      <p:to x="100000" y="100000"/>
                                    </p:animScale>
                                    <p:animScale>
                                      <p:cBhvr>
                                        <p:cTn id="38" dur="26">
                                          <p:stCondLst>
                                            <p:cond delay="1808"/>
                                          </p:stCondLst>
                                        </p:cTn>
                                        <p:tgtEl>
                                          <p:spTgt spid="12"/>
                                        </p:tgtEl>
                                      </p:cBhvr>
                                      <p:to x="100000" y="95000"/>
                                    </p:animScale>
                                    <p:animScale>
                                      <p:cBhvr>
                                        <p:cTn id="39" dur="166" decel="50000">
                                          <p:stCondLst>
                                            <p:cond delay="1834"/>
                                          </p:stCondLst>
                                        </p:cTn>
                                        <p:tgtEl>
                                          <p:spTgt spid="12"/>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8" grpId="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5F6FFC-D3D9-42EF-BB57-7710CECCE93D}"/>
              </a:ext>
            </a:extLst>
          </p:cNvPr>
          <p:cNvSpPr txBox="1"/>
          <p:nvPr/>
        </p:nvSpPr>
        <p:spPr>
          <a:xfrm>
            <a:off x="788006" y="2343151"/>
            <a:ext cx="9659014" cy="954107"/>
          </a:xfrm>
          <a:prstGeom prst="rect">
            <a:avLst/>
          </a:prstGeom>
          <a:noFill/>
        </p:spPr>
        <p:txBody>
          <a:bodyPr wrap="square">
            <a:spAutoFit/>
          </a:bodyPr>
          <a:lstStyle/>
          <a:p>
            <a:r>
              <a:rPr lang="vi-VN" sz="2800" b="0" i="0" dirty="0">
                <a:effectLst/>
                <a:latin typeface="Times New Roman" panose="02020603050405020304" pitchFamily="18" charset="0"/>
                <a:cs typeface="Times New Roman" panose="02020603050405020304" pitchFamily="18" charset="0"/>
              </a:rPr>
              <a:t>+ Vì sao khi thấy chim về đậu ở ban công. Thu muốn báo ngay cho Hằng biết ? (HSKG)</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314DC17-7495-437B-8ADB-1B1381ADD90A}"/>
              </a:ext>
            </a:extLst>
          </p:cNvPr>
          <p:cNvSpPr txBox="1"/>
          <p:nvPr/>
        </p:nvSpPr>
        <p:spPr>
          <a:xfrm>
            <a:off x="410817" y="302641"/>
            <a:ext cx="10151166"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42236BE-D972-492E-9523-C059BD664651}"/>
              </a:ext>
            </a:extLst>
          </p:cNvPr>
          <p:cNvSpPr txBox="1"/>
          <p:nvPr/>
        </p:nvSpPr>
        <p:spPr>
          <a:xfrm>
            <a:off x="902969" y="3177540"/>
            <a:ext cx="9659013" cy="523220"/>
          </a:xfrm>
          <a:prstGeom prst="rect">
            <a:avLst/>
          </a:prstGeom>
          <a:noFill/>
        </p:spPr>
        <p:txBody>
          <a:bodyPr wrap="square">
            <a:spAutoFit/>
          </a:bodyPr>
          <a:lstStyle/>
          <a:p>
            <a:r>
              <a:rPr lang="vi-VN" sz="2800" b="0" i="0" dirty="0">
                <a:solidFill>
                  <a:srgbClr val="0070C0"/>
                </a:solidFill>
                <a:effectLst/>
                <a:latin typeface="Times New Roman" panose="02020603050405020304" pitchFamily="18" charset="0"/>
                <a:cs typeface="Times New Roman" panose="02020603050405020304" pitchFamily="18" charset="0"/>
              </a:rPr>
              <a:t>Vì Thu muốn Hằng công nhận ban công nhà mình cũng là vườn.</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39DEAE3-77AA-41FC-9DB3-E0FD4605794E}"/>
              </a:ext>
            </a:extLst>
          </p:cNvPr>
          <p:cNvSpPr txBox="1"/>
          <p:nvPr/>
        </p:nvSpPr>
        <p:spPr>
          <a:xfrm>
            <a:off x="1005840" y="3700760"/>
            <a:ext cx="8081010" cy="523220"/>
          </a:xfrm>
          <a:prstGeom prst="rect">
            <a:avLst/>
          </a:prstGeom>
          <a:noFill/>
        </p:spPr>
        <p:txBody>
          <a:bodyPr wrap="square">
            <a:spAutoFit/>
          </a:bodyPr>
          <a:lstStyle/>
          <a:p>
            <a:r>
              <a:rPr lang="vi-VN" sz="2800" b="0" i="0" dirty="0">
                <a:effectLst/>
                <a:latin typeface="Times New Roman" panose="02020603050405020304" pitchFamily="18" charset="0"/>
                <a:cs typeface="Times New Roman" panose="02020603050405020304" pitchFamily="18" charset="0"/>
              </a:rPr>
              <a:t>+ Em hiểu “ Đất lành chim đậu “ là thế nào? (HSKG)</a:t>
            </a:r>
            <a:endParaRPr lang="vi-VN"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F5E0D3D-5F45-4931-A263-63F6EB286360}"/>
              </a:ext>
            </a:extLst>
          </p:cNvPr>
          <p:cNvSpPr txBox="1"/>
          <p:nvPr/>
        </p:nvSpPr>
        <p:spPr>
          <a:xfrm>
            <a:off x="1005840" y="4196420"/>
            <a:ext cx="9556142" cy="954107"/>
          </a:xfrm>
          <a:prstGeom prst="rect">
            <a:avLst/>
          </a:prstGeom>
          <a:noFill/>
        </p:spPr>
        <p:txBody>
          <a:bodyPr wrap="square">
            <a:spAutoFit/>
          </a:bodyPr>
          <a:lstStyle/>
          <a:p>
            <a:r>
              <a:rPr lang="vi-VN" sz="2800" b="0" i="0" dirty="0">
                <a:solidFill>
                  <a:srgbClr val="0070C0"/>
                </a:solidFill>
                <a:effectLst/>
                <a:latin typeface="Times New Roman" panose="02020603050405020304" pitchFamily="18" charset="0"/>
                <a:cs typeface="Times New Roman" panose="02020603050405020304" pitchFamily="18" charset="0"/>
              </a:rPr>
              <a:t>Là nơi tốt đẹp, thanh bình sẽ có chim về đậu, sẽ có người tìm đến để làm ăn.</a:t>
            </a:r>
            <a:endParaRPr lang="vi-VN" sz="2800" dirty="0">
              <a:solidFill>
                <a:srgbClr val="0070C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E84E2FD-1C30-4187-9745-BB7A7C299352}"/>
              </a:ext>
            </a:extLst>
          </p:cNvPr>
          <p:cNvSpPr/>
          <p:nvPr/>
        </p:nvSpPr>
        <p:spPr>
          <a:xfrm>
            <a:off x="902968" y="5150527"/>
            <a:ext cx="4719927" cy="1415772"/>
          </a:xfrm>
          <a:prstGeom prst="rect">
            <a:avLst/>
          </a:prstGeom>
        </p:spPr>
        <p:txBody>
          <a:bodyPr wrap="square">
            <a:spAutoFit/>
          </a:bodyPr>
          <a:lstStyle/>
          <a:p>
            <a:pPr marL="285750" indent="-285750">
              <a:buFontTx/>
              <a:buChar char="-"/>
            </a:pPr>
            <a:r>
              <a:rPr lang="en-US" sz="2800" b="1" dirty="0" err="1">
                <a:latin typeface="HP001 4 hàng" panose="020B0603050302020204" pitchFamily="34" charset="0"/>
              </a:rPr>
              <a:t>Ông</a:t>
            </a:r>
            <a:r>
              <a:rPr lang="en-US" sz="2800" b="1" dirty="0">
                <a:latin typeface="HP001 4 hàng" panose="020B0603050302020204" pitchFamily="34" charset="0"/>
              </a:rPr>
              <a:t> </a:t>
            </a:r>
            <a:r>
              <a:rPr lang="en-US" sz="2800" b="1" dirty="0" err="1">
                <a:latin typeface="HP001 4 hàng" panose="020B0603050302020204" pitchFamily="34" charset="0"/>
              </a:rPr>
              <a:t>gọi</a:t>
            </a:r>
            <a:r>
              <a:rPr lang="en-US" sz="2800" b="1" dirty="0">
                <a:latin typeface="HP001 4 hàng" panose="020B0603050302020204" pitchFamily="34" charset="0"/>
              </a:rPr>
              <a:t> </a:t>
            </a:r>
            <a:r>
              <a:rPr lang="en-US" sz="2800" b="1" dirty="0" err="1">
                <a:latin typeface="HP001 4 hàng" panose="020B0603050302020204" pitchFamily="34" charset="0"/>
              </a:rPr>
              <a:t>khu</a:t>
            </a:r>
            <a:r>
              <a:rPr lang="en-US" sz="2800" b="1" dirty="0">
                <a:latin typeface="HP001 4 hàng" panose="020B0603050302020204" pitchFamily="34" charset="0"/>
              </a:rPr>
              <a:t> </a:t>
            </a:r>
            <a:r>
              <a:rPr lang="en-US" sz="2800" b="1" dirty="0" err="1">
                <a:latin typeface="HP001 4 hàng" panose="020B0603050302020204" pitchFamily="34" charset="0"/>
              </a:rPr>
              <a:t>vườn</a:t>
            </a:r>
            <a:r>
              <a:rPr lang="en-US" sz="2800" b="1" dirty="0">
                <a:latin typeface="HP001 4 hàng" panose="020B0603050302020204" pitchFamily="34" charset="0"/>
              </a:rPr>
              <a:t> </a:t>
            </a:r>
            <a:r>
              <a:rPr lang="en-US" sz="2800" b="1" dirty="0" err="1">
                <a:latin typeface="HP001 4 hàng" panose="020B0603050302020204" pitchFamily="34" charset="0"/>
              </a:rPr>
              <a:t>là</a:t>
            </a:r>
            <a:r>
              <a:rPr lang="en-US" sz="2800" b="1" dirty="0">
                <a:latin typeface="HP001 4 hàng" panose="020B0603050302020204" pitchFamily="34" charset="0"/>
              </a:rPr>
              <a:t> </a:t>
            </a:r>
            <a:r>
              <a:rPr lang="en-US" sz="2800" b="1" dirty="0" err="1">
                <a:latin typeface="HP001 4 hàng" panose="020B0603050302020204" pitchFamily="34" charset="0"/>
              </a:rPr>
              <a:t>nơi</a:t>
            </a:r>
            <a:r>
              <a:rPr lang="en-US" sz="2800" b="1" dirty="0">
                <a:latin typeface="HP001 4 hàng" panose="020B0603050302020204" pitchFamily="34" charset="0"/>
              </a:rPr>
              <a:t> </a:t>
            </a:r>
          </a:p>
          <a:p>
            <a:r>
              <a:rPr lang="en-US" sz="4000" b="1" i="1" dirty="0">
                <a:solidFill>
                  <a:srgbClr val="00B0F0"/>
                </a:solidFill>
                <a:latin typeface="HP001 4 hàng" panose="020B0603050302020204" pitchFamily="34" charset="0"/>
              </a:rPr>
              <a:t>“ </a:t>
            </a:r>
            <a:r>
              <a:rPr lang="en-US" sz="3200" b="1" i="1" dirty="0" err="1">
                <a:solidFill>
                  <a:srgbClr val="00B0F0"/>
                </a:solidFill>
                <a:latin typeface="HP001 4 hàng" panose="020B0603050302020204" pitchFamily="34" charset="0"/>
              </a:rPr>
              <a:t>Đất</a:t>
            </a:r>
            <a:r>
              <a:rPr lang="en-US" sz="3200" b="1" i="1" dirty="0">
                <a:solidFill>
                  <a:srgbClr val="00B0F0"/>
                </a:solidFill>
                <a:latin typeface="HP001 4 hàng" panose="020B0603050302020204" pitchFamily="34" charset="0"/>
              </a:rPr>
              <a:t> </a:t>
            </a:r>
            <a:r>
              <a:rPr lang="en-US" sz="3200" b="1" i="1" dirty="0" err="1">
                <a:solidFill>
                  <a:srgbClr val="00B0F0"/>
                </a:solidFill>
                <a:latin typeface="HP001 4 hàng" panose="020B0603050302020204" pitchFamily="34" charset="0"/>
              </a:rPr>
              <a:t>lành</a:t>
            </a:r>
            <a:r>
              <a:rPr lang="en-US" sz="3200" b="1" i="1" dirty="0">
                <a:solidFill>
                  <a:srgbClr val="00B0F0"/>
                </a:solidFill>
                <a:latin typeface="HP001 4 hàng" panose="020B0603050302020204" pitchFamily="34" charset="0"/>
              </a:rPr>
              <a:t> </a:t>
            </a:r>
            <a:r>
              <a:rPr lang="en-US" sz="3200" b="1" i="1" dirty="0" err="1">
                <a:solidFill>
                  <a:srgbClr val="00B0F0"/>
                </a:solidFill>
                <a:latin typeface="HP001 4 hàng" panose="020B0603050302020204" pitchFamily="34" charset="0"/>
              </a:rPr>
              <a:t>chim</a:t>
            </a:r>
            <a:r>
              <a:rPr lang="en-US" sz="3200" b="1" i="1" dirty="0">
                <a:solidFill>
                  <a:srgbClr val="00B0F0"/>
                </a:solidFill>
                <a:latin typeface="HP001 4 hàng" panose="020B0603050302020204" pitchFamily="34" charset="0"/>
              </a:rPr>
              <a:t> </a:t>
            </a:r>
            <a:r>
              <a:rPr lang="en-US" sz="3200" b="1" i="1" dirty="0" err="1">
                <a:solidFill>
                  <a:srgbClr val="00B0F0"/>
                </a:solidFill>
                <a:latin typeface="HP001 4 hàng" panose="020B0603050302020204" pitchFamily="34" charset="0"/>
              </a:rPr>
              <a:t>đậu</a:t>
            </a:r>
            <a:r>
              <a:rPr lang="en-US" sz="3200" b="1" i="1" dirty="0">
                <a:solidFill>
                  <a:srgbClr val="00B0F0"/>
                </a:solidFill>
                <a:latin typeface="HP001 4 hàng" panose="020B0603050302020204" pitchFamily="34" charset="0"/>
              </a:rPr>
              <a:t>” </a:t>
            </a:r>
            <a:endParaRPr lang="en-US" sz="4000" b="1" i="1" dirty="0">
              <a:solidFill>
                <a:srgbClr val="00B0F0"/>
              </a:solidFill>
              <a:latin typeface="HP001 4 hàng" panose="020B0603050302020204" pitchFamily="34" charset="0"/>
            </a:endParaRPr>
          </a:p>
          <a:p>
            <a:endParaRPr lang="en-US" dirty="0"/>
          </a:p>
        </p:txBody>
      </p:sp>
      <p:sp>
        <p:nvSpPr>
          <p:cNvPr id="14" name="Rectangle 13">
            <a:extLst>
              <a:ext uri="{FF2B5EF4-FFF2-40B4-BE49-F238E27FC236}">
                <a16:creationId xmlns:a16="http://schemas.microsoft.com/office/drawing/2014/main" id="{C0CEFD4A-DC2C-4894-B613-0D83A6747E0F}"/>
              </a:ext>
            </a:extLst>
          </p:cNvPr>
          <p:cNvSpPr/>
          <p:nvPr/>
        </p:nvSpPr>
        <p:spPr>
          <a:xfrm>
            <a:off x="5932170" y="5646188"/>
            <a:ext cx="4869180"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Vùng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endParaRPr lang="en-US" sz="2800" dirty="0">
              <a:latin typeface="Times New Roman" panose="02020603050405020304" pitchFamily="18" charset="0"/>
              <a:cs typeface="Times New Roman" panose="02020603050405020304" pitchFamily="18" charset="0"/>
            </a:endParaRPr>
          </a:p>
        </p:txBody>
      </p:sp>
      <p:sp>
        <p:nvSpPr>
          <p:cNvPr id="17" name="Arrow: Right 16">
            <a:extLst>
              <a:ext uri="{FF2B5EF4-FFF2-40B4-BE49-F238E27FC236}">
                <a16:creationId xmlns:a16="http://schemas.microsoft.com/office/drawing/2014/main" id="{B66F9A17-ED5F-445A-9382-5C9DB78BD4C8}"/>
              </a:ext>
            </a:extLst>
          </p:cNvPr>
          <p:cNvSpPr/>
          <p:nvPr/>
        </p:nvSpPr>
        <p:spPr>
          <a:xfrm>
            <a:off x="4749165" y="5858413"/>
            <a:ext cx="594360" cy="282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C00000"/>
              </a:solidFill>
            </a:endParaRPr>
          </a:p>
        </p:txBody>
      </p:sp>
    </p:spTree>
    <p:extLst>
      <p:ext uri="{BB962C8B-B14F-4D97-AF65-F5344CB8AC3E}">
        <p14:creationId xmlns:p14="http://schemas.microsoft.com/office/powerpoint/2010/main" val="9873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2" grpId="0"/>
      <p:bldP spid="13" grpId="0"/>
      <p:bldP spid="14"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85386E2-AEE5-465B-9114-E0B3048ED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10" y="831830"/>
            <a:ext cx="11201400" cy="59233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E86244-986F-4D1D-9838-589A68829089}"/>
              </a:ext>
            </a:extLst>
          </p:cNvPr>
          <p:cNvSpPr txBox="1"/>
          <p:nvPr/>
        </p:nvSpPr>
        <p:spPr>
          <a:xfrm>
            <a:off x="1988820" y="308610"/>
            <a:ext cx="7158990" cy="523220"/>
          </a:xfrm>
          <a:prstGeom prst="rect">
            <a:avLst/>
          </a:prstGeom>
          <a:noFill/>
        </p:spPr>
        <p:txBody>
          <a:bodyPr wrap="square">
            <a:spAutoFit/>
          </a:bodyPr>
          <a:lstStyle/>
          <a:p>
            <a:pPr algn="l"/>
            <a:r>
              <a:rPr lang="vi-VN" sz="2800" b="1" i="0" dirty="0">
                <a:solidFill>
                  <a:srgbClr val="C00000"/>
                </a:solidFill>
                <a:effectLst/>
                <a:latin typeface="Times New Roman" panose="02020603050405020304" pitchFamily="18" charset="0"/>
                <a:cs typeface="Times New Roman" panose="02020603050405020304" pitchFamily="18" charset="0"/>
              </a:rPr>
              <a:t>Đất lành chim đậu</a:t>
            </a:r>
          </a:p>
        </p:txBody>
      </p:sp>
    </p:spTree>
    <p:extLst>
      <p:ext uri="{BB962C8B-B14F-4D97-AF65-F5344CB8AC3E}">
        <p14:creationId xmlns:p14="http://schemas.microsoft.com/office/powerpoint/2010/main" val="191924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58B7D6-270C-4ECD-BA15-235445D09150}"/>
              </a:ext>
            </a:extLst>
          </p:cNvPr>
          <p:cNvSpPr txBox="1"/>
          <p:nvPr/>
        </p:nvSpPr>
        <p:spPr>
          <a:xfrm>
            <a:off x="410817" y="302641"/>
            <a:ext cx="10151166"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CECC883B-23E9-49F7-8A74-3F6405471042}"/>
              </a:ext>
            </a:extLst>
          </p:cNvPr>
          <p:cNvSpPr>
            <a:spLocks noGrp="1"/>
          </p:cNvSpPr>
          <p:nvPr>
            <p:ph type="title"/>
          </p:nvPr>
        </p:nvSpPr>
        <p:spPr>
          <a:xfrm>
            <a:off x="822960" y="3760470"/>
            <a:ext cx="9875520" cy="2114550"/>
          </a:xfrm>
        </p:spPr>
        <p:txBody>
          <a:bodyPr>
            <a:noAutofit/>
          </a:bodyPr>
          <a:lstStyle/>
          <a:p>
            <a:pPr algn="just"/>
            <a:r>
              <a:rPr lang="en-US" sz="3200" b="1" i="1" dirty="0">
                <a:solidFill>
                  <a:srgbClr val="00B050"/>
                </a:solidFill>
                <a:latin typeface="Times New Roman" panose="02020603050405020304" pitchFamily="18" charset="0"/>
                <a:cs typeface="Times New Roman" panose="02020603050405020304" pitchFamily="18" charset="0"/>
              </a:rPr>
              <a:t>Hai </a:t>
            </a:r>
            <a:r>
              <a:rPr lang="en-US" sz="3200" b="1" i="1" dirty="0" err="1">
                <a:solidFill>
                  <a:srgbClr val="00B050"/>
                </a:solidFill>
                <a:latin typeface="Times New Roman" panose="02020603050405020304" pitchFamily="18" charset="0"/>
                <a:cs typeface="Times New Roman" panose="02020603050405020304" pitchFamily="18" charset="0"/>
              </a:rPr>
              <a:t>ông</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cháu</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có</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tình</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yêu</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sâu</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sắc</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và</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tha</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thiết</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với</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khu</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vườn</a:t>
            </a:r>
            <a:r>
              <a:rPr lang="en-US" sz="3200" b="1" i="1" dirty="0">
                <a:solidFill>
                  <a:srgbClr val="00B050"/>
                </a:solidFill>
                <a:latin typeface="Times New Roman" panose="02020603050405020304" pitchFamily="18" charset="0"/>
                <a:cs typeface="Times New Roman" panose="02020603050405020304" pitchFamily="18" charset="0"/>
              </a:rPr>
              <a:t>, Thu </a:t>
            </a:r>
            <a:r>
              <a:rPr lang="en-US" sz="3200" b="1" i="1" dirty="0" err="1">
                <a:solidFill>
                  <a:srgbClr val="00B050"/>
                </a:solidFill>
                <a:latin typeface="Times New Roman" panose="02020603050405020304" pitchFamily="18" charset="0"/>
                <a:cs typeface="Times New Roman" panose="02020603050405020304" pitchFamily="18" charset="0"/>
              </a:rPr>
              <a:t>thì</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muốn</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mọi</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người</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đều</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công</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nhận</a:t>
            </a:r>
            <a:r>
              <a:rPr lang="en-US" sz="3200" b="1" i="1" dirty="0">
                <a:solidFill>
                  <a:srgbClr val="00B050"/>
                </a:solidFill>
                <a:latin typeface="Times New Roman" panose="02020603050405020304" pitchFamily="18" charset="0"/>
                <a:cs typeface="Times New Roman" panose="02020603050405020304" pitchFamily="18" charset="0"/>
              </a:rPr>
              <a:t> ban </a:t>
            </a:r>
            <a:r>
              <a:rPr lang="en-US" sz="3200" b="1" i="1" dirty="0" err="1">
                <a:solidFill>
                  <a:srgbClr val="00B050"/>
                </a:solidFill>
                <a:latin typeface="Times New Roman" panose="02020603050405020304" pitchFamily="18" charset="0"/>
                <a:cs typeface="Times New Roman" panose="02020603050405020304" pitchFamily="18" charset="0"/>
              </a:rPr>
              <a:t>công</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ấy</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là</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một</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khu</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vườn</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thực</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sự</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ông</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thì</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khẳng</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định</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nơi</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đây</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là</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một</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mảnh</a:t>
            </a:r>
            <a:r>
              <a:rPr lang="en-US" sz="3200" b="1" i="1" dirty="0">
                <a:solidFill>
                  <a:srgbClr val="00B050"/>
                </a:solidFill>
                <a:latin typeface="Times New Roman" panose="02020603050405020304" pitchFamily="18" charset="0"/>
                <a:cs typeface="Times New Roman" panose="02020603050405020304" pitchFamily="18" charset="0"/>
              </a:rPr>
              <a:t> </a:t>
            </a:r>
            <a:r>
              <a:rPr lang="en-US" sz="3200" b="1" i="1" dirty="0" err="1">
                <a:solidFill>
                  <a:srgbClr val="00B050"/>
                </a:solidFill>
                <a:latin typeface="Times New Roman" panose="02020603050405020304" pitchFamily="18" charset="0"/>
                <a:cs typeface="Times New Roman" panose="02020603050405020304" pitchFamily="18" charset="0"/>
              </a:rPr>
              <a:t>đất</a:t>
            </a:r>
            <a:r>
              <a:rPr lang="en-US" sz="3200" b="1" i="1" dirty="0">
                <a:solidFill>
                  <a:srgbClr val="00B050"/>
                </a:solidFill>
                <a:latin typeface="Times New Roman" panose="02020603050405020304" pitchFamily="18" charset="0"/>
                <a:cs typeface="Times New Roman" panose="02020603050405020304" pitchFamily="18" charset="0"/>
              </a:rPr>
              <a:t> an </a:t>
            </a:r>
            <a:r>
              <a:rPr lang="en-US" sz="3200" b="1" i="1" dirty="0" err="1">
                <a:solidFill>
                  <a:srgbClr val="00B050"/>
                </a:solidFill>
                <a:latin typeface="Times New Roman" panose="02020603050405020304" pitchFamily="18" charset="0"/>
                <a:cs typeface="Times New Roman" panose="02020603050405020304" pitchFamily="18" charset="0"/>
              </a:rPr>
              <a:t>lành</a:t>
            </a:r>
            <a:r>
              <a:rPr lang="en-US" sz="3200" b="1" i="1" dirty="0">
                <a:solidFill>
                  <a:srgbClr val="00B050"/>
                </a:solidFill>
                <a:latin typeface="Times New Roman" panose="02020603050405020304" pitchFamily="18" charset="0"/>
                <a:cs typeface="Times New Roman" panose="02020603050405020304" pitchFamily="18" charset="0"/>
              </a:rPr>
              <a:t>. </a:t>
            </a:r>
          </a:p>
        </p:txBody>
      </p:sp>
      <p:sp>
        <p:nvSpPr>
          <p:cNvPr id="9" name="Title 1">
            <a:extLst>
              <a:ext uri="{FF2B5EF4-FFF2-40B4-BE49-F238E27FC236}">
                <a16:creationId xmlns:a16="http://schemas.microsoft.com/office/drawing/2014/main" id="{1357992F-4B85-4CF6-9020-F8E516796878}"/>
              </a:ext>
            </a:extLst>
          </p:cNvPr>
          <p:cNvSpPr txBox="1">
            <a:spLocks/>
          </p:cNvSpPr>
          <p:nvPr/>
        </p:nvSpPr>
        <p:spPr>
          <a:xfrm>
            <a:off x="962488" y="2580525"/>
            <a:ext cx="10151166" cy="82076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HP001 4 hàng" panose="020B0603050302020204" pitchFamily="34" charset="0"/>
              </a:rPr>
              <a:t>- </a:t>
            </a:r>
            <a:r>
              <a:rPr lang="en-US" sz="3200" b="1" dirty="0" err="1">
                <a:solidFill>
                  <a:srgbClr val="C00000"/>
                </a:solidFill>
                <a:latin typeface="HP001 4 hàng" panose="020B0603050302020204" pitchFamily="34" charset="0"/>
              </a:rPr>
              <a:t>Tình</a:t>
            </a:r>
            <a:r>
              <a:rPr lang="en-US" sz="3200" b="1" dirty="0">
                <a:solidFill>
                  <a:srgbClr val="C00000"/>
                </a:solidFill>
                <a:latin typeface="HP001 4 hàng" panose="020B0603050302020204" pitchFamily="34" charset="0"/>
              </a:rPr>
              <a:t> </a:t>
            </a:r>
            <a:r>
              <a:rPr lang="en-US" sz="3200" b="1" dirty="0" err="1">
                <a:solidFill>
                  <a:srgbClr val="C00000"/>
                </a:solidFill>
                <a:latin typeface="HP001 4 hàng" panose="020B0603050302020204" pitchFamily="34" charset="0"/>
              </a:rPr>
              <a:t>yêu</a:t>
            </a:r>
            <a:r>
              <a:rPr lang="en-US" sz="3200" b="1" dirty="0">
                <a:solidFill>
                  <a:srgbClr val="C00000"/>
                </a:solidFill>
                <a:latin typeface="HP001 4 hàng" panose="020B0603050302020204" pitchFamily="34" charset="0"/>
              </a:rPr>
              <a:t> </a:t>
            </a:r>
            <a:r>
              <a:rPr lang="en-US" sz="3200" b="1" dirty="0" err="1">
                <a:solidFill>
                  <a:srgbClr val="C00000"/>
                </a:solidFill>
                <a:latin typeface="HP001 4 hàng" panose="020B0603050302020204" pitchFamily="34" charset="0"/>
              </a:rPr>
              <a:t>khu</a:t>
            </a:r>
            <a:r>
              <a:rPr lang="en-US" sz="3200" b="1" dirty="0">
                <a:solidFill>
                  <a:srgbClr val="C00000"/>
                </a:solidFill>
                <a:latin typeface="HP001 4 hàng" panose="020B0603050302020204" pitchFamily="34" charset="0"/>
              </a:rPr>
              <a:t> </a:t>
            </a:r>
            <a:r>
              <a:rPr lang="en-US" sz="3200" b="1" dirty="0" err="1">
                <a:solidFill>
                  <a:srgbClr val="C00000"/>
                </a:solidFill>
                <a:latin typeface="HP001 4 hàng" panose="020B0603050302020204" pitchFamily="34" charset="0"/>
              </a:rPr>
              <a:t>vườn</a:t>
            </a:r>
            <a:r>
              <a:rPr lang="en-US" sz="3200" b="1" dirty="0">
                <a:solidFill>
                  <a:srgbClr val="C00000"/>
                </a:solidFill>
                <a:latin typeface="HP001 4 hàng" panose="020B0603050302020204" pitchFamily="34" charset="0"/>
              </a:rPr>
              <a:t> </a:t>
            </a:r>
            <a:r>
              <a:rPr lang="en-US" sz="3200" b="1" dirty="0" err="1">
                <a:solidFill>
                  <a:srgbClr val="C00000"/>
                </a:solidFill>
                <a:latin typeface="HP001 4 hàng" panose="020B0603050302020204" pitchFamily="34" charset="0"/>
              </a:rPr>
              <a:t>của</a:t>
            </a:r>
            <a:r>
              <a:rPr lang="en-US" sz="3200" b="1" dirty="0">
                <a:solidFill>
                  <a:srgbClr val="C00000"/>
                </a:solidFill>
                <a:latin typeface="HP001 4 hàng" panose="020B0603050302020204" pitchFamily="34" charset="0"/>
              </a:rPr>
              <a:t> </a:t>
            </a:r>
            <a:r>
              <a:rPr lang="en-US" sz="3200" b="1" dirty="0" err="1">
                <a:solidFill>
                  <a:srgbClr val="C00000"/>
                </a:solidFill>
                <a:latin typeface="HP001 4 hàng" panose="020B0603050302020204" pitchFamily="34" charset="0"/>
              </a:rPr>
              <a:t>hai</a:t>
            </a:r>
            <a:r>
              <a:rPr lang="en-US" sz="3200" b="1" dirty="0">
                <a:solidFill>
                  <a:srgbClr val="C00000"/>
                </a:solidFill>
                <a:latin typeface="HP001 4 hàng" panose="020B0603050302020204" pitchFamily="34" charset="0"/>
              </a:rPr>
              <a:t> </a:t>
            </a:r>
            <a:r>
              <a:rPr lang="en-US" sz="3200" b="1" dirty="0" err="1">
                <a:solidFill>
                  <a:srgbClr val="C00000"/>
                </a:solidFill>
                <a:latin typeface="HP001 4 hàng" panose="020B0603050302020204" pitchFamily="34" charset="0"/>
              </a:rPr>
              <a:t>ông</a:t>
            </a:r>
            <a:r>
              <a:rPr lang="en-US" sz="3200" b="1" dirty="0">
                <a:solidFill>
                  <a:srgbClr val="C00000"/>
                </a:solidFill>
                <a:latin typeface="HP001 4 hàng" panose="020B0603050302020204" pitchFamily="34" charset="0"/>
              </a:rPr>
              <a:t> </a:t>
            </a:r>
            <a:r>
              <a:rPr lang="en-US" sz="3200" b="1" dirty="0" err="1">
                <a:solidFill>
                  <a:srgbClr val="C00000"/>
                </a:solidFill>
                <a:latin typeface="HP001 4 hàng" panose="020B0603050302020204" pitchFamily="34" charset="0"/>
              </a:rPr>
              <a:t>cháu</a:t>
            </a:r>
            <a:r>
              <a:rPr lang="en-US" b="1" dirty="0">
                <a:latin typeface="HP001 4 hàng" panose="020B0603050302020204" pitchFamily="34" charset="0"/>
              </a:rPr>
              <a:t>.</a:t>
            </a:r>
          </a:p>
        </p:txBody>
      </p:sp>
    </p:spTree>
    <p:extLst>
      <p:ext uri="{BB962C8B-B14F-4D97-AF65-F5344CB8AC3E}">
        <p14:creationId xmlns:p14="http://schemas.microsoft.com/office/powerpoint/2010/main" val="6471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6EA4BC-FA36-491E-AF72-EF667B0DFD44}"/>
              </a:ext>
            </a:extLst>
          </p:cNvPr>
          <p:cNvSpPr txBox="1"/>
          <p:nvPr/>
        </p:nvSpPr>
        <p:spPr>
          <a:xfrm>
            <a:off x="2891790" y="205740"/>
            <a:ext cx="6320790" cy="523220"/>
          </a:xfrm>
          <a:prstGeom prst="rect">
            <a:avLst/>
          </a:prstGeom>
          <a:noFill/>
        </p:spPr>
        <p:txBody>
          <a:bodyPr wrap="square" rtlCol="0">
            <a:spAutoFit/>
          </a:bodyPr>
          <a:lstStyle/>
          <a:p>
            <a:pPr algn="ctr"/>
            <a:r>
              <a:rPr lang="vi-VN" sz="2800" b="1" dirty="0">
                <a:latin typeface="Times New Roman" panose="02020603050405020304" pitchFamily="18" charset="0"/>
                <a:cs typeface="Times New Roman" panose="02020603050405020304" pitchFamily="18" charset="0"/>
              </a:rPr>
              <a:t>KHỞI ĐỘNG</a:t>
            </a:r>
          </a:p>
        </p:txBody>
      </p:sp>
      <p:pic>
        <p:nvPicPr>
          <p:cNvPr id="5" name="Em yêu cây xanh- Bài hát cực hay cho thiếu nhi về môi trường">
            <a:hlinkClick r:id="" action="ppaction://media"/>
            <a:extLst>
              <a:ext uri="{FF2B5EF4-FFF2-40B4-BE49-F238E27FC236}">
                <a16:creationId xmlns:a16="http://schemas.microsoft.com/office/drawing/2014/main" id="{BDB609FC-570D-46E4-BC55-19D4A536740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4330" y="822960"/>
            <a:ext cx="10847070" cy="5669280"/>
          </a:xfrm>
          <a:prstGeom prst="rect">
            <a:avLst/>
          </a:prstGeom>
        </p:spPr>
      </p:pic>
    </p:spTree>
    <p:extLst>
      <p:ext uri="{BB962C8B-B14F-4D97-AF65-F5344CB8AC3E}">
        <p14:creationId xmlns:p14="http://schemas.microsoft.com/office/powerpoint/2010/main" val="354237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6E2B2B-5FBF-4B28-B8C3-6E38B2568F84}"/>
              </a:ext>
            </a:extLst>
          </p:cNvPr>
          <p:cNvSpPr txBox="1"/>
          <p:nvPr/>
        </p:nvSpPr>
        <p:spPr>
          <a:xfrm>
            <a:off x="410817" y="302641"/>
            <a:ext cx="10151166"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A0A2558-1270-4677-9562-554F8F958DC9}"/>
              </a:ext>
            </a:extLst>
          </p:cNvPr>
          <p:cNvSpPr txBox="1"/>
          <p:nvPr/>
        </p:nvSpPr>
        <p:spPr>
          <a:xfrm>
            <a:off x="1017270" y="2180078"/>
            <a:ext cx="4171950"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endParaRPr lang="vi-VN"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969E175-8DBE-45C3-B954-83B5AB0C703A}"/>
              </a:ext>
            </a:extLst>
          </p:cNvPr>
          <p:cNvSpPr txBox="1"/>
          <p:nvPr/>
        </p:nvSpPr>
        <p:spPr>
          <a:xfrm>
            <a:off x="1325880" y="2800350"/>
            <a:ext cx="6263640" cy="52322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Luyện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đoạn</a:t>
            </a:r>
            <a:r>
              <a:rPr lang="en-US" sz="2800" b="1" dirty="0">
                <a:solidFill>
                  <a:srgbClr val="C00000"/>
                </a:solidFill>
                <a:latin typeface="Times New Roman" panose="02020603050405020304" pitchFamily="18" charset="0"/>
                <a:cs typeface="Times New Roman" panose="02020603050405020304" pitchFamily="18" charset="0"/>
              </a:rPr>
              <a:t> 3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SGK</a:t>
            </a:r>
            <a:endParaRPr lang="vi-VN" sz="2800" b="1"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8B43F02-B2EB-4150-9DDA-8BB22745FA41}"/>
              </a:ext>
            </a:extLst>
          </p:cNvPr>
          <p:cNvSpPr txBox="1"/>
          <p:nvPr/>
        </p:nvSpPr>
        <p:spPr>
          <a:xfrm>
            <a:off x="1325880" y="3420622"/>
            <a:ext cx="4469130" cy="523220"/>
          </a:xfrm>
          <a:prstGeom prst="rect">
            <a:avLst/>
          </a:prstGeom>
          <a:noFill/>
        </p:spPr>
        <p:txBody>
          <a:bodyPr wrap="square" rtlCol="0">
            <a:spAutoFit/>
          </a:bodyPr>
          <a:lstStyle/>
          <a:p>
            <a:r>
              <a:rPr lang="en-US" sz="2800" b="1" dirty="0" err="1">
                <a:solidFill>
                  <a:srgbClr val="00B0F0"/>
                </a:solidFill>
                <a:latin typeface="Times New Roman" panose="02020603050405020304" pitchFamily="18" charset="0"/>
                <a:cs typeface="Times New Roman" panose="02020603050405020304" pitchFamily="18" charset="0"/>
              </a:rPr>
              <a:t>Đọc</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theo</a:t>
            </a:r>
            <a:r>
              <a:rPr lang="en-US" sz="2800" b="1" dirty="0">
                <a:solidFill>
                  <a:srgbClr val="00B0F0"/>
                </a:solidFill>
                <a:latin typeface="Times New Roman" panose="02020603050405020304" pitchFamily="18" charset="0"/>
                <a:cs typeface="Times New Roman" panose="02020603050405020304" pitchFamily="18" charset="0"/>
              </a:rPr>
              <a:t> </a:t>
            </a:r>
            <a:r>
              <a:rPr lang="en-US" sz="2800" b="1" dirty="0" err="1">
                <a:solidFill>
                  <a:srgbClr val="00B0F0"/>
                </a:solidFill>
                <a:latin typeface="Times New Roman" panose="02020603050405020304" pitchFamily="18" charset="0"/>
                <a:cs typeface="Times New Roman" panose="02020603050405020304" pitchFamily="18" charset="0"/>
              </a:rPr>
              <a:t>cặp</a:t>
            </a:r>
            <a:endParaRPr lang="vi-VN" sz="2800" b="1" dirty="0">
              <a:solidFill>
                <a:srgbClr val="00B0F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3989BBE-8E11-4A21-9075-832C4385D402}"/>
              </a:ext>
            </a:extLst>
          </p:cNvPr>
          <p:cNvSpPr txBox="1"/>
          <p:nvPr/>
        </p:nvSpPr>
        <p:spPr>
          <a:xfrm>
            <a:off x="1325880" y="4183380"/>
            <a:ext cx="6263640" cy="523220"/>
          </a:xfrm>
          <a:prstGeom prst="rect">
            <a:avLst/>
          </a:prstGeom>
          <a:noFill/>
        </p:spPr>
        <p:txBody>
          <a:bodyPr wrap="square" rtlCol="0">
            <a:spAutoFit/>
          </a:bodyPr>
          <a:lstStyle/>
          <a:p>
            <a:r>
              <a:rPr lang="en-US" sz="2800" b="1" dirty="0">
                <a:solidFill>
                  <a:srgbClr val="00B0F0"/>
                </a:solidFill>
                <a:latin typeface="Times New Roman" panose="02020603050405020304" pitchFamily="18" charset="0"/>
                <a:cs typeface="Times New Roman" panose="02020603050405020304" pitchFamily="18" charset="0"/>
              </a:rPr>
              <a:t>Thi </a:t>
            </a:r>
            <a:r>
              <a:rPr lang="en-US" sz="2800" b="1" dirty="0" err="1">
                <a:solidFill>
                  <a:srgbClr val="00B0F0"/>
                </a:solidFill>
                <a:latin typeface="Times New Roman" panose="02020603050405020304" pitchFamily="18" charset="0"/>
                <a:cs typeface="Times New Roman" panose="02020603050405020304" pitchFamily="18" charset="0"/>
              </a:rPr>
              <a:t>đọc</a:t>
            </a:r>
            <a:r>
              <a:rPr lang="vi-VN" sz="2800" b="1" dirty="0">
                <a:solidFill>
                  <a:srgbClr val="00B0F0"/>
                </a:solidFill>
                <a:latin typeface="Times New Roman" panose="02020603050405020304" pitchFamily="18" charset="0"/>
                <a:cs typeface="Times New Roman" panose="02020603050405020304" pitchFamily="18" charset="0"/>
              </a:rPr>
              <a:t> diễn cảm theo cách phân vai</a:t>
            </a:r>
          </a:p>
        </p:txBody>
      </p:sp>
    </p:spTree>
    <p:extLst>
      <p:ext uri="{BB962C8B-B14F-4D97-AF65-F5344CB8AC3E}">
        <p14:creationId xmlns:p14="http://schemas.microsoft.com/office/powerpoint/2010/main" val="366592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C0E1E2-01B0-4D25-AD69-BF024A6EAB2A}"/>
              </a:ext>
            </a:extLst>
          </p:cNvPr>
          <p:cNvSpPr txBox="1"/>
          <p:nvPr/>
        </p:nvSpPr>
        <p:spPr>
          <a:xfrm>
            <a:off x="410817" y="302641"/>
            <a:ext cx="10151166"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35BCE0A-1053-4688-B3FA-FF72BF1CE0F3}"/>
              </a:ext>
            </a:extLst>
          </p:cNvPr>
          <p:cNvSpPr txBox="1"/>
          <p:nvPr/>
        </p:nvSpPr>
        <p:spPr>
          <a:xfrm>
            <a:off x="1040130" y="2308860"/>
            <a:ext cx="8915400" cy="954107"/>
          </a:xfrm>
          <a:prstGeom prst="rect">
            <a:avLst/>
          </a:prstGeom>
          <a:noFill/>
        </p:spPr>
        <p:txBody>
          <a:bodyPr wrap="square">
            <a:spAutoFit/>
          </a:bodyPr>
          <a:lstStyle/>
          <a:p>
            <a:r>
              <a:rPr lang="en-US" sz="2800" b="1" i="1" dirty="0">
                <a:latin typeface="Times New Roman" panose="02020603050405020304" pitchFamily="18" charset="0"/>
                <a:cs typeface="Times New Roman" panose="02020603050405020304" pitchFamily="18" charset="0"/>
              </a:rPr>
              <a:t>Qua </a:t>
            </a:r>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chuyện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vườn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nhỏ</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của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cháu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bé</a:t>
            </a:r>
            <a:r>
              <a:rPr lang="en-US" sz="2800" b="1" i="1" dirty="0">
                <a:latin typeface="Times New Roman" panose="02020603050405020304" pitchFamily="18" charset="0"/>
                <a:cs typeface="Times New Roman" panose="02020603050405020304" pitchFamily="18" charset="0"/>
              </a:rPr>
              <a:t> Thu </a:t>
            </a:r>
            <a:r>
              <a:rPr lang="vi-VN" sz="2800" b="1" i="1" dirty="0">
                <a:effectLst/>
                <a:latin typeface="Times New Roman" panose="02020603050405020304" pitchFamily="18" charset="0"/>
                <a:cs typeface="Times New Roman" panose="02020603050405020304" pitchFamily="18" charset="0"/>
              </a:rPr>
              <a:t>cho ta thấy điều  gì?</a:t>
            </a:r>
            <a:endParaRPr lang="vi-VN" sz="2800" b="1"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D5817E5-2B68-4D61-9A58-8C950F63EB5B}"/>
              </a:ext>
            </a:extLst>
          </p:cNvPr>
          <p:cNvSpPr txBox="1"/>
          <p:nvPr/>
        </p:nvSpPr>
        <p:spPr>
          <a:xfrm>
            <a:off x="1085850" y="3954780"/>
            <a:ext cx="9006840" cy="1384995"/>
          </a:xfrm>
          <a:prstGeom prst="rect">
            <a:avLst/>
          </a:prstGeom>
          <a:noFill/>
        </p:spPr>
        <p:txBody>
          <a:bodyPr wrap="square">
            <a:spAutoFit/>
          </a:bodyPr>
          <a:lstStyle/>
          <a:p>
            <a:r>
              <a:rPr lang="vi-VN" sz="2800" b="1" i="0" u="sng" dirty="0">
                <a:effectLst/>
                <a:latin typeface="Times New Roman" panose="02020603050405020304" pitchFamily="18" charset="0"/>
                <a:cs typeface="Times New Roman" panose="02020603050405020304" pitchFamily="18" charset="0"/>
              </a:rPr>
              <a:t>Nội dung</a:t>
            </a:r>
            <a:r>
              <a:rPr lang="vi-VN" sz="2800" b="1" i="0" dirty="0">
                <a:solidFill>
                  <a:srgbClr val="C00000"/>
                </a:solidFill>
                <a:effectLst/>
                <a:latin typeface="Times New Roman" panose="02020603050405020304" pitchFamily="18" charset="0"/>
                <a:cs typeface="Times New Roman" panose="02020603050405020304" pitchFamily="18" charset="0"/>
              </a:rPr>
              <a:t>: Bài văn ca ngợi vẻ đẹp của cây, cối hoa lá trong khu vườn nhỏ và tình yêu thiên nhiên của hai ông cháu bé Thu</a:t>
            </a:r>
            <a:endParaRPr lang="vi-VN"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2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C4337A-751D-4547-BE89-8D0C376F46A4}"/>
              </a:ext>
            </a:extLst>
          </p:cNvPr>
          <p:cNvSpPr txBox="1"/>
          <p:nvPr/>
        </p:nvSpPr>
        <p:spPr>
          <a:xfrm>
            <a:off x="868680" y="2320290"/>
            <a:ext cx="8286750" cy="523220"/>
          </a:xfrm>
          <a:prstGeom prst="rect">
            <a:avLst/>
          </a:prstGeom>
          <a:noFill/>
        </p:spPr>
        <p:txBody>
          <a:bodyPr wrap="square">
            <a:spAutoFit/>
          </a:bodyPr>
          <a:lstStyle/>
          <a:p>
            <a:r>
              <a:rPr lang="vi-VN" sz="2800" b="1" i="0" dirty="0">
                <a:effectLst/>
                <a:latin typeface="Times New Roman" panose="02020603050405020304" pitchFamily="18" charset="0"/>
                <a:cs typeface="Times New Roman" panose="02020603050405020304" pitchFamily="18" charset="0"/>
              </a:rPr>
              <a:t>Qua bài văn chúng ta học tập ở ai? Học tập điều gì?</a:t>
            </a:r>
            <a:endParaRPr lang="vi-VN"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BD3F4F0-C459-491A-80E5-A138BDA8D0AC}"/>
              </a:ext>
            </a:extLst>
          </p:cNvPr>
          <p:cNvSpPr txBox="1"/>
          <p:nvPr/>
        </p:nvSpPr>
        <p:spPr>
          <a:xfrm>
            <a:off x="410817" y="302641"/>
            <a:ext cx="10151166"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77A2C0D-1A5C-4472-BDAA-FCD55D2B1FF9}"/>
              </a:ext>
            </a:extLst>
          </p:cNvPr>
          <p:cNvSpPr txBox="1"/>
          <p:nvPr/>
        </p:nvSpPr>
        <p:spPr>
          <a:xfrm>
            <a:off x="868680" y="3429000"/>
            <a:ext cx="9498330" cy="1384995"/>
          </a:xfrm>
          <a:prstGeom prst="rect">
            <a:avLst/>
          </a:prstGeom>
          <a:noFill/>
        </p:spPr>
        <p:txBody>
          <a:bodyPr wrap="square">
            <a:spAutoFit/>
          </a:bodyPr>
          <a:lstStyle/>
          <a:p>
            <a:r>
              <a:rPr lang="vi-VN" sz="2800" b="1" i="0" dirty="0">
                <a:solidFill>
                  <a:schemeClr val="accent2"/>
                </a:solidFill>
                <a:effectLst/>
                <a:latin typeface="Times New Roman" panose="02020603050405020304" pitchFamily="18" charset="0"/>
                <a:cs typeface="Times New Roman" panose="02020603050405020304" pitchFamily="18" charset="0"/>
              </a:rPr>
              <a:t>Môi trường sống trong lành, tươi đẹp là quà tặng cuộc sống cho chúng ta.Cho nên chúng ta có ý thức giữ gìn môi trường sống xung quanh em luôn sạch sẽ.</a:t>
            </a:r>
            <a:endParaRPr lang="vi-VN" sz="2800"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3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ABEA62-3AF6-4D58-AE59-B893A819D389}"/>
              </a:ext>
            </a:extLst>
          </p:cNvPr>
          <p:cNvSpPr txBox="1">
            <a:spLocks/>
          </p:cNvSpPr>
          <p:nvPr/>
        </p:nvSpPr>
        <p:spPr>
          <a:xfrm>
            <a:off x="1851659" y="2171700"/>
            <a:ext cx="8583931" cy="323468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Dặn</a:t>
            </a:r>
            <a:r>
              <a:rPr lang="en-US" sz="2900" b="1" dirty="0">
                <a:solidFill>
                  <a:schemeClr val="tx1"/>
                </a:solidFill>
                <a:latin typeface="Times New Roman" panose="02020603050405020304" pitchFamily="18" charset="0"/>
                <a:cs typeface="Times New Roman" panose="02020603050405020304" pitchFamily="18" charset="0"/>
              </a:rPr>
              <a:t> </a:t>
            </a:r>
            <a:r>
              <a:rPr lang="en-US" sz="2900" b="1" dirty="0" err="1">
                <a:solidFill>
                  <a:schemeClr val="tx1"/>
                </a:solidFill>
                <a:latin typeface="Times New Roman" panose="02020603050405020304" pitchFamily="18" charset="0"/>
                <a:cs typeface="Times New Roman" panose="02020603050405020304" pitchFamily="18" charset="0"/>
              </a:rPr>
              <a:t>dò</a:t>
            </a:r>
            <a:br>
              <a:rPr lang="en-US" sz="2900" b="1" dirty="0">
                <a:solidFill>
                  <a:srgbClr val="FF0000"/>
                </a:solidFill>
                <a:latin typeface="Times New Roman" panose="02020603050405020304" pitchFamily="18" charset="0"/>
                <a:cs typeface="Times New Roman" panose="02020603050405020304" pitchFamily="18" charset="0"/>
              </a:rPr>
            </a:b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Học</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thuộc</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phần</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nội</a:t>
            </a:r>
            <a:r>
              <a:rPr lang="en-US" sz="2900" b="1" dirty="0">
                <a:solidFill>
                  <a:srgbClr val="FF0000"/>
                </a:solidFill>
                <a:latin typeface="Times New Roman" panose="02020603050405020304" pitchFamily="18" charset="0"/>
                <a:cs typeface="Times New Roman" panose="02020603050405020304" pitchFamily="18" charset="0"/>
              </a:rPr>
              <a:t> dung </a:t>
            </a:r>
            <a:r>
              <a:rPr lang="en-US" sz="2900" b="1" dirty="0" err="1">
                <a:solidFill>
                  <a:srgbClr val="FF0000"/>
                </a:solidFill>
                <a:latin typeface="Times New Roman" panose="02020603050405020304" pitchFamily="18" charset="0"/>
                <a:cs typeface="Times New Roman" panose="02020603050405020304" pitchFamily="18" charset="0"/>
              </a:rPr>
              <a:t>bài</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học</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đọc</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lại</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bài</a:t>
            </a:r>
            <a:r>
              <a:rPr lang="en-US" sz="2900" b="1" dirty="0">
                <a:solidFill>
                  <a:srgbClr val="FF0000"/>
                </a:solidFill>
                <a:latin typeface="Times New Roman" panose="02020603050405020304" pitchFamily="18" charset="0"/>
                <a:cs typeface="Times New Roman" panose="02020603050405020304" pitchFamily="18" charset="0"/>
              </a:rPr>
              <a:t>.</a:t>
            </a:r>
            <a:br>
              <a:rPr lang="en-US" sz="2900" b="1" dirty="0">
                <a:solidFill>
                  <a:srgbClr val="FF0000"/>
                </a:solidFill>
                <a:latin typeface="Times New Roman" panose="02020603050405020304" pitchFamily="18" charset="0"/>
                <a:cs typeface="Times New Roman" panose="02020603050405020304" pitchFamily="18" charset="0"/>
              </a:rPr>
            </a:b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Chuẩn</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bị</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bài</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Tập</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đoc</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tiếp</a:t>
            </a:r>
            <a:r>
              <a:rPr lang="en-US" sz="2900" b="1" dirty="0">
                <a:solidFill>
                  <a:srgbClr val="FF0000"/>
                </a:solidFill>
                <a:latin typeface="Times New Roman" panose="02020603050405020304" pitchFamily="18" charset="0"/>
                <a:cs typeface="Times New Roman" panose="02020603050405020304" pitchFamily="18" charset="0"/>
              </a:rPr>
              <a:t> </a:t>
            </a:r>
            <a:r>
              <a:rPr lang="en-US" sz="2900" b="1" dirty="0" err="1">
                <a:solidFill>
                  <a:srgbClr val="FF0000"/>
                </a:solidFill>
                <a:latin typeface="Times New Roman" panose="02020603050405020304" pitchFamily="18" charset="0"/>
                <a:cs typeface="Times New Roman" panose="02020603050405020304" pitchFamily="18" charset="0"/>
              </a:rPr>
              <a:t>theo</a:t>
            </a:r>
            <a:r>
              <a:rPr lang="en-US" sz="29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47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4EBDAF66-9D7B-4D23-8636-2394E80F221D}"/>
              </a:ext>
            </a:extLst>
          </p:cNvPr>
          <p:cNvSpPr txBox="1">
            <a:spLocks noChangeArrowheads="1"/>
          </p:cNvSpPr>
          <p:nvPr/>
        </p:nvSpPr>
        <p:spPr bwMode="auto">
          <a:xfrm>
            <a:off x="3100388" y="4067176"/>
            <a:ext cx="6064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endParaRPr lang="vi-VN" altLang="en-US" sz="2800">
              <a:latin typeface="Times New Roman" panose="02020603050405020304" pitchFamily="18" charset="0"/>
            </a:endParaRPr>
          </a:p>
        </p:txBody>
      </p:sp>
      <p:sp>
        <p:nvSpPr>
          <p:cNvPr id="32772" name="WordArt 4">
            <a:extLst>
              <a:ext uri="{FF2B5EF4-FFF2-40B4-BE49-F238E27FC236}">
                <a16:creationId xmlns:a16="http://schemas.microsoft.com/office/drawing/2014/main" id="{D944C025-EE80-44DA-AB13-3003924A7AD1}"/>
              </a:ext>
            </a:extLst>
          </p:cNvPr>
          <p:cNvSpPr>
            <a:spLocks noChangeArrowheads="1" noChangeShapeType="1" noTextEdit="1"/>
          </p:cNvSpPr>
          <p:nvPr/>
        </p:nvSpPr>
        <p:spPr bwMode="auto">
          <a:xfrm>
            <a:off x="1981200" y="1371600"/>
            <a:ext cx="8153400" cy="2133600"/>
          </a:xfrm>
          <a:prstGeom prst="rect">
            <a:avLst/>
          </a:prstGeom>
        </p:spPr>
        <p:txBody>
          <a:bodyPr wrap="none" fromWordArt="1">
            <a:prstTxWarp prst="textCanDown">
              <a:avLst>
                <a:gd name="adj" fmla="val 33333"/>
              </a:avLst>
            </a:prstTxWarp>
          </a:bodyPr>
          <a:lstStyle/>
          <a:p>
            <a:r>
              <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Bài học đến đấy kết thúc, hẹn gặp lại các em!</a:t>
            </a:r>
          </a:p>
          <a:p>
            <a:endParaRPr lang="vi-VN"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endParaRPr>
          </a:p>
        </p:txBody>
      </p:sp>
      <p:pic>
        <p:nvPicPr>
          <p:cNvPr id="14340" name="Picture 7" descr="BAR01">
            <a:extLst>
              <a:ext uri="{FF2B5EF4-FFF2-40B4-BE49-F238E27FC236}">
                <a16:creationId xmlns:a16="http://schemas.microsoft.com/office/drawing/2014/main" id="{6F11B906-714C-4242-AC04-92CF7F518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172200"/>
            <a:ext cx="7315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3" descr="00999888">
            <a:extLst>
              <a:ext uri="{FF2B5EF4-FFF2-40B4-BE49-F238E27FC236}">
                <a16:creationId xmlns:a16="http://schemas.microsoft.com/office/drawing/2014/main" id="{5A2FAB3C-2DB6-42DD-98A4-A55504132C9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95276"/>
            <a:ext cx="152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6" descr="00999888">
            <a:extLst>
              <a:ext uri="{FF2B5EF4-FFF2-40B4-BE49-F238E27FC236}">
                <a16:creationId xmlns:a16="http://schemas.microsoft.com/office/drawing/2014/main" id="{00FEA676-F530-4E89-AEBD-6A7A7BCEF19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304801"/>
            <a:ext cx="152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36">
            <a:extLst>
              <a:ext uri="{FF2B5EF4-FFF2-40B4-BE49-F238E27FC236}">
                <a16:creationId xmlns:a16="http://schemas.microsoft.com/office/drawing/2014/main" id="{AEE4FD2B-0B4D-4157-AA59-F6CD074B1A90}"/>
              </a:ext>
            </a:extLst>
          </p:cNvPr>
          <p:cNvSpPr>
            <a:spLocks noChangeArrowheads="1" noChangeShapeType="1" noTextEdit="1"/>
          </p:cNvSpPr>
          <p:nvPr/>
        </p:nvSpPr>
        <p:spPr bwMode="auto">
          <a:xfrm>
            <a:off x="1325880" y="3429000"/>
            <a:ext cx="8656320" cy="1897380"/>
          </a:xfrm>
          <a:prstGeom prst="rect">
            <a:avLst/>
          </a:prstGeom>
        </p:spPr>
        <p:txBody>
          <a:bodyPr wrap="none" fromWordArt="1">
            <a:prstTxWarp prst="textPlain">
              <a:avLst>
                <a:gd name="adj" fmla="val 46505"/>
              </a:avLst>
            </a:prstTxWarp>
          </a:bodyPr>
          <a:lstStyle/>
          <a:p>
            <a:pPr algn="ctr"/>
            <a:r>
              <a:rPr lang="pt-BR" sz="48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 các em học tốt</a:t>
            </a:r>
            <a:endParaRPr lang="vi-VN" sz="4800"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4345" name="Rectangle 36">
            <a:extLst>
              <a:ext uri="{FF2B5EF4-FFF2-40B4-BE49-F238E27FC236}">
                <a16:creationId xmlns:a16="http://schemas.microsoft.com/office/drawing/2014/main" id="{6C59B230-89DC-4D2E-B02E-86F3F0353A11}"/>
              </a:ext>
            </a:extLst>
          </p:cNvPr>
          <p:cNvSpPr>
            <a:spLocks noChangeArrowheads="1"/>
          </p:cNvSpPr>
          <p:nvPr/>
        </p:nvSpPr>
        <p:spPr bwMode="auto">
          <a:xfrm>
            <a:off x="240030" y="-3810"/>
            <a:ext cx="1147953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vi-VN" altLang="en-US">
              <a:latin typeface="Arial" panose="020B0604020202020204" pitchFamily="34" charset="0"/>
            </a:endParaRPr>
          </a:p>
        </p:txBody>
      </p:sp>
      <p:pic>
        <p:nvPicPr>
          <p:cNvPr id="10" name="Picture 9">
            <a:extLst>
              <a:ext uri="{FF2B5EF4-FFF2-40B4-BE49-F238E27FC236}">
                <a16:creationId xmlns:a16="http://schemas.microsoft.com/office/drawing/2014/main" id="{0850DB5B-77F4-471C-9AF9-462A307644E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1" y="171450"/>
            <a:ext cx="2743200" cy="145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1925" decel="100000"/>
                                        <p:tgtEl>
                                          <p:spTgt spid="32772"/>
                                        </p:tgtEl>
                                      </p:cBhvr>
                                    </p:animEffect>
                                    <p:animScale>
                                      <p:cBhvr>
                                        <p:cTn id="8" dur="1925" decel="100000"/>
                                        <p:tgtEl>
                                          <p:spTgt spid="32772"/>
                                        </p:tgtEl>
                                      </p:cBhvr>
                                      <p:from x="10000" y="10000"/>
                                      <p:to x="200000" y="450000"/>
                                    </p:animScale>
                                    <p:animScale>
                                      <p:cBhvr>
                                        <p:cTn id="9" dur="3075" accel="100000" fill="hold">
                                          <p:stCondLst>
                                            <p:cond delay="1925"/>
                                          </p:stCondLst>
                                        </p:cTn>
                                        <p:tgtEl>
                                          <p:spTgt spid="32772"/>
                                        </p:tgtEl>
                                      </p:cBhvr>
                                      <p:from x="200000" y="450000"/>
                                      <p:to x="100000" y="100000"/>
                                    </p:animScale>
                                    <p:set>
                                      <p:cBhvr>
                                        <p:cTn id="10" dur="1925" fill="hold"/>
                                        <p:tgtEl>
                                          <p:spTgt spid="32772"/>
                                        </p:tgtEl>
                                        <p:attrNameLst>
                                          <p:attrName>ppt_x</p:attrName>
                                        </p:attrNameLst>
                                      </p:cBhvr>
                                      <p:to>
                                        <p:strVal val="(0.5)"/>
                                      </p:to>
                                    </p:set>
                                    <p:anim from="(0.5)" to="(#ppt_x)" calcmode="lin" valueType="num">
                                      <p:cBhvr>
                                        <p:cTn id="11" dur="3075" accel="100000" fill="hold">
                                          <p:stCondLst>
                                            <p:cond delay="1925"/>
                                          </p:stCondLst>
                                        </p:cTn>
                                        <p:tgtEl>
                                          <p:spTgt spid="32772"/>
                                        </p:tgtEl>
                                        <p:attrNameLst>
                                          <p:attrName>ppt_x</p:attrName>
                                        </p:attrNameLst>
                                      </p:cBhvr>
                                    </p:anim>
                                    <p:set>
                                      <p:cBhvr>
                                        <p:cTn id="12" dur="1925" fill="hold"/>
                                        <p:tgtEl>
                                          <p:spTgt spid="32772"/>
                                        </p:tgtEl>
                                        <p:attrNameLst>
                                          <p:attrName>ppt_y</p:attrName>
                                        </p:attrNameLst>
                                      </p:cBhvr>
                                      <p:to>
                                        <p:strVal val="(#ppt_y+0.4)"/>
                                      </p:to>
                                    </p:set>
                                    <p:anim from="(#ppt_y+0.4)" to="(#ppt_y)" calcmode="lin" valueType="num">
                                      <p:cBhvr>
                                        <p:cTn id="13" dur="3075" accel="100000" fill="hold">
                                          <p:stCondLst>
                                            <p:cond delay="1925"/>
                                          </p:stCondLst>
                                        </p:cTn>
                                        <p:tgtEl>
                                          <p:spTgt spid="32772"/>
                                        </p:tgtEl>
                                        <p:attrNameLst>
                                          <p:attrName>ppt_y</p:attrName>
                                        </p:attrNameLst>
                                      </p:cBhvr>
                                    </p:anim>
                                  </p:childTnLst>
                                </p:cTn>
                              </p:par>
                            </p:childTnLst>
                          </p:cTn>
                        </p:par>
                        <p:par>
                          <p:cTn id="14" fill="hold" nodeType="afterGroup">
                            <p:stCondLst>
                              <p:cond delay="5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77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B0B6CAF-FBD3-418D-BCB0-A137535DE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5412"/>
            <a:ext cx="12099235" cy="497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1F4D94F-673E-45C3-A1B1-EF9C44A4F958}"/>
              </a:ext>
            </a:extLst>
          </p:cNvPr>
          <p:cNvSpPr txBox="1"/>
          <p:nvPr/>
        </p:nvSpPr>
        <p:spPr>
          <a:xfrm>
            <a:off x="4419600" y="825862"/>
            <a:ext cx="335280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endParaRPr lang="vi-VN"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74A042E-ABE8-4B1B-9EF0-92D1CD4164FF}"/>
              </a:ext>
            </a:extLst>
          </p:cNvPr>
          <p:cNvSpPr txBox="1"/>
          <p:nvPr/>
        </p:nvSpPr>
        <p:spPr>
          <a:xfrm>
            <a:off x="795130" y="1410637"/>
            <a:ext cx="6506818"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10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449A266-A40F-470B-AAAB-D384DAB2F0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774" y="1841570"/>
            <a:ext cx="11900451" cy="498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6A74D2D-76BB-4417-BACB-DFE0740F095C}"/>
              </a:ext>
            </a:extLst>
          </p:cNvPr>
          <p:cNvSpPr txBox="1"/>
          <p:nvPr/>
        </p:nvSpPr>
        <p:spPr>
          <a:xfrm>
            <a:off x="1570381" y="210355"/>
            <a:ext cx="8110331" cy="523220"/>
          </a:xfrm>
          <a:prstGeom prst="rect">
            <a:avLst/>
          </a:prstGeom>
          <a:noFill/>
        </p:spPr>
        <p:txBody>
          <a:bodyPr wrap="square" rtlCol="0">
            <a:spAutoFit/>
          </a:bodyPr>
          <a:lstStyle/>
          <a:p>
            <a:pPr algn="ctr"/>
            <a:endParaRPr lang="vi-VN" sz="28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DA22C12-9859-4AB6-B1ED-0EABEE6FE887}"/>
              </a:ext>
            </a:extLst>
          </p:cNvPr>
          <p:cNvSpPr txBox="1"/>
          <p:nvPr/>
        </p:nvSpPr>
        <p:spPr>
          <a:xfrm>
            <a:off x="3326296" y="795130"/>
            <a:ext cx="4002156" cy="523220"/>
          </a:xfrm>
          <a:prstGeom prst="rect">
            <a:avLst/>
          </a:prstGeom>
          <a:noFill/>
        </p:spPr>
        <p:txBody>
          <a:bodyPr wrap="square" rtlCol="0">
            <a:spAutoFit/>
          </a:bodyPr>
          <a:lstStyle/>
          <a:p>
            <a:pPr algn="ctr"/>
            <a:endParaRPr lang="vi-VN"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69C0643-7D0F-4D08-B457-78DA269E32B5}"/>
              </a:ext>
            </a:extLst>
          </p:cNvPr>
          <p:cNvSpPr txBox="1"/>
          <p:nvPr/>
        </p:nvSpPr>
        <p:spPr>
          <a:xfrm>
            <a:off x="2875722" y="1318350"/>
            <a:ext cx="5499651" cy="584775"/>
          </a:xfrm>
          <a:prstGeom prst="rect">
            <a:avLst/>
          </a:prstGeom>
          <a:noFill/>
        </p:spPr>
        <p:txBody>
          <a:bodyPr wrap="square" rtlCol="0">
            <a:spAutoFit/>
          </a:bodyPr>
          <a:lstStyle/>
          <a:p>
            <a:pPr algn="ctr"/>
            <a:endParaRPr lang="vi-VN" sz="3200" b="1" dirty="0">
              <a:solidFill>
                <a:srgbClr val="C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04A7FA9-A084-45E6-8DB5-6BC1CA956135}"/>
              </a:ext>
            </a:extLst>
          </p:cNvPr>
          <p:cNvSpPr txBox="1"/>
          <p:nvPr/>
        </p:nvSpPr>
        <p:spPr>
          <a:xfrm>
            <a:off x="7659757" y="1898942"/>
            <a:ext cx="2756451" cy="461665"/>
          </a:xfrm>
          <a:prstGeom prst="rect">
            <a:avLst/>
          </a:prstGeom>
          <a:noFill/>
        </p:spPr>
        <p:txBody>
          <a:bodyPr wrap="square" rtlCol="0">
            <a:spAutoFit/>
          </a:bodyPr>
          <a:lstStyle/>
          <a:p>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4A080AE-B4CC-41B2-9F2B-A2352FEF8AAF}"/>
              </a:ext>
            </a:extLst>
          </p:cNvPr>
          <p:cNvSpPr txBox="1"/>
          <p:nvPr/>
        </p:nvSpPr>
        <p:spPr>
          <a:xfrm>
            <a:off x="742951" y="0"/>
            <a:ext cx="9895398"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08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260" y="0"/>
            <a:ext cx="12192000" cy="6858000"/>
          </a:xfrm>
        </p:spPr>
      </p:pic>
      <p:sp>
        <p:nvSpPr>
          <p:cNvPr id="2" name="Title 1"/>
          <p:cNvSpPr>
            <a:spLocks noGrp="1"/>
          </p:cNvSpPr>
          <p:nvPr>
            <p:ph type="title"/>
          </p:nvPr>
        </p:nvSpPr>
        <p:spPr>
          <a:xfrm>
            <a:off x="838200" y="119269"/>
            <a:ext cx="10515600" cy="2027583"/>
          </a:xfrm>
        </p:spPr>
        <p:txBody>
          <a:bodyPr>
            <a:noAutofit/>
          </a:bodyPr>
          <a:lstStyle/>
          <a:p>
            <a:pPr algn="ctr"/>
            <a:r>
              <a:rPr lang="en-US" sz="3200" b="1" dirty="0" err="1">
                <a:solidFill>
                  <a:srgbClr val="0070C0"/>
                </a:solidFill>
                <a:latin typeface="HP001 4 hàng" panose="020B0603050302020204" pitchFamily="34" charset="0"/>
              </a:rPr>
              <a:t>Thứ</a:t>
            </a:r>
            <a:r>
              <a:rPr lang="en-US" sz="3200" b="1" dirty="0">
                <a:solidFill>
                  <a:srgbClr val="0070C0"/>
                </a:solidFill>
                <a:latin typeface="HP001 4 hàng" panose="020B0603050302020204" pitchFamily="34" charset="0"/>
              </a:rPr>
              <a:t> </a:t>
            </a:r>
            <a:r>
              <a:rPr lang="en-US" sz="3200" b="1" dirty="0" err="1">
                <a:solidFill>
                  <a:srgbClr val="0070C0"/>
                </a:solidFill>
                <a:latin typeface="HP001 4 hàng" panose="020B0603050302020204" pitchFamily="34" charset="0"/>
              </a:rPr>
              <a:t>hai</a:t>
            </a:r>
            <a:r>
              <a:rPr lang="en-US" sz="3200" b="1" dirty="0">
                <a:solidFill>
                  <a:srgbClr val="0070C0"/>
                </a:solidFill>
                <a:latin typeface="HP001 4 hàng" panose="020B0603050302020204" pitchFamily="34" charset="0"/>
              </a:rPr>
              <a:t> </a:t>
            </a:r>
            <a:r>
              <a:rPr lang="en-US" sz="3200" b="1" dirty="0" err="1">
                <a:solidFill>
                  <a:srgbClr val="0070C0"/>
                </a:solidFill>
                <a:latin typeface="HP001 4 hàng" panose="020B0603050302020204" pitchFamily="34" charset="0"/>
              </a:rPr>
              <a:t>ngày</a:t>
            </a:r>
            <a:r>
              <a:rPr lang="en-US" sz="3200" b="1" dirty="0">
                <a:solidFill>
                  <a:srgbClr val="0070C0"/>
                </a:solidFill>
                <a:latin typeface="HP001 4 hàng" panose="020B0603050302020204" pitchFamily="34" charset="0"/>
              </a:rPr>
              <a:t> </a:t>
            </a:r>
            <a:r>
              <a:rPr lang="vi-VN" sz="3200" b="1" dirty="0">
                <a:solidFill>
                  <a:srgbClr val="0070C0"/>
                </a:solidFill>
                <a:latin typeface="HP001 4 hàng" panose="020B0603050302020204" pitchFamily="34" charset="0"/>
              </a:rPr>
              <a:t>14</a:t>
            </a:r>
            <a:r>
              <a:rPr lang="en-US" sz="3200" b="1" dirty="0">
                <a:solidFill>
                  <a:srgbClr val="0070C0"/>
                </a:solidFill>
                <a:latin typeface="HP001 4 hàng" panose="020B0603050302020204" pitchFamily="34" charset="0"/>
              </a:rPr>
              <a:t> </a:t>
            </a:r>
            <a:r>
              <a:rPr lang="en-US" sz="3200" b="1" dirty="0" err="1">
                <a:solidFill>
                  <a:srgbClr val="0070C0"/>
                </a:solidFill>
                <a:latin typeface="HP001 4 hàng" panose="020B0603050302020204" pitchFamily="34" charset="0"/>
              </a:rPr>
              <a:t>tháng</a:t>
            </a:r>
            <a:r>
              <a:rPr lang="en-US" sz="3200" b="1" dirty="0">
                <a:solidFill>
                  <a:srgbClr val="0070C0"/>
                </a:solidFill>
                <a:latin typeface="HP001 4 hàng" panose="020B0603050302020204" pitchFamily="34" charset="0"/>
              </a:rPr>
              <a:t> 11 </a:t>
            </a:r>
            <a:r>
              <a:rPr lang="en-US" sz="3200" b="1" dirty="0" err="1">
                <a:solidFill>
                  <a:srgbClr val="0070C0"/>
                </a:solidFill>
                <a:latin typeface="HP001 4 hàng" panose="020B0603050302020204" pitchFamily="34" charset="0"/>
              </a:rPr>
              <a:t>năm</a:t>
            </a:r>
            <a:r>
              <a:rPr lang="en-US" sz="3200" b="1" dirty="0">
                <a:solidFill>
                  <a:srgbClr val="0070C0"/>
                </a:solidFill>
                <a:latin typeface="HP001 4 hàng" panose="020B0603050302020204" pitchFamily="34" charset="0"/>
              </a:rPr>
              <a:t> 202</a:t>
            </a:r>
            <a:r>
              <a:rPr lang="vi-VN" sz="3200" b="1" dirty="0">
                <a:solidFill>
                  <a:srgbClr val="0070C0"/>
                </a:solidFill>
                <a:latin typeface="HP001 4 hàng" panose="020B0603050302020204" pitchFamily="34" charset="0"/>
              </a:rPr>
              <a:t>2</a:t>
            </a:r>
            <a:br>
              <a:rPr lang="en-US" sz="5400" b="1" dirty="0">
                <a:latin typeface="HP001 4 hàng" panose="020B0603050302020204" pitchFamily="34" charset="0"/>
              </a:rPr>
            </a:br>
            <a:r>
              <a:rPr lang="en-US" sz="3200" b="1" dirty="0" err="1">
                <a:solidFill>
                  <a:schemeClr val="tx1"/>
                </a:solidFill>
                <a:latin typeface="HP001 4 hàng" panose="020B0603050302020204" pitchFamily="34" charset="0"/>
              </a:rPr>
              <a:t>Tập</a:t>
            </a:r>
            <a:r>
              <a:rPr lang="en-US" sz="3200" b="1" dirty="0">
                <a:solidFill>
                  <a:schemeClr val="tx1"/>
                </a:solidFill>
                <a:latin typeface="HP001 4 hàng" panose="020B0603050302020204" pitchFamily="34" charset="0"/>
              </a:rPr>
              <a:t> </a:t>
            </a:r>
            <a:r>
              <a:rPr lang="en-US" sz="3200" b="1" dirty="0" err="1">
                <a:solidFill>
                  <a:schemeClr val="tx1"/>
                </a:solidFill>
                <a:latin typeface="HP001 4 hàng" panose="020B0603050302020204" pitchFamily="34" charset="0"/>
              </a:rPr>
              <a:t>đọc</a:t>
            </a:r>
            <a:br>
              <a:rPr lang="en-US" sz="5400" b="1" dirty="0">
                <a:latin typeface="HP001 4 hàng" panose="020B0603050302020204" pitchFamily="34" charset="0"/>
              </a:rPr>
            </a:br>
            <a:br>
              <a:rPr lang="en-US" sz="5400" b="1" dirty="0">
                <a:latin typeface="HP001 4 hàng" panose="020B0603050302020204" pitchFamily="34" charset="0"/>
              </a:rPr>
            </a:br>
            <a:endParaRPr lang="en-US" sz="5400" b="1" dirty="0">
              <a:latin typeface="HP001 4 hàng" panose="020B0603050302020204" pitchFamily="34" charset="0"/>
            </a:endParaRPr>
          </a:p>
        </p:txBody>
      </p:sp>
      <p:sp>
        <p:nvSpPr>
          <p:cNvPr id="5" name="TextBox 4"/>
          <p:cNvSpPr txBox="1"/>
          <p:nvPr/>
        </p:nvSpPr>
        <p:spPr>
          <a:xfrm>
            <a:off x="2415821" y="1139687"/>
            <a:ext cx="8060267" cy="769441"/>
          </a:xfrm>
          <a:prstGeom prst="rect">
            <a:avLst/>
          </a:prstGeom>
          <a:noFill/>
        </p:spPr>
        <p:txBody>
          <a:bodyPr wrap="square" rtlCol="0">
            <a:spAutoFit/>
          </a:bodyPr>
          <a:lstStyle/>
          <a:p>
            <a:r>
              <a:rPr lang="en-US" sz="4400" b="1" dirty="0" err="1">
                <a:solidFill>
                  <a:srgbClr val="FF0000"/>
                </a:solidFill>
                <a:latin typeface="HP001 4 hàng" panose="020B0603050302020204" pitchFamily="34" charset="0"/>
              </a:rPr>
              <a:t>Chuyện</a:t>
            </a:r>
            <a:r>
              <a:rPr lang="en-US" sz="4400" b="1" dirty="0">
                <a:solidFill>
                  <a:srgbClr val="FF0000"/>
                </a:solidFill>
                <a:latin typeface="HP001 4 hàng" panose="020B0603050302020204" pitchFamily="34" charset="0"/>
              </a:rPr>
              <a:t> </a:t>
            </a:r>
            <a:r>
              <a:rPr lang="en-US" sz="4400" b="1" dirty="0" err="1">
                <a:solidFill>
                  <a:srgbClr val="FF0000"/>
                </a:solidFill>
                <a:latin typeface="HP001 4 hàng" panose="020B0603050302020204" pitchFamily="34" charset="0"/>
              </a:rPr>
              <a:t>một</a:t>
            </a:r>
            <a:r>
              <a:rPr lang="en-US" sz="4400" b="1" dirty="0">
                <a:solidFill>
                  <a:srgbClr val="FF0000"/>
                </a:solidFill>
                <a:latin typeface="HP001 4 hàng" panose="020B0603050302020204" pitchFamily="34" charset="0"/>
              </a:rPr>
              <a:t> </a:t>
            </a:r>
            <a:r>
              <a:rPr lang="en-US" sz="4400" b="1" dirty="0" err="1">
                <a:solidFill>
                  <a:srgbClr val="FF0000"/>
                </a:solidFill>
                <a:latin typeface="HP001 4 hàng" panose="020B0603050302020204" pitchFamily="34" charset="0"/>
              </a:rPr>
              <a:t>khu</a:t>
            </a:r>
            <a:r>
              <a:rPr lang="en-US" sz="4400" b="1" dirty="0">
                <a:solidFill>
                  <a:srgbClr val="FF0000"/>
                </a:solidFill>
                <a:latin typeface="HP001 4 hàng" panose="020B0603050302020204" pitchFamily="34" charset="0"/>
              </a:rPr>
              <a:t> </a:t>
            </a:r>
            <a:r>
              <a:rPr lang="en-US" sz="4400" b="1" dirty="0" err="1">
                <a:solidFill>
                  <a:srgbClr val="FF0000"/>
                </a:solidFill>
                <a:latin typeface="HP001 4 hàng" panose="020B0603050302020204" pitchFamily="34" charset="0"/>
              </a:rPr>
              <a:t>vườn</a:t>
            </a:r>
            <a:r>
              <a:rPr lang="en-US" sz="4400" b="1" dirty="0">
                <a:solidFill>
                  <a:srgbClr val="FF0000"/>
                </a:solidFill>
                <a:latin typeface="HP001 4 hàng" panose="020B0603050302020204" pitchFamily="34" charset="0"/>
              </a:rPr>
              <a:t> </a:t>
            </a:r>
            <a:r>
              <a:rPr lang="en-US" sz="4400" b="1" dirty="0" err="1">
                <a:solidFill>
                  <a:srgbClr val="FF0000"/>
                </a:solidFill>
                <a:latin typeface="HP001 4 hàng" panose="020B0603050302020204" pitchFamily="34" charset="0"/>
              </a:rPr>
              <a:t>nhỏ</a:t>
            </a:r>
            <a:endParaRPr lang="en-US" sz="4400" b="1" dirty="0">
              <a:solidFill>
                <a:srgbClr val="FF0000"/>
              </a:solidFill>
              <a:latin typeface="HP001 4 hàng" panose="020B0603050302020204" pitchFamily="34" charset="0"/>
            </a:endParaRPr>
          </a:p>
        </p:txBody>
      </p:sp>
      <p:sp>
        <p:nvSpPr>
          <p:cNvPr id="6" name="TextBox 5">
            <a:extLst>
              <a:ext uri="{FF2B5EF4-FFF2-40B4-BE49-F238E27FC236}">
                <a16:creationId xmlns:a16="http://schemas.microsoft.com/office/drawing/2014/main" id="{02C42B90-0C87-4379-A3EA-88806F507382}"/>
              </a:ext>
            </a:extLst>
          </p:cNvPr>
          <p:cNvSpPr txBox="1"/>
          <p:nvPr/>
        </p:nvSpPr>
        <p:spPr>
          <a:xfrm>
            <a:off x="7513983" y="1903125"/>
            <a:ext cx="2584174" cy="461665"/>
          </a:xfrm>
          <a:prstGeom prst="rect">
            <a:avLst/>
          </a:prstGeom>
          <a:noFill/>
        </p:spPr>
        <p:txBody>
          <a:bodyPr wrap="square">
            <a:spAutoFit/>
          </a:bodyPr>
          <a:lstStyle/>
          <a:p>
            <a:r>
              <a:rPr lang="en-US" sz="2400" b="1" dirty="0">
                <a:solidFill>
                  <a:srgbClr val="0070C0"/>
                </a:solidFill>
                <a:latin typeface="Times New Roman" panose="02020603050405020304" pitchFamily="18" charset="0"/>
                <a:cs typeface="Times New Roman" panose="02020603050405020304" pitchFamily="18" charset="0"/>
              </a:rPr>
              <a:t>Theo: </a:t>
            </a:r>
            <a:r>
              <a:rPr lang="en-US" sz="2400" b="1" dirty="0" err="1">
                <a:solidFill>
                  <a:srgbClr val="0070C0"/>
                </a:solidFill>
                <a:latin typeface="Times New Roman" panose="02020603050405020304" pitchFamily="18" charset="0"/>
                <a:cs typeface="Times New Roman" panose="02020603050405020304" pitchFamily="18" charset="0"/>
              </a:rPr>
              <a:t>Vân</a:t>
            </a:r>
            <a:r>
              <a:rPr lang="en-US" sz="2400" b="1" dirty="0">
                <a:solidFill>
                  <a:srgbClr val="0070C0"/>
                </a:solidFill>
                <a:latin typeface="Times New Roman" panose="02020603050405020304" pitchFamily="18" charset="0"/>
                <a:cs typeface="Times New Roman" panose="02020603050405020304" pitchFamily="18" charset="0"/>
              </a:rPr>
              <a:t> Long</a:t>
            </a:r>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CD1EF36-FC44-4677-96D7-CAEFF3E2684B}"/>
              </a:ext>
            </a:extLst>
          </p:cNvPr>
          <p:cNvSpPr txBox="1"/>
          <p:nvPr/>
        </p:nvSpPr>
        <p:spPr>
          <a:xfrm>
            <a:off x="1736034" y="2887712"/>
            <a:ext cx="3737113" cy="523220"/>
          </a:xfrm>
          <a:prstGeom prst="rect">
            <a:avLst/>
          </a:prstGeom>
          <a:noFill/>
        </p:spPr>
        <p:txBody>
          <a:bodyPr wrap="square" rtlCol="0">
            <a:spAutoFit/>
          </a:bodyPr>
          <a:lstStyle/>
          <a:p>
            <a:pPr algn="ctr"/>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Luyện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đọc</a:t>
            </a:r>
            <a:endParaRPr lang="vi-VN" sz="2800" b="1"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F7BDF7-9DD3-43E6-B125-46850D015284}"/>
              </a:ext>
            </a:extLst>
          </p:cNvPr>
          <p:cNvSpPr txBox="1"/>
          <p:nvPr/>
        </p:nvSpPr>
        <p:spPr>
          <a:xfrm>
            <a:off x="1855305" y="3429000"/>
            <a:ext cx="45057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921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6">
            <a:extLst>
              <a:ext uri="{FF2B5EF4-FFF2-40B4-BE49-F238E27FC236}">
                <a16:creationId xmlns:a16="http://schemas.microsoft.com/office/drawing/2014/main" id="{6632F46B-0FD7-459E-BAD0-B2F760ABB711}"/>
              </a:ext>
            </a:extLst>
          </p:cNvPr>
          <p:cNvSpPr txBox="1">
            <a:spLocks noChangeArrowheads="1"/>
          </p:cNvSpPr>
          <p:nvPr/>
        </p:nvSpPr>
        <p:spPr bwMode="auto">
          <a:xfrm>
            <a:off x="914400" y="3442054"/>
            <a:ext cx="797781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vi-VN" sz="2800" b="1" dirty="0">
                <a:solidFill>
                  <a:srgbClr val="0000FF"/>
                </a:solidFill>
                <a:latin typeface="Times New Roman" panose="02020603050405020304" pitchFamily="18" charset="0"/>
                <a:cs typeface="Times New Roman" panose="02020603050405020304" pitchFamily="18" charset="0"/>
              </a:rPr>
              <a:t>Chia </a:t>
            </a:r>
            <a:r>
              <a:rPr lang="en-US" altLang="vi-VN" sz="2800" b="1" dirty="0" err="1">
                <a:solidFill>
                  <a:srgbClr val="0000FF"/>
                </a:solidFill>
                <a:latin typeface="Times New Roman" panose="02020603050405020304" pitchFamily="18" charset="0"/>
                <a:cs typeface="Times New Roman" panose="02020603050405020304" pitchFamily="18" charset="0"/>
              </a:rPr>
              <a:t>làm</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a:solidFill>
                  <a:srgbClr val="0000FF"/>
                </a:solidFill>
                <a:latin typeface="Times New Roman" panose="02020603050405020304" pitchFamily="18" charset="0"/>
              </a:rPr>
              <a:t>3 </a:t>
            </a:r>
            <a:r>
              <a:rPr lang="en-US" altLang="vi-VN" sz="2800" b="1" dirty="0" err="1">
                <a:solidFill>
                  <a:srgbClr val="0000FF"/>
                </a:solidFill>
                <a:latin typeface="Times New Roman" panose="02020603050405020304" pitchFamily="18" charset="0"/>
              </a:rPr>
              <a:t>đoạn</a:t>
            </a:r>
            <a:r>
              <a:rPr lang="en-US" altLang="vi-VN" sz="2800" b="1" dirty="0">
                <a:solidFill>
                  <a:srgbClr val="0000FF"/>
                </a:solidFill>
                <a:latin typeface="Times New Roman" panose="02020603050405020304" pitchFamily="18" charset="0"/>
              </a:rPr>
              <a:t>:</a:t>
            </a:r>
          </a:p>
          <a:p>
            <a:pPr eaLnBrk="1" hangingPunct="1">
              <a:spcBef>
                <a:spcPct val="50000"/>
              </a:spcBef>
              <a:buFontTx/>
              <a:buNone/>
            </a:pP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Đoạn</a:t>
            </a:r>
            <a:r>
              <a:rPr lang="en-US" altLang="vi-VN" sz="2800" b="1" dirty="0">
                <a:solidFill>
                  <a:srgbClr val="0000FF"/>
                </a:solidFill>
                <a:latin typeface="Times New Roman" panose="02020603050405020304" pitchFamily="18" charset="0"/>
              </a:rPr>
              <a:t> 1: </a:t>
            </a:r>
            <a:r>
              <a:rPr lang="en-US" altLang="vi-VN" sz="2800" b="1" dirty="0" err="1">
                <a:solidFill>
                  <a:srgbClr val="0000FF"/>
                </a:solidFill>
                <a:latin typeface="Times New Roman" panose="02020603050405020304" pitchFamily="18" charset="0"/>
              </a:rPr>
              <a:t>Từ</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đầu</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đến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từng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loài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cây</a:t>
            </a:r>
            <a:r>
              <a:rPr lang="en-US" altLang="vi-VN" sz="2800" b="1" dirty="0">
                <a:solidFill>
                  <a:srgbClr val="0000FF"/>
                </a:solidFill>
                <a:latin typeface="Times New Roman" panose="02020603050405020304" pitchFamily="18" charset="0"/>
              </a:rPr>
              <a:t>.</a:t>
            </a:r>
          </a:p>
          <a:p>
            <a:pPr eaLnBrk="1" hangingPunct="1">
              <a:spcBef>
                <a:spcPct val="50000"/>
              </a:spcBef>
              <a:buFontTx/>
              <a:buNone/>
            </a:pP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Đoạn</a:t>
            </a:r>
            <a:r>
              <a:rPr lang="en-US" altLang="vi-VN" sz="2800" b="1" dirty="0">
                <a:solidFill>
                  <a:srgbClr val="0000FF"/>
                </a:solidFill>
                <a:latin typeface="Times New Roman" panose="02020603050405020304" pitchFamily="18" charset="0"/>
              </a:rPr>
              <a:t> 2: </a:t>
            </a:r>
            <a:r>
              <a:rPr lang="en-US" altLang="vi-VN" sz="2800" b="1" dirty="0" err="1">
                <a:solidFill>
                  <a:srgbClr val="0000FF"/>
                </a:solidFill>
                <a:latin typeface="Times New Roman" panose="02020603050405020304" pitchFamily="18" charset="0"/>
              </a:rPr>
              <a:t>Cây</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quỳnhđến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không</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phải</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là</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vườn</a:t>
            </a:r>
            <a:r>
              <a:rPr lang="en-US" altLang="vi-VN" sz="2800" b="1" dirty="0">
                <a:solidFill>
                  <a:srgbClr val="0000FF"/>
                </a:solidFill>
                <a:latin typeface="Times New Roman" panose="02020603050405020304" pitchFamily="18" charset="0"/>
              </a:rPr>
              <a:t>!</a:t>
            </a:r>
          </a:p>
          <a:p>
            <a:pPr>
              <a:spcBef>
                <a:spcPct val="50000"/>
              </a:spcBef>
              <a:buNone/>
            </a:pP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Đoạn</a:t>
            </a:r>
            <a:r>
              <a:rPr lang="en-US" altLang="vi-VN" sz="2800" b="1" dirty="0">
                <a:solidFill>
                  <a:srgbClr val="0000FF"/>
                </a:solidFill>
                <a:latin typeface="Times New Roman" panose="02020603050405020304" pitchFamily="18" charset="0"/>
              </a:rPr>
              <a:t> 3:  </a:t>
            </a:r>
            <a:r>
              <a:rPr lang="en-US" altLang="vi-VN" sz="2800" b="1" dirty="0" err="1">
                <a:solidFill>
                  <a:srgbClr val="0000FF"/>
                </a:solidFill>
                <a:latin typeface="Times New Roman" panose="02020603050405020304" pitchFamily="18" charset="0"/>
              </a:rPr>
              <a:t>Phần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còn</a:t>
            </a:r>
            <a:r>
              <a:rPr lang="en-US" altLang="vi-VN" sz="2800" b="1" dirty="0">
                <a:solidFill>
                  <a:srgbClr val="0000FF"/>
                </a:solidFill>
                <a:latin typeface="Times New Roman" panose="02020603050405020304" pitchFamily="18" charset="0"/>
              </a:rPr>
              <a:t> </a:t>
            </a:r>
            <a:r>
              <a:rPr lang="en-US" altLang="vi-VN" sz="2800" b="1" dirty="0" err="1">
                <a:solidFill>
                  <a:srgbClr val="0000FF"/>
                </a:solidFill>
                <a:latin typeface="Times New Roman" panose="02020603050405020304" pitchFamily="18" charset="0"/>
              </a:rPr>
              <a:t>lại</a:t>
            </a:r>
            <a:r>
              <a:rPr lang="en-US" altLang="vi-VN" sz="2800" b="1" dirty="0">
                <a:solidFill>
                  <a:srgbClr val="0000FF"/>
                </a:solidFill>
                <a:latin typeface="Times New Roman" panose="02020603050405020304" pitchFamily="18" charset="0"/>
              </a:rPr>
              <a:t>.</a:t>
            </a:r>
          </a:p>
        </p:txBody>
      </p:sp>
      <p:sp>
        <p:nvSpPr>
          <p:cNvPr id="11" name="TextBox 10">
            <a:extLst>
              <a:ext uri="{FF2B5EF4-FFF2-40B4-BE49-F238E27FC236}">
                <a16:creationId xmlns:a16="http://schemas.microsoft.com/office/drawing/2014/main" id="{249902F8-3205-408E-B1D9-35A5EECE3B3B}"/>
              </a:ext>
            </a:extLst>
          </p:cNvPr>
          <p:cNvSpPr txBox="1"/>
          <p:nvPr/>
        </p:nvSpPr>
        <p:spPr>
          <a:xfrm>
            <a:off x="1033670" y="2487899"/>
            <a:ext cx="8120269"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vi-VN" sz="28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0A453E0-8439-425C-998C-1554CE8768E6}"/>
              </a:ext>
            </a:extLst>
          </p:cNvPr>
          <p:cNvSpPr txBox="1"/>
          <p:nvPr/>
        </p:nvSpPr>
        <p:spPr>
          <a:xfrm>
            <a:off x="1033671" y="302641"/>
            <a:ext cx="8587408"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0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09FAAA-DBEC-4FF7-89A8-1A03B9F11A40}"/>
              </a:ext>
            </a:extLst>
          </p:cNvPr>
          <p:cNvSpPr txBox="1"/>
          <p:nvPr/>
        </p:nvSpPr>
        <p:spPr>
          <a:xfrm>
            <a:off x="1563757" y="302641"/>
            <a:ext cx="8057321"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A7B385C-C7D5-47FC-A816-400F68F63AA7}"/>
              </a:ext>
            </a:extLst>
          </p:cNvPr>
          <p:cNvSpPr txBox="1"/>
          <p:nvPr/>
        </p:nvSpPr>
        <p:spPr>
          <a:xfrm>
            <a:off x="1096618" y="2584174"/>
            <a:ext cx="9173817"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2.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endParaRPr lang="vi-VN" sz="2800" b="1" dirty="0">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7564159E-C112-4CF5-94D2-929541FFEC1D}"/>
              </a:ext>
            </a:extLst>
          </p:cNvPr>
          <p:cNvCxnSpPr>
            <a:cxnSpLocks/>
          </p:cNvCxnSpPr>
          <p:nvPr/>
        </p:nvCxnSpPr>
        <p:spPr>
          <a:xfrm>
            <a:off x="5976730" y="2623930"/>
            <a:ext cx="0" cy="4273826"/>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09AD5E1-49E9-4A13-A612-A123B646575E}"/>
              </a:ext>
            </a:extLst>
          </p:cNvPr>
          <p:cNvSpPr txBox="1"/>
          <p:nvPr/>
        </p:nvSpPr>
        <p:spPr>
          <a:xfrm>
            <a:off x="92779" y="3299791"/>
            <a:ext cx="5883947" cy="861774"/>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Khoái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rõ</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nhọn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ngọ</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nguậy</a:t>
            </a:r>
            <a:endParaRPr lang="vi-VN" sz="3200" b="1" dirty="0">
              <a:latin typeface="Times New Roman" panose="02020603050405020304" pitchFamily="18" charset="0"/>
              <a:cs typeface="Times New Roman" panose="02020603050405020304" pitchFamily="18" charset="0"/>
            </a:endParaRPr>
          </a:p>
          <a:p>
            <a:endParaRPr lang="vi-VN" dirty="0"/>
          </a:p>
        </p:txBody>
      </p:sp>
      <p:sp>
        <p:nvSpPr>
          <p:cNvPr id="15" name="TextBox 14">
            <a:extLst>
              <a:ext uri="{FF2B5EF4-FFF2-40B4-BE49-F238E27FC236}">
                <a16:creationId xmlns:a16="http://schemas.microsoft.com/office/drawing/2014/main" id="{8A7A64BA-5E2E-4900-A860-FAF7DEAFA5D4}"/>
              </a:ext>
            </a:extLst>
          </p:cNvPr>
          <p:cNvSpPr txBox="1"/>
          <p:nvPr/>
        </p:nvSpPr>
        <p:spPr>
          <a:xfrm>
            <a:off x="92783" y="4698685"/>
            <a:ext cx="5883943" cy="1384995"/>
          </a:xfrm>
          <a:prstGeom prst="rect">
            <a:avLst/>
          </a:prstGeom>
          <a:noFill/>
        </p:spPr>
        <p:txBody>
          <a:bodyPr wrap="square">
            <a:spAutoFit/>
          </a:bodyPr>
          <a:lstStyle/>
          <a:p>
            <a:r>
              <a:rPr lang="vi-VN" sz="2800" b="0" i="0" dirty="0">
                <a:solidFill>
                  <a:srgbClr val="000000"/>
                </a:solidFill>
                <a:effectLst/>
                <a:latin typeface="Times New Roman" panose="02020603050405020304" pitchFamily="18" charset="0"/>
                <a:cs typeface="Times New Roman" panose="02020603050405020304" pitchFamily="18" charset="0"/>
              </a:rPr>
              <a:t>Bé Thu rất khoái ra ban công ngồi với ông nội, nghe ông rủ rỉ giảng về từng loài cây.</a:t>
            </a:r>
            <a:endParaRPr lang="vi-VN" sz="2800"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237D532F-9FCB-4F4A-A0E8-8BEA84E1C5A5}"/>
              </a:ext>
            </a:extLst>
          </p:cNvPr>
          <p:cNvCxnSpPr>
            <a:cxnSpLocks/>
          </p:cNvCxnSpPr>
          <p:nvPr/>
        </p:nvCxnSpPr>
        <p:spPr>
          <a:xfrm flipH="1">
            <a:off x="1280160" y="5227384"/>
            <a:ext cx="132837" cy="396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0DF21C4-D0BD-42FD-9543-DBE6812FADCE}"/>
              </a:ext>
            </a:extLst>
          </p:cNvPr>
          <p:cNvCxnSpPr>
            <a:cxnSpLocks/>
          </p:cNvCxnSpPr>
          <p:nvPr/>
        </p:nvCxnSpPr>
        <p:spPr>
          <a:xfrm flipH="1">
            <a:off x="4331970" y="4760843"/>
            <a:ext cx="91440" cy="371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BF663B-6D9B-417F-AB8D-308793EADD6C}"/>
              </a:ext>
            </a:extLst>
          </p:cNvPr>
          <p:cNvCxnSpPr/>
          <p:nvPr/>
        </p:nvCxnSpPr>
        <p:spPr>
          <a:xfrm flipH="1">
            <a:off x="1406212" y="5736400"/>
            <a:ext cx="150760" cy="2886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E362A1D-20CC-4230-9BC2-11B4C476992E}"/>
              </a:ext>
            </a:extLst>
          </p:cNvPr>
          <p:cNvCxnSpPr>
            <a:cxnSpLocks/>
          </p:cNvCxnSpPr>
          <p:nvPr/>
        </p:nvCxnSpPr>
        <p:spPr>
          <a:xfrm flipH="1">
            <a:off x="1346578" y="5736400"/>
            <a:ext cx="119269" cy="2886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37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095212-B722-4B62-96C9-DE392EFF5FA7}"/>
              </a:ext>
            </a:extLst>
          </p:cNvPr>
          <p:cNvSpPr txBox="1"/>
          <p:nvPr/>
        </p:nvSpPr>
        <p:spPr>
          <a:xfrm>
            <a:off x="1033671" y="302641"/>
            <a:ext cx="8587408"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ED78535-73D3-49FB-8988-CC892DD922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3" y="2180078"/>
            <a:ext cx="5512902" cy="3876165"/>
          </a:xfrm>
          <a:prstGeom prst="rect">
            <a:avLst/>
          </a:prstGeom>
        </p:spPr>
      </p:pic>
      <p:sp>
        <p:nvSpPr>
          <p:cNvPr id="6" name="Title 1">
            <a:extLst>
              <a:ext uri="{FF2B5EF4-FFF2-40B4-BE49-F238E27FC236}">
                <a16:creationId xmlns:a16="http://schemas.microsoft.com/office/drawing/2014/main" id="{996143A1-D3CD-4075-A87D-B441EBB5BCCC}"/>
              </a:ext>
            </a:extLst>
          </p:cNvPr>
          <p:cNvSpPr>
            <a:spLocks noGrp="1"/>
          </p:cNvSpPr>
          <p:nvPr>
            <p:ph type="title"/>
          </p:nvPr>
        </p:nvSpPr>
        <p:spPr>
          <a:xfrm>
            <a:off x="0" y="6056243"/>
            <a:ext cx="6268278" cy="622852"/>
          </a:xfrm>
        </p:spPr>
        <p:txBody>
          <a:bodyPr>
            <a:noAutofit/>
          </a:bodyPr>
          <a:lstStyle/>
          <a:p>
            <a:r>
              <a:rPr lang="en-US" sz="2800" b="1" dirty="0" err="1">
                <a:solidFill>
                  <a:srgbClr val="C00000"/>
                </a:solidFill>
                <a:latin typeface="HP001 4 hàng" panose="020B0603050302020204" pitchFamily="34" charset="0"/>
              </a:rPr>
              <a:t>Săm</a:t>
            </a:r>
            <a:r>
              <a:rPr lang="en-US" sz="2800" b="1" dirty="0">
                <a:solidFill>
                  <a:srgbClr val="C00000"/>
                </a:solidFill>
                <a:latin typeface="HP001 4 hàng" panose="020B0603050302020204" pitchFamily="34" charset="0"/>
              </a:rPr>
              <a:t> </a:t>
            </a:r>
            <a:r>
              <a:rPr lang="en-US" sz="2800" b="1" dirty="0" err="1">
                <a:solidFill>
                  <a:srgbClr val="C00000"/>
                </a:solidFill>
                <a:latin typeface="HP001 4 hàng" panose="020B0603050302020204" pitchFamily="34" charset="0"/>
              </a:rPr>
              <a:t>soi</a:t>
            </a:r>
            <a:r>
              <a:rPr lang="en-US" sz="2800" b="1" dirty="0">
                <a:solidFill>
                  <a:srgbClr val="C00000"/>
                </a:solidFill>
                <a:latin typeface="HP001 4 hàng" panose="020B0603050302020204" pitchFamily="34" charset="0"/>
              </a:rPr>
              <a:t>: </a:t>
            </a:r>
            <a:r>
              <a:rPr lang="en-US" sz="2800" i="1" dirty="0" err="1">
                <a:solidFill>
                  <a:schemeClr val="tx1"/>
                </a:solidFill>
                <a:latin typeface="HP001 4 hàng" panose="020B0603050302020204" pitchFamily="34" charset="0"/>
              </a:rPr>
              <a:t>ngắm</a:t>
            </a:r>
            <a:r>
              <a:rPr lang="en-US" sz="2800" i="1" dirty="0">
                <a:solidFill>
                  <a:schemeClr val="tx1"/>
                </a:solidFill>
                <a:latin typeface="HP001 4 hàng" panose="020B0603050302020204" pitchFamily="34" charset="0"/>
              </a:rPr>
              <a:t> </a:t>
            </a:r>
            <a:r>
              <a:rPr lang="en-US" sz="2800" i="1" dirty="0" err="1">
                <a:solidFill>
                  <a:schemeClr val="tx1"/>
                </a:solidFill>
                <a:latin typeface="HP001 4 hàng" panose="020B0603050302020204" pitchFamily="34" charset="0"/>
              </a:rPr>
              <a:t>đi</a:t>
            </a:r>
            <a:r>
              <a:rPr lang="en-US" sz="2800" i="1" dirty="0">
                <a:solidFill>
                  <a:schemeClr val="tx1"/>
                </a:solidFill>
                <a:latin typeface="HP001 4 hàng" panose="020B0603050302020204" pitchFamily="34" charset="0"/>
              </a:rPr>
              <a:t> </a:t>
            </a:r>
            <a:r>
              <a:rPr lang="en-US" sz="2800" i="1" dirty="0" err="1">
                <a:solidFill>
                  <a:schemeClr val="tx1"/>
                </a:solidFill>
                <a:latin typeface="HP001 4 hàng" panose="020B0603050302020204" pitchFamily="34" charset="0"/>
              </a:rPr>
              <a:t>ngắm</a:t>
            </a:r>
            <a:r>
              <a:rPr lang="en-US" sz="2800" i="1" dirty="0">
                <a:solidFill>
                  <a:schemeClr val="tx1"/>
                </a:solidFill>
                <a:latin typeface="HP001 4 hàng" panose="020B0603050302020204" pitchFamily="34" charset="0"/>
              </a:rPr>
              <a:t> </a:t>
            </a:r>
            <a:r>
              <a:rPr lang="en-US" sz="2800" i="1" dirty="0" err="1">
                <a:solidFill>
                  <a:schemeClr val="tx1"/>
                </a:solidFill>
                <a:latin typeface="HP001 4 hàng" panose="020B0603050302020204" pitchFamily="34" charset="0"/>
              </a:rPr>
              <a:t>lại</a:t>
            </a:r>
            <a:r>
              <a:rPr lang="en-US" sz="2800" i="1" dirty="0">
                <a:solidFill>
                  <a:schemeClr val="tx1"/>
                </a:solidFill>
                <a:latin typeface="HP001 4 hàng" panose="020B0603050302020204" pitchFamily="34" charset="0"/>
              </a:rPr>
              <a:t> </a:t>
            </a:r>
            <a:r>
              <a:rPr lang="en-US" sz="2800" i="1" dirty="0" err="1">
                <a:solidFill>
                  <a:schemeClr val="tx1"/>
                </a:solidFill>
                <a:latin typeface="HP001 4 hàng" panose="020B0603050302020204" pitchFamily="34" charset="0"/>
              </a:rPr>
              <a:t>kĩ</a:t>
            </a:r>
            <a:r>
              <a:rPr lang="en-US" sz="2800" i="1" dirty="0">
                <a:solidFill>
                  <a:schemeClr val="tx1"/>
                </a:solidFill>
                <a:latin typeface="HP001 4 hàng" panose="020B0603050302020204" pitchFamily="34" charset="0"/>
              </a:rPr>
              <a:t> </a:t>
            </a:r>
            <a:r>
              <a:rPr lang="en-US" sz="2800" i="1" dirty="0" err="1">
                <a:solidFill>
                  <a:schemeClr val="tx1"/>
                </a:solidFill>
                <a:latin typeface="HP001 4 hàng" panose="020B0603050302020204" pitchFamily="34" charset="0"/>
              </a:rPr>
              <a:t>càng</a:t>
            </a:r>
            <a:r>
              <a:rPr lang="en-US" sz="2800" i="1" dirty="0">
                <a:solidFill>
                  <a:schemeClr val="tx1"/>
                </a:solidFill>
                <a:latin typeface="HP001 4 hàng" panose="020B0603050302020204" pitchFamily="34" charset="0"/>
              </a:rPr>
              <a:t>, </a:t>
            </a:r>
            <a:r>
              <a:rPr lang="en-US" sz="2800" i="1" dirty="0" err="1">
                <a:solidFill>
                  <a:schemeClr val="tx1"/>
                </a:solidFill>
                <a:latin typeface="HP001 4 hàng" panose="020B0603050302020204" pitchFamily="34" charset="0"/>
              </a:rPr>
              <a:t>tỉ</a:t>
            </a:r>
            <a:r>
              <a:rPr lang="en-US" sz="2800" i="1" dirty="0">
                <a:solidFill>
                  <a:schemeClr val="tx1"/>
                </a:solidFill>
                <a:latin typeface="HP001 4 hàng" panose="020B0603050302020204" pitchFamily="34" charset="0"/>
              </a:rPr>
              <a:t> </a:t>
            </a:r>
            <a:r>
              <a:rPr lang="en-US" sz="2800" i="1" dirty="0" err="1">
                <a:solidFill>
                  <a:schemeClr val="tx1"/>
                </a:solidFill>
                <a:latin typeface="HP001 4 hàng" panose="020B0603050302020204" pitchFamily="34" charset="0"/>
              </a:rPr>
              <a:t>mỉ</a:t>
            </a:r>
            <a:r>
              <a:rPr lang="en-US" sz="2800" i="1" dirty="0">
                <a:latin typeface="HP001 4 hàng" panose="020B0603050302020204" pitchFamily="34" charset="0"/>
              </a:rPr>
              <a:t>.  </a:t>
            </a:r>
          </a:p>
        </p:txBody>
      </p:sp>
      <p:pic>
        <p:nvPicPr>
          <p:cNvPr id="7" name="Picture 6">
            <a:extLst>
              <a:ext uri="{FF2B5EF4-FFF2-40B4-BE49-F238E27FC236}">
                <a16:creationId xmlns:a16="http://schemas.microsoft.com/office/drawing/2014/main" id="{1666F9AE-923D-49FD-8076-4A3D53968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964" y="2180078"/>
            <a:ext cx="6175513" cy="3876164"/>
          </a:xfrm>
          <a:prstGeom prst="rect">
            <a:avLst/>
          </a:prstGeom>
        </p:spPr>
      </p:pic>
      <p:sp>
        <p:nvSpPr>
          <p:cNvPr id="8" name="Content Placeholder 2">
            <a:extLst>
              <a:ext uri="{FF2B5EF4-FFF2-40B4-BE49-F238E27FC236}">
                <a16:creationId xmlns:a16="http://schemas.microsoft.com/office/drawing/2014/main" id="{374891CA-F8B6-429C-9197-1BB74E14F040}"/>
              </a:ext>
            </a:extLst>
          </p:cNvPr>
          <p:cNvSpPr>
            <a:spLocks noGrp="1"/>
          </p:cNvSpPr>
          <p:nvPr>
            <p:ph idx="1"/>
          </p:nvPr>
        </p:nvSpPr>
        <p:spPr>
          <a:xfrm>
            <a:off x="6559826" y="6235146"/>
            <a:ext cx="5327374" cy="622852"/>
          </a:xfrm>
        </p:spPr>
        <p:txBody>
          <a:bodyPr>
            <a:normAutofit/>
          </a:bodyPr>
          <a:lstStyle/>
          <a:p>
            <a:pPr marL="0" indent="0">
              <a:buNone/>
            </a:pPr>
            <a:r>
              <a:rPr lang="en-US" sz="2800" b="1" dirty="0" err="1">
                <a:solidFill>
                  <a:srgbClr val="C00000"/>
                </a:solidFill>
                <a:latin typeface="HP001 4 hàng" panose="020B0603050302020204" pitchFamily="34" charset="0"/>
              </a:rPr>
              <a:t>Cầu</a:t>
            </a:r>
            <a:r>
              <a:rPr lang="en-US" sz="2800" b="1" dirty="0">
                <a:solidFill>
                  <a:srgbClr val="C00000"/>
                </a:solidFill>
                <a:latin typeface="HP001 4 hàng" panose="020B0603050302020204" pitchFamily="34" charset="0"/>
              </a:rPr>
              <a:t> </a:t>
            </a:r>
            <a:r>
              <a:rPr lang="en-US" sz="2800" b="1" dirty="0" err="1">
                <a:solidFill>
                  <a:srgbClr val="C00000"/>
                </a:solidFill>
                <a:latin typeface="HP001 4 hàng" panose="020B0603050302020204" pitchFamily="34" charset="0"/>
              </a:rPr>
              <a:t>viện</a:t>
            </a:r>
            <a:r>
              <a:rPr lang="en-US" sz="2800" b="1" dirty="0">
                <a:latin typeface="HP001 4 hàng" panose="020B0603050302020204" pitchFamily="34" charset="0"/>
              </a:rPr>
              <a:t>: </a:t>
            </a:r>
            <a:r>
              <a:rPr lang="en-US" sz="2800" i="1" dirty="0" err="1">
                <a:latin typeface="HP001 4 hàng" panose="020B0603050302020204" pitchFamily="34" charset="0"/>
              </a:rPr>
              <a:t>xin</a:t>
            </a:r>
            <a:r>
              <a:rPr lang="en-US" sz="2800" i="1" dirty="0">
                <a:latin typeface="HP001 4 hàng" panose="020B0603050302020204" pitchFamily="34" charset="0"/>
              </a:rPr>
              <a:t> </a:t>
            </a:r>
            <a:r>
              <a:rPr lang="en-US" sz="2800" i="1" dirty="0" err="1">
                <a:latin typeface="HP001 4 hàng" panose="020B0603050302020204" pitchFamily="34" charset="0"/>
              </a:rPr>
              <a:t>được</a:t>
            </a:r>
            <a:r>
              <a:rPr lang="en-US" sz="2800" i="1" dirty="0">
                <a:latin typeface="HP001 4 hàng" panose="020B0603050302020204" pitchFamily="34" charset="0"/>
              </a:rPr>
              <a:t> </a:t>
            </a:r>
            <a:r>
              <a:rPr lang="en-US" sz="2800" i="1" dirty="0" err="1">
                <a:latin typeface="HP001 4 hàng" panose="020B0603050302020204" pitchFamily="34" charset="0"/>
              </a:rPr>
              <a:t>trợ</a:t>
            </a:r>
            <a:r>
              <a:rPr lang="en-US" sz="2800" i="1" dirty="0">
                <a:latin typeface="HP001 4 hàng" panose="020B0603050302020204" pitchFamily="34" charset="0"/>
              </a:rPr>
              <a:t> </a:t>
            </a:r>
            <a:r>
              <a:rPr lang="en-US" sz="2800" i="1" dirty="0" err="1">
                <a:latin typeface="HP001 4 hàng" panose="020B0603050302020204" pitchFamily="34" charset="0"/>
              </a:rPr>
              <a:t>giúp</a:t>
            </a:r>
            <a:r>
              <a:rPr lang="en-US" sz="2800" i="1" dirty="0">
                <a:latin typeface="HP001 4 hàng" panose="020B0603050302020204" pitchFamily="34" charset="0"/>
              </a:rPr>
              <a:t> </a:t>
            </a:r>
          </a:p>
        </p:txBody>
      </p:sp>
    </p:spTree>
    <p:extLst>
      <p:ext uri="{BB962C8B-B14F-4D97-AF65-F5344CB8AC3E}">
        <p14:creationId xmlns:p14="http://schemas.microsoft.com/office/powerpoint/2010/main" val="153639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1000"/>
                                        <p:tgtEl>
                                          <p:spTgt spid="8">
                                            <p:txEl>
                                              <p:pRg st="0" end="0"/>
                                            </p:txEl>
                                          </p:spTgt>
                                        </p:tgtEl>
                                      </p:cBhvr>
                                    </p:animEffect>
                                    <p:anim calcmode="lin" valueType="num">
                                      <p:cBhvr>
                                        <p:cTn id="2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00B48E-98C8-4CF6-87F5-2348AB8DCACC}"/>
              </a:ext>
            </a:extLst>
          </p:cNvPr>
          <p:cNvSpPr txBox="1"/>
          <p:nvPr/>
        </p:nvSpPr>
        <p:spPr>
          <a:xfrm>
            <a:off x="1033671" y="302641"/>
            <a:ext cx="8587408" cy="144655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endParaRPr lang="en-US" sz="2800" b="1" dirty="0">
              <a:latin typeface="Times New Roman" panose="02020603050405020304" pitchFamily="18" charset="0"/>
              <a:cs typeface="Times New Roman" panose="02020603050405020304" pitchFamily="18" charset="0"/>
            </a:endParaRPr>
          </a:p>
          <a:p>
            <a:pPr algn="ctr"/>
            <a:r>
              <a:rPr lang="en-US" sz="3200" b="1" dirty="0" err="1">
                <a:solidFill>
                  <a:srgbClr val="C00000"/>
                </a:solidFill>
                <a:latin typeface="Times New Roman" panose="02020603050405020304" pitchFamily="18" charset="0"/>
                <a:cs typeface="Times New Roman" panose="02020603050405020304" pitchFamily="18" charset="0"/>
              </a:rPr>
              <a:t>Chuyện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một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khu</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vườn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nhỏ</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                                          Theo: </a:t>
            </a:r>
            <a:r>
              <a:rPr lang="en-US" sz="2800" b="1" dirty="0" err="1">
                <a:latin typeface="Times New Roman" panose="02020603050405020304" pitchFamily="18" charset="0"/>
                <a:cs typeface="Times New Roman" panose="02020603050405020304" pitchFamily="18" charset="0"/>
              </a:rPr>
              <a:t>Vân</a:t>
            </a:r>
            <a:r>
              <a:rPr lang="en-US" sz="2800" b="1" dirty="0">
                <a:latin typeface="Times New Roman" panose="02020603050405020304" pitchFamily="18" charset="0"/>
                <a:cs typeface="Times New Roman" panose="02020603050405020304" pitchFamily="18" charset="0"/>
              </a:rPr>
              <a:t> Long</a:t>
            </a:r>
            <a:endParaRPr lang="vi-VN" sz="28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DCF98F5-3A99-4DF9-B6E1-FEC7096B4407}"/>
              </a:ext>
            </a:extLst>
          </p:cNvPr>
          <p:cNvSpPr txBox="1"/>
          <p:nvPr/>
        </p:nvSpPr>
        <p:spPr>
          <a:xfrm>
            <a:off x="781877" y="2570922"/>
            <a:ext cx="4293705"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đôi</a:t>
            </a:r>
            <a:endParaRPr lang="vi-VN"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0A83B8B-99A1-42D1-B65B-C4C0B619A60F}"/>
              </a:ext>
            </a:extLst>
          </p:cNvPr>
          <p:cNvSpPr txBox="1"/>
          <p:nvPr/>
        </p:nvSpPr>
        <p:spPr>
          <a:xfrm>
            <a:off x="781877" y="3429000"/>
            <a:ext cx="4717776"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endParaRPr lang="vi-VN"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6F6459E-01E6-42D6-BB90-B0B8C862838A}"/>
              </a:ext>
            </a:extLst>
          </p:cNvPr>
          <p:cNvSpPr txBox="1"/>
          <p:nvPr/>
        </p:nvSpPr>
        <p:spPr>
          <a:xfrm>
            <a:off x="410817" y="4187687"/>
            <a:ext cx="9766853" cy="1815882"/>
          </a:xfrm>
          <a:prstGeom prst="rect">
            <a:avLst/>
          </a:prstGeom>
          <a:noFill/>
        </p:spPr>
        <p:txBody>
          <a:bodyPr wrap="square">
            <a:spAutoFit/>
          </a:bodyPr>
          <a:lstStyle/>
          <a:p>
            <a:r>
              <a:rPr lang="vi-VN" sz="2800" b="0" i="0" dirty="0">
                <a:effectLst/>
                <a:latin typeface="Times New Roman" panose="02020603050405020304" pitchFamily="18" charset="0"/>
                <a:cs typeface="Times New Roman" panose="02020603050405020304" pitchFamily="18" charset="0"/>
              </a:rPr>
              <a:t>Bài này đọc giọng nhẹ nhàng, ngắt nghỉ hơi đúng chỗ, biết nhấn giọng ở những từ ngữ gợi tả; đọc rõ giọng hồn nhiên, nhí nhảnh của bé Thu; giọng hiền từ, chậm rãi của người ông.GV đọc diễn cảm toàn bài</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1634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80">
                                          <p:stCondLst>
                                            <p:cond delay="0"/>
                                          </p:stCondLst>
                                        </p:cTn>
                                        <p:tgtEl>
                                          <p:spTgt spid="7"/>
                                        </p:tgtEl>
                                      </p:cBhvr>
                                    </p:animEffect>
                                    <p:anim calcmode="lin" valueType="num">
                                      <p:cBhvr>
                                        <p:cTn id="1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0" dur="26">
                                          <p:stCondLst>
                                            <p:cond delay="650"/>
                                          </p:stCondLst>
                                        </p:cTn>
                                        <p:tgtEl>
                                          <p:spTgt spid="7"/>
                                        </p:tgtEl>
                                      </p:cBhvr>
                                      <p:to x="100000" y="60000"/>
                                    </p:animScale>
                                    <p:animScale>
                                      <p:cBhvr>
                                        <p:cTn id="21" dur="166" decel="50000">
                                          <p:stCondLst>
                                            <p:cond delay="67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339</TotalTime>
  <Words>905</Words>
  <Application>Microsoft Office PowerPoint</Application>
  <PresentationFormat>Widescreen</PresentationFormat>
  <Paragraphs>103</Paragraphs>
  <Slides>25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HP001 4 hàng</vt:lpstr>
      <vt:lpstr>Times New Roman</vt:lpstr>
      <vt:lpstr>Tw Cen MT Condensed Extra Bold</vt:lpstr>
      <vt:lpstr>Trebuchet MS</vt:lpstr>
      <vt:lpstr>Wingdings 3</vt:lpstr>
      <vt:lpstr>Facet</vt:lpstr>
      <vt:lpstr>PowerPoint Presentation</vt:lpstr>
      <vt:lpstr>PowerPoint Presentation</vt:lpstr>
      <vt:lpstr>PowerPoint Presentation</vt:lpstr>
      <vt:lpstr>PowerPoint Presentation</vt:lpstr>
      <vt:lpstr>Thứ hai ngày 14 tháng 11 năm 2022 Tập đọc  </vt:lpstr>
      <vt:lpstr>PowerPoint Presentation</vt:lpstr>
      <vt:lpstr>PowerPoint Presentation</vt:lpstr>
      <vt:lpstr>Săm soi: ngắm đi ngắm lại kĩ càng, tỉ mỉ.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Hai ông cháu có tình yêu sâu sắc và tha thiết với khu vườn, Thu thì muốn mọi người đều công nhận ban công ấy là một khu vườn thực sự, ông thì khẳng định nơi đây là một mảnh đất an lành.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 Thương Bùi</dc:creator>
  <cp:lastModifiedBy>Administrator</cp:lastModifiedBy>
  <cp:revision>53</cp:revision>
  <dcterms:created xsi:type="dcterms:W3CDTF">2021-11-25T14:35:20Z</dcterms:created>
  <dcterms:modified xsi:type="dcterms:W3CDTF">2023-11-13T02:07:03Z</dcterms:modified>
</cp:coreProperties>
</file>