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274" r:id="rId3"/>
    <p:sldId id="286" r:id="rId4"/>
    <p:sldId id="283" r:id="rId5"/>
    <p:sldId id="288" r:id="rId6"/>
    <p:sldId id="290" r:id="rId7"/>
    <p:sldId id="313" r:id="rId8"/>
    <p:sldId id="292" r:id="rId9"/>
    <p:sldId id="294" r:id="rId10"/>
    <p:sldId id="296" r:id="rId11"/>
    <p:sldId id="298" r:id="rId12"/>
    <p:sldId id="300" r:id="rId13"/>
    <p:sldId id="30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8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7B5A-7C21-473F-82B9-CCADD61D234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A81E-1AF8-4D1A-8D68-F37B2ACE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769AF6-01D6-4BDA-9B14-156F805E683C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08DF4B3-B450-4623-9B28-E178FEE94E64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788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AM\Downloads\TiengVoTay-DangCapNhat_49xap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88135" y="-1542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4316157" y="1179438"/>
            <a:ext cx="2063861" cy="4934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kern="1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4400" b="1" kern="1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85900" y="2047043"/>
            <a:ext cx="9019309" cy="194621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MI-LI-MÉT -VUÔNG. </a:t>
            </a:r>
          </a:p>
          <a:p>
            <a:pPr algn="ctr"/>
            <a:r>
              <a:rPr lang="en-US" sz="48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 ĐƠN VỊ ĐO DIỆN TÍCH</a:t>
            </a:r>
            <a:r>
              <a:rPr lang="vi-VN" sz="48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8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34137" y="3842800"/>
            <a:ext cx="6705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27, 28)</a:t>
            </a:r>
            <a:endParaRPr lang="en-GB" alt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01600" y="533401"/>
            <a:ext cx="1188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Bài 3.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Viết phân số thích hợp vào chỗ chấm: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1828801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1 mm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cm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7351" y="3062289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8 mm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cm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03200" y="4200526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29 mm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cm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400800" y="4276726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34 dm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 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400800" y="3062289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7 dm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 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400800" y="1905001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1 dm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=    …..      m</a:t>
            </a:r>
            <a:r>
              <a:rPr lang="en-US" altLang="en-US" sz="28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944906" y="4000501"/>
            <a:ext cx="1166283" cy="995362"/>
            <a:chOff x="3792" y="2880"/>
            <a:chExt cx="551" cy="627"/>
          </a:xfrm>
        </p:grpSpPr>
        <p:sp>
          <p:nvSpPr>
            <p:cNvPr id="23582" name="Text Box 29"/>
            <p:cNvSpPr txBox="1">
              <a:spLocks noChangeArrowheads="1"/>
            </p:cNvSpPr>
            <p:nvPr/>
          </p:nvSpPr>
          <p:spPr bwMode="auto">
            <a:xfrm>
              <a:off x="3815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 34</a:t>
              </a:r>
            </a:p>
          </p:txBody>
        </p:sp>
        <p:sp>
          <p:nvSpPr>
            <p:cNvPr id="23583" name="Text Box 3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3584" name="Line 31"/>
            <p:cNvSpPr>
              <a:spLocks noChangeShapeType="1"/>
            </p:cNvSpPr>
            <p:nvPr/>
          </p:nvSpPr>
          <p:spPr bwMode="auto">
            <a:xfrm>
              <a:off x="3889" y="3216"/>
              <a:ext cx="255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052103" y="2826545"/>
            <a:ext cx="1132114" cy="995362"/>
            <a:chOff x="3792" y="2880"/>
            <a:chExt cx="576" cy="627"/>
          </a:xfrm>
        </p:grpSpPr>
        <p:sp>
          <p:nvSpPr>
            <p:cNvPr id="23579" name="Text Box 33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3580" name="Text Box 34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3840" y="3216"/>
              <a:ext cx="276" cy="1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8024584" y="1662113"/>
            <a:ext cx="1043214" cy="1009650"/>
            <a:chOff x="3768" y="2880"/>
            <a:chExt cx="600" cy="636"/>
          </a:xfrm>
        </p:grpSpPr>
        <p:sp>
          <p:nvSpPr>
            <p:cNvPr id="23576" name="Text Box 37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577" name="Text Box 38"/>
            <p:cNvSpPr txBox="1">
              <a:spLocks noChangeArrowheads="1"/>
            </p:cNvSpPr>
            <p:nvPr/>
          </p:nvSpPr>
          <p:spPr bwMode="auto">
            <a:xfrm>
              <a:off x="3768" y="3225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3578" name="Line 39"/>
            <p:cNvSpPr>
              <a:spLocks noChangeShapeType="1"/>
            </p:cNvSpPr>
            <p:nvPr/>
          </p:nvSpPr>
          <p:spPr bwMode="auto">
            <a:xfrm flipV="1">
              <a:off x="3840" y="3225"/>
              <a:ext cx="297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908174" y="3964782"/>
            <a:ext cx="1149349" cy="995362"/>
            <a:chOff x="3792" y="2880"/>
            <a:chExt cx="543" cy="627"/>
          </a:xfrm>
        </p:grpSpPr>
        <p:sp>
          <p:nvSpPr>
            <p:cNvPr id="23573" name="Text Box 41"/>
            <p:cNvSpPr txBox="1">
              <a:spLocks noChangeArrowheads="1"/>
            </p:cNvSpPr>
            <p:nvPr/>
          </p:nvSpPr>
          <p:spPr bwMode="auto">
            <a:xfrm>
              <a:off x="3807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 29</a:t>
              </a:r>
            </a:p>
          </p:txBody>
        </p:sp>
        <p:sp>
          <p:nvSpPr>
            <p:cNvPr id="23574" name="Text Box 42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3575" name="Line 43"/>
            <p:cNvSpPr>
              <a:spLocks noChangeShapeType="1"/>
            </p:cNvSpPr>
            <p:nvPr/>
          </p:nvSpPr>
          <p:spPr bwMode="auto">
            <a:xfrm>
              <a:off x="3792" y="3216"/>
              <a:ext cx="377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873250" y="2826545"/>
            <a:ext cx="1219200" cy="995362"/>
            <a:chOff x="3792" y="2880"/>
            <a:chExt cx="576" cy="627"/>
          </a:xfrm>
        </p:grpSpPr>
        <p:sp>
          <p:nvSpPr>
            <p:cNvPr id="23570" name="Text Box 45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3571" name="Text Box 46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3572" name="Line 47"/>
            <p:cNvSpPr>
              <a:spLocks noChangeShapeType="1"/>
            </p:cNvSpPr>
            <p:nvPr/>
          </p:nvSpPr>
          <p:spPr bwMode="auto">
            <a:xfrm flipV="1">
              <a:off x="3852" y="3216"/>
              <a:ext cx="264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720850" y="1592263"/>
            <a:ext cx="1219200" cy="996950"/>
            <a:chOff x="3792" y="2880"/>
            <a:chExt cx="576" cy="627"/>
          </a:xfrm>
        </p:grpSpPr>
        <p:sp>
          <p:nvSpPr>
            <p:cNvPr id="23567" name="Text Box 4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568" name="Text Box 5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3843" y="3216"/>
              <a:ext cx="294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43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31" grpId="0"/>
      <p:bldP spid="17432" grpId="0"/>
      <p:bldP spid="17433" grpId="0"/>
      <p:bldP spid="17434" grpId="0"/>
      <p:bldP spid="17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828800"/>
            <a:ext cx="3454400" cy="12954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altLang="en-US" sz="3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3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98900" y="1193801"/>
            <a:ext cx="4229100" cy="9144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18cm</a:t>
            </a:r>
            <a:r>
              <a:rPr lang="en-US" altLang="en-US" sz="3500" b="1" baseline="30000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5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altLang="en-US" sz="3500" b="1" baseline="30000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altLang="en-US" sz="3500" b="1" baseline="30000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90600" y="2952750"/>
            <a:ext cx="8432800" cy="1047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1800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990600" y="3810000"/>
            <a:ext cx="4216400" cy="1333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C.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10566400" y="19812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10566400" y="30480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905439">
            <a:off x="4941458" y="3118750"/>
            <a:ext cx="5740400" cy="2133600"/>
          </a:xfrm>
          <a:prstGeom prst="cloudCallout">
            <a:avLst>
              <a:gd name="adj1" fmla="val 71315"/>
              <a:gd name="adj2" fmla="val 47319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10668000" y="40386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43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84000" y="6553200"/>
            <a:ext cx="508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8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76000" y="6553200"/>
            <a:ext cx="508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4349" name="Group 1"/>
          <p:cNvGrpSpPr>
            <a:grpSpLocks/>
          </p:cNvGrpSpPr>
          <p:nvPr/>
        </p:nvGrpSpPr>
        <p:grpSpPr bwMode="auto">
          <a:xfrm>
            <a:off x="1320800" y="1651001"/>
            <a:ext cx="2743200" cy="1127125"/>
            <a:chOff x="990600" y="1652387"/>
            <a:chExt cx="2057400" cy="1127326"/>
          </a:xfrm>
        </p:grpSpPr>
        <p:grpSp>
          <p:nvGrpSpPr>
            <p:cNvPr id="14361" name="Group 22"/>
            <p:cNvGrpSpPr>
              <a:grpSpLocks/>
            </p:cNvGrpSpPr>
            <p:nvPr/>
          </p:nvGrpSpPr>
          <p:grpSpPr bwMode="auto">
            <a:xfrm>
              <a:off x="990600" y="1652387"/>
              <a:ext cx="1178718" cy="1127326"/>
              <a:chOff x="2609850" y="1721341"/>
              <a:chExt cx="879044" cy="1127465"/>
            </a:xfrm>
          </p:grpSpPr>
          <p:sp>
            <p:nvSpPr>
              <p:cNvPr id="14363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9"/>
                <a:ext cx="381215" cy="579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20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364" name="Text Box 97"/>
              <p:cNvSpPr txBox="1">
                <a:spLocks noChangeArrowheads="1"/>
              </p:cNvSpPr>
              <p:nvPr/>
            </p:nvSpPr>
            <p:spPr bwMode="auto">
              <a:xfrm>
                <a:off x="2962652" y="1721341"/>
                <a:ext cx="442778" cy="579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4365" name="Text Box 98"/>
              <p:cNvSpPr txBox="1">
                <a:spLocks noChangeArrowheads="1"/>
              </p:cNvSpPr>
              <p:nvPr/>
            </p:nvSpPr>
            <p:spPr bwMode="auto">
              <a:xfrm>
                <a:off x="2879186" y="2269297"/>
                <a:ext cx="609708" cy="579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100</a:t>
                </a:r>
              </a:p>
            </p:txBody>
          </p:sp>
        </p:grpSp>
        <p:sp>
          <p:nvSpPr>
            <p:cNvPr id="14362" name="Text Box 100"/>
            <p:cNvSpPr txBox="1">
              <a:spLocks noChangeArrowheads="1"/>
            </p:cNvSpPr>
            <p:nvPr/>
          </p:nvSpPr>
          <p:spPr bwMode="auto">
            <a:xfrm>
              <a:off x="2047875" y="1906588"/>
              <a:ext cx="10001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4350" name="Text Box 100"/>
          <p:cNvSpPr txBox="1">
            <a:spLocks noChangeArrowheads="1"/>
          </p:cNvSpPr>
          <p:nvPr/>
        </p:nvSpPr>
        <p:spPr bwMode="auto">
          <a:xfrm>
            <a:off x="2832101" y="2921000"/>
            <a:ext cx="133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dm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4351" name="Group 2"/>
          <p:cNvGrpSpPr>
            <a:grpSpLocks/>
          </p:cNvGrpSpPr>
          <p:nvPr/>
        </p:nvGrpSpPr>
        <p:grpSpPr bwMode="auto">
          <a:xfrm>
            <a:off x="1797052" y="3810000"/>
            <a:ext cx="2279649" cy="1047750"/>
            <a:chOff x="1348344" y="3798888"/>
            <a:chExt cx="1709181" cy="1047099"/>
          </a:xfrm>
        </p:grpSpPr>
        <p:grpSp>
          <p:nvGrpSpPr>
            <p:cNvPr id="14357" name="Group 27"/>
            <p:cNvGrpSpPr>
              <a:grpSpLocks/>
            </p:cNvGrpSpPr>
            <p:nvPr/>
          </p:nvGrpSpPr>
          <p:grpSpPr bwMode="auto">
            <a:xfrm>
              <a:off x="1348344" y="3798888"/>
              <a:ext cx="1066800" cy="1047099"/>
              <a:chOff x="2868704" y="1735137"/>
              <a:chExt cx="609600" cy="1046648"/>
            </a:xfrm>
          </p:grpSpPr>
          <p:sp>
            <p:nvSpPr>
              <p:cNvPr id="14359" name="Text Box 97"/>
              <p:cNvSpPr txBox="1">
                <a:spLocks noChangeArrowheads="1"/>
              </p:cNvSpPr>
              <p:nvPr/>
            </p:nvSpPr>
            <p:spPr bwMode="auto">
              <a:xfrm>
                <a:off x="2881993" y="1735137"/>
                <a:ext cx="446314" cy="578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4360" name="Text Box 98"/>
              <p:cNvSpPr txBox="1">
                <a:spLocks noChangeArrowheads="1"/>
              </p:cNvSpPr>
              <p:nvPr/>
            </p:nvSpPr>
            <p:spPr bwMode="auto">
              <a:xfrm>
                <a:off x="2868704" y="2203002"/>
                <a:ext cx="609600" cy="578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4358" name="Text Box 100"/>
            <p:cNvSpPr txBox="1">
              <a:spLocks noChangeArrowheads="1"/>
            </p:cNvSpPr>
            <p:nvPr/>
          </p:nvSpPr>
          <p:spPr bwMode="auto">
            <a:xfrm>
              <a:off x="2057400" y="3987668"/>
              <a:ext cx="1000125" cy="57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914400" y="1905000"/>
            <a:ext cx="81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4354" name="Straight Connector 2"/>
          <p:cNvCxnSpPr>
            <a:cxnSpLocks noChangeShapeType="1"/>
          </p:cNvCxnSpPr>
          <p:nvPr/>
        </p:nvCxnSpPr>
        <p:spPr bwMode="auto">
          <a:xfrm>
            <a:off x="1964267" y="2198688"/>
            <a:ext cx="5442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Straight Connector 4"/>
          <p:cNvCxnSpPr>
            <a:cxnSpLocks noChangeShapeType="1"/>
          </p:cNvCxnSpPr>
          <p:nvPr/>
        </p:nvCxnSpPr>
        <p:spPr bwMode="auto">
          <a:xfrm>
            <a:off x="1909234" y="4356871"/>
            <a:ext cx="599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17" y="381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08483" y="88900"/>
            <a:ext cx="7747000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rIns="0" bIns="0" anchor="b"/>
          <a:lstStyle/>
          <a:p>
            <a:pPr algn="ctr" eaLnBrk="1" hangingPunct="1"/>
            <a:r>
              <a:rPr lang="en-US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 SÁNG TẠO</a:t>
            </a:r>
            <a:endParaRPr lang="en-US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7354" grpId="0" animBg="1"/>
      <p:bldP spid="870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8000" y="2209800"/>
            <a:ext cx="7010400" cy="7064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7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7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altLang="en-US" sz="3700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7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208hm</a:t>
            </a:r>
            <a:r>
              <a:rPr lang="en-US" altLang="en-US" sz="3700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7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3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33600" y="3200400"/>
            <a:ext cx="5486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743200" y="4038600"/>
            <a:ext cx="5130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625600" y="22098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1625600" y="31623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1625600" y="40576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172200" y="3454400"/>
            <a:ext cx="5283200" cy="1905000"/>
          </a:xfrm>
          <a:prstGeom prst="cloudCallout">
            <a:avLst>
              <a:gd name="adj1" fmla="val -94088"/>
              <a:gd name="adj2" fmla="val 1451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bạn!Bạn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537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79200" y="6553200"/>
            <a:ext cx="406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5372" name="AutoShape 19"/>
          <p:cNvSpPr>
            <a:spLocks noChangeArrowheads="1"/>
          </p:cNvSpPr>
          <p:nvPr/>
        </p:nvSpPr>
        <p:spPr bwMode="auto">
          <a:xfrm>
            <a:off x="1778000" y="190500"/>
            <a:ext cx="8788400" cy="11811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342900" indent="-342900" algn="ctr"/>
            <a:r>
              <a:rPr lang="en-US" altLang="en-US" sz="40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1208hm</a:t>
            </a:r>
            <a:r>
              <a:rPr lang="en-US" altLang="en-US" sz="40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= … km</a:t>
            </a:r>
            <a:r>
              <a:rPr lang="en-US" altLang="en-US" sz="40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… hm</a:t>
            </a:r>
            <a:r>
              <a:rPr lang="en-US" altLang="en-US" sz="40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altLang="en-US" sz="40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1524000" y="3124200"/>
            <a:ext cx="1117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13716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475" grpId="0" animBg="1"/>
      <p:bldP spid="880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625600" y="3657600"/>
            <a:ext cx="393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4401" y="2743200"/>
            <a:ext cx="6007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 i="1"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50 400cm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828800" y="1676400"/>
            <a:ext cx="302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635000" y="1676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635000" y="26479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609600" y="3581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486400" y="3124200"/>
            <a:ext cx="5689600" cy="1600200"/>
          </a:xfrm>
          <a:prstGeom prst="cloudCallout">
            <a:avLst>
              <a:gd name="adj1" fmla="val -71468"/>
              <a:gd name="adj2" fmla="val 13849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63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80800" y="6553200"/>
            <a:ext cx="3556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6396" name="AutoShape 20"/>
          <p:cNvSpPr>
            <a:spLocks noChangeArrowheads="1"/>
          </p:cNvSpPr>
          <p:nvPr/>
        </p:nvSpPr>
        <p:spPr bwMode="auto">
          <a:xfrm>
            <a:off x="2120900" y="152400"/>
            <a:ext cx="8496300" cy="12954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5dm</a:t>
            </a:r>
            <a:r>
              <a:rPr lang="en-US" altLang="en-US" sz="36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4cm</a:t>
            </a:r>
            <a:r>
              <a:rPr lang="en-US" altLang="en-US" sz="36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= … cm</a:t>
            </a:r>
            <a:r>
              <a:rPr lang="en-US" altLang="en-US" sz="36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600" b="1" dirty="0">
              <a:solidFill>
                <a:srgbClr val="382C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97" name="Object 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75000" y="4051300"/>
          <a:ext cx="1524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051300"/>
                        <a:ext cx="1524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565151" y="3570288"/>
            <a:ext cx="1117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438275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382" grpId="0" animBg="1"/>
      <p:bldP spid="89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3"/>
            <a:ext cx="6858001" cy="12192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622557"/>
            <a:ext cx="10239376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3184" y="1084027"/>
            <a:ext cx="2425635" cy="9144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04175" y="1396541"/>
            <a:ext cx="575762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US" altLang="vi-VN" sz="6000" b="1" dirty="0" smtClean="0">
                <a:solidFill>
                  <a:srgbClr val="C00000"/>
                </a:solidFill>
                <a:latin typeface="Times New Roman" pitchFamily="18" charset="0"/>
              </a:rPr>
              <a:t>CHÀO </a:t>
            </a:r>
            <a:r>
              <a:rPr lang="en-US" altLang="vi-VN" sz="6000" b="1" smtClean="0">
                <a:solidFill>
                  <a:srgbClr val="C00000"/>
                </a:solidFill>
                <a:latin typeface="Times New Roman" pitchFamily="18" charset="0"/>
              </a:rPr>
              <a:t>TẠM </a:t>
            </a:r>
          </a:p>
          <a:p>
            <a:pPr>
              <a:buNone/>
            </a:pPr>
            <a:r>
              <a:rPr lang="en-US" altLang="vi-VN" sz="6000" b="1" smtClean="0">
                <a:solidFill>
                  <a:srgbClr val="C00000"/>
                </a:solidFill>
                <a:latin typeface="Times New Roman" pitchFamily="18" charset="0"/>
              </a:rPr>
              <a:t>BIỆT </a:t>
            </a:r>
            <a:r>
              <a:rPr lang="en-US" altLang="vi-VN" sz="6000" b="1" dirty="0" smtClean="0">
                <a:solidFill>
                  <a:srgbClr val="C00000"/>
                </a:solidFill>
                <a:latin typeface="Times New Roman" pitchFamily="18" charset="0"/>
              </a:rPr>
              <a:t>CÁC EM !</a:t>
            </a:r>
            <a:endParaRPr lang="en-US" altLang="vi-VN" sz="6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335" y="3615518"/>
            <a:ext cx="4414666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6" y="363376"/>
            <a:ext cx="1812925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2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89358" y="0"/>
            <a:ext cx="5851606" cy="3962400"/>
            <a:chOff x="8645085" y="-417649"/>
            <a:chExt cx="7533802" cy="4359548"/>
          </a:xfrm>
        </p:grpSpPr>
        <p:pic>
          <p:nvPicPr>
            <p:cNvPr id="6" name="图片 37895" descr="1-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45085" y="-417649"/>
              <a:ext cx="4729910" cy="435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11152856" y="-108095"/>
              <a:ext cx="5026031" cy="1315602"/>
            </a:xfrm>
            <a:prstGeom prst="wedgeEllipseCallout">
              <a:avLst>
                <a:gd name="adj1" fmla="val -45781"/>
                <a:gd name="adj2" fmla="val 55482"/>
              </a:avLst>
            </a:prstGeom>
            <a:solidFill>
              <a:srgbClr val="FFFFCC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28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84426" y="1878824"/>
            <a:ext cx="847897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đơn vị 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diện tích 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học?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2647771"/>
            <a:ext cx="695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77"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algn="ctr" defTabSz="913877"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vi-VN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vi-VN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vi-VN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dam</a:t>
            </a:r>
            <a:r>
              <a:rPr lang="vi-VN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r>
              <a:rPr lang="vi-VN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9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0900" y="1226235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en-US" sz="36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altLang="en-US" sz="3600" b="1" dirty="0">
              <a:solidFill>
                <a:srgbClr val="382C9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8 dam</a:t>
            </a:r>
            <a:r>
              <a:rPr lang="vi-VN" altLang="en-US" sz="36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altLang="en-US" sz="3600" b="1" baseline="30000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36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382C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674" y="2464821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877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800.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036898" y="2634387"/>
            <a:ext cx="749300" cy="4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4048" y="3362235"/>
            <a:ext cx="702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2080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 thích hợp vào chỗ chấm: 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792080"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hm</a:t>
            </a:r>
            <a:r>
              <a:rPr lang="vi-VN" sz="36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5dam</a:t>
            </a:r>
            <a:r>
              <a:rPr lang="vi-VN" sz="36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... dam</a:t>
            </a:r>
            <a:r>
              <a:rPr lang="vi-VN" sz="36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872" y="4659350"/>
            <a:ext cx="302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7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76598" y="4819132"/>
            <a:ext cx="749300" cy="4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758462" y="281354"/>
            <a:ext cx="3903786" cy="1195753"/>
          </a:xfrm>
          <a:prstGeom prst="wedgeEllipseCallout">
            <a:avLst>
              <a:gd name="adj1" fmla="val -45781"/>
              <a:gd name="adj2" fmla="val 55482"/>
            </a:avLst>
          </a:prstGeom>
          <a:solidFill>
            <a:srgbClr val="FFFFCC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b="1" dirty="0">
              <a:solidFill>
                <a:srgbClr val="382C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89358" y="0"/>
            <a:ext cx="5851606" cy="3962400"/>
            <a:chOff x="8645085" y="-417649"/>
            <a:chExt cx="7533802" cy="4359548"/>
          </a:xfrm>
        </p:grpSpPr>
        <p:pic>
          <p:nvPicPr>
            <p:cNvPr id="12" name="图片 37895" descr="1-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45085" y="-417649"/>
              <a:ext cx="4729910" cy="435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Callout 12"/>
            <p:cNvSpPr/>
            <p:nvPr/>
          </p:nvSpPr>
          <p:spPr>
            <a:xfrm>
              <a:off x="11152856" y="-108095"/>
              <a:ext cx="5026031" cy="1315602"/>
            </a:xfrm>
            <a:prstGeom prst="wedgeEllipseCallout">
              <a:avLst>
                <a:gd name="adj1" fmla="val -45781"/>
                <a:gd name="adj2" fmla="val 55482"/>
              </a:avLst>
            </a:prstGeom>
            <a:solidFill>
              <a:srgbClr val="FFFFCC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800" b="1" dirty="0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82C94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2800" b="1" dirty="0">
                <a:solidFill>
                  <a:srgbClr val="382C9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3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424" y="-235459"/>
            <a:ext cx="14732000" cy="735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460500" y="1816215"/>
            <a:ext cx="96901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Mi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-li-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mét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vuông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Bảng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vị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đo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diện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534" name="Text Box 27"/>
          <p:cNvSpPr txBox="1">
            <a:spLocks noChangeArrowheads="1"/>
          </p:cNvSpPr>
          <p:nvPr/>
        </p:nvSpPr>
        <p:spPr bwMode="auto">
          <a:xfrm>
            <a:off x="228600" y="2154767"/>
            <a:ext cx="18288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4256" y="1059872"/>
            <a:ext cx="1759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1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b="1" kern="1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37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737600" y="2559050"/>
            <a:ext cx="406400" cy="304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892800" y="501650"/>
            <a:ext cx="6096000" cy="4572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1120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3312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5504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07696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13792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01600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89408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721600" y="5016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502400" y="514350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892800" y="14160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892800" y="23304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892800" y="32448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892800" y="41592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892800" y="46164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892800" y="37020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5892800" y="27876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892800" y="18732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5892800" y="958850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892800" y="4616450"/>
            <a:ext cx="609600" cy="4572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5632451" y="4906963"/>
            <a:ext cx="3767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531785" y="4624388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1mm</a:t>
            </a:r>
            <a:r>
              <a:rPr lang="en-US" altLang="vi-VN" sz="24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42873" y="4210050"/>
            <a:ext cx="411691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altLang="vi-VN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 mm</a:t>
            </a:r>
            <a:r>
              <a:rPr lang="en-US" altLang="vi-VN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20133" y="4906963"/>
            <a:ext cx="3065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1mm</a:t>
            </a:r>
            <a:r>
              <a:rPr lang="en-US" altLang="vi-VN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cm</a:t>
            </a:r>
            <a:r>
              <a:rPr lang="en-US" altLang="vi-VN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534834" y="21383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vi-VN" altLang="vi-VN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722034" y="1681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vi-VN" altLang="vi-VN" sz="1800" b="1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7437" name="Object 29"/>
          <p:cNvGraphicFramePr>
            <a:graphicFrameLocks noChangeAspect="1"/>
          </p:cNvGraphicFramePr>
          <p:nvPr/>
        </p:nvGraphicFramePr>
        <p:xfrm>
          <a:off x="9448800" y="35496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5496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" name="Object 30"/>
          <p:cNvGraphicFramePr>
            <a:graphicFrameLocks noChangeAspect="1"/>
          </p:cNvGraphicFramePr>
          <p:nvPr/>
        </p:nvGraphicFramePr>
        <p:xfrm>
          <a:off x="7010400" y="4254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254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371418" y="5024438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2899"/>
              </p:ext>
            </p:extLst>
          </p:nvPr>
        </p:nvGraphicFramePr>
        <p:xfrm>
          <a:off x="1580090" y="4616450"/>
          <a:ext cx="1025527" cy="114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279400" imgH="419100" progId="Equation.3">
                  <p:embed/>
                </p:oleObj>
              </mc:Choice>
              <mc:Fallback>
                <p:oleObj name="Equation" r:id="rId7" imgW="279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090" y="4616450"/>
                        <a:ext cx="1025527" cy="1147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1" name="Text Box 102"/>
          <p:cNvSpPr txBox="1">
            <a:spLocks noChangeArrowheads="1"/>
          </p:cNvSpPr>
          <p:nvPr/>
        </p:nvSpPr>
        <p:spPr bwMode="auto">
          <a:xfrm>
            <a:off x="220133" y="379414"/>
            <a:ext cx="43116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-li-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142873" y="958850"/>
            <a:ext cx="567796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-li-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1mm.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-li-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mm</a:t>
            </a:r>
            <a:r>
              <a:rPr lang="en-US" altLang="vi-VN" sz="28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-101601" y="2520395"/>
            <a:ext cx="558749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  -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1cm</a:t>
            </a:r>
            <a:r>
              <a:rPr lang="en-US" altLang="vi-VN" sz="28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100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1mm</a:t>
            </a:r>
            <a:r>
              <a:rPr lang="en-US" altLang="vi-VN" sz="28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5755217" y="4984750"/>
            <a:ext cx="11324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/>
                </a:solidFill>
                <a:latin typeface="Times New Roman" pitchFamily="18" charset="0"/>
              </a:rPr>
              <a:t>1mm</a:t>
            </a:r>
          </a:p>
        </p:txBody>
      </p:sp>
    </p:spTree>
    <p:extLst>
      <p:ext uri="{BB962C8B-B14F-4D97-AF65-F5344CB8AC3E}">
        <p14:creationId xmlns:p14="http://schemas.microsoft.com/office/powerpoint/2010/main" val="18667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/>
      <p:bldP spid="5145" grpId="0"/>
      <p:bldP spid="5146" grpId="0"/>
      <p:bldP spid="5152" grpId="0"/>
      <p:bldP spid="35" grpId="0"/>
      <p:bldP spid="36" grpId="0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69333" y="165893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930400" y="16764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3536951" y="16906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5283200" y="16764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7010400" y="16764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8712200" y="16906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10261600" y="16764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203200" y="230028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930400" y="230028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3587751" y="2286000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5283200" y="230028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7112000" y="2286000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8737600" y="230028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10363200" y="2300288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65618" y="2819401"/>
            <a:ext cx="190923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alt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alt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625600" y="2814638"/>
            <a:ext cx="215053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3515784" y="2803525"/>
            <a:ext cx="172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5190067" y="2819400"/>
            <a:ext cx="192193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7010401" y="2819400"/>
            <a:ext cx="2106084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8636000" y="2819400"/>
            <a:ext cx="2108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69698" name="Group 66"/>
          <p:cNvGrpSpPr>
            <a:grpSpLocks/>
          </p:cNvGrpSpPr>
          <p:nvPr/>
        </p:nvGrpSpPr>
        <p:grpSpPr bwMode="auto">
          <a:xfrm>
            <a:off x="1602317" y="3032125"/>
            <a:ext cx="1828800" cy="793750"/>
            <a:chOff x="192" y="3696"/>
            <a:chExt cx="864" cy="500"/>
          </a:xfrm>
        </p:grpSpPr>
        <p:sp>
          <p:nvSpPr>
            <p:cNvPr id="10320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321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22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323" name="Line 70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9705" name="Group 73"/>
          <p:cNvGrpSpPr>
            <a:grpSpLocks/>
          </p:cNvGrpSpPr>
          <p:nvPr/>
        </p:nvGrpSpPr>
        <p:grpSpPr bwMode="auto">
          <a:xfrm>
            <a:off x="3556001" y="3124200"/>
            <a:ext cx="1936751" cy="793750"/>
            <a:chOff x="192" y="3696"/>
            <a:chExt cx="915" cy="500"/>
          </a:xfrm>
        </p:grpSpPr>
        <p:sp>
          <p:nvSpPr>
            <p:cNvPr id="10315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316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17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318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9713" name="Group 81"/>
          <p:cNvGrpSpPr>
            <a:grpSpLocks/>
          </p:cNvGrpSpPr>
          <p:nvPr/>
        </p:nvGrpSpPr>
        <p:grpSpPr bwMode="auto">
          <a:xfrm>
            <a:off x="5181601" y="3124200"/>
            <a:ext cx="1917700" cy="793750"/>
            <a:chOff x="1638" y="3696"/>
            <a:chExt cx="906" cy="500"/>
          </a:xfrm>
        </p:grpSpPr>
        <p:sp>
          <p:nvSpPr>
            <p:cNvPr id="10310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311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12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313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9720" name="Group 88"/>
          <p:cNvGrpSpPr>
            <a:grpSpLocks/>
          </p:cNvGrpSpPr>
          <p:nvPr/>
        </p:nvGrpSpPr>
        <p:grpSpPr bwMode="auto">
          <a:xfrm>
            <a:off x="7112000" y="3124200"/>
            <a:ext cx="1574800" cy="793750"/>
            <a:chOff x="192" y="3696"/>
            <a:chExt cx="744" cy="500"/>
          </a:xfrm>
        </p:grpSpPr>
        <p:sp>
          <p:nvSpPr>
            <p:cNvPr id="10305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306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07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308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9727" name="Group 95"/>
          <p:cNvGrpSpPr>
            <a:grpSpLocks/>
          </p:cNvGrpSpPr>
          <p:nvPr/>
        </p:nvGrpSpPr>
        <p:grpSpPr bwMode="auto">
          <a:xfrm>
            <a:off x="8737600" y="3124200"/>
            <a:ext cx="1701800" cy="793750"/>
            <a:chOff x="192" y="3696"/>
            <a:chExt cx="804" cy="500"/>
          </a:xfrm>
        </p:grpSpPr>
        <p:sp>
          <p:nvSpPr>
            <p:cNvPr id="10300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301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02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303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10267" name="Line 111"/>
          <p:cNvSpPr>
            <a:spLocks noChangeShapeType="1"/>
          </p:cNvSpPr>
          <p:nvPr/>
        </p:nvSpPr>
        <p:spPr bwMode="auto">
          <a:xfrm>
            <a:off x="12192000" y="1066800"/>
            <a:ext cx="0" cy="281940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8" name="Group 112"/>
          <p:cNvGrpSpPr>
            <a:grpSpLocks/>
          </p:cNvGrpSpPr>
          <p:nvPr/>
        </p:nvGrpSpPr>
        <p:grpSpPr bwMode="auto">
          <a:xfrm>
            <a:off x="0" y="1066800"/>
            <a:ext cx="11988800" cy="2819400"/>
            <a:chOff x="48" y="2400"/>
            <a:chExt cx="5664" cy="1776"/>
          </a:xfrm>
        </p:grpSpPr>
        <p:sp>
          <p:nvSpPr>
            <p:cNvPr id="10286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7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10288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9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10290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1029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7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8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91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-25399" y="2835275"/>
            <a:ext cx="1909233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</a:rPr>
              <a:t>= 100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0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4" name="Text Box 142"/>
          <p:cNvSpPr txBox="1">
            <a:spLocks noChangeArrowheads="1"/>
          </p:cNvSpPr>
          <p:nvPr/>
        </p:nvSpPr>
        <p:spPr bwMode="auto">
          <a:xfrm>
            <a:off x="2961217" y="304800"/>
            <a:ext cx="5994400" cy="584200"/>
          </a:xfrm>
          <a:prstGeom prst="rect">
            <a:avLst/>
          </a:prstGeom>
          <a:solidFill>
            <a:schemeClr val="accent6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82C94"/>
                </a:solidFill>
              </a:rPr>
              <a:t>Bảng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</a:rPr>
              <a:t>đơn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</a:rPr>
              <a:t>vị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</a:rPr>
              <a:t>đo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</a:rPr>
              <a:t>diện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  <a:r>
              <a:rPr lang="en-US" altLang="en-US" sz="3200" b="1" dirty="0" err="1">
                <a:solidFill>
                  <a:srgbClr val="382C94"/>
                </a:solidFill>
              </a:rPr>
              <a:t>tích</a:t>
            </a:r>
            <a:r>
              <a:rPr lang="en-US" altLang="en-US" sz="3200" b="1" dirty="0">
                <a:solidFill>
                  <a:srgbClr val="382C94"/>
                </a:solidFill>
              </a:rPr>
              <a:t>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4978400" y="1103313"/>
            <a:ext cx="248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Mét vuông</a:t>
            </a:r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7874001" y="1103313"/>
            <a:ext cx="3746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Bé hơn mét vuông</a:t>
            </a: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812801" y="1066800"/>
            <a:ext cx="4305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Lớn hơn mét vuông</a:t>
            </a:r>
          </a:p>
        </p:txBody>
      </p:sp>
      <p:grpSp>
        <p:nvGrpSpPr>
          <p:cNvPr id="87" name="Group 95"/>
          <p:cNvGrpSpPr>
            <a:grpSpLocks/>
          </p:cNvGrpSpPr>
          <p:nvPr/>
        </p:nvGrpSpPr>
        <p:grpSpPr bwMode="auto">
          <a:xfrm>
            <a:off x="10490200" y="3048000"/>
            <a:ext cx="1701800" cy="793750"/>
            <a:chOff x="192" y="3696"/>
            <a:chExt cx="804" cy="500"/>
          </a:xfrm>
        </p:grpSpPr>
        <p:sp>
          <p:nvSpPr>
            <p:cNvPr id="10281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10282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10283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284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1602318" y="3963988"/>
            <a:ext cx="9179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 Mỗi đơn vị đo diện tích  gấp </a:t>
            </a:r>
            <a:r>
              <a:rPr lang="en-US" altLang="en-US" sz="2400" b="1">
                <a:solidFill>
                  <a:srgbClr val="0000FF"/>
                </a:solidFill>
              </a:rPr>
              <a:t>100</a:t>
            </a:r>
            <a:r>
              <a:rPr lang="en-US" altLang="en-US" sz="2400" b="1"/>
              <a:t> lần đơn vị </a:t>
            </a:r>
            <a:r>
              <a:rPr lang="en-US" altLang="en-US" sz="2400" b="1">
                <a:solidFill>
                  <a:srgbClr val="0000FF"/>
                </a:solidFill>
              </a:rPr>
              <a:t>bé hơn tiếp liền.</a:t>
            </a:r>
          </a:p>
        </p:txBody>
      </p:sp>
      <p:sp>
        <p:nvSpPr>
          <p:cNvPr id="8229" name="Text Box 81"/>
          <p:cNvSpPr txBox="1">
            <a:spLocks noChangeArrowheads="1"/>
          </p:cNvSpPr>
          <p:nvPr/>
        </p:nvSpPr>
        <p:spPr bwMode="auto">
          <a:xfrm>
            <a:off x="1602317" y="3886201"/>
            <a:ext cx="10589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   </a:t>
            </a:r>
            <a:r>
              <a:rPr lang="en-US" altLang="en-US" sz="2400" b="1"/>
              <a:t>Mỗi đơn vị đo diện tích gấp bao nhiêu lần đơn vị bé hơn tiếp liền nó ?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8234" name="Text Box 81"/>
          <p:cNvSpPr txBox="1">
            <a:spLocks noChangeArrowheads="1"/>
          </p:cNvSpPr>
          <p:nvPr/>
        </p:nvSpPr>
        <p:spPr bwMode="auto">
          <a:xfrm>
            <a:off x="1574800" y="4656633"/>
            <a:ext cx="1168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 </a:t>
            </a:r>
            <a:r>
              <a:rPr lang="en-US" altLang="en-US" sz="2400" b="1" dirty="0" err="1"/>
              <a:t>Mỗi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         </a:t>
            </a:r>
            <a:r>
              <a:rPr lang="en-US" altLang="en-US" sz="2400" b="1" dirty="0" err="1"/>
              <a:t>đơn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812801" y="5219701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2. </a:t>
            </a:r>
            <a:r>
              <a:rPr lang="en-US" altLang="en-US" sz="2400" b="1" dirty="0" err="1"/>
              <a:t>Mỗi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nhiêu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lớn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liền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?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7672" y="3917951"/>
            <a:ext cx="1385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07747"/>
              </p:ext>
            </p:extLst>
          </p:nvPr>
        </p:nvGraphicFramePr>
        <p:xfrm>
          <a:off x="5480051" y="4474864"/>
          <a:ext cx="77581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279279" imgH="393529" progId="Equation.DSMT4">
                  <p:embed/>
                </p:oleObj>
              </mc:Choice>
              <mc:Fallback>
                <p:oleObj name="Equation" r:id="rId4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1" y="4474864"/>
                        <a:ext cx="77581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562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  <p:bldP spid="103503" grpId="0"/>
      <p:bldP spid="8229" grpId="0"/>
      <p:bldP spid="8229" grpId="1"/>
      <p:bldP spid="8234" grpId="0"/>
      <p:bldP spid="94" grpId="0"/>
      <p:bldP spid="94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46550" y="218950"/>
            <a:ext cx="4838700" cy="63524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80465" tIns="40232" rIns="80465" bIns="402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8000" y="330200"/>
            <a:ext cx="680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u="sng" dirty="0" smtClean="0">
                <a:solidFill>
                  <a:srgbClr val="0000FF"/>
                </a:solidFill>
              </a:rPr>
              <a:t> 1</a:t>
            </a:r>
            <a:r>
              <a:rPr lang="en-US" altLang="en-US" sz="2800" b="1" u="sng" dirty="0">
                <a:solidFill>
                  <a:srgbClr val="0000FF"/>
                </a:solidFill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27200" y="867708"/>
            <a:ext cx="711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29 mm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; 305 mm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; 1200 mm</a:t>
            </a:r>
            <a:r>
              <a:rPr lang="en-US" altLang="en-US" sz="2800" b="1" baseline="30000" dirty="0"/>
              <a:t>2              </a:t>
            </a:r>
            <a:r>
              <a:rPr lang="en-US" altLang="en-US" sz="2800" b="1" dirty="0"/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17600" y="1966716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305 mm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: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117600" y="1399144"/>
            <a:ext cx="314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29 mm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: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727200" y="3141008"/>
            <a:ext cx="751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</a:rPr>
              <a:t>b)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838200" y="3886201"/>
            <a:ext cx="751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tám</a:t>
            </a:r>
            <a:r>
              <a:rPr lang="en-US" altLang="en-US" sz="2800" b="1" dirty="0"/>
              <a:t> mi-li-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vuông</a:t>
            </a:r>
            <a:r>
              <a:rPr lang="en-US" altLang="en-US" sz="2800" b="1" dirty="0"/>
              <a:t>: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048000" y="1399144"/>
            <a:ext cx="894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</a:rPr>
              <a:t>Hai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mươi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chín</a:t>
            </a:r>
            <a:r>
              <a:rPr lang="en-US" altLang="en-US" sz="2800" b="1" dirty="0">
                <a:solidFill>
                  <a:srgbClr val="990000"/>
                </a:solidFill>
              </a:rPr>
              <a:t> mi-li-</a:t>
            </a:r>
            <a:r>
              <a:rPr lang="en-US" altLang="en-US" sz="2800" b="1" dirty="0" err="1">
                <a:solidFill>
                  <a:srgbClr val="990000"/>
                </a:solidFill>
              </a:rPr>
              <a:t>mét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28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153400" y="3884613"/>
            <a:ext cx="233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168mm</a:t>
            </a:r>
            <a:r>
              <a:rPr lang="en-US" altLang="en-US" sz="2800" b="1" baseline="30000" dirty="0">
                <a:solidFill>
                  <a:srgbClr val="990000"/>
                </a:solidFill>
              </a:rPr>
              <a:t>2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1066800" y="2617788"/>
            <a:ext cx="314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1200 mm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: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3090334" y="1987452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Ba </a:t>
            </a:r>
            <a:r>
              <a:rPr lang="en-US" altLang="en-US" sz="2800" b="1" dirty="0" err="1">
                <a:solidFill>
                  <a:srgbClr val="990000"/>
                </a:solidFill>
              </a:rPr>
              <a:t>trăm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linh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năm</a:t>
            </a:r>
            <a:r>
              <a:rPr lang="en-US" altLang="en-US" sz="2800" b="1" dirty="0">
                <a:solidFill>
                  <a:srgbClr val="990000"/>
                </a:solidFill>
              </a:rPr>
              <a:t> mi-li-</a:t>
            </a:r>
            <a:r>
              <a:rPr lang="en-US" altLang="en-US" sz="2800" b="1" dirty="0" err="1">
                <a:solidFill>
                  <a:srgbClr val="990000"/>
                </a:solidFill>
              </a:rPr>
              <a:t>mét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28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2997200" y="2617788"/>
            <a:ext cx="934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  </a:t>
            </a:r>
            <a:r>
              <a:rPr lang="en-US" altLang="en-US" sz="2800" b="1" dirty="0" err="1">
                <a:solidFill>
                  <a:srgbClr val="990000"/>
                </a:solidFill>
              </a:rPr>
              <a:t>Một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nghìn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hai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trăm</a:t>
            </a:r>
            <a:r>
              <a:rPr lang="en-US" altLang="en-US" sz="2800" b="1" dirty="0">
                <a:solidFill>
                  <a:srgbClr val="990000"/>
                </a:solidFill>
              </a:rPr>
              <a:t> mi-li-</a:t>
            </a:r>
            <a:r>
              <a:rPr lang="en-US" altLang="en-US" sz="2800" b="1" dirty="0" err="1">
                <a:solidFill>
                  <a:srgbClr val="990000"/>
                </a:solidFill>
              </a:rPr>
              <a:t>mét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28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762000" y="4552018"/>
            <a:ext cx="812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Hai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mười</a:t>
            </a:r>
            <a:r>
              <a:rPr lang="en-US" altLang="en-US" sz="2800" b="1" dirty="0"/>
              <a:t>  mi-li-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vuông</a:t>
            </a:r>
            <a:r>
              <a:rPr lang="en-US" altLang="en-US" sz="2800" b="1" dirty="0"/>
              <a:t>: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8280400" y="4598055"/>
            <a:ext cx="264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2310mm</a:t>
            </a:r>
            <a:r>
              <a:rPr lang="en-US" altLang="en-US" sz="2800" b="1" baseline="30000" dirty="0">
                <a:solidFill>
                  <a:srgbClr val="990000"/>
                </a:solidFill>
              </a:rPr>
              <a:t>2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pic>
        <p:nvPicPr>
          <p:cNvPr id="112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34" y="6067426"/>
            <a:ext cx="16425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59501"/>
            <a:ext cx="16425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6099176"/>
            <a:ext cx="164041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099176"/>
            <a:ext cx="16425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7" y="6148388"/>
            <a:ext cx="164253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531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2" grpId="0"/>
      <p:bldP spid="16395" grpId="0"/>
      <p:bldP spid="16399" grpId="0"/>
      <p:bldP spid="16401" grpId="0"/>
      <p:bldP spid="16407" grpId="0"/>
      <p:bldP spid="16413" grpId="0"/>
      <p:bldP spid="16432" grpId="0"/>
      <p:bldP spid="16433" grpId="0"/>
      <p:bldP spid="16434" grpId="0"/>
      <p:bldP spid="16435" grpId="0"/>
      <p:bldP spid="16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8535" y="1027608"/>
            <a:ext cx="1046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 smtClean="0"/>
              <a:t>Bài</a:t>
            </a:r>
            <a:r>
              <a:rPr lang="en-US" altLang="en-US" sz="2800" b="1" u="sng" dirty="0" smtClean="0"/>
              <a:t> 2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hợp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chỗ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chấm</a:t>
            </a:r>
            <a:r>
              <a:rPr lang="en-US" altLang="en-US" sz="2800" b="1" dirty="0"/>
              <a:t>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84201" y="2245658"/>
            <a:ext cx="538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12 km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 =</a:t>
            </a:r>
            <a:r>
              <a:rPr lang="en-US" altLang="en-US" sz="2800" b="1" baseline="30000" dirty="0"/>
              <a:t>  </a:t>
            </a:r>
            <a:r>
              <a:rPr lang="en-US" altLang="en-US" sz="2800" b="1" dirty="0"/>
              <a:t>......    hm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11200" y="1722438"/>
            <a:ext cx="447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5 cm</a:t>
            </a:r>
            <a:r>
              <a:rPr lang="en-US" altLang="en-US" sz="2800" b="1" baseline="30000" dirty="0"/>
              <a:t>2 </a:t>
            </a:r>
            <a:r>
              <a:rPr lang="en-US" altLang="en-US" sz="2800" b="1" baseline="30000" dirty="0" smtClean="0"/>
              <a:t>    </a:t>
            </a:r>
            <a:r>
              <a:rPr lang="en-US" altLang="en-US" sz="2800" b="1" dirty="0" smtClean="0"/>
              <a:t>= </a:t>
            </a:r>
            <a:r>
              <a:rPr lang="en-US" altLang="en-US" sz="2800" b="1" dirty="0"/>
              <a:t>…       mm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36058" y="2768878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 </a:t>
            </a:r>
            <a:r>
              <a:rPr lang="en-US" altLang="en-US" sz="2800" b="1" dirty="0" smtClean="0"/>
              <a:t>hm</a:t>
            </a:r>
            <a:r>
              <a:rPr lang="en-US" altLang="en-US" sz="2800" b="1" baseline="30000" dirty="0" smtClean="0"/>
              <a:t>2    </a:t>
            </a:r>
            <a:r>
              <a:rPr lang="en-US" altLang="en-US" sz="2800" b="1" dirty="0" smtClean="0"/>
              <a:t>=   </a:t>
            </a:r>
            <a:r>
              <a:rPr lang="en-US" altLang="en-US" sz="2800" b="1" dirty="0"/>
              <a:t>….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025651" y="3286780"/>
            <a:ext cx="193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70 000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39235" y="3286780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7 </a:t>
            </a:r>
            <a:r>
              <a:rPr lang="en-US" altLang="en-US" sz="2800" b="1" dirty="0" smtClean="0"/>
              <a:t>hm</a:t>
            </a:r>
            <a:r>
              <a:rPr lang="en-US" altLang="en-US" sz="2800" b="1" baseline="30000" dirty="0" smtClean="0"/>
              <a:t>2    </a:t>
            </a:r>
            <a:r>
              <a:rPr lang="en-US" altLang="en-US" sz="2800" b="1" dirty="0" smtClean="0"/>
              <a:t>=   </a:t>
            </a:r>
            <a:r>
              <a:rPr lang="en-US" altLang="en-US" sz="2800" b="1" dirty="0"/>
              <a:t>….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076451" y="2764116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10 000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76451" y="2240896"/>
            <a:ext cx="162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1200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86000" y="1730376"/>
            <a:ext cx="132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500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181600" y="1796396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1m</a:t>
            </a:r>
            <a:r>
              <a:rPr lang="en-US" altLang="en-US" sz="2800" b="1" baseline="30000" dirty="0"/>
              <a:t>2           </a:t>
            </a:r>
            <a:r>
              <a:rPr lang="en-US" altLang="en-US" sz="2800" b="1" baseline="30000" dirty="0" smtClean="0"/>
              <a:t>        </a:t>
            </a:r>
            <a:r>
              <a:rPr lang="en-US" altLang="en-US" sz="2800" b="1" dirty="0" smtClean="0"/>
              <a:t>= </a:t>
            </a:r>
            <a:r>
              <a:rPr lang="en-US" altLang="en-US" sz="2800" b="1" dirty="0"/>
              <a:t>…       cm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162800" y="176338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100</a:t>
            </a:r>
            <a:r>
              <a:rPr lang="vi-VN" altLang="en-US" sz="2400" b="1" dirty="0">
                <a:solidFill>
                  <a:srgbClr val="990000"/>
                </a:solidFill>
              </a:rPr>
              <a:t>0</a:t>
            </a:r>
            <a:r>
              <a:rPr lang="en-US" altLang="en-US" sz="2400" b="1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276851" y="2319616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5m</a:t>
            </a:r>
            <a:r>
              <a:rPr lang="en-US" altLang="en-US" sz="2800" b="1" baseline="30000" dirty="0"/>
              <a:t>2                 </a:t>
            </a:r>
            <a:r>
              <a:rPr lang="en-US" altLang="en-US" sz="2800" b="1" dirty="0" smtClean="0"/>
              <a:t>= </a:t>
            </a:r>
            <a:r>
              <a:rPr lang="en-US" altLang="en-US" sz="2800" b="1" dirty="0"/>
              <a:t>…       cm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7175500" y="2295101"/>
            <a:ext cx="132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500</a:t>
            </a:r>
            <a:r>
              <a:rPr lang="vi-VN" altLang="en-US" sz="2800" b="1" dirty="0">
                <a:solidFill>
                  <a:srgbClr val="990000"/>
                </a:solidFill>
              </a:rPr>
              <a:t>0</a:t>
            </a:r>
            <a:r>
              <a:rPr lang="en-US" altLang="en-US" sz="2800" b="1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080000" y="2825325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12m</a:t>
            </a:r>
            <a:r>
              <a:rPr lang="en-US" altLang="en-US" sz="2800" b="1" baseline="30000" dirty="0"/>
              <a:t>2  </a:t>
            </a:r>
            <a:r>
              <a:rPr lang="en-US" altLang="en-US" sz="2800" b="1" dirty="0"/>
              <a:t>9dm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…       dm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7181851" y="283489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1209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5080000" y="3348545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37dam</a:t>
            </a:r>
            <a:r>
              <a:rPr lang="en-US" altLang="en-US" sz="2800" b="1" baseline="30000" dirty="0"/>
              <a:t>2  </a:t>
            </a:r>
            <a:r>
              <a:rPr lang="en-US" altLang="en-US" sz="2800" b="1" dirty="0"/>
              <a:t>24m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…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7499351" y="3346581"/>
            <a:ext cx="132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3724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468" y="165606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01084" y="4262438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603251" y="4283076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 </a:t>
            </a:r>
            <a:r>
              <a:rPr lang="en-US" altLang="en-US" sz="2800" b="1" dirty="0"/>
              <a:t>800mm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=   ….cm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430992" y="4303714"/>
            <a:ext cx="463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8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75167" y="4843790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12 000hm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=   ….km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04800" y="5483880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150cm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= ….dm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.....cm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5080000" y="4386590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/>
              <a:t>3400dm</a:t>
            </a:r>
            <a:r>
              <a:rPr lang="en-US" altLang="en-US" sz="2800" b="1" baseline="30000" dirty="0" smtClean="0"/>
              <a:t>2 </a:t>
            </a:r>
            <a:r>
              <a:rPr lang="en-US" altLang="en-US" sz="2800" b="1" dirty="0" smtClean="0"/>
              <a:t>=   </a:t>
            </a:r>
            <a:r>
              <a:rPr lang="en-US" altLang="en-US" sz="2800" b="1" dirty="0"/>
              <a:t>….m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5050367" y="4946373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90 </a:t>
            </a:r>
            <a:r>
              <a:rPr lang="en-US" altLang="en-US" sz="2800" b="1" dirty="0" smtClean="0"/>
              <a:t>000m</a:t>
            </a:r>
            <a:r>
              <a:rPr lang="en-US" altLang="en-US" sz="2800" b="1" baseline="30000" dirty="0" smtClean="0"/>
              <a:t>2 </a:t>
            </a:r>
            <a:r>
              <a:rPr lang="en-US" altLang="en-US" sz="2800" b="1" dirty="0" smtClean="0"/>
              <a:t>=   </a:t>
            </a:r>
            <a:r>
              <a:rPr lang="en-US" altLang="en-US" sz="2800" b="1" dirty="0"/>
              <a:t>….hm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5195358" y="5471835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/>
              <a:t>2010m</a:t>
            </a:r>
            <a:r>
              <a:rPr lang="en-US" altLang="en-US" sz="2800" b="1" baseline="30000" dirty="0" smtClean="0"/>
              <a:t>2 </a:t>
            </a:r>
            <a:r>
              <a:rPr lang="en-US" altLang="en-US" sz="2800" b="1" dirty="0" smtClean="0"/>
              <a:t>= </a:t>
            </a:r>
            <a:r>
              <a:rPr lang="en-US" altLang="en-US" sz="2800" b="1" dirty="0"/>
              <a:t>….dam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.....m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2170643" y="4806296"/>
            <a:ext cx="967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120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822451" y="5439103"/>
            <a:ext cx="463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2789767" y="5469593"/>
            <a:ext cx="817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50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6731002" y="4372304"/>
            <a:ext cx="7683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34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6974416" y="4946373"/>
            <a:ext cx="463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9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6667500" y="5439103"/>
            <a:ext cx="8466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20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924800" y="5439103"/>
            <a:ext cx="687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</a:rPr>
              <a:t>10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16400" y="183356"/>
            <a:ext cx="3606800" cy="635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xtLst/>
        </p:spPr>
        <p:txBody>
          <a:bodyPr wrap="square" lIns="80465" tIns="40232" rIns="80465" bIns="402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7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6" grpId="0"/>
      <p:bldP spid="17422" grpId="0"/>
      <p:bldP spid="17424" grpId="0"/>
      <p:bldP spid="17427" grpId="0"/>
      <p:bldP spid="17428" grpId="0"/>
      <p:bldP spid="17429" grpId="0"/>
      <p:bldP spid="17430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3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39892&quot;&gt;&lt;/object&gt;&lt;object type=&quot;2&quot; unique_id=&quot;39893&quot;&gt;&lt;object type=&quot;3&quot; unique_id=&quot;39894&quot;&gt;&lt;property id=&quot;20148&quot; value=&quot;5&quot;/&gt;&lt;property id=&quot;20300&quot; value=&quot;Slide 4&quot;/&gt;&lt;property id=&quot;20307&quot; value=&quot;256&quot;/&gt;&lt;/object&gt;&lt;object type=&quot;3&quot; unique_id=&quot;39895&quot;&gt;&lt;property id=&quot;20148&quot; value=&quot;5&quot;/&gt;&lt;property id=&quot;20300&quot; value=&quot;Slide 5&quot;/&gt;&lt;property id=&quot;20307&quot; value=&quot;257&quot;/&gt;&lt;/object&gt;&lt;object type=&quot;3&quot; unique_id=&quot;39988&quot;&gt;&lt;property id=&quot;20148&quot; value=&quot;5&quot;/&gt;&lt;property id=&quot;20300&quot; value=&quot;Slide 1 - &amp;quot;Thứ ba ngày 12 tháng 10 năm 2021 Toán&amp;quot;&quot;/&gt;&lt;property id=&quot;20307&quot; value=&quot;268&quot;/&gt;&lt;/object&gt;&lt;object type=&quot;3&quot; unique_id=&quot;39989&quot;&gt;&lt;property id=&quot;20148&quot; value=&quot;5&quot;/&gt;&lt;property id=&quot;20300&quot; value=&quot;Slide 2&quot;/&gt;&lt;property id=&quot;20307&quot; value=&quot;269&quot;/&gt;&lt;/object&gt;&lt;object type=&quot;3&quot; unique_id=&quot;39990&quot;&gt;&lt;property id=&quot;20148&quot; value=&quot;5&quot;/&gt;&lt;property id=&quot;20300&quot; value=&quot;Slide 3&quot;/&gt;&lt;property id=&quot;20307&quot; value=&quot;270&quot;/&gt;&lt;/object&gt;&lt;object type=&quot;3&quot; unique_id=&quot;39991&quot;&gt;&lt;property id=&quot;20148&quot; value=&quot;5&quot;/&gt;&lt;property id=&quot;20300&quot; value=&quot;Slide 6&quot;/&gt;&lt;property id=&quot;20307&quot; value=&quot;258&quot;/&gt;&lt;/object&gt;&lt;object type=&quot;3&quot; unique_id=&quot;39992&quot;&gt;&lt;property id=&quot;20148&quot; value=&quot;5&quot;/&gt;&lt;property id=&quot;20300&quot; value=&quot;Slide 7&quot;/&gt;&lt;property id=&quot;20307&quot; value=&quot;259&quot;/&gt;&lt;/object&gt;&lt;object type=&quot;3&quot; unique_id=&quot;39993&quot;&gt;&lt;property id=&quot;20148&quot; value=&quot;5&quot;/&gt;&lt;property id=&quot;20300&quot; value=&quot;Slide 8&quot;/&gt;&lt;property id=&quot;20307&quot; value=&quot;260&quot;/&gt;&lt;/object&gt;&lt;object type=&quot;3&quot; unique_id=&quot;39994&quot;&gt;&lt;property id=&quot;20148&quot; value=&quot;5&quot;/&gt;&lt;property id=&quot;20300&quot; value=&quot;Slide 9&quot;/&gt;&lt;property id=&quot;20307&quot; value=&quot;261&quot;/&gt;&lt;/object&gt;&lt;object type=&quot;3&quot; unique_id=&quot;39995&quot;&gt;&lt;property id=&quot;20148&quot; value=&quot;5&quot;/&gt;&lt;property id=&quot;20300&quot; value=&quot;Slide 10&quot;/&gt;&lt;property id=&quot;20307&quot; value=&quot;262&quot;/&gt;&lt;/object&gt;&lt;object type=&quot;3&quot; unique_id=&quot;39996&quot;&gt;&lt;property id=&quot;20148&quot; value=&quot;5&quot;/&gt;&lt;property id=&quot;20300&quot; value=&quot;Slide 11&quot;/&gt;&lt;property id=&quot;20307&quot; value=&quot;263&quot;/&gt;&lt;/object&gt;&lt;object type=&quot;3&quot; unique_id=&quot;39997&quot;&gt;&lt;property id=&quot;20148&quot; value=&quot;5&quot;/&gt;&lt;property id=&quot;20300&quot; value=&quot;Slide 12&quot;/&gt;&lt;property id=&quot;20307&quot; value=&quot;264&quot;/&gt;&lt;/object&gt;&lt;object type=&quot;3&quot; unique_id=&quot;39998&quot;&gt;&lt;property id=&quot;20148&quot; value=&quot;5&quot;/&gt;&lt;property id=&quot;20300&quot; value=&quot;Slide 13&quot;/&gt;&lt;property id=&quot;20307&quot; value=&quot;265&quot;/&gt;&lt;/object&gt;&lt;object type=&quot;3&quot; unique_id=&quot;39999&quot;&gt;&lt;property id=&quot;20148&quot; value=&quot;5&quot;/&gt;&lt;property id=&quot;20300&quot; value=&quot;Slide 14&quot;/&gt;&lt;property id=&quot;20307&quot; value=&quot;266&quot;/&gt;&lt;/object&gt;&lt;object type=&quot;3&quot; unique_id=&quot;40000&quot;&gt;&lt;property id=&quot;20148&quot; value=&quot;5&quot;/&gt;&lt;property id=&quot;20300&quot; value=&quot;Slide 15&quot;/&gt;&lt;property id=&quot;20307&quot; value=&quot;267&quot;/&gt;&lt;/object&gt;&lt;object type=&quot;3&quot; unique_id=&quot;40001&quot;&gt;&lt;property id=&quot;20148&quot; value=&quot;5&quot;/&gt;&lt;property id=&quot;20300&quot; value=&quot;Slide 16&quot;/&gt;&lt;property id=&quot;20307&quot; value=&quot;271&quot;/&gt;&lt;/object&gt;&lt;object type=&quot;3&quot; unique_id=&quot;40002&quot;&gt;&lt;property id=&quot;20148&quot; value=&quot;5&quot;/&gt;&lt;property id=&quot;20300&quot; value=&quot;Slide 17&quot;/&gt;&lt;property id=&quot;20307&quot; value=&quot;272&quot;/&gt;&lt;/object&gt;&lt;object type=&quot;3&quot; unique_id=&quot;40060&quot;&gt;&lt;property id=&quot;20148&quot; value=&quot;5&quot;/&gt;&lt;property id=&quot;20300&quot; value=&quot;Slide 18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634</Words>
  <Application>Microsoft Office PowerPoint</Application>
  <PresentationFormat>Custom</PresentationFormat>
  <Paragraphs>190</Paragraphs>
  <Slides>14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18cm2 = … dm2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2021-10-09T05:38:21Z</dcterms:created>
  <dcterms:modified xsi:type="dcterms:W3CDTF">2022-10-06T03:13:33Z</dcterms:modified>
</cp:coreProperties>
</file>