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Lst>
  <p:notesMasterIdLst>
    <p:notesMasterId r:id="rId45"/>
  </p:notesMasterIdLst>
  <p:sldIdLst>
    <p:sldId id="257" r:id="rId7"/>
    <p:sldId id="258" r:id="rId8"/>
    <p:sldId id="259" r:id="rId9"/>
    <p:sldId id="260" r:id="rId10"/>
    <p:sldId id="261" r:id="rId11"/>
    <p:sldId id="262" r:id="rId12"/>
    <p:sldId id="263" r:id="rId13"/>
    <p:sldId id="264" r:id="rId14"/>
    <p:sldId id="265" r:id="rId15"/>
    <p:sldId id="266" r:id="rId16"/>
    <p:sldId id="268" r:id="rId17"/>
    <p:sldId id="269" r:id="rId18"/>
    <p:sldId id="270" r:id="rId19"/>
    <p:sldId id="271" r:id="rId20"/>
    <p:sldId id="279" r:id="rId21"/>
    <p:sldId id="278" r:id="rId22"/>
    <p:sldId id="273" r:id="rId23"/>
    <p:sldId id="274" r:id="rId24"/>
    <p:sldId id="275" r:id="rId25"/>
    <p:sldId id="276" r:id="rId26"/>
    <p:sldId id="280" r:id="rId27"/>
    <p:sldId id="281" r:id="rId28"/>
    <p:sldId id="282" r:id="rId29"/>
    <p:sldId id="283" r:id="rId30"/>
    <p:sldId id="284" r:id="rId31"/>
    <p:sldId id="285" r:id="rId32"/>
    <p:sldId id="286" r:id="rId33"/>
    <p:sldId id="288" r:id="rId34"/>
    <p:sldId id="287" r:id="rId35"/>
    <p:sldId id="289" r:id="rId36"/>
    <p:sldId id="291" r:id="rId37"/>
    <p:sldId id="292" r:id="rId38"/>
    <p:sldId id="293" r:id="rId39"/>
    <p:sldId id="294" r:id="rId40"/>
    <p:sldId id="295" r:id="rId41"/>
    <p:sldId id="296" r:id="rId42"/>
    <p:sldId id="297"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4" d="100"/>
          <a:sy n="64" d="100"/>
        </p:scale>
        <p:origin x="9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21/11/2022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21/11/2022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21/11/2022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21/11/2022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21/11/2022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21/11/2022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21/11/2022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21/11/2022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21/11/2022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18" Type="http://schemas.microsoft.com/office/2007/relationships/hdphoto" Target="../media/hdphoto9.wdp"/><Relationship Id="rId26" Type="http://schemas.openxmlformats.org/officeDocument/2006/relationships/slide" Target="slide4.xml"/><Relationship Id="rId3" Type="http://schemas.openxmlformats.org/officeDocument/2006/relationships/image" Target="../media/image7.png"/><Relationship Id="rId21" Type="http://schemas.openxmlformats.org/officeDocument/2006/relationships/image" Target="../media/image16.png"/><Relationship Id="rId34" Type="http://schemas.microsoft.com/office/2007/relationships/hdphoto" Target="../media/hdphoto14.wdp"/><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png"/><Relationship Id="rId25" Type="http://schemas.openxmlformats.org/officeDocument/2006/relationships/slide" Target="slide7.xml"/><Relationship Id="rId33" Type="http://schemas.openxmlformats.org/officeDocument/2006/relationships/image" Target="../media/image21.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1.png"/><Relationship Id="rId24" Type="http://schemas.openxmlformats.org/officeDocument/2006/relationships/slide" Target="slide5.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slide" Target="slide3.xml"/><Relationship Id="rId28" Type="http://schemas.openxmlformats.org/officeDocument/2006/relationships/image" Target="../media/image18.GIF"/><Relationship Id="rId36" Type="http://schemas.openxmlformats.org/officeDocument/2006/relationships/image" Target="../media/image23.png"/><Relationship Id="rId10" Type="http://schemas.microsoft.com/office/2007/relationships/hdphoto" Target="../media/hdphoto5.wdp"/><Relationship Id="rId19" Type="http://schemas.openxmlformats.org/officeDocument/2006/relationships/image" Target="../media/image15.png"/><Relationship Id="rId31"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0.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17.png"/><Relationship Id="rId30" Type="http://schemas.microsoft.com/office/2007/relationships/hdphoto" Target="../media/hdphoto12.wdp"/><Relationship Id="rId35"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2.GIF"/><Relationship Id="rId4" Type="http://schemas.openxmlformats.org/officeDocument/2006/relationships/image" Target="../media/image41.GIF"/></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jpe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18" Type="http://schemas.openxmlformats.org/officeDocument/2006/relationships/slide" Target="slide33.xml"/><Relationship Id="rId3" Type="http://schemas.openxmlformats.org/officeDocument/2006/relationships/audio" Target="../media/audio4.wav"/><Relationship Id="rId21" Type="http://schemas.openxmlformats.org/officeDocument/2006/relationships/image" Target="../media/image67.png"/><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5.png"/><Relationship Id="rId2" Type="http://schemas.openxmlformats.org/officeDocument/2006/relationships/notesSlide" Target="../notesSlides/notesSlide16.xml"/><Relationship Id="rId16" Type="http://schemas.openxmlformats.org/officeDocument/2006/relationships/slide" Target="slide32.xml"/><Relationship Id="rId20" Type="http://schemas.openxmlformats.org/officeDocument/2006/relationships/slide" Target="slide34.xml"/><Relationship Id="rId1" Type="http://schemas.openxmlformats.org/officeDocument/2006/relationships/slideLayout" Target="../slideLayouts/slideLayout49.xml"/><Relationship Id="rId6" Type="http://schemas.openxmlformats.org/officeDocument/2006/relationships/image" Target="../media/image55.png"/><Relationship Id="rId11" Type="http://schemas.openxmlformats.org/officeDocument/2006/relationships/image" Target="../media/image60.GIF"/><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68.png"/><Relationship Id="rId10" Type="http://schemas.openxmlformats.org/officeDocument/2006/relationships/image" Target="../media/image59.GIF"/><Relationship Id="rId19" Type="http://schemas.openxmlformats.org/officeDocument/2006/relationships/image" Target="../media/image66.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slide" Target="slide35.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49.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0.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49.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Ôn và khởi động nhé lớp 2...</a:t>
            </a:r>
            <a:endParaRPr lang="en-US" sz="1600" dirty="0">
              <a:latin typeface="Times New Roman" panose="02020603050405020304" pitchFamily="18" charset="0"/>
              <a:cs typeface="Times New Roman" panose="02020603050405020304" pitchFamily="18" charset="0"/>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endParaRPr lang="en-US" sz="2800" b="1" dirty="0">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dirty="0">
                <a:latin typeface="Arial-Rounded" panose="020B0500000000000000" pitchFamily="34" charset="0"/>
                <a:cs typeface="Arial-Rounded" panose="020B0500000000000000" pitchFamily="34" charset="0"/>
              </a:rPr>
              <a:t>2. </a:t>
            </a:r>
            <a:r>
              <a:rPr lang="en-US" sz="3700" dirty="0" err="1">
                <a:latin typeface="Times New Roman" panose="02020603050405020304" pitchFamily="18" charset="0"/>
                <a:cs typeface="Times New Roman" panose="02020603050405020304" pitchFamily="18" charset="0"/>
              </a:rPr>
              <a:t>Em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gì</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về</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trò</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này</a:t>
            </a:r>
            <a:r>
              <a:rPr lang="en-US" sz="3700" dirty="0">
                <a:latin typeface="Times New Roman" panose="02020603050405020304" pitchFamily="18" charset="0"/>
                <a:cs typeface="Times New Roman" panose="02020603050405020304" pitchFamily="18" charset="0"/>
              </a:rPr>
              <a:t>?</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7DCF319-69BA-4AB7-A1A9-42B631310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Sáo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Sao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qua</a:t>
            </a: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ngần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thuyền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Ngân</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cau</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endParaRPr lang="en-US" sz="2800" b="1"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liềm</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Ai </a:t>
            </a:r>
            <a:r>
              <a:rPr lang="en-US" sz="2800" b="1" dirty="0" err="1">
                <a:latin typeface="Times New Roman" panose="02020603050405020304" pitchFamily="18" charset="0"/>
                <a:cs typeface="Times New Roman" panose="02020603050405020304" pitchFamily="18" charset="0"/>
              </a:rPr>
              <a:t>quên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endParaRPr lang="en-US" sz="2800" b="1"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sym typeface="+mn-ea"/>
              </a:rPr>
              <a:t>Cánh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no </a:t>
            </a:r>
            <a:r>
              <a:rPr lang="en-US" sz="2800" b="1" dirty="0" err="1">
                <a:latin typeface="Times New Roman" panose="02020603050405020304" pitchFamily="18" charset="0"/>
                <a:cs typeface="Times New Roman" panose="02020603050405020304" pitchFamily="18" charset="0"/>
                <a:sym typeface="+mn-ea"/>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Nhạc</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trời</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réo</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vang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Tiếng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xanh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lúa</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Uốn</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cong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tre</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làng</a:t>
            </a:r>
            <a:endParaRPr lang="en-US" sz="2800" b="1" dirty="0">
              <a:latin typeface="Times New Roman" panose="02020603050405020304" pitchFamily="18" charset="0"/>
              <a:cs typeface="Times New Roman" panose="02020603050405020304" pitchFamily="18" charset="0"/>
              <a:sym typeface="+mn-ea"/>
            </a:endParaRPr>
          </a:p>
          <a:p>
            <a:pPr algn="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06BB4C-D981-D56E-7014-8FF0097CF9BE}"/>
              </a:ext>
            </a:extLst>
          </p:cNvPr>
          <p:cNvCxnSpPr/>
          <p:nvPr/>
        </p:nvCxnSpPr>
        <p:spPr>
          <a:xfrm>
            <a:off x="2092325" y="3867462"/>
            <a:ext cx="16102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4176133-0CA6-4099-CECD-63D04957E9C8}"/>
              </a:ext>
            </a:extLst>
          </p:cNvPr>
          <p:cNvCxnSpPr/>
          <p:nvPr/>
        </p:nvCxnSpPr>
        <p:spPr>
          <a:xfrm>
            <a:off x="2338466" y="2158584"/>
            <a:ext cx="12591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cxnSp>
        <p:nvCxnSpPr>
          <p:cNvPr id="9" name="Straight Connector 8"/>
          <p:cNvCxnSpPr/>
          <p:nvPr/>
        </p:nvCxnSpPr>
        <p:spPr>
          <a:xfrm flipH="1">
            <a:off x="3279767" y="483115"/>
            <a:ext cx="223520" cy="3893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251142" y="9434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3176674" y="13459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4233227" y="17689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76295" y="258953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927388" y="30464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047143" y="349524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827751" y="39477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0732" y="466869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362267" y="5174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002915"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681462" y="60201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19950" y="4360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982257" y="485394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7101233" y="52228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400627" y="57012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506718" y="44411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645775" y="47853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916805" y="524478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645774"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8027816" y="228918"/>
            <a:ext cx="41783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1+#ppt_w/2"/>
                                          </p:val>
                                        </p:tav>
                                        <p:tav tm="100000">
                                          <p:val>
                                            <p:strVal val="#ppt_x"/>
                                          </p:val>
                                        </p:tav>
                                      </p:tavLst>
                                    </p:anim>
                                    <p:anim calcmode="lin" valueType="num">
                                      <p:cBhvr additive="base">
                                        <p:cTn id="9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350" y="3253105"/>
            <a:ext cx="9826625" cy="4526280"/>
          </a:xfrm>
        </p:spPr>
        <p:txBody>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Ngân</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dải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thóc</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997" y="351155"/>
            <a:ext cx="3766049" cy="584739"/>
          </a:xfrm>
          <a:prstGeom prst="rect">
            <a:avLst/>
          </a:prstGeom>
          <a:solidFill>
            <a:srgbClr val="92D050"/>
          </a:solidFill>
        </p:spPr>
        <p:txBody>
          <a:bodyPr wrap="square" lIns="91403" tIns="45702" rIns="91403" bIns="45702" rtlCol="0">
            <a:spAutoFit/>
          </a:bodyPr>
          <a:lstStyle/>
          <a:p>
            <a:pPr algn="ct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5430982" y="148590"/>
            <a:ext cx="6679738"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7" name="TextBox 16"/>
          <p:cNvSpPr txBox="1"/>
          <p:nvPr/>
        </p:nvSpPr>
        <p:spPr>
          <a:xfrm>
            <a:off x="7787225" y="274955"/>
            <a:ext cx="4507010" cy="582295"/>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Arial-Rounded" panose="020B0500000000000000" pitchFamily="34" charset="0"/>
                <a:cs typeface="Arial-Rounded" panose="020B0500000000000000" pitchFamily="34"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17" name="TextBox 16"/>
          <p:cNvSpPr txBox="1"/>
          <p:nvPr/>
        </p:nvSpPr>
        <p:spPr>
          <a:xfrm>
            <a:off x="8013700" y="264411"/>
            <a:ext cx="42291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 sinh đọc toàn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Arial-Rounded" panose="020B0500000000000000" pitchFamily="34" charset="0"/>
                <a:cs typeface="Arial-Rounded" panose="020B0500000000000000" pitchFamily="34" charset="0"/>
              </a:rPr>
              <a:t>2. </a:t>
            </a:r>
            <a:r>
              <a:rPr lang="en-US" sz="3555" dirty="0">
                <a:latin typeface="Times New Roman" panose="02020603050405020304" pitchFamily="18" charset="0"/>
                <a:cs typeface="Times New Roman" panose="02020603050405020304" pitchFamily="18" charset="0"/>
              </a:rPr>
              <a:t>2 </a:t>
            </a:r>
            <a:r>
              <a:rPr lang="en-US" sz="3555" dirty="0" err="1">
                <a:latin typeface="Times New Roman" panose="02020603050405020304" pitchFamily="18" charset="0"/>
                <a:cs typeface="Times New Roman" panose="02020603050405020304" pitchFamily="18" charset="0"/>
              </a:rPr>
              <a:t>câu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b="1" dirty="0">
                <a:latin typeface="Times New Roman" panose="02020603050405020304" pitchFamily="18" charset="0"/>
                <a:cs typeface="Times New Roman" panose="02020603050405020304" pitchFamily="18" charset="0"/>
              </a:rPr>
              <a:t>“Sao </a:t>
            </a:r>
            <a:r>
              <a:rPr lang="en-US" sz="3555" b="1" dirty="0" err="1">
                <a:latin typeface="Times New Roman" panose="02020603050405020304" pitchFamily="18" charset="0"/>
                <a:cs typeface="Times New Roman" panose="02020603050405020304" pitchFamily="18" charset="0"/>
              </a:rPr>
              <a:t>trời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trôi</a:t>
            </a:r>
            <a:r>
              <a:rPr lang="en-US" sz="3555" b="1" dirty="0">
                <a:latin typeface="Times New Roman" panose="02020603050405020304" pitchFamily="18" charset="0"/>
                <a:cs typeface="Times New Roman" panose="02020603050405020304" pitchFamily="18" charset="0"/>
              </a:rPr>
              <a:t> qua/</a:t>
            </a:r>
            <a:r>
              <a:rPr lang="en-US" sz="3555" b="1" dirty="0" err="1">
                <a:latin typeface="Times New Roman" panose="02020603050405020304" pitchFamily="18" charset="0"/>
                <a:cs typeface="Times New Roman" panose="02020603050405020304" pitchFamily="18" charset="0"/>
              </a:rPr>
              <a:t>Thuyền</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thành</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trăng</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vàng</a:t>
            </a:r>
            <a:r>
              <a:rPr lang="en-US" sz="3555" b="1"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tả</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lúc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nào</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đêm</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Times New Roman" panose="02020603050405020304" pitchFamily="18" charset="0"/>
                <a:cs typeface="Times New Roman" panose="02020603050405020304" pitchFamily="18" charset="0"/>
              </a:rPr>
              <a:t>3. </a:t>
            </a:r>
            <a:r>
              <a:rPr lang="en-US" sz="3555" dirty="0" err="1">
                <a:latin typeface="Times New Roman" panose="02020603050405020304" pitchFamily="18" charset="0"/>
                <a:cs typeface="Times New Roman" panose="02020603050405020304" pitchFamily="18" charset="0"/>
              </a:rPr>
              <a:t>Khổ</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cuối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muốn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nói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gì</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98679" y="2130266"/>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679807" y="3455829"/>
            <a:ext cx="542554"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Times New Roman" panose="02020603050405020304" pitchFamily="18" charset="0"/>
                <a:ea typeface="Arial-Rounded" panose="020B0500000000000000" pitchFamily="34" charset="0"/>
                <a:cs typeface="Times New Roman" panose="02020603050405020304" pitchFamily="18" charset="0"/>
              </a:rPr>
              <a:t>Học thuộc khổ thơ em thích</a:t>
            </a: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Uốn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FCEB0213-9382-4439-8ED9-36DA21EDA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7540" y="5953944"/>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r>
              <a:rPr lang="en-US"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bldLvl="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2. Dựa vào khổ thơ thứ tư, nói một câu tả cánh diều</a:t>
            </a: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a:latin typeface="Arial-Rounded" panose="020B0500000000000000" pitchFamily="34" charset="0"/>
                <a:cs typeface="Arial-Rounded" panose="020B0500000000000000" pitchFamily="34" charset="0"/>
              </a:rPr>
              <a:t>Cánh diều cong cong như lưỡi liềm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711409A5-5C24-4603-AE7E-8FD5463AC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a16="http://schemas.microsoft.com/office/drawing/2014/main" id="{F2E5C1A3-2BC4-4DBF-8F56-A0FEBC69C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hu 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9510" y="-635"/>
            <a:ext cx="7533640" cy="6329680"/>
          </a:xfrm>
          <a:prstGeom prst="rect">
            <a:avLst/>
          </a:prstGeom>
        </p:spPr>
      </p:pic>
      <p:pic>
        <p:nvPicPr>
          <p:cNvPr id="4" name="Picture 3">
            <a:extLst>
              <a:ext uri="{FF2B5EF4-FFF2-40B4-BE49-F238E27FC236}">
                <a16:creationId xmlns:a16="http://schemas.microsoft.com/office/drawing/2014/main" id="{B74A1CE6-15B9-4EBC-AE44-9ACA3C75F4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spd="slow" advClick="0" advTm="3713">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Làng quê xanh bóng mát</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pic>
        <p:nvPicPr>
          <p:cNvPr id="9" name="Picture 8">
            <a:extLst>
              <a:ext uri="{FF2B5EF4-FFF2-40B4-BE49-F238E27FC236}">
                <a16:creationId xmlns:a16="http://schemas.microsoft.com/office/drawing/2014/main" id="{0D803796-2D5E-437E-8EB6-8311D9668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id="{540CBE81-4F19-4AD9-A3E6-B3ED07703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pic>
        <p:nvPicPr>
          <p:cNvPr id="6" name="Picture 5">
            <a:extLst>
              <a:ext uri="{FF2B5EF4-FFF2-40B4-BE49-F238E27FC236}">
                <a16:creationId xmlns:a16="http://schemas.microsoft.com/office/drawing/2014/main" id="{5254527D-1D7A-4C10-BF32-508A5AC4B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Thỏ trắng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Sóc nâu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1965325" y="131445"/>
            <a:ext cx="8634095" cy="3498850"/>
          </a:xfrm>
          <a:prstGeom prst="rect">
            <a:avLst/>
          </a:prstGeom>
        </p:spPr>
      </p:pic>
      <p:pic>
        <p:nvPicPr>
          <p:cNvPr id="4" name="Picture 3"/>
          <p:cNvPicPr>
            <a:picLocks noChangeAspect="1"/>
          </p:cNvPicPr>
          <p:nvPr/>
        </p:nvPicPr>
        <p:blipFill>
          <a:blip r:embed="rId5"/>
          <a:stretch>
            <a:fillRect/>
          </a:stretch>
        </p:blipFill>
        <p:spPr>
          <a:xfrm>
            <a:off x="1965325" y="3115310"/>
            <a:ext cx="8672195" cy="3923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stretch>
            <a:fillRect/>
          </a:stretch>
        </p:blipFill>
        <p:spPr>
          <a:xfrm>
            <a:off x="3995420" y="1160780"/>
            <a:ext cx="6462395"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8430" y="113347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p:cNvSpPr txBox="1"/>
          <p:nvPr/>
        </p:nvSpPr>
        <p:spPr>
          <a:xfrm>
            <a:off x="1250066" y="1354238"/>
            <a:ext cx="947737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1. Ếch ộp, sơn ca và nai vàng chơi với nhau như thế nào?</a:t>
            </a:r>
          </a:p>
        </p:txBody>
      </p:sp>
      <p:sp>
        <p:nvSpPr>
          <p:cNvPr id="7" name="TextBox 6"/>
          <p:cNvSpPr txBox="1"/>
          <p:nvPr/>
        </p:nvSpPr>
        <p:spPr>
          <a:xfrm>
            <a:off x="1250066" y="3300714"/>
            <a:ext cx="61194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chơi với nhau rất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767778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2. Ba bạn thường kể cho nhau nghe những gì?</a:t>
            </a:r>
          </a:p>
        </p:txBody>
      </p:sp>
      <p:sp>
        <p:nvSpPr>
          <p:cNvPr id="6" name="TextBox 5"/>
          <p:cNvSpPr txBox="1"/>
          <p:nvPr/>
        </p:nvSpPr>
        <p:spPr>
          <a:xfrm>
            <a:off x="1250066" y="3300714"/>
            <a:ext cx="797750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kể về những điều thú vị ở khắp mọi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p:cNvSpPr txBox="1"/>
          <p:nvPr/>
        </p:nvSpPr>
        <p:spPr>
          <a:xfrm>
            <a:off x="1250066" y="1354238"/>
            <a:ext cx="103231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3. Ba bạn nghĩ ra cách gì để thấy tận mắt những điều đã nghe?</a:t>
            </a:r>
          </a:p>
        </p:txBody>
      </p:sp>
      <p:sp>
        <p:nvSpPr>
          <p:cNvPr id="5" name="TextBox 4"/>
          <p:cNvSpPr txBox="1"/>
          <p:nvPr/>
        </p:nvSpPr>
        <p:spPr>
          <a:xfrm>
            <a:off x="1250066" y="3300714"/>
            <a:ext cx="964120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quyết định đổi chỗ cho nhau: sơn ca xuống </a:t>
            </a:r>
          </a:p>
          <a:p>
            <a:r>
              <a:rPr lang="en-US" sz="3200">
                <a:solidFill>
                  <a:schemeClr val="bg1"/>
                </a:solidFill>
                <a:latin typeface="Times New Roman" panose="02020603050405020304" pitchFamily="18" charset="0"/>
                <a:cs typeface="Times New Roman" panose="02020603050405020304" pitchFamily="18" charset="0"/>
              </a:rPr>
              <a:t> nước, ếch ộp vào rừng, nai vàng tập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8285480" cy="583565"/>
          </a:xfrm>
          <a:prstGeom prst="rect">
            <a:avLst/>
          </a:prstGeom>
          <a:noFill/>
        </p:spPr>
        <p:txBody>
          <a:bodyPr wrap="none" rtlCol="0">
            <a:spAutoFit/>
          </a:bodyPr>
          <a:lstStyle/>
          <a:p>
            <a:pPr algn="l"/>
            <a:r>
              <a:rPr lang="en-US" sz="3200">
                <a:solidFill>
                  <a:schemeClr val="bg1"/>
                </a:solidFill>
                <a:latin typeface="Times New Roman" panose="02020603050405020304" pitchFamily="18" charset="0"/>
                <a:cs typeface="Times New Roman" panose="02020603050405020304" pitchFamily="18" charset="0"/>
              </a:rPr>
              <a:t>4. </a:t>
            </a:r>
            <a:r>
              <a:rPr lang="en-US" sz="3200">
                <a:solidFill>
                  <a:schemeClr val="bg1"/>
                </a:solidFill>
                <a:latin typeface="Times New Roman" panose="02020603050405020304" pitchFamily="18" charset="0"/>
                <a:cs typeface="Times New Roman" panose="02020603050405020304" pitchFamily="18" charset="0"/>
                <a:sym typeface="+mn-ea"/>
              </a:rPr>
              <a:t>Ếch ộp, sơn ca và nai vàng đã rút ra bài học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0066" y="3300714"/>
            <a:ext cx="1027874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Mỗi người thuộc về nơi khác nhau, có khả năng riêng</a:t>
            </a:r>
          </a:p>
          <a:p>
            <a:r>
              <a:rPr lang="en-US" sz="3200">
                <a:solidFill>
                  <a:schemeClr val="bg1"/>
                </a:solidFill>
                <a:latin typeface="Times New Roman" panose="02020603050405020304" pitchFamily="18" charset="0"/>
                <a:cs typeface="Times New Roman" panose="02020603050405020304" pitchFamily="18" charset="0"/>
              </a:rPr>
              <a:t>cần làm những điều phù hợp với khả năng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8650"/>
            <a:ext cx="10515600" cy="1325563"/>
          </a:xfrm>
        </p:spPr>
        <p:txBody>
          <a:bodyPr>
            <a:normAutofit fontScale="90000"/>
          </a:bodyPr>
          <a:lstStyle/>
          <a:p>
            <a:r>
              <a:rPr lang="en-US">
                <a:latin typeface="Arial-Rounded" panose="020B0500000000000000" pitchFamily="34" charset="0"/>
                <a:cs typeface="Arial-Rounded" panose="020B0500000000000000" pitchFamily="34" charset="0"/>
                <a:sym typeface="+mn-ea"/>
              </a:rPr>
              <a:t>Chọn kể 1-2 đoạn của câu chuyện theo tranh</a:t>
            </a:r>
            <a:br>
              <a:rPr lang="en-US">
                <a:latin typeface="Arial-Rounded" panose="020B0500000000000000" pitchFamily="34" charset="0"/>
                <a:cs typeface="Arial-Rounded" panose="020B0500000000000000" pitchFamily="34" charset="0"/>
              </a:rPr>
            </a:br>
            <a:endParaRPr lang="en-US"/>
          </a:p>
        </p:txBody>
      </p:sp>
      <p:pic>
        <p:nvPicPr>
          <p:cNvPr id="4" name="Content Placeholder 3"/>
          <p:cNvPicPr>
            <a:picLocks noGrp="1" noChangeAspect="1"/>
          </p:cNvPicPr>
          <p:nvPr>
            <p:ph idx="1"/>
          </p:nvPr>
        </p:nvPicPr>
        <p:blipFill>
          <a:blip r:embed="rId4"/>
          <a:stretch>
            <a:fillRect/>
          </a:stretch>
        </p:blipFill>
        <p:spPr>
          <a:xfrm>
            <a:off x="2473325" y="1450340"/>
            <a:ext cx="7377430" cy="4726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75080" y="2141220"/>
            <a:ext cx="8952230" cy="1619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hiền lành, nhút nhát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mẽ</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dạn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51639" y="1310963"/>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Vội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Vồn vã</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 ơ</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477328"/>
          </a:xfrm>
          <a:prstGeom prst="rect">
            <a:avLst/>
          </a:prstGeom>
          <a:noFill/>
        </p:spPr>
        <p:txBody>
          <a:bodyPr wrap="square" rtlCol="0">
            <a:spAutoFit/>
          </a:bodyP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trốn tìm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trú ngụ </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Sinh sống tạm ở một nơi nào đó là nghĩa của từ nào?</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áy bay</a:t>
            </a:r>
            <a:endPar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on diều</a:t>
            </a:r>
            <a:endPar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b="1" dirty="0">
                <a:solidFill>
                  <a:prstClr val="black"/>
                </a:solidFill>
                <a:latin typeface="Times New Roman" panose="02020603050405020304" pitchFamily="18" charset="0"/>
                <a:cs typeface="Times New Roman" panose="02020603050405020304" pitchFamily="18" charset="0"/>
              </a:rPr>
              <a:t>Cầu vồng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b="1" dirty="0">
                <a:solidFill>
                  <a:prstClr val="black"/>
                </a:solidFill>
                <a:latin typeface="Times New Roman" panose="02020603050405020304" pitchFamily="18" charset="0"/>
                <a:cs typeface="Times New Roman" panose="02020603050405020304" pitchFamily="18" charset="0"/>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Muôn màu muôn sắc máy bay,</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Buộc dây cho chắc thả ngay lên trời</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 Diều</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a16="http://schemas.microsoft.com/office/drawing/2014/main" id="{8500BD5F-7E71-4A98-BD3A-0DB3AB51EC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EFC2004E-CFD5-4C2D-8632-6DB6FB22E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1159</Words>
  <Application>Microsoft Office PowerPoint</Application>
  <PresentationFormat>Widescreen</PresentationFormat>
  <Paragraphs>229</Paragraphs>
  <Slides>38</Slides>
  <Notes>17</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38</vt:i4>
      </vt:variant>
    </vt:vector>
  </HeadingPairs>
  <TitlesOfParts>
    <vt:vector size="53" baseType="lpstr">
      <vt:lpstr>Microsoft YaHei</vt:lpstr>
      <vt:lpstr>Arial</vt:lpstr>
      <vt:lpstr>Arial Rounded MT Bold</vt:lpstr>
      <vt:lpstr>Arial-Rounded</vt:lpstr>
      <vt:lpstr>Calibri</vt:lpstr>
      <vt:lpstr>Calibri Light</vt:lpstr>
      <vt:lpstr>HP001 4 hàng</vt:lpstr>
      <vt:lpstr>Times New Roman</vt:lpstr>
      <vt:lpstr>Verdana</vt:lpstr>
      <vt:lpstr>1_Office Theme</vt:lpstr>
      <vt:lpstr>2_Office Theme</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2 câu thơ “Sao trời trôi qua/Thuyền thành trăng vàng” tả cánh diều vào lúc nào?</vt:lpstr>
      <vt:lpstr>3. Khổ thơ cuối muốn nói điều gì?</vt:lpstr>
      <vt:lpstr>3. Em thích nhất khổ thơ nào trong bài? Vì sao?</vt:lpstr>
      <vt:lpstr>PowerPoint Presentation</vt:lpstr>
      <vt:lpstr>1. Từ ngữ được dùng để nói về âm thanh của sáo diều: </vt:lpstr>
      <vt:lpstr>2. Dựa vào khổ thơ thứ tư, nói một câu tả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Admin</cp:lastModifiedBy>
  <cp:revision>27</cp:revision>
  <dcterms:created xsi:type="dcterms:W3CDTF">2021-05-27T05:02:00Z</dcterms:created>
  <dcterms:modified xsi:type="dcterms:W3CDTF">2022-11-21T02:34:40Z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