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74" r:id="rId2"/>
    <p:sldId id="258" r:id="rId3"/>
    <p:sldId id="300" r:id="rId4"/>
    <p:sldId id="295" r:id="rId5"/>
    <p:sldId id="296" r:id="rId6"/>
    <p:sldId id="297" r:id="rId7"/>
    <p:sldId id="298" r:id="rId8"/>
    <p:sldId id="269" r:id="rId9"/>
    <p:sldId id="289" r:id="rId10"/>
    <p:sldId id="290" r:id="rId11"/>
    <p:sldId id="291" r:id="rId12"/>
    <p:sldId id="301" r:id="rId13"/>
    <p:sldId id="294" r:id="rId14"/>
    <p:sldId id="293" r:id="rId15"/>
    <p:sldId id="288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74" autoAdjust="0"/>
    <p:restoredTop sz="65364" autoAdjust="0"/>
  </p:normalViewPr>
  <p:slideViewPr>
    <p:cSldViewPr snapToGrid="0">
      <p:cViewPr varScale="1">
        <p:scale>
          <a:sx n="73" d="100"/>
          <a:sy n="73" d="100"/>
        </p:scale>
        <p:origin x="738" y="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D6E6DF-04EB-4F88-8C26-150C3C20C194}" type="datetimeFigureOut">
              <a:rPr lang="en-US" smtClean="0"/>
              <a:t>09/01/2023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B57F14-648C-4286-84EC-5694E274F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021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75905-0E0C-4693-9180-AEA11ADE927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1821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75905-0E0C-4693-9180-AEA11ADE927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1821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75905-0E0C-4693-9180-AEA11ADE927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1821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75905-0E0C-4693-9180-AEA11ADE927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1821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75905-0E0C-4693-9180-AEA11ADE927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182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09/01/2023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688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09/01/2023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78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09/01/2023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5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09/01/2023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059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09/01/2023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591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09/01/2023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936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09/01/2023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323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09/01/2023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524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09/01/2023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965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09/01/2023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029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09/01/2023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02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0C1CE-1DE5-44A9-A9CB-E8467452B4F0}" type="datetimeFigureOut">
              <a:rPr lang="en-US" smtClean="0"/>
              <a:t>09/01/2023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921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883036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91096" y="2391138"/>
            <a:ext cx="44503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Bài</a:t>
            </a:r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81: ÔN TẬP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57003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2839" y="162838"/>
            <a:ext cx="1440494" cy="85177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BÀI 1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4503036"/>
              </p:ext>
            </p:extLst>
          </p:nvPr>
        </p:nvGraphicFramePr>
        <p:xfrm>
          <a:off x="1240080" y="1465545"/>
          <a:ext cx="4061560" cy="43089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95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95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95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95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956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71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3903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ê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398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u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398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398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ơ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398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ă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ô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3983">
                <a:tc>
                  <a:txBody>
                    <a:bodyPr/>
                    <a:lstStyle/>
                    <a:p>
                      <a:pPr algn="ctr"/>
                      <a:r>
                        <a:rPr lang="en-US" sz="3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m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â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u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697276" y="162838"/>
            <a:ext cx="72087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5461348" y="1691014"/>
            <a:ext cx="413359" cy="3256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363222" y="1528175"/>
            <a:ext cx="14655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sói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5461347" y="3117545"/>
            <a:ext cx="413359" cy="3256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363222" y="3018773"/>
            <a:ext cx="16910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đà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5407068" y="3810001"/>
            <a:ext cx="413359" cy="3256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701424" y="3711229"/>
            <a:ext cx="789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khỉ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5407067" y="4549035"/>
            <a:ext cx="413359" cy="3256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701424" y="4450263"/>
            <a:ext cx="713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hổ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5394541" y="5288071"/>
            <a:ext cx="413359" cy="3256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156542" y="5203912"/>
            <a:ext cx="10521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mèo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947712"/>
              </p:ext>
            </p:extLst>
          </p:nvPr>
        </p:nvGraphicFramePr>
        <p:xfrm>
          <a:off x="3315223" y="1575205"/>
          <a:ext cx="1986417" cy="5572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21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21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21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5729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  <a:endParaRPr lang="en-US" sz="28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lang="en-US" sz="28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endParaRPr lang="en-US" sz="28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2444196"/>
              </p:ext>
            </p:extLst>
          </p:nvPr>
        </p:nvGraphicFramePr>
        <p:xfrm>
          <a:off x="1903955" y="2931091"/>
          <a:ext cx="3397685" cy="6513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95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95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95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95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95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5135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endParaRPr lang="en-US" sz="28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en-US" sz="28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endParaRPr lang="en-US" sz="28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</a:t>
                      </a:r>
                      <a:endParaRPr lang="en-US" sz="28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en-US" sz="28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8601783"/>
              </p:ext>
            </p:extLst>
          </p:nvPr>
        </p:nvGraphicFramePr>
        <p:xfrm>
          <a:off x="2605415" y="3664706"/>
          <a:ext cx="2004162" cy="6162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80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80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80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1626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</a:t>
                      </a:r>
                      <a:endParaRPr lang="en-US" sz="28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endParaRPr lang="en-US" sz="28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endParaRPr lang="en-US" sz="28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5129701"/>
              </p:ext>
            </p:extLst>
          </p:nvPr>
        </p:nvGraphicFramePr>
        <p:xfrm>
          <a:off x="3970750" y="4457830"/>
          <a:ext cx="1330890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54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54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565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endParaRPr lang="en-US" sz="28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ô</a:t>
                      </a:r>
                      <a:endParaRPr lang="en-US" sz="28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8345417"/>
              </p:ext>
            </p:extLst>
          </p:nvPr>
        </p:nvGraphicFramePr>
        <p:xfrm>
          <a:off x="1240078" y="5186426"/>
          <a:ext cx="2029215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64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6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64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4070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853937"/>
              </p:ext>
            </p:extLst>
          </p:nvPr>
        </p:nvGraphicFramePr>
        <p:xfrm>
          <a:off x="3362193" y="5203912"/>
          <a:ext cx="1939449" cy="5232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64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4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64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322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</a:t>
                      </a:r>
                      <a:endParaRPr lang="en-US" sz="28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â</a:t>
                      </a:r>
                      <a:endParaRPr lang="en-US" sz="28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u</a:t>
                      </a:r>
                      <a:endParaRPr lang="en-US" sz="28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7384092" y="5189299"/>
            <a:ext cx="8893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gấu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5599084"/>
              </p:ext>
            </p:extLst>
          </p:nvPr>
        </p:nvGraphicFramePr>
        <p:xfrm>
          <a:off x="1891430" y="3018774"/>
          <a:ext cx="713984" cy="1954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39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5157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endParaRPr lang="en-US" sz="2800" b="1" dirty="0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157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ơ</a:t>
                      </a:r>
                      <a:endParaRPr lang="en-US" sz="2800" b="1" dirty="0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157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endParaRPr lang="en-US" sz="2800" b="1" dirty="0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4" name="Down Arrow 23"/>
          <p:cNvSpPr/>
          <p:nvPr/>
        </p:nvSpPr>
        <p:spPr>
          <a:xfrm>
            <a:off x="2116899" y="5862181"/>
            <a:ext cx="313150" cy="32567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1603333" y="6334780"/>
            <a:ext cx="977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lợn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9575578"/>
              </p:ext>
            </p:extLst>
          </p:nvPr>
        </p:nvGraphicFramePr>
        <p:xfrm>
          <a:off x="2580363" y="1534324"/>
          <a:ext cx="676404" cy="20468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64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228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endParaRPr lang="en-US" sz="2800" dirty="0">
                        <a:solidFill>
                          <a:srgbClr val="00B05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228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u</a:t>
                      </a:r>
                      <a:endParaRPr lang="en-US" sz="2800" dirty="0">
                        <a:solidFill>
                          <a:srgbClr val="00B05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228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en-US" sz="2800" dirty="0">
                        <a:solidFill>
                          <a:srgbClr val="00B05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7" name="Down Arrow 26"/>
          <p:cNvSpPr/>
          <p:nvPr/>
        </p:nvSpPr>
        <p:spPr>
          <a:xfrm>
            <a:off x="2770341" y="5851742"/>
            <a:ext cx="313150" cy="32567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2613767" y="6334780"/>
            <a:ext cx="649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rùa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824183"/>
              </p:ext>
            </p:extLst>
          </p:nvPr>
        </p:nvGraphicFramePr>
        <p:xfrm>
          <a:off x="3263031" y="2985733"/>
          <a:ext cx="682669" cy="20998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26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9994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endParaRPr lang="en-US" sz="2800" dirty="0">
                        <a:solidFill>
                          <a:srgbClr val="00B05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994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endParaRPr lang="en-US" sz="2800" dirty="0">
                        <a:solidFill>
                          <a:srgbClr val="00B05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994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lang="en-US" sz="2800" dirty="0">
                        <a:solidFill>
                          <a:srgbClr val="00B05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0" name="Down Arrow 29"/>
          <p:cNvSpPr/>
          <p:nvPr/>
        </p:nvSpPr>
        <p:spPr>
          <a:xfrm>
            <a:off x="3496850" y="5851741"/>
            <a:ext cx="313150" cy="32567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3129421" y="6343916"/>
            <a:ext cx="920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chó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0469088"/>
              </p:ext>
            </p:extLst>
          </p:nvPr>
        </p:nvGraphicFramePr>
        <p:xfrm>
          <a:off x="4634630" y="1528174"/>
          <a:ext cx="667010" cy="13996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70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9982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endParaRPr lang="en-US" sz="2800" dirty="0">
                        <a:solidFill>
                          <a:srgbClr val="00B05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982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en-US" sz="2800" dirty="0">
                        <a:solidFill>
                          <a:srgbClr val="00B05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3" name="Down Arrow 32"/>
          <p:cNvSpPr/>
          <p:nvPr/>
        </p:nvSpPr>
        <p:spPr>
          <a:xfrm>
            <a:off x="4787031" y="5791849"/>
            <a:ext cx="313150" cy="32567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4627323" y="6312084"/>
            <a:ext cx="976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rô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104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8" grpId="0" animBg="1"/>
      <p:bldP spid="9" grpId="0"/>
      <p:bldP spid="10" grpId="0" animBg="1"/>
      <p:bldP spid="11" grpId="0"/>
      <p:bldP spid="12" grpId="0" animBg="1"/>
      <p:bldP spid="13" grpId="0"/>
      <p:bldP spid="14" grpId="0" animBg="1"/>
      <p:bldP spid="15" grpId="0"/>
      <p:bldP spid="22" grpId="0"/>
      <p:bldP spid="24" grpId="0" animBg="1"/>
      <p:bldP spid="25" grpId="0"/>
      <p:bldP spid="27" grpId="0" animBg="1"/>
      <p:bldP spid="28" grpId="0"/>
      <p:bldP spid="30" grpId="0" animBg="1"/>
      <p:bldP spid="31" grpId="0"/>
      <p:bldP spid="33" grpId="0" animBg="1"/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62839" y="162838"/>
            <a:ext cx="1903956" cy="85177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BÀI 2: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66795" y="338203"/>
            <a:ext cx="9519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914" y="-365760"/>
            <a:ext cx="10690976" cy="825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151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00400" y="130626"/>
            <a:ext cx="33313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latin typeface="VNI-Avo" pitchFamily="2" charset="0"/>
              </a:rPr>
              <a:t>Teát</a:t>
            </a:r>
            <a:r>
              <a:rPr lang="en-US" sz="2800" b="1" dirty="0" smtClean="0">
                <a:latin typeface="VNI-Avo" pitchFamily="2" charset="0"/>
              </a:rPr>
              <a:t> </a:t>
            </a:r>
            <a:r>
              <a:rPr lang="en-US" sz="2800" b="1" dirty="0" err="1" smtClean="0">
                <a:latin typeface="VNI-Avo" pitchFamily="2" charset="0"/>
              </a:rPr>
              <a:t>ñang</a:t>
            </a:r>
            <a:r>
              <a:rPr lang="en-US" sz="2800" b="1" dirty="0" smtClean="0">
                <a:latin typeface="VNI-Avo" pitchFamily="2" charset="0"/>
              </a:rPr>
              <a:t> </a:t>
            </a:r>
            <a:r>
              <a:rPr lang="en-US" sz="2800" b="1" dirty="0" err="1" smtClean="0">
                <a:latin typeface="VNI-Avo" pitchFamily="2" charset="0"/>
              </a:rPr>
              <a:t>vaøo</a:t>
            </a:r>
            <a:r>
              <a:rPr lang="en-US" sz="2800" b="1" dirty="0" smtClean="0">
                <a:latin typeface="VNI-Avo" pitchFamily="2" charset="0"/>
              </a:rPr>
              <a:t> </a:t>
            </a:r>
            <a:r>
              <a:rPr lang="en-US" sz="2800" b="1" dirty="0" err="1" smtClean="0">
                <a:latin typeface="VNI-Avo" pitchFamily="2" charset="0"/>
              </a:rPr>
              <a:t>nhaø</a:t>
            </a:r>
            <a:endParaRPr lang="en-US" sz="2800" b="1" dirty="0">
              <a:latin typeface="VNI-Avo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1074" y="613948"/>
            <a:ext cx="395804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B050"/>
                </a:solidFill>
                <a:latin typeface="VNI-Avo" pitchFamily="2" charset="0"/>
              </a:rPr>
              <a:t>Hoa</a:t>
            </a:r>
            <a:r>
              <a:rPr lang="en-US" sz="2800" b="1" dirty="0" smtClean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VNI-Avo" pitchFamily="2" charset="0"/>
              </a:rPr>
              <a:t>ñaøo</a:t>
            </a:r>
            <a:r>
              <a:rPr lang="en-US" sz="2800" b="1" dirty="0" smtClean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VNI-Avo" pitchFamily="2" charset="0"/>
              </a:rPr>
              <a:t>tröôùc</a:t>
            </a:r>
            <a:r>
              <a:rPr lang="en-US" sz="2800" b="1" dirty="0" smtClean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VNI-Avo" pitchFamily="2" charset="0"/>
              </a:rPr>
              <a:t>ngoõ</a:t>
            </a:r>
            <a:endParaRPr lang="en-US" sz="2800" b="1" dirty="0" smtClean="0">
              <a:solidFill>
                <a:srgbClr val="00B050"/>
              </a:solidFill>
              <a:latin typeface="VNI-Avo" pitchFamily="2" charset="0"/>
            </a:endParaRPr>
          </a:p>
          <a:p>
            <a:r>
              <a:rPr lang="en-US" sz="2800" b="1" dirty="0" err="1" smtClean="0">
                <a:solidFill>
                  <a:srgbClr val="00B050"/>
                </a:solidFill>
                <a:latin typeface="VNI-Avo" pitchFamily="2" charset="0"/>
              </a:rPr>
              <a:t>Cöôøi</a:t>
            </a:r>
            <a:r>
              <a:rPr lang="en-US" sz="2800" b="1" dirty="0" smtClean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VNI-Avo" pitchFamily="2" charset="0"/>
              </a:rPr>
              <a:t>töôi</a:t>
            </a:r>
            <a:r>
              <a:rPr lang="en-US" sz="2800" b="1" dirty="0" smtClean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VNI-Avo" pitchFamily="2" charset="0"/>
              </a:rPr>
              <a:t>saùng</a:t>
            </a:r>
            <a:r>
              <a:rPr lang="en-US" sz="2800" b="1" dirty="0" smtClean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VNI-Avo" pitchFamily="2" charset="0"/>
              </a:rPr>
              <a:t>hoàng</a:t>
            </a:r>
            <a:endParaRPr lang="en-US" sz="2800" b="1" dirty="0" smtClean="0">
              <a:solidFill>
                <a:srgbClr val="00B050"/>
              </a:solidFill>
              <a:latin typeface="VNI-Avo" pitchFamily="2" charset="0"/>
            </a:endParaRPr>
          </a:p>
          <a:p>
            <a:r>
              <a:rPr lang="en-US" sz="2800" b="1" dirty="0" err="1" smtClean="0">
                <a:solidFill>
                  <a:srgbClr val="00B050"/>
                </a:solidFill>
                <a:latin typeface="VNI-Avo" pitchFamily="2" charset="0"/>
              </a:rPr>
              <a:t>Hoa</a:t>
            </a:r>
            <a:r>
              <a:rPr lang="en-US" sz="2800" b="1" dirty="0" smtClean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VNI-Avo" pitchFamily="2" charset="0"/>
              </a:rPr>
              <a:t>mai</a:t>
            </a:r>
            <a:r>
              <a:rPr lang="en-US" sz="2800" b="1" dirty="0" smtClean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VNI-Avo" pitchFamily="2" charset="0"/>
              </a:rPr>
              <a:t>trong</a:t>
            </a:r>
            <a:r>
              <a:rPr lang="en-US" sz="2800" b="1" dirty="0" smtClean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VNI-Avo" pitchFamily="2" charset="0"/>
              </a:rPr>
              <a:t>vöôøn</a:t>
            </a:r>
            <a:endParaRPr lang="en-US" sz="2800" b="1" dirty="0" smtClean="0">
              <a:solidFill>
                <a:srgbClr val="00B050"/>
              </a:solidFill>
              <a:latin typeface="VNI-Avo" pitchFamily="2" charset="0"/>
            </a:endParaRPr>
          </a:p>
          <a:p>
            <a:r>
              <a:rPr lang="en-US" sz="2800" b="1" dirty="0" smtClean="0">
                <a:solidFill>
                  <a:srgbClr val="00B050"/>
                </a:solidFill>
                <a:latin typeface="VNI-Avo" pitchFamily="2" charset="0"/>
              </a:rPr>
              <a:t>Lung </a:t>
            </a:r>
            <a:r>
              <a:rPr lang="en-US" sz="2800" b="1" dirty="0" err="1" smtClean="0">
                <a:solidFill>
                  <a:srgbClr val="00B050"/>
                </a:solidFill>
                <a:latin typeface="VNI-Avo" pitchFamily="2" charset="0"/>
              </a:rPr>
              <a:t>linh</a:t>
            </a:r>
            <a:r>
              <a:rPr lang="en-US" sz="2800" b="1" dirty="0" smtClean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VNI-Avo" pitchFamily="2" charset="0"/>
              </a:rPr>
              <a:t>caùnh</a:t>
            </a:r>
            <a:r>
              <a:rPr lang="en-US" sz="2800" b="1" dirty="0" smtClean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VNI-Avo" pitchFamily="2" charset="0"/>
              </a:rPr>
              <a:t>traéng</a:t>
            </a:r>
            <a:endParaRPr lang="en-US" sz="2800" b="1" dirty="0">
              <a:solidFill>
                <a:srgbClr val="00B050"/>
              </a:solidFill>
              <a:latin typeface="VNI-Avo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93367" y="2451458"/>
            <a:ext cx="395804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VNI-Avo" pitchFamily="2" charset="0"/>
              </a:rPr>
              <a:t>Saân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VNI-Avo" pitchFamily="2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VNI-Avo" pitchFamily="2" charset="0"/>
              </a:rPr>
              <a:t>nhaø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VNI-Avo" pitchFamily="2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VNI-Avo" pitchFamily="2" charset="0"/>
              </a:rPr>
              <a:t>ñaày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VNI-Avo" pitchFamily="2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VNI-Avo" pitchFamily="2" charset="0"/>
              </a:rPr>
              <a:t>naéng</a:t>
            </a:r>
            <a:endParaRPr lang="en-US" sz="2800" b="1" dirty="0">
              <a:solidFill>
                <a:schemeClr val="accent2">
                  <a:lumMod val="75000"/>
                </a:schemeClr>
              </a:solidFill>
              <a:latin typeface="VNI-Avo" pitchFamily="2" charset="0"/>
            </a:endParaRPr>
          </a:p>
          <a:p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VNI-Avo" pitchFamily="2" charset="0"/>
              </a:rPr>
              <a:t>Meï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VNI-Avo" pitchFamily="2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VNI-Avo" pitchFamily="2" charset="0"/>
              </a:rPr>
              <a:t>phôi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VNI-Avo" pitchFamily="2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VNI-Avo" pitchFamily="2" charset="0"/>
              </a:rPr>
              <a:t>aùo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VNI-Avo" pitchFamily="2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VNI-Avo" pitchFamily="2" charset="0"/>
              </a:rPr>
              <a:t>hoa</a:t>
            </a:r>
            <a:endParaRPr lang="en-US" sz="2800" b="1" dirty="0" smtClean="0">
              <a:solidFill>
                <a:schemeClr val="accent2">
                  <a:lumMod val="75000"/>
                </a:schemeClr>
              </a:solidFill>
              <a:latin typeface="VNI-Avo" pitchFamily="2" charset="0"/>
            </a:endParaRPr>
          </a:p>
          <a:p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VNI-Avo" pitchFamily="2" charset="0"/>
              </a:rPr>
              <a:t>Em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VNI-Avo" pitchFamily="2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VNI-Avo" pitchFamily="2" charset="0"/>
              </a:rPr>
              <a:t>daùn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VNI-Avo" pitchFamily="2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VNI-Avo" pitchFamily="2" charset="0"/>
              </a:rPr>
              <a:t>tranh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VNI-Avo" pitchFamily="2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VNI-Avo" pitchFamily="2" charset="0"/>
              </a:rPr>
              <a:t>gaø</a:t>
            </a:r>
            <a:endParaRPr lang="en-US" sz="2800" b="1" dirty="0" smtClean="0">
              <a:solidFill>
                <a:schemeClr val="accent2">
                  <a:lumMod val="75000"/>
                </a:schemeClr>
              </a:solidFill>
              <a:latin typeface="VNI-Avo" pitchFamily="2" charset="0"/>
            </a:endParaRPr>
          </a:p>
          <a:p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VNI-Avo" pitchFamily="2" charset="0"/>
              </a:rPr>
              <a:t>OÂng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VNI-Avo" pitchFamily="2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VNI-Avo" pitchFamily="2" charset="0"/>
              </a:rPr>
              <a:t>treo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VNI-Avo" pitchFamily="2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VNI-Avo" pitchFamily="2" charset="0"/>
              </a:rPr>
              <a:t>caâu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VNI-Avo" pitchFamily="2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VNI-Avo" pitchFamily="2" charset="0"/>
              </a:rPr>
              <a:t>ñoái</a:t>
            </a:r>
            <a:endParaRPr lang="en-US" sz="2800" b="1" dirty="0">
              <a:solidFill>
                <a:schemeClr val="accent2">
                  <a:lumMod val="75000"/>
                </a:schemeClr>
              </a:solidFill>
              <a:latin typeface="VNI-Avo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25183" y="4245425"/>
            <a:ext cx="561703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7030A0"/>
                </a:solidFill>
                <a:latin typeface="VNI-Avo" pitchFamily="2" charset="0"/>
              </a:rPr>
              <a:t>Teát</a:t>
            </a:r>
            <a:r>
              <a:rPr lang="en-US" sz="2800" b="1" dirty="0" smtClean="0"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VNI-Avo" pitchFamily="2" charset="0"/>
              </a:rPr>
              <a:t>ñang</a:t>
            </a:r>
            <a:r>
              <a:rPr lang="en-US" sz="2800" b="1" dirty="0" smtClean="0"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VNI-Avo" pitchFamily="2" charset="0"/>
              </a:rPr>
              <a:t>vaøo</a:t>
            </a:r>
            <a:r>
              <a:rPr lang="en-US" sz="2800" b="1" dirty="0" smtClean="0"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VNI-Avo" pitchFamily="2" charset="0"/>
              </a:rPr>
              <a:t>nhaø</a:t>
            </a:r>
            <a:endParaRPr lang="en-US" sz="2800" b="1" dirty="0">
              <a:solidFill>
                <a:srgbClr val="7030A0"/>
              </a:solidFill>
              <a:latin typeface="VNI-Avo" pitchFamily="2" charset="0"/>
            </a:endParaRPr>
          </a:p>
          <a:p>
            <a:r>
              <a:rPr lang="en-US" sz="2800" b="1" dirty="0" err="1" smtClean="0">
                <a:solidFill>
                  <a:srgbClr val="7030A0"/>
                </a:solidFill>
                <a:latin typeface="VNI-Avo" pitchFamily="2" charset="0"/>
              </a:rPr>
              <a:t>Saép</a:t>
            </a:r>
            <a:r>
              <a:rPr lang="en-US" sz="2800" b="1" dirty="0" smtClean="0"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VNI-Avo" pitchFamily="2" charset="0"/>
              </a:rPr>
              <a:t>theâm</a:t>
            </a:r>
            <a:r>
              <a:rPr lang="en-US" sz="2800" b="1" dirty="0" smtClean="0"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VNI-Avo" pitchFamily="2" charset="0"/>
              </a:rPr>
              <a:t>moät</a:t>
            </a:r>
            <a:r>
              <a:rPr lang="en-US" sz="2800" b="1" dirty="0" smtClean="0"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VNI-Avo" pitchFamily="2" charset="0"/>
              </a:rPr>
              <a:t>tuoåi</a:t>
            </a:r>
            <a:endParaRPr lang="en-US" sz="2800" b="1" dirty="0" smtClean="0">
              <a:solidFill>
                <a:srgbClr val="7030A0"/>
              </a:solidFill>
              <a:latin typeface="VNI-Avo" pitchFamily="2" charset="0"/>
            </a:endParaRPr>
          </a:p>
          <a:p>
            <a:r>
              <a:rPr lang="en-US" sz="2800" b="1" dirty="0" err="1" smtClean="0">
                <a:solidFill>
                  <a:srgbClr val="7030A0"/>
                </a:solidFill>
                <a:latin typeface="VNI-Avo" pitchFamily="2" charset="0"/>
              </a:rPr>
              <a:t>Ñất</a:t>
            </a:r>
            <a:r>
              <a:rPr lang="en-US" sz="2800" b="1" dirty="0" smtClean="0"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VNI-Avo" pitchFamily="2" charset="0"/>
              </a:rPr>
              <a:t>trôøi</a:t>
            </a:r>
            <a:r>
              <a:rPr lang="en-US" sz="2800" b="1" dirty="0" smtClean="0"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VNI-Avo" pitchFamily="2" charset="0"/>
              </a:rPr>
              <a:t>nôû</a:t>
            </a:r>
            <a:r>
              <a:rPr lang="en-US" sz="2800" b="1" dirty="0" smtClean="0"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VNI-Avo" pitchFamily="2" charset="0"/>
              </a:rPr>
              <a:t>hoa</a:t>
            </a:r>
            <a:endParaRPr lang="en-US" sz="2800" b="1" dirty="0" smtClean="0">
              <a:solidFill>
                <a:srgbClr val="7030A0"/>
              </a:solidFill>
              <a:latin typeface="VNI-Avo" pitchFamily="2" charset="0"/>
            </a:endParaRPr>
          </a:p>
          <a:p>
            <a:r>
              <a:rPr lang="en-US" sz="2800" b="1" dirty="0"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2800" b="1" dirty="0" smtClean="0">
                <a:solidFill>
                  <a:srgbClr val="7030A0"/>
                </a:solidFill>
                <a:latin typeface="VNI-Avo" pitchFamily="2" charset="0"/>
              </a:rPr>
              <a:t>                </a:t>
            </a:r>
            <a:r>
              <a:rPr lang="en-US" sz="2800" b="1" dirty="0" smtClean="0">
                <a:solidFill>
                  <a:srgbClr val="00B050"/>
                </a:solidFill>
                <a:latin typeface="VNI-Avo" pitchFamily="2" charset="0"/>
              </a:rPr>
              <a:t>(</a:t>
            </a:r>
            <a:r>
              <a:rPr lang="en-US" sz="2800" b="1" dirty="0" err="1" smtClean="0">
                <a:solidFill>
                  <a:srgbClr val="00B050"/>
                </a:solidFill>
                <a:latin typeface="VNI-Avo" pitchFamily="2" charset="0"/>
              </a:rPr>
              <a:t>Nguyeãn</a:t>
            </a:r>
            <a:r>
              <a:rPr lang="en-US" sz="2800" b="1" dirty="0" smtClean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VNI-Avo" pitchFamily="2" charset="0"/>
              </a:rPr>
              <a:t>Hoàng</a:t>
            </a:r>
            <a:r>
              <a:rPr lang="en-US" sz="2800" b="1" dirty="0" smtClean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VNI-Avo" pitchFamily="2" charset="0"/>
              </a:rPr>
              <a:t>Kieân</a:t>
            </a:r>
            <a:r>
              <a:rPr lang="en-US" sz="2800" b="1" dirty="0" smtClean="0">
                <a:solidFill>
                  <a:srgbClr val="00B050"/>
                </a:solidFill>
                <a:latin typeface="VNI-Avo" pitchFamily="2" charset="0"/>
              </a:rPr>
              <a:t>)</a:t>
            </a:r>
            <a:endParaRPr lang="en-US" sz="2800" b="1" dirty="0">
              <a:solidFill>
                <a:srgbClr val="00B050"/>
              </a:solidFill>
              <a:latin typeface="VNI-Avo" pitchFamily="2" charset="0"/>
            </a:endParaRPr>
          </a:p>
        </p:txBody>
      </p:sp>
      <p:sp>
        <p:nvSpPr>
          <p:cNvPr id="9" name="Oval Callout 8"/>
          <p:cNvSpPr/>
          <p:nvPr/>
        </p:nvSpPr>
        <p:spPr>
          <a:xfrm>
            <a:off x="5089695" y="809352"/>
            <a:ext cx="3582444" cy="1691014"/>
          </a:xfrm>
          <a:prstGeom prst="wedgeEllipseCallou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b="1" dirty="0" err="1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Tìm</a:t>
            </a:r>
            <a:r>
              <a:rPr lang="en-US" sz="2800" b="1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tiếng</a:t>
            </a:r>
            <a:r>
              <a:rPr lang="en-US" sz="28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có</a:t>
            </a:r>
            <a:r>
              <a:rPr lang="en-US" sz="28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chứa</a:t>
            </a:r>
            <a:r>
              <a:rPr lang="en-US" sz="28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vần</a:t>
            </a:r>
            <a:r>
              <a:rPr lang="en-US" sz="2800" b="1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ơi</a:t>
            </a:r>
            <a:r>
              <a:rPr lang="en-US" sz="28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ao</a:t>
            </a:r>
            <a:r>
              <a:rPr lang="en-US" sz="28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ăng</a:t>
            </a:r>
            <a:r>
              <a:rPr lang="en-US" sz="2800" b="1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?</a:t>
            </a:r>
            <a:endParaRPr lang="en-US" sz="2800" b="1" dirty="0">
              <a:solidFill>
                <a:schemeClr val="tx1"/>
              </a:solidFill>
              <a:ea typeface="Calibri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63922" y="2886888"/>
            <a:ext cx="9637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VNI-Avo" pitchFamily="2" charset="0"/>
              </a:rPr>
              <a:t>phôi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49664" y="622648"/>
            <a:ext cx="915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VNI-Avo" pitchFamily="2" charset="0"/>
              </a:rPr>
              <a:t>ñaøo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75454" y="4249781"/>
            <a:ext cx="8771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VNI-Avo" pitchFamily="2" charset="0"/>
              </a:rPr>
              <a:t>vaøo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82825" y="1894106"/>
            <a:ext cx="11256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VNI-Avo" pitchFamily="2" charset="0"/>
              </a:rPr>
              <a:t>traéng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40325" y="2460161"/>
            <a:ext cx="11160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VNI-Avo" pitchFamily="2" charset="0"/>
              </a:rPr>
              <a:t>naéng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943477" y="2891240"/>
            <a:ext cx="6735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VNI-Avo" pitchFamily="2" charset="0"/>
              </a:rPr>
              <a:t>aùo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309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9" grpId="0" animBg="1"/>
      <p:bldP spid="10" grpId="0"/>
      <p:bldP spid="11" grpId="0"/>
      <p:bldP spid="12" grpId="0"/>
      <p:bldP spid="13" grpId="0"/>
      <p:bldP spid="15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xplosion 2 3"/>
          <p:cNvSpPr/>
          <p:nvPr/>
        </p:nvSpPr>
        <p:spPr>
          <a:xfrm>
            <a:off x="0" y="0"/>
            <a:ext cx="2968669" cy="1903956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CHIA SẺ</a:t>
            </a:r>
            <a:endParaRPr lang="en-US" sz="32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53436" y="1766170"/>
            <a:ext cx="64634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5781" y="2530257"/>
            <a:ext cx="7302674" cy="1083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dirty="0" smtClean="0">
                <a:latin typeface="Times New Roman"/>
                <a:ea typeface="Times New Roman"/>
                <a:cs typeface="Times New Roman"/>
              </a:rPr>
              <a:t>2. </a:t>
            </a:r>
            <a:r>
              <a:rPr lang="en-US" sz="2800" dirty="0" err="1" smtClean="0">
                <a:latin typeface="Times New Roman"/>
                <a:ea typeface="Times New Roman"/>
                <a:cs typeface="Times New Roman"/>
              </a:rPr>
              <a:t>Tìm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những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từ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ngữ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miêu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tả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vẻ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đẹp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của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loài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hoa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đó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.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Gia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đình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bạn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nhỏ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làm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gì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để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chuẩn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bị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đón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Tết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?</a:t>
            </a:r>
            <a:endParaRPr lang="en-US" sz="2800" dirty="0">
              <a:ea typeface="Calibri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5780" y="4033381"/>
            <a:ext cx="77410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/>
                <a:ea typeface="Times New Roman"/>
              </a:rPr>
              <a:t>3. </a:t>
            </a:r>
            <a:r>
              <a:rPr lang="en-US" sz="2800" dirty="0" err="1" smtClean="0">
                <a:latin typeface="Times New Roman"/>
                <a:ea typeface="Times New Roman"/>
              </a:rPr>
              <a:t>Còn</a:t>
            </a:r>
            <a:r>
              <a:rPr lang="en-US" sz="2800" dirty="0" smtClean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gia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đình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em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thường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làm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gì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để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chuẩn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bị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đón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Tết</a:t>
            </a:r>
            <a:r>
              <a:rPr lang="en-US" sz="2800" dirty="0">
                <a:latin typeface="Times New Roman"/>
                <a:ea typeface="Times New Roman"/>
              </a:rPr>
              <a:t>? 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375780" y="5260932"/>
            <a:ext cx="7027101" cy="587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dirty="0" smtClean="0">
                <a:latin typeface="Times New Roman"/>
                <a:ea typeface="Times New Roman"/>
                <a:cs typeface="Times New Roman"/>
              </a:rPr>
              <a:t>4. </a:t>
            </a:r>
            <a:r>
              <a:rPr lang="en-US" sz="2800" dirty="0" err="1" smtClean="0">
                <a:latin typeface="Times New Roman"/>
                <a:ea typeface="Times New Roman"/>
                <a:cs typeface="Times New Roman"/>
              </a:rPr>
              <a:t>Em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có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thích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Tết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không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?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Vì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sao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em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thích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Tết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?</a:t>
            </a:r>
            <a:endParaRPr lang="en-US" sz="28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38612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77239" y="3093928"/>
            <a:ext cx="1440494" cy="85177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BÀI 2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35" y="0"/>
            <a:ext cx="8617906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62839" y="162838"/>
            <a:ext cx="1903956" cy="85177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BÀI 4: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92054" y="327113"/>
            <a:ext cx="47473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Chép</a:t>
            </a:r>
            <a:r>
              <a:rPr lang="en-US" sz="28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28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28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endParaRPr lang="en-US" sz="2800" b="1" dirty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6719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9CC18D-5848-4288-8B9E-0445428FE4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118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53302F-FE70-43AE-B2EE-950788C660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5676"/>
            <a:ext cx="4806623" cy="13601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48700" y="886309"/>
            <a:ext cx="28473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KHỞI ĐỌNG</a:t>
            </a:r>
            <a:endParaRPr lang="en-US" sz="3200" dirty="0">
              <a:solidFill>
                <a:schemeClr val="accent1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77030" y="739036"/>
            <a:ext cx="3231715" cy="732048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KHỞI ĐỘNG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Clip bank VTV7 - Bài hát ABC vui từng giờ (phụ đề Karaoke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6405" y="1685809"/>
            <a:ext cx="7678455" cy="452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517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7" descr="FLOW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5981700"/>
            <a:ext cx="2209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24" descr="POINSET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0" y="3733800"/>
            <a:ext cx="21336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25" descr="POINSET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581400"/>
            <a:ext cx="21336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838200" y="990600"/>
            <a:ext cx="7535091" cy="1828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prstTxWarp prst="textCanUp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6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HP001 4 hàng" pitchFamily="34" charset="0"/>
              </a:rPr>
              <a:t>Trò</a:t>
            </a:r>
            <a:r>
              <a:rPr lang="en-US" altLang="en-US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HP001 4 hàng" pitchFamily="34" charset="0"/>
              </a:rPr>
              <a:t> </a:t>
            </a:r>
            <a:r>
              <a:rPr lang="en-US" altLang="en-US" sz="6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HP001 4 hàng" pitchFamily="34" charset="0"/>
              </a:rPr>
              <a:t>chơi</a:t>
            </a:r>
            <a:r>
              <a:rPr lang="en-US" altLang="en-US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HP001 4 hàng" pitchFamily="34" charset="0"/>
              </a:rPr>
              <a:t>:</a:t>
            </a:r>
          </a:p>
          <a:p>
            <a:pPr algn="ctr" eaLnBrk="1" hangingPunct="1">
              <a:defRPr/>
            </a:pPr>
            <a:r>
              <a:rPr lang="en-US" altLang="en-US" sz="6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HP001 4 hàng" pitchFamily="34" charset="0"/>
              </a:rPr>
              <a:t>Giải</a:t>
            </a:r>
            <a:r>
              <a:rPr lang="en-US" altLang="en-US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HP001 4 hàng" pitchFamily="34" charset="0"/>
              </a:rPr>
              <a:t> </a:t>
            </a:r>
            <a:r>
              <a:rPr lang="en-US" altLang="en-US" sz="6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HP001 4 hàng" pitchFamily="34" charset="0"/>
              </a:rPr>
              <a:t>câu</a:t>
            </a:r>
            <a:r>
              <a:rPr lang="en-US" altLang="en-US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HP001 4 hàng" pitchFamily="34" charset="0"/>
              </a:rPr>
              <a:t> </a:t>
            </a:r>
            <a:r>
              <a:rPr lang="en-US" altLang="en-US" sz="6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HP001 4 hàng" pitchFamily="34" charset="0"/>
              </a:rPr>
              <a:t>đố</a:t>
            </a:r>
            <a:endParaRPr lang="en-US" altLang="en-US" sz="60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6428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8719" y="235128"/>
            <a:ext cx="675349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Caây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gì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beù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nhoû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 ?</a:t>
            </a:r>
          </a:p>
          <a:p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Haït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noù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nuoâi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ngöôøi</a:t>
            </a:r>
            <a:endParaRPr lang="en-US" sz="3600" b="1" dirty="0" smtClean="0">
              <a:solidFill>
                <a:srgbClr val="002060"/>
              </a:solidFill>
              <a:latin typeface="VNI-Avo" pitchFamily="2" charset="0"/>
            </a:endParaRPr>
          </a:p>
          <a:p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Thaùng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naêm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thaùng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möôøi</a:t>
            </a:r>
            <a:endParaRPr lang="en-US" sz="3600" b="1" dirty="0" smtClean="0">
              <a:solidFill>
                <a:srgbClr val="002060"/>
              </a:solidFill>
              <a:latin typeface="VNI-Avo" pitchFamily="2" charset="0"/>
            </a:endParaRPr>
          </a:p>
          <a:p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Caû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laøng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ñi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gaët</a:t>
            </a:r>
            <a:endParaRPr lang="en-US" sz="3600" b="1" dirty="0" smtClean="0">
              <a:solidFill>
                <a:srgbClr val="002060"/>
              </a:solidFill>
              <a:latin typeface="VNI-Avo" pitchFamily="2" charset="0"/>
            </a:endParaRPr>
          </a:p>
          <a:p>
            <a:r>
              <a:rPr lang="en-US" sz="36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                     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Laø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caây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gì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?</a:t>
            </a:r>
            <a:endParaRPr lang="en-US" sz="36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47699" y="6100354"/>
            <a:ext cx="22990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VNI-Avo" pitchFamily="2" charset="0"/>
              </a:rPr>
              <a:t>Caây</a:t>
            </a:r>
            <a:r>
              <a:rPr lang="en-US" sz="40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VNI-Avo" pitchFamily="2" charset="0"/>
              </a:rPr>
              <a:t>luùa</a:t>
            </a:r>
            <a:endParaRPr lang="en-US" sz="4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6" name="AutoShape 2" descr="Bông lúa chín là bông lúa cúi đầu – 実(みの)る程頭(ほどあたま)の下(さ)がる稲穂(いな | VZN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Bông lúa chín là bông lúa cúi đầu – 実(みの)る程頭(ほどあたま)の下(さ)がる稲穂(いな | VZNEW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Bông lúa chín là bông lúa cúi đầu – 実(みの)る程頭(ほどあたま)の下(さ)がる稲穂(いな | VZN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421" y="3048180"/>
            <a:ext cx="5734050" cy="3087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7648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0626" y="169811"/>
            <a:ext cx="902202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Ñeå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nguyeân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giuùp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baùc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nhaø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noâng</a:t>
            </a:r>
            <a:endParaRPr lang="en-US" sz="3600" b="1" dirty="0" smtClean="0">
              <a:solidFill>
                <a:srgbClr val="002060"/>
              </a:solidFill>
              <a:latin typeface="VNI-Avo" pitchFamily="2" charset="0"/>
            </a:endParaRPr>
          </a:p>
          <a:p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Theâm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huyeàn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aám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mieäng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cuï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oâng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,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cuï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baø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</a:p>
          <a:p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Theâm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saéc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töø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luùa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maø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ra</a:t>
            </a:r>
            <a:endParaRPr lang="en-US" sz="3600" b="1" dirty="0" smtClean="0">
              <a:solidFill>
                <a:srgbClr val="002060"/>
              </a:solidFill>
              <a:latin typeface="VNI-Avo" pitchFamily="2" charset="0"/>
            </a:endParaRPr>
          </a:p>
          <a:p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Ñoá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baïn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ñoaùn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ñöôïc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ñoù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laø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chöõ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 chi</a:t>
            </a:r>
            <a:endParaRPr lang="en-US" sz="36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6390" y="5630087"/>
            <a:ext cx="1672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VNI-Avo" pitchFamily="2" charset="0"/>
              </a:rPr>
              <a:t>traâu</a:t>
            </a:r>
            <a:endParaRPr lang="en-US" sz="36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4098" name="Picture 2" descr="Giới thiệu hình ảnh con trâu trên đồng ruộng - Sách Giả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68529" y="3296464"/>
            <a:ext cx="2839128" cy="219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32 tác dụng tuyệt vời của lá trầu không ít người biết đế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219" y="3296464"/>
            <a:ext cx="2886892" cy="217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Trấ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434" y="3273707"/>
            <a:ext cx="2970621" cy="2221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587930" y="5599613"/>
            <a:ext cx="1807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VNI-Avo" pitchFamily="2" charset="0"/>
              </a:rPr>
              <a:t>traàu</a:t>
            </a:r>
            <a:r>
              <a:rPr lang="en-US" sz="36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01096" y="5634441"/>
            <a:ext cx="16285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VNI-Avo" pitchFamily="2" charset="0"/>
              </a:rPr>
              <a:t>traáu</a:t>
            </a:r>
            <a:endParaRPr lang="en-US" sz="36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47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8641" y="182877"/>
            <a:ext cx="81512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Teân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em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chaúng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thieáu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chaúng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thöøa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. </a:t>
            </a:r>
          </a:p>
          <a:p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Taám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loøng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vaøng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ngoït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,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ngon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vöøa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loøng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anh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. </a:t>
            </a:r>
          </a:p>
          <a:p>
            <a:r>
              <a:rPr lang="en-US" sz="36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                             </a:t>
            </a:r>
            <a:r>
              <a:rPr lang="en-US" sz="3600" b="1" dirty="0" err="1" smtClean="0">
                <a:solidFill>
                  <a:srgbClr val="FF0000"/>
                </a:solidFill>
                <a:latin typeface="VNI-Avo" pitchFamily="2" charset="0"/>
              </a:rPr>
              <a:t>Laø</a:t>
            </a:r>
            <a:r>
              <a:rPr lang="en-US" sz="36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VNI-Avo" pitchFamily="2" charset="0"/>
              </a:rPr>
              <a:t>quaû</a:t>
            </a:r>
            <a:r>
              <a:rPr lang="en-US" sz="36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VNI-Avo" pitchFamily="2" charset="0"/>
              </a:rPr>
              <a:t>gì</a:t>
            </a:r>
            <a:r>
              <a:rPr lang="en-US" sz="3600" b="1" dirty="0" smtClean="0">
                <a:solidFill>
                  <a:srgbClr val="FF0000"/>
                </a:solidFill>
                <a:latin typeface="VNI-Avo" pitchFamily="2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47699" y="6126480"/>
            <a:ext cx="38535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VNI-Avo" pitchFamily="2" charset="0"/>
              </a:rPr>
              <a:t>Quaû</a:t>
            </a:r>
            <a:r>
              <a:rPr lang="en-US" sz="40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VNI-Avo" pitchFamily="2" charset="0"/>
              </a:rPr>
              <a:t>ñu</a:t>
            </a:r>
            <a:r>
              <a:rPr lang="en-US" sz="40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VNI-Avo" pitchFamily="2" charset="0"/>
              </a:rPr>
              <a:t>ñuû</a:t>
            </a:r>
            <a:endParaRPr lang="en-US" sz="4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5122" name="Picture 2" descr="Ai thường xuyên ăn đu đủ chín cần áp dụng ngay điều này để tránh tác dụng  phụ không đáng có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045" y="2421778"/>
            <a:ext cx="5627279" cy="375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6710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48641" y="182877"/>
            <a:ext cx="81512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Con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gì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boán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voù</a:t>
            </a:r>
            <a:endParaRPr lang="en-US" sz="3600" b="1" dirty="0" smtClean="0">
              <a:solidFill>
                <a:srgbClr val="002060"/>
              </a:solidFill>
              <a:latin typeface="VNI-Avo" pitchFamily="2" charset="0"/>
            </a:endParaRPr>
          </a:p>
          <a:p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Ngöïc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nôû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buïng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 thon</a:t>
            </a:r>
          </a:p>
          <a:p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Rung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rinh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chieác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bôøm</a:t>
            </a:r>
            <a:endParaRPr lang="en-US" sz="3600" b="1" dirty="0" smtClean="0">
              <a:solidFill>
                <a:srgbClr val="002060"/>
              </a:solidFill>
              <a:latin typeface="VNI-Avo" pitchFamily="2" charset="0"/>
            </a:endParaRPr>
          </a:p>
          <a:p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Phi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nhanh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nhö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gioù</a:t>
            </a:r>
            <a:endParaRPr lang="en-US" sz="3600" b="1" dirty="0" smtClean="0">
              <a:solidFill>
                <a:srgbClr val="002060"/>
              </a:solidFill>
              <a:latin typeface="VNI-Avo" pitchFamily="2" charset="0"/>
            </a:endParaRPr>
          </a:p>
          <a:p>
            <a:r>
              <a:rPr lang="en-US" sz="3600" b="1" dirty="0" smtClean="0">
                <a:solidFill>
                  <a:srgbClr val="FF0000"/>
                </a:solidFill>
                <a:latin typeface="VNI-Avo" pitchFamily="2" charset="0"/>
              </a:rPr>
              <a:t>                                    </a:t>
            </a:r>
            <a:r>
              <a:rPr lang="en-US" sz="3600" b="1" dirty="0" err="1" smtClean="0">
                <a:solidFill>
                  <a:srgbClr val="FF0000"/>
                </a:solidFill>
                <a:latin typeface="VNI-Avo" pitchFamily="2" charset="0"/>
              </a:rPr>
              <a:t>Laø</a:t>
            </a:r>
            <a:r>
              <a:rPr lang="en-US" sz="3600" b="1" dirty="0" smtClean="0">
                <a:solidFill>
                  <a:srgbClr val="FF0000"/>
                </a:solidFill>
                <a:latin typeface="VNI-Avo" pitchFamily="2" charset="0"/>
              </a:rPr>
              <a:t> con </a:t>
            </a:r>
            <a:r>
              <a:rPr lang="en-US" sz="3600" b="1" dirty="0" err="1" smtClean="0">
                <a:solidFill>
                  <a:srgbClr val="FF0000"/>
                </a:solidFill>
                <a:latin typeface="VNI-Avo" pitchFamily="2" charset="0"/>
              </a:rPr>
              <a:t>gì</a:t>
            </a:r>
            <a:r>
              <a:rPr lang="en-US" sz="3600" b="1" dirty="0" smtClean="0">
                <a:solidFill>
                  <a:srgbClr val="FF0000"/>
                </a:solidFill>
                <a:latin typeface="VNI-Avo" pitchFamily="2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7" name="AutoShape 2" descr="Bộ sưu tập tem ngự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4" descr="Phi nước đại với 15 giống ngựa hùng dũng nhất thế giới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6" descr="Phi nước đại với 15 giống ngựa hùng dũng nhất thế giới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8" descr="Phi nước đại với 15 giống ngựa hùng dũng nhất thế giới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10" descr="Phi nước đại với 15 giống ngựa hùng dũng nhất thế giới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56" name="Picture 12" descr="Tả con ngựa (6 mẫu) - Tập làm văn lớp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467" y="3060109"/>
            <a:ext cx="5334000" cy="2792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847699" y="6126480"/>
            <a:ext cx="38535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VNI-Avo" pitchFamily="2" charset="0"/>
              </a:rPr>
              <a:t>Con </a:t>
            </a:r>
            <a:r>
              <a:rPr lang="en-US" sz="4000" b="1" dirty="0" err="1" smtClean="0">
                <a:solidFill>
                  <a:srgbClr val="FF0000"/>
                </a:solidFill>
                <a:latin typeface="VNI-Avo" pitchFamily="2" charset="0"/>
              </a:rPr>
              <a:t>ngöïa</a:t>
            </a:r>
            <a:endParaRPr lang="en-US" sz="40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0480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226E5D-495D-482B-AAA9-5C045E47DA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8289" y="2505205"/>
            <a:ext cx="3962072" cy="153851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19606" y="2848576"/>
            <a:ext cx="2492680" cy="959335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LUYỆN TẬP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11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2839" y="162838"/>
            <a:ext cx="1440494" cy="85177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BÀI 1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3965470"/>
              </p:ext>
            </p:extLst>
          </p:nvPr>
        </p:nvGraphicFramePr>
        <p:xfrm>
          <a:off x="651354" y="1766172"/>
          <a:ext cx="4083482" cy="42838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32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32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32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32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32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729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1398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ê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398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u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k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398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đ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398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ơ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k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398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ă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ô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3983">
                <a:tc>
                  <a:txBody>
                    <a:bodyPr/>
                    <a:lstStyle/>
                    <a:p>
                      <a:pPr algn="ctr"/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m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g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â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u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838" y="1778696"/>
            <a:ext cx="4409161" cy="42839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97276" y="162838"/>
            <a:ext cx="72087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5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580</TotalTime>
  <Words>466</Words>
  <Application>Microsoft Office PowerPoint</Application>
  <PresentationFormat>On-screen Show (4:3)</PresentationFormat>
  <Paragraphs>185</Paragraphs>
  <Slides>15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HP001 4 hàng</vt:lpstr>
      <vt:lpstr>Times New Roman</vt:lpstr>
      <vt:lpstr>VNI-Avo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Dell</cp:lastModifiedBy>
  <cp:revision>51</cp:revision>
  <dcterms:created xsi:type="dcterms:W3CDTF">2020-08-06T11:51:30Z</dcterms:created>
  <dcterms:modified xsi:type="dcterms:W3CDTF">2023-01-09T16:00:53Z</dcterms:modified>
</cp:coreProperties>
</file>