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33"/>
  </p:notesMasterIdLst>
  <p:sldIdLst>
    <p:sldId id="519" r:id="rId6"/>
    <p:sldId id="474" r:id="rId7"/>
    <p:sldId id="562" r:id="rId8"/>
    <p:sldId id="575" r:id="rId9"/>
    <p:sldId id="256" r:id="rId10"/>
    <p:sldId id="520" r:id="rId11"/>
    <p:sldId id="523" r:id="rId12"/>
    <p:sldId id="563" r:id="rId13"/>
    <p:sldId id="564" r:id="rId14"/>
    <p:sldId id="565" r:id="rId15"/>
    <p:sldId id="576" r:id="rId16"/>
    <p:sldId id="543" r:id="rId17"/>
    <p:sldId id="544" r:id="rId18"/>
    <p:sldId id="545" r:id="rId19"/>
    <p:sldId id="546" r:id="rId20"/>
    <p:sldId id="566" r:id="rId21"/>
    <p:sldId id="567" r:id="rId22"/>
    <p:sldId id="549" r:id="rId23"/>
    <p:sldId id="568" r:id="rId24"/>
    <p:sldId id="569" r:id="rId25"/>
    <p:sldId id="346" r:id="rId26"/>
    <p:sldId id="554" r:id="rId27"/>
    <p:sldId id="571" r:id="rId28"/>
    <p:sldId id="572" r:id="rId29"/>
    <p:sldId id="573" r:id="rId30"/>
    <p:sldId id="574" r:id="rId31"/>
    <p:sldId id="476"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53" d="100"/>
          <a:sy n="53" d="100"/>
        </p:scale>
        <p:origin x="48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23/9/2023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787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8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23/9/2023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23/9/2023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23/9/2023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80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23/9/2023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23/9/2023</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6238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83827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16104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23/9/2023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69428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23/9/2023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23/9/2023</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23/9/2023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23/9/2023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23/9/2023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23/9/2023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23/9/2023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23/9/2023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 id="2147483761" r:id="rId16"/>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23/9/2023</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16.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8159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642886" y="2847836"/>
            <a:ext cx="11189347" cy="40101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642887" y="543911"/>
            <a:ext cx="11189347" cy="2353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57601" y="393373"/>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5" y="2736982"/>
            <a:ext cx="11029574"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vừ</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a:t>
            </a: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872046" y="2932829"/>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2046" y="55829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22945089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1056605"/>
            <a:ext cx="10519736"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lvl="0" indent="-742950" algn="just" defTabSz="913256" fontAlgn="base">
                <a:spcBef>
                  <a:spcPct val="0"/>
                </a:spcBef>
                <a:spcAft>
                  <a:spcPct val="0"/>
                </a:spcAft>
                <a:buFontTx/>
                <a:buAutoNum type="arabicPeriod"/>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id="{EDA1CF5D-1B6B-4A00-A003-2E8101B823A1}"/>
              </a:ext>
            </a:extLst>
          </p:cNvPr>
          <p:cNvSpPr txBox="1"/>
          <p:nvPr/>
        </p:nvSpPr>
        <p:spPr>
          <a:xfrm>
            <a:off x="2837925" y="2701241"/>
            <a:ext cx="9751611"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6"/>
            <a:ext cx="10519736"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1269509"/>
            <a:ext cx="9353770" cy="584775"/>
          </a:xfrm>
          <a:prstGeom prst="rect">
            <a:avLst/>
          </a:prstGeom>
          <a:noFill/>
        </p:spPr>
        <p:txBody>
          <a:bodyPr wrap="square" rtlCol="0">
            <a:spAutoFit/>
          </a:bodyPr>
          <a:lstStyle/>
          <a:p>
            <a:pPr lvl="0" algn="ctr"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cỏ</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xung</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quanh</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xôn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sp>
        <p:nvSpPr>
          <p:cNvPr id="7" name="TextBox 6">
            <a:extLst>
              <a:ext uri="{FF2B5EF4-FFF2-40B4-BE49-F238E27FC236}">
                <a16:creationId xmlns:a16="http://schemas.microsoft.com/office/drawing/2014/main" id="{3B327375-4554-4BE3-B834-83A4D5E673F9}"/>
              </a:ext>
            </a:extLst>
          </p:cNvPr>
          <p:cNvSpPr txBox="1"/>
          <p:nvPr/>
        </p:nvSpPr>
        <p:spPr>
          <a:xfrm>
            <a:off x="5550794" y="2914134"/>
            <a:ext cx="4974440" cy="2062103"/>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a:t>
            </a:r>
            <a:r>
              <a:rPr lang="en-US" altLang="zh-CN"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a:t>
            </a:r>
            <a:r>
              <a:rPr lang="vi-VN" altLang="zh-CN"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ng </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lánh như tự tỏa sáng không biết từ đâu bay tới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rotWithShape="1">
          <a:blip r:embed="rId2"/>
          <a:srcRect l="21156" t="15495" r="46447" b="23246"/>
          <a:stretch/>
        </p:blipFill>
        <p:spPr>
          <a:xfrm>
            <a:off x="1068945" y="2137894"/>
            <a:ext cx="4082604" cy="4430332"/>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hổ</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1451350" y="1644454"/>
            <a:ext cx="9340816"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1657321" y="3463979"/>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quay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366599" y="1306317"/>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299872" y="26464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4231757" y="2622416"/>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7547474" y="2617835"/>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2306522"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6087968" y="395001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77046" y="909187"/>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545657"/>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2153539"/>
            <a:ext cx="107814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mở</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094778" y="3253864"/>
            <a:ext cx="7592865" cy="3593805"/>
          </a:xfrm>
          <a:prstGeom prst="rect">
            <a:avLst/>
          </a:prstGeom>
        </p:spPr>
      </p:pic>
      <p:sp>
        <p:nvSpPr>
          <p:cNvPr id="7" name="Rectangle: Rounded Corners 6">
            <a:extLst>
              <a:ext uri="{FF2B5EF4-FFF2-40B4-BE49-F238E27FC236}">
                <a16:creationId xmlns:a16="http://schemas.microsoft.com/office/drawing/2014/main"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094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Viết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96641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208819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3774891" y="655065"/>
            <a:ext cx="7591660" cy="830997"/>
          </a:xfrm>
          <a:prstGeom prst="rect">
            <a:avLst/>
          </a:prstGeom>
          <a:noFill/>
        </p:spPr>
        <p:txBody>
          <a:bodyPr wrap="square" rtlCol="0">
            <a:spAutoFit/>
          </a:bodyPr>
          <a:lstStyle/>
          <a:p>
            <a:r>
              <a:rPr lang="vi-VN" sz="4800" dirty="0">
                <a:solidFill>
                  <a:schemeClr val="accent2"/>
                </a:solidFill>
                <a:latin typeface="UTM Cookies" panose="02040603050506020204" pitchFamily="18" charset="0"/>
              </a:rPr>
              <a:t>VIẾT ỨNG DỤNG</a:t>
            </a:r>
            <a:endParaRPr lang="en-US" sz="48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2576613" y="3511172"/>
            <a:ext cx="8159768" cy="2335319"/>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a.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được</a:t>
            </a:r>
            <a:r>
              <a:rPr lang="en-US" sz="2000" dirty="0">
                <a:latin typeface="UTM Avo" panose="02040603050506020204" pitchFamily="18" charset="0"/>
              </a:rPr>
              <a:t> </a:t>
            </a:r>
            <a:r>
              <a:rPr lang="en-US" sz="2000" dirty="0" err="1">
                <a:latin typeface="UTM Avo" panose="02040603050506020204" pitchFamily="18" charset="0"/>
              </a:rPr>
              <a:t>viết</a:t>
            </a:r>
            <a:r>
              <a:rPr lang="en-US" sz="2000" dirty="0">
                <a:latin typeface="UTM Avo" panose="02040603050506020204" pitchFamily="18" charset="0"/>
              </a:rPr>
              <a:t> </a:t>
            </a:r>
            <a:r>
              <a:rPr lang="en-US" sz="2000" dirty="0" err="1">
                <a:latin typeface="UTM Avo" panose="02040603050506020204" pitchFamily="18" charset="0"/>
              </a:rPr>
              <a:t>hoa</a:t>
            </a:r>
            <a:r>
              <a:rPr lang="en-US" sz="2000" dirty="0">
                <a:latin typeface="UTM Avo" panose="02040603050506020204" pitchFamily="18" charset="0"/>
              </a:rPr>
              <a:t>? </a:t>
            </a:r>
          </a:p>
          <a:p>
            <a:pPr algn="just">
              <a:lnSpc>
                <a:spcPct val="150000"/>
              </a:lnSpc>
            </a:pPr>
            <a:endParaRPr lang="vi-VN" sz="2000" dirty="0">
              <a:latin typeface="UTM Avo" panose="02040603050506020204" pitchFamily="18" charset="0"/>
            </a:endParaRPr>
          </a:p>
          <a:p>
            <a:pPr algn="just">
              <a:lnSpc>
                <a:spcPct val="150000"/>
              </a:lnSpc>
            </a:pPr>
            <a:r>
              <a:rPr lang="vi-VN" sz="2000" dirty="0">
                <a:latin typeface="UTM Avo" panose="02040603050506020204" pitchFamily="18" charset="0"/>
              </a:rPr>
              <a:t>b. </a:t>
            </a:r>
            <a:r>
              <a:rPr lang="en-US" sz="2000" dirty="0" err="1">
                <a:latin typeface="UTM Avo" panose="02040603050506020204" pitchFamily="18" charset="0"/>
              </a:rPr>
              <a:t>Khoảng</a:t>
            </a:r>
            <a:r>
              <a:rPr lang="en-US" sz="2000" dirty="0">
                <a:latin typeface="UTM Avo" panose="02040603050506020204" pitchFamily="18" charset="0"/>
              </a:rPr>
              <a:t> </a:t>
            </a:r>
            <a:r>
              <a:rPr lang="en-US" sz="2000" dirty="0" err="1">
                <a:latin typeface="UTM Avo" panose="02040603050506020204" pitchFamily="18" charset="0"/>
              </a:rPr>
              <a:t>cách</a:t>
            </a:r>
            <a:r>
              <a:rPr lang="en-US" sz="2000" dirty="0">
                <a:latin typeface="UTM Avo" panose="02040603050506020204" pitchFamily="18" charset="0"/>
              </a:rPr>
              <a:t> </a:t>
            </a:r>
            <a:r>
              <a:rPr lang="en-US" sz="2000" dirty="0" err="1">
                <a:latin typeface="UTM Avo" panose="02040603050506020204" pitchFamily="18" charset="0"/>
              </a:rPr>
              <a:t>giữa</a:t>
            </a:r>
            <a:r>
              <a:rPr lang="en-US" sz="2000" dirty="0">
                <a:latin typeface="UTM Avo" panose="02040603050506020204" pitchFamily="18" charset="0"/>
              </a:rPr>
              <a:t> </a:t>
            </a:r>
            <a:r>
              <a:rPr lang="en-US" sz="2000" dirty="0" err="1">
                <a:latin typeface="UTM Avo" panose="02040603050506020204" pitchFamily="18" charset="0"/>
              </a:rPr>
              <a:t>các</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ghi</a:t>
            </a:r>
            <a:r>
              <a:rPr lang="en-US" sz="2000" dirty="0">
                <a:latin typeface="UTM Avo" panose="02040603050506020204" pitchFamily="18" charset="0"/>
              </a:rPr>
              <a:t> </a:t>
            </a:r>
            <a:r>
              <a:rPr lang="en-US" sz="2000" dirty="0" err="1">
                <a:latin typeface="UTM Avo" panose="02040603050506020204" pitchFamily="18" charset="0"/>
              </a:rPr>
              <a:t>tiếng</a:t>
            </a:r>
            <a:r>
              <a:rPr lang="en-US" sz="2000" dirty="0">
                <a:latin typeface="UTM Avo" panose="02040603050506020204" pitchFamily="18" charset="0"/>
              </a:rPr>
              <a:t> </a:t>
            </a:r>
            <a:r>
              <a:rPr lang="en-US" sz="2000" dirty="0" err="1">
                <a:latin typeface="UTM Avo" panose="02040603050506020204" pitchFamily="18" charset="0"/>
              </a:rPr>
              <a:t>như</a:t>
            </a:r>
            <a:r>
              <a:rPr lang="en-US" sz="2000" dirty="0">
                <a:latin typeface="UTM Avo" panose="02040603050506020204" pitchFamily="18" charset="0"/>
              </a:rPr>
              <a:t> </a:t>
            </a:r>
            <a:r>
              <a:rPr lang="en-US" sz="2000" dirty="0" err="1">
                <a:latin typeface="UTM Avo" panose="02040603050506020204" pitchFamily="18" charset="0"/>
              </a:rPr>
              <a:t>thế</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a:t>
            </a:r>
            <a:endParaRPr lang="vi-VN" sz="2000" dirty="0">
              <a:latin typeface="UTM Avo" panose="02040603050506020204" pitchFamily="18" charset="0"/>
            </a:endParaRPr>
          </a:p>
          <a:p>
            <a:pPr algn="just">
              <a:lnSpc>
                <a:spcPct val="150000"/>
              </a:lnSpc>
            </a:pPr>
            <a:endParaRPr lang="vi-VN" sz="2000" dirty="0">
              <a:latin typeface="UTM Avo" panose="02040603050506020204" pitchFamily="18" charset="0"/>
            </a:endParaRPr>
          </a:p>
          <a:p>
            <a:pPr algn="just">
              <a:lnSpc>
                <a:spcPct val="150000"/>
              </a:lnSpc>
            </a:pPr>
            <a:r>
              <a:rPr lang="en-US" sz="2000" dirty="0">
                <a:latin typeface="UTM Avo" panose="02040603050506020204" pitchFamily="18" charset="0"/>
              </a:rPr>
              <a:t>c. </a:t>
            </a:r>
            <a:r>
              <a:rPr lang="en-US" sz="2000" dirty="0" err="1">
                <a:latin typeface="UTM Avo" panose="02040603050506020204" pitchFamily="18" charset="0"/>
              </a:rPr>
              <a:t>Những</a:t>
            </a:r>
            <a:r>
              <a:rPr lang="en-US" sz="2000" dirty="0">
                <a:latin typeface="UTM Avo" panose="02040603050506020204" pitchFamily="18" charset="0"/>
              </a:rPr>
              <a:t> </a:t>
            </a:r>
            <a:r>
              <a:rPr lang="en-US" sz="2000" dirty="0" err="1">
                <a:latin typeface="UTM Avo" panose="02040603050506020204" pitchFamily="18" charset="0"/>
              </a:rPr>
              <a:t>chữ</a:t>
            </a:r>
            <a:r>
              <a:rPr lang="en-US" sz="2000" dirty="0">
                <a:latin typeface="UTM Avo" panose="02040603050506020204" pitchFamily="18" charset="0"/>
              </a:rPr>
              <a:t> </a:t>
            </a:r>
            <a:r>
              <a:rPr lang="en-US" sz="2000" dirty="0" err="1">
                <a:latin typeface="UTM Avo" panose="02040603050506020204" pitchFamily="18" charset="0"/>
              </a:rPr>
              <a:t>cái</a:t>
            </a:r>
            <a:r>
              <a:rPr lang="en-US" sz="2000" dirty="0">
                <a:latin typeface="UTM Avo" panose="02040603050506020204" pitchFamily="18" charset="0"/>
              </a:rPr>
              <a:t> </a:t>
            </a:r>
            <a:r>
              <a:rPr lang="en-US" sz="2000" dirty="0" err="1">
                <a:latin typeface="UTM Avo" panose="02040603050506020204" pitchFamily="18" charset="0"/>
              </a:rPr>
              <a:t>nào</a:t>
            </a:r>
            <a:r>
              <a:rPr lang="en-US" sz="2000" dirty="0">
                <a:latin typeface="UTM Avo" panose="02040603050506020204" pitchFamily="18" charset="0"/>
              </a:rPr>
              <a:t> </a:t>
            </a:r>
            <a:r>
              <a:rPr lang="en-US" sz="2000" dirty="0" err="1">
                <a:latin typeface="UTM Avo" panose="02040603050506020204" pitchFamily="18" charset="0"/>
              </a:rPr>
              <a:t>cao</a:t>
            </a:r>
            <a:r>
              <a:rPr lang="en-US" sz="2000" dirty="0">
                <a:latin typeface="UTM Avo" panose="02040603050506020204" pitchFamily="18" charset="0"/>
              </a:rPr>
              <a:t> 2.5 li ?</a:t>
            </a:r>
            <a:endParaRPr lang="vi-VN" sz="2000" dirty="0">
              <a:latin typeface="UTM Avo" panose="02040603050506020204" pitchFamily="18" charset="0"/>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2121489" y="1929440"/>
            <a:ext cx="8299784" cy="1190443"/>
            <a:chOff x="418676" y="2043957"/>
            <a:chExt cx="6224838"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461599" y="2333679"/>
              <a:ext cx="6181915" cy="500089"/>
            </a:xfrm>
            <a:prstGeom prst="rect">
              <a:avLst/>
            </a:prstGeom>
            <a:noFill/>
          </p:spPr>
          <p:txBody>
            <a:bodyPr wrap="square">
              <a:spAutoFit/>
            </a:bodyPr>
            <a:lstStyle/>
            <a:p>
              <a:r>
                <a:rPr lang="vi-VN" sz="3733" dirty="0">
                  <a:solidFill>
                    <a:srgbClr val="FF0000"/>
                  </a:solidFill>
                  <a:latin typeface="HP001 4 hàng" panose="020B0603050302020204" pitchFamily="34" charset="0"/>
                </a:rPr>
                <a:t>Có cŪg mài sắt, có ngày </a:t>
              </a:r>
              <a:r>
                <a:rPr lang="el-GR" sz="3733" dirty="0">
                  <a:solidFill>
                    <a:srgbClr val="FF0000"/>
                  </a:solidFill>
                  <a:latin typeface="HP001 4 hàng" panose="020B0603050302020204" pitchFamily="34" charset="0"/>
                </a:rPr>
                <a:t>Ζ</a:t>
              </a:r>
              <a:r>
                <a:rPr lang="vi-VN" sz="3733" dirty="0">
                  <a:solidFill>
                    <a:srgbClr val="FF0000"/>
                  </a:solidFill>
                  <a:latin typeface="HP001 4 hàng" panose="020B0603050302020204" pitchFamily="34" charset="0"/>
                </a:rPr>
                <a:t>ǘn kim.</a:t>
              </a:r>
              <a:endParaRPr lang="en-US" sz="3733"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2576613" y="4907014"/>
            <a:ext cx="8159768"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Khoảng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cách</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giữa</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các</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ghi</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tiếng</a:t>
            </a:r>
            <a:r>
              <a:rPr lang="en-US" sz="2000" dirty="0">
                <a:solidFill>
                  <a:schemeClr val="accent6">
                    <a:lumMod val="75000"/>
                  </a:schemeClr>
                </a:solidFill>
                <a:latin typeface="UTM Avo" panose="02040603050506020204" pitchFamily="18" charset="0"/>
              </a:rPr>
              <a:t> </a:t>
            </a:r>
            <a:r>
              <a:rPr lang="en-US" sz="2000" dirty="0" err="1">
                <a:solidFill>
                  <a:schemeClr val="accent6">
                    <a:lumMod val="75000"/>
                  </a:schemeClr>
                </a:solidFill>
                <a:latin typeface="UTM Avo" panose="02040603050506020204" pitchFamily="18" charset="0"/>
              </a:rPr>
              <a:t>là</a:t>
            </a:r>
            <a:r>
              <a:rPr lang="en-US" sz="2000" dirty="0">
                <a:solidFill>
                  <a:schemeClr val="accent6">
                    <a:lumMod val="75000"/>
                  </a:schemeClr>
                </a:solidFill>
                <a:latin typeface="UTM Avo" panose="02040603050506020204" pitchFamily="18" charset="0"/>
              </a:rPr>
              <a:t> 1 con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o.</a:t>
            </a:r>
            <a:endParaRPr lang="vi-VN" sz="20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2576613" y="4049901"/>
            <a:ext cx="1781184" cy="49552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sym typeface="Wingdings" panose="05000000000000000000" pitchFamily="2" charset="2"/>
              </a:rPr>
              <a:t>Chữ</a:t>
            </a:r>
            <a:r>
              <a:rPr lang="en-US" sz="2000" dirty="0">
                <a:solidFill>
                  <a:schemeClr val="accent6">
                    <a:lumMod val="75000"/>
                  </a:schemeClr>
                </a:solidFill>
                <a:latin typeface="UTM Avo" panose="02040603050506020204" pitchFamily="18" charset="0"/>
                <a:sym typeface="Wingdings" panose="05000000000000000000" pitchFamily="2" charset="2"/>
              </a:rPr>
              <a:t> </a:t>
            </a:r>
            <a:r>
              <a:rPr lang="en-US" sz="20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C</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2576613" y="5765175"/>
            <a:ext cx="8159768" cy="577850"/>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UTM Avo" panose="02040603050506020204" pitchFamily="18" charset="0"/>
                <a:sym typeface="Wingdings" panose="05000000000000000000" pitchFamily="2" charset="2"/>
              </a:rPr>
              <a:t> </a:t>
            </a:r>
            <a:r>
              <a:rPr lang="en-US" sz="2000" dirty="0" err="1">
                <a:solidFill>
                  <a:schemeClr val="accent6">
                    <a:lumMod val="75000"/>
                  </a:schemeClr>
                </a:solidFill>
                <a:latin typeface="UTM Avo" panose="02040603050506020204" pitchFamily="18" charset="0"/>
              </a:rPr>
              <a:t>Chữ</a:t>
            </a:r>
            <a:r>
              <a:rPr lang="en-US" sz="2000" dirty="0">
                <a:solidFill>
                  <a:schemeClr val="accent6">
                    <a:lumMod val="75000"/>
                  </a:schemeClr>
                </a:solidFill>
                <a:latin typeface="UTM Avo" panose="02040603050506020204" pitchFamily="18" charset="0"/>
              </a:rPr>
              <a:t> </a:t>
            </a:r>
            <a:r>
              <a:rPr lang="en-US" sz="2400" dirty="0">
                <a:solidFill>
                  <a:schemeClr val="accent6">
                    <a:lumMod val="75000"/>
                  </a:schemeClr>
                </a:solidFill>
                <a:latin typeface="HP001" panose="020B0603050302020204" pitchFamily="34" charset="0"/>
                <a:ea typeface="HP001" panose="020B0603050302020204" pitchFamily="34" charset="0"/>
              </a:rPr>
              <a:t>C, k, g</a:t>
            </a:r>
            <a:r>
              <a:rPr lang="en-US" sz="2000" dirty="0">
                <a:solidFill>
                  <a:schemeClr val="accent6">
                    <a:lumMod val="75000"/>
                  </a:schemeClr>
                </a:solidFill>
                <a:latin typeface="UTM Avo" panose="02040603050506020204" pitchFamily="18" charset="0"/>
              </a:rPr>
              <a:t>.</a:t>
            </a:r>
            <a:endParaRPr lang="vi-VN" sz="20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7817700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Nói</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nghe</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23101497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ruyện Kể Bé Nghe - Chú Đỗ Con _ Truyện Cho Trẻ Mầm No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0" cy="0"/>
          </a:xfrm>
        </p:spPr>
      </p:pic>
      <p:sp>
        <p:nvSpPr>
          <p:cNvPr id="4" name="Picture Placeholder 3"/>
          <p:cNvSpPr>
            <a:spLocks noGrp="1"/>
          </p:cNvSpPr>
          <p:nvPr>
            <p:ph type="pic" sz="quarter" idx="13"/>
          </p:nvPr>
        </p:nvSpPr>
        <p:spPr/>
        <p:txBody>
          <a:bodyPr/>
          <a:lstStyle/>
          <a:p>
            <a:endParaRPr lang="en-US"/>
          </a:p>
        </p:txBody>
      </p:sp>
      <p:pic>
        <p:nvPicPr>
          <p:cNvPr id="6" name="Truyện Kể Bé Nghe - Chú Đỗ Con _ Truyện Cho Trẻ Mầm Non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7140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0"/>
            <a:ext cx="11130516" cy="1325563"/>
          </a:xfrm>
        </p:spPr>
        <p:txBody>
          <a:bodyPr>
            <a:norm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dung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019422" y="43803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4619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sáo</a:t>
            </a:r>
            <a:r>
              <a:rPr lang="en-US" dirty="0">
                <a:latin typeface="Times New Roman" panose="02020603050405020304" pitchFamily="18" charset="0"/>
                <a:ea typeface="Arial-Rounded" panose="020B0500000000000000" pitchFamily="34" charset="0"/>
                <a:cs typeface="Times New Roman" panose="02020603050405020304" pitchFamily="18" charset="0"/>
              </a:rPr>
              <a:t> vi vu </a:t>
            </a:r>
            <a:r>
              <a:rPr lang="en-US"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tỉnh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giấc</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048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dirty="0">
                <a:latin typeface="Times New Roman" panose="02020603050405020304" pitchFamily="18" charset="0"/>
                <a:ea typeface="Arial-Rounded" panose="020B0500000000000000" pitchFamily="34" charset="0"/>
                <a:cs typeface="Times New Roman" panose="02020603050405020304" pitchFamily="18" charset="0"/>
              </a:rPr>
              <a:t> lay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đỗ</a:t>
            </a:r>
            <a:r>
              <a:rPr lang="en-US" dirty="0">
                <a:latin typeface="Times New Roman" panose="02020603050405020304" pitchFamily="18" charset="0"/>
                <a:ea typeface="Arial-Rounded" panose="020B0500000000000000" pitchFamily="34" charset="0"/>
                <a:cs typeface="Times New Roman" panose="02020603050405020304" pitchFamily="18" charset="0"/>
              </a:rPr>
              <a:t> con,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trồi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xòe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hướng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36691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1-2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40525705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1185753" y="81466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5239978"/>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FA72C74-7560-4902-A5AD-D9DF126DB857}"/>
              </a:ext>
            </a:extLst>
          </p:cNvPr>
          <p:cNvSpPr/>
          <p:nvPr/>
        </p:nvSpPr>
        <p:spPr>
          <a:xfrm>
            <a:off x="4067175" y="65668"/>
            <a:ext cx="3829050"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28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94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2F39E-6EFB-4C03-9DC5-4CC834EC5314}"/>
              </a:ext>
            </a:extLst>
          </p:cNvPr>
          <p:cNvSpPr txBox="1"/>
          <p:nvPr/>
        </p:nvSpPr>
        <p:spPr>
          <a:xfrm>
            <a:off x="764823" y="567748"/>
            <a:ext cx="11029574" cy="26237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hé mắt nhìn: không có gì lạ cả.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581213" y="2984648"/>
            <a:ext cx="11029574" cy="490903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cỏ xung quanh vẫn xôn xao. Thì ra vừ</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có một con chim xanh biếc, toàn thân </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vội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bay đi. C</a:t>
            </a:r>
            <a:r>
              <a:rPr lang="en-US" sz="27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ác</a:t>
            </a:r>
            <a:r>
              <a:rPr lang="en-US" sz="27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ây cỏ xuýt xoa: </a:t>
            </a:r>
            <a:r>
              <a:rPr lang="en-US" sz="27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iết</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Tree>
    <p:extLst>
      <p:ext uri="{BB962C8B-B14F-4D97-AF65-F5344CB8AC3E}">
        <p14:creationId xmlns:p14="http://schemas.microsoft.com/office/powerpoint/2010/main" val="3740997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210142" y="2138879"/>
            <a:ext cx="23670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tỏa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210142" y="2867203"/>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thoáng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210142"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xuýt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642886" y="2847836"/>
            <a:ext cx="11189347" cy="40101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642887" y="543911"/>
            <a:ext cx="11189347" cy="235383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57601" y="393373"/>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5" y="2736982"/>
            <a:ext cx="11029574"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 cây cỏ xung quanh vẫn xôn xao. Thì ra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vừ</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a:t>
            </a:r>
            <a:r>
              <a:rPr lang="vi-V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872046" y="2932829"/>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72046" y="55829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938992"/>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Thì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vừa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chim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tới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843805" y="29016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9586733"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3957695" y="406086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771959" y="35062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3882539" y="406086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9364008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6666715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1123</Words>
  <Application>Microsoft Office PowerPoint</Application>
  <PresentationFormat>Widescreen</PresentationFormat>
  <Paragraphs>95</Paragraphs>
  <Slides>27</Slides>
  <Notes>5</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Microsoft YaHei</vt:lpstr>
      <vt:lpstr>Arial</vt:lpstr>
      <vt:lpstr>Arial-Rounded</vt:lpstr>
      <vt:lpstr>Calibri</vt:lpstr>
      <vt:lpstr>Calibri Light</vt:lpstr>
      <vt:lpstr>HP001</vt:lpstr>
      <vt:lpstr>HP001 4 hàng</vt:lpstr>
      <vt:lpstr>Times New Roman</vt:lpstr>
      <vt:lpstr>UTM Avo</vt:lpstr>
      <vt:lpstr>UTM Cookies</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104</cp:revision>
  <dcterms:created xsi:type="dcterms:W3CDTF">2021-06-24T12:42:07Z</dcterms:created>
  <dcterms:modified xsi:type="dcterms:W3CDTF">2023-09-23T02:38:12Z</dcterms:modified>
</cp:coreProperties>
</file>