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sldIdLst>
    <p:sldId id="335" r:id="rId2"/>
    <p:sldId id="338" r:id="rId3"/>
    <p:sldId id="342" r:id="rId4"/>
    <p:sldId id="344" r:id="rId5"/>
    <p:sldId id="346" r:id="rId6"/>
    <p:sldId id="424" r:id="rId7"/>
    <p:sldId id="425" r:id="rId8"/>
    <p:sldId id="349" r:id="rId9"/>
    <p:sldId id="347" r:id="rId10"/>
    <p:sldId id="350" r:id="rId11"/>
    <p:sldId id="354" r:id="rId12"/>
    <p:sldId id="356" r:id="rId13"/>
    <p:sldId id="357" r:id="rId14"/>
    <p:sldId id="355" r:id="rId15"/>
    <p:sldId id="358" r:id="rId16"/>
    <p:sldId id="359" r:id="rId17"/>
    <p:sldId id="360" r:id="rId18"/>
    <p:sldId id="361" r:id="rId19"/>
    <p:sldId id="363" r:id="rId20"/>
    <p:sldId id="375" r:id="rId21"/>
    <p:sldId id="374" r:id="rId22"/>
    <p:sldId id="373" r:id="rId23"/>
    <p:sldId id="369" r:id="rId24"/>
    <p:sldId id="368" r:id="rId25"/>
    <p:sldId id="377" r:id="rId26"/>
    <p:sldId id="378" r:id="rId27"/>
    <p:sldId id="379" r:id="rId28"/>
    <p:sldId id="380" r:id="rId29"/>
    <p:sldId id="387" r:id="rId30"/>
    <p:sldId id="388" r:id="rId31"/>
    <p:sldId id="381" r:id="rId32"/>
    <p:sldId id="389" r:id="rId33"/>
    <p:sldId id="390" r:id="rId34"/>
    <p:sldId id="391" r:id="rId35"/>
    <p:sldId id="393" r:id="rId36"/>
    <p:sldId id="395" r:id="rId37"/>
    <p:sldId id="419" r:id="rId38"/>
    <p:sldId id="420" r:id="rId39"/>
    <p:sldId id="406" r:id="rId40"/>
    <p:sldId id="407" r:id="rId41"/>
    <p:sldId id="408" r:id="rId42"/>
    <p:sldId id="409" r:id="rId43"/>
    <p:sldId id="410" r:id="rId44"/>
    <p:sldId id="411" r:id="rId45"/>
    <p:sldId id="415" r:id="rId46"/>
    <p:sldId id="413"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Great Vibes" panose="020B0604020202020204" charset="0"/>
      <p:regular r:id="rId55"/>
    </p:embeddedFont>
    <p:embeddedFont>
      <p:font typeface="Nunito Black" pitchFamily="2" charset="0"/>
      <p:bold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6" d="100"/>
          <a:sy n="46" d="100"/>
        </p:scale>
        <p:origin x="10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0.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png"/><Relationship Id="rId7" Type="http://schemas.openxmlformats.org/officeDocument/2006/relationships/image" Target="../media/image49.png"/><Relationship Id="rId12"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14.wdp"/><Relationship Id="rId4" Type="http://schemas.openxmlformats.org/officeDocument/2006/relationships/image" Target="../media/image46.png"/><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4.png"/><Relationship Id="rId7"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14.wdp"/></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4.png"/><Relationship Id="rId7"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14.wdp"/></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1144231" y="1700231"/>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6" name="TextBox 5">
            <a:extLst>
              <a:ext uri="{FF2B5EF4-FFF2-40B4-BE49-F238E27FC236}">
                <a16:creationId xmlns:a16="http://schemas.microsoft.com/office/drawing/2014/main" id="{FDF99F60-2DEC-4DEF-9300-E3C8E7CE95D2}"/>
              </a:ext>
            </a:extLst>
          </p:cNvPr>
          <p:cNvSpPr txBox="1"/>
          <p:nvPr/>
        </p:nvSpPr>
        <p:spPr>
          <a:xfrm>
            <a:off x="921272" y="162205"/>
            <a:ext cx="10520063"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Thứ</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ngày</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tháng</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năm</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Tiếng</a:t>
            </a:r>
            <a:r>
              <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Việt</a:t>
            </a:r>
            <a:endPar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algn="ctr"/>
              <a:r>
                <a:rPr lang="vi-VN" sz="2800" b="1" dirty="0">
                  <a:solidFill>
                    <a:srgbClr val="FF0000"/>
                  </a:solidFill>
                  <a:latin typeface="Nunito Black" pitchFamily="2" charset="0"/>
                </a:rPr>
                <a:t>Bạn nhỏ trong nhà</a:t>
              </a:r>
              <a:endParaRPr lang="vi-VN" sz="2800" dirty="0">
                <a:solidFill>
                  <a:srgbClr val="FF0000"/>
                </a:solidFill>
                <a:latin typeface="Nunito Black" pitchFamily="2" charset="0"/>
              </a:endParaRPr>
            </a:p>
          </p:txBody>
        </p:sp>
        <p:sp>
          <p:nvSpPr>
            <p:cNvPr id="5" name="Rectangle 4"/>
            <p:cNvSpPr/>
            <p:nvPr/>
          </p:nvSpPr>
          <p:spPr>
            <a:xfrm>
              <a:off x="8086508" y="6281186"/>
              <a:ext cx="3352201" cy="461665"/>
            </a:xfrm>
            <a:prstGeom prst="rect">
              <a:avLst/>
            </a:prstGeom>
          </p:spPr>
          <p:txBody>
            <a:bodyPr wrap="none">
              <a:spAutoFit/>
            </a:bodyPr>
            <a:lstStyle/>
            <a:p>
              <a:pPr algn="r"/>
              <a:r>
                <a:rPr lang="vi-VN" sz="2400" dirty="0">
                  <a:solidFill>
                    <a:srgbClr val="002060"/>
                  </a:solidFill>
                  <a:latin typeface="Nunito Black" pitchFamily="2" charset="0"/>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47152" y="391900"/>
            <a:ext cx="328963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400626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73278" y="235144"/>
            <a:ext cx="4931133" cy="544830"/>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Đọc</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nối</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tiếp</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r>
              <a:rPr kumimoji="0" lang="en-US" sz="2600" b="0" i="0" u="none" strike="noStrike" kern="1200" cap="none" spc="0" normalizeH="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theo</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nhóm</a:t>
            </a:r>
            <a:endPar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806194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3958376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9318" y="514060"/>
            <a:ext cx="9678328" cy="919401"/>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r>
              <a:rPr lang="en-US" sz="2400" b="1" dirty="0">
                <a:solidFill>
                  <a:srgbClr val="2888E1"/>
                </a:solidFill>
                <a:latin typeface="Nunito Black" pitchFamily="2" charset="0"/>
              </a:rPr>
              <a:t>:</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Chú cho trông như thế nào trong ngày đầu tiên về nhà bạn nhỏ?</a:t>
            </a:r>
            <a:endParaRPr lang="vi-VN" sz="2400" dirty="0">
              <a:solidFill>
                <a:srgbClr val="002060"/>
              </a:solidFill>
              <a:latin typeface="Nunito Black" pitchFamily="2" charset="0"/>
            </a:endParaRPr>
          </a:p>
        </p:txBody>
      </p:sp>
      <p:sp>
        <p:nvSpPr>
          <p:cNvPr id="3" name="Cloud Callout 2"/>
          <p:cNvSpPr/>
          <p:nvPr/>
        </p:nvSpPr>
        <p:spPr>
          <a:xfrm>
            <a:off x="574063" y="2066765"/>
            <a:ext cx="3576986" cy="1686639"/>
          </a:xfrm>
          <a:prstGeom prst="cloudCallout">
            <a:avLst>
              <a:gd name="adj1" fmla="val 49842"/>
              <a:gd name="adj2" fmla="val 40176"/>
            </a:avLst>
          </a:prstGeom>
          <a:solidFill>
            <a:srgbClr val="00B050"/>
          </a:solidFill>
        </p:spPr>
        <p:txBody>
          <a:bodyPr wrap="square">
            <a:spAutoFit/>
          </a:bodyPr>
          <a:lstStyle/>
          <a:p>
            <a:r>
              <a:rPr lang="en-US" sz="2200" dirty="0" err="1">
                <a:solidFill>
                  <a:schemeClr val="bg1"/>
                </a:solidFill>
                <a:latin typeface="Nunito Black" pitchFamily="2" charset="0"/>
              </a:rPr>
              <a:t>Em</a:t>
            </a:r>
            <a:r>
              <a:rPr lang="en-US" sz="2200" dirty="0">
                <a:solidFill>
                  <a:schemeClr val="bg1"/>
                </a:solidFill>
                <a:latin typeface="Nunito Black" pitchFamily="2" charset="0"/>
              </a:rPr>
              <a:t> </a:t>
            </a:r>
            <a:r>
              <a:rPr lang="en-US" sz="2200" dirty="0" err="1">
                <a:solidFill>
                  <a:schemeClr val="bg1"/>
                </a:solidFill>
                <a:latin typeface="Nunito Black" pitchFamily="2" charset="0"/>
              </a:rPr>
              <a:t>đọc</a:t>
            </a:r>
            <a:r>
              <a:rPr lang="en-US" sz="2200" dirty="0">
                <a:solidFill>
                  <a:schemeClr val="bg1"/>
                </a:solidFill>
                <a:latin typeface="Nunito Black" pitchFamily="2" charset="0"/>
              </a:rPr>
              <a:t> </a:t>
            </a:r>
            <a:r>
              <a:rPr lang="en-US" sz="2200" dirty="0" err="1">
                <a:solidFill>
                  <a:schemeClr val="bg1"/>
                </a:solidFill>
                <a:latin typeface="Nunito Black" pitchFamily="2" charset="0"/>
              </a:rPr>
              <a:t>kĩ</a:t>
            </a:r>
            <a:r>
              <a:rPr lang="en-US" sz="2200" dirty="0">
                <a:solidFill>
                  <a:schemeClr val="bg1"/>
                </a:solidFill>
                <a:latin typeface="Nunito Black" pitchFamily="2" charset="0"/>
              </a:rPr>
              <a:t> </a:t>
            </a:r>
            <a:r>
              <a:rPr lang="en-US" sz="2200" dirty="0" err="1">
                <a:solidFill>
                  <a:schemeClr val="bg1"/>
                </a:solidFill>
                <a:latin typeface="Nunito Black" pitchFamily="2" charset="0"/>
              </a:rPr>
              <a:t>đoạn</a:t>
            </a:r>
            <a:r>
              <a:rPr lang="en-US" sz="2200" dirty="0">
                <a:solidFill>
                  <a:schemeClr val="bg1"/>
                </a:solidFill>
                <a:latin typeface="Nunito Black" pitchFamily="2" charset="0"/>
              </a:rPr>
              <a:t> </a:t>
            </a:r>
            <a:r>
              <a:rPr lang="en-US" sz="2200" dirty="0" err="1">
                <a:solidFill>
                  <a:schemeClr val="bg1"/>
                </a:solidFill>
                <a:latin typeface="Nunito Black" pitchFamily="2" charset="0"/>
              </a:rPr>
              <a:t>văn</a:t>
            </a:r>
            <a:r>
              <a:rPr lang="en-US" sz="2200" dirty="0">
                <a:solidFill>
                  <a:schemeClr val="bg1"/>
                </a:solidFill>
                <a:latin typeface="Nunito Black" pitchFamily="2" charset="0"/>
              </a:rPr>
              <a:t> </a:t>
            </a:r>
            <a:r>
              <a:rPr lang="en-US" sz="2200" dirty="0" err="1">
                <a:solidFill>
                  <a:schemeClr val="bg1"/>
                </a:solidFill>
                <a:latin typeface="Nunito Black" pitchFamily="2" charset="0"/>
              </a:rPr>
              <a:t>đầu</a:t>
            </a:r>
            <a:r>
              <a:rPr lang="en-US" sz="2200" dirty="0">
                <a:solidFill>
                  <a:schemeClr val="bg1"/>
                </a:solidFill>
                <a:latin typeface="Nunito Black" pitchFamily="2" charset="0"/>
              </a:rPr>
              <a:t> </a:t>
            </a:r>
            <a:r>
              <a:rPr lang="en-US" sz="2200" dirty="0" err="1">
                <a:solidFill>
                  <a:schemeClr val="bg1"/>
                </a:solidFill>
                <a:latin typeface="Nunito Black" pitchFamily="2" charset="0"/>
              </a:rPr>
              <a:t>tiên</a:t>
            </a:r>
            <a:r>
              <a:rPr lang="en-US" sz="2200" dirty="0">
                <a:solidFill>
                  <a:schemeClr val="bg1"/>
                </a:solidFill>
                <a:latin typeface="Nunito Black" pitchFamily="2" charset="0"/>
              </a:rPr>
              <a:t> </a:t>
            </a:r>
            <a:r>
              <a:rPr lang="en-US" sz="2200" dirty="0" err="1">
                <a:solidFill>
                  <a:schemeClr val="bg1"/>
                </a:solidFill>
                <a:latin typeface="Nunito Black" pitchFamily="2" charset="0"/>
              </a:rPr>
              <a:t>để</a:t>
            </a:r>
            <a:r>
              <a:rPr lang="en-US" sz="2200" dirty="0">
                <a:solidFill>
                  <a:schemeClr val="bg1"/>
                </a:solidFill>
                <a:latin typeface="Nunito Black" pitchFamily="2" charset="0"/>
              </a:rPr>
              <a:t> </a:t>
            </a:r>
            <a:r>
              <a:rPr lang="en-US" sz="2200" dirty="0" err="1">
                <a:solidFill>
                  <a:schemeClr val="bg1"/>
                </a:solidFill>
                <a:latin typeface="Nunito Black" pitchFamily="2" charset="0"/>
              </a:rPr>
              <a:t>trả</a:t>
            </a:r>
            <a:r>
              <a:rPr lang="en-US" sz="2200" dirty="0">
                <a:solidFill>
                  <a:schemeClr val="bg1"/>
                </a:solidFill>
                <a:latin typeface="Nunito Black" pitchFamily="2" charset="0"/>
              </a:rPr>
              <a:t> </a:t>
            </a:r>
            <a:r>
              <a:rPr lang="en-US" sz="2200" dirty="0" err="1">
                <a:solidFill>
                  <a:schemeClr val="bg1"/>
                </a:solidFill>
                <a:latin typeface="Nunito Black" pitchFamily="2" charset="0"/>
              </a:rPr>
              <a:t>lời</a:t>
            </a:r>
            <a:r>
              <a:rPr lang="en-US" sz="2200" dirty="0">
                <a:solidFill>
                  <a:schemeClr val="bg1"/>
                </a:solidFill>
                <a:latin typeface="Nunito Black" pitchFamily="2" charset="0"/>
              </a:rPr>
              <a:t> </a:t>
            </a:r>
            <a:r>
              <a:rPr lang="en-US" sz="2200" dirty="0" err="1">
                <a:solidFill>
                  <a:schemeClr val="bg1"/>
                </a:solidFill>
                <a:latin typeface="Nunito Black" pitchFamily="2" charset="0"/>
              </a:rPr>
              <a:t>câu</a:t>
            </a:r>
            <a:r>
              <a:rPr lang="en-US" sz="2200" dirty="0">
                <a:solidFill>
                  <a:schemeClr val="bg1"/>
                </a:solidFill>
                <a:latin typeface="Nunito Black" pitchFamily="2" charset="0"/>
              </a:rPr>
              <a:t> </a:t>
            </a:r>
            <a:r>
              <a:rPr lang="en-US" sz="2200" dirty="0" err="1">
                <a:solidFill>
                  <a:schemeClr val="bg1"/>
                </a:solidFill>
                <a:latin typeface="Nunito Black" pitchFamily="2" charset="0"/>
              </a:rPr>
              <a:t>hỏi</a:t>
            </a:r>
            <a:r>
              <a:rPr lang="en-US" sz="2200" dirty="0">
                <a:solidFill>
                  <a:schemeClr val="bg1"/>
                </a:solidFill>
                <a:latin typeface="Nunito Black" pitchFamily="2" charset="0"/>
              </a:rPr>
              <a:t>.</a:t>
            </a:r>
          </a:p>
        </p:txBody>
      </p:sp>
      <p:sp>
        <p:nvSpPr>
          <p:cNvPr id="4" name="Rounded Rectangle 3"/>
          <p:cNvSpPr/>
          <p:nvPr/>
        </p:nvSpPr>
        <p:spPr>
          <a:xfrm>
            <a:off x="4276165" y="1781881"/>
            <a:ext cx="7503459" cy="2724150"/>
          </a:xfrm>
          <a:prstGeom prst="roundRect">
            <a:avLst/>
          </a:prstGeom>
          <a:solidFill>
            <a:schemeClr val="accent4">
              <a:lumMod val="20000"/>
              <a:lumOff val="80000"/>
            </a:schemeClr>
          </a:solidFill>
        </p:spPr>
        <p:txBody>
          <a:bodyPr wrap="square">
            <a:spAutoFit/>
          </a:bodyPr>
          <a:lstStyle/>
          <a:p>
            <a:pPr lvl="0" algn="just">
              <a:defRPr/>
            </a:pPr>
            <a:r>
              <a:rPr lang="vi-VN" sz="2200" dirty="0">
                <a:solidFill>
                  <a:srgbClr val="0070C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5" name="Rounded Rectangle 4"/>
          <p:cNvSpPr/>
          <p:nvPr/>
        </p:nvSpPr>
        <p:spPr>
          <a:xfrm>
            <a:off x="2470044" y="4966097"/>
            <a:ext cx="7534603" cy="1328023"/>
          </a:xfrm>
          <a:prstGeom prst="roundRect">
            <a:avLst/>
          </a:prstGeom>
          <a:solidFill>
            <a:schemeClr val="accent2">
              <a:lumMod val="20000"/>
              <a:lumOff val="80000"/>
            </a:schemeClr>
          </a:solidFill>
        </p:spPr>
        <p:txBody>
          <a:bodyPr wrap="square">
            <a:spAutoFit/>
          </a:bodyPr>
          <a:lstStyle/>
          <a:p>
            <a:r>
              <a:rPr lang="vi-VN" sz="2400" dirty="0">
                <a:solidFill>
                  <a:srgbClr val="FF0000"/>
                </a:solidFill>
                <a:latin typeface="Nunito Black" pitchFamily="2" charset="0"/>
              </a:rPr>
              <a:t>Trong ngày đầu tiên về nhà bạn nhỏ, chú chó trông rất xinh: lông trắng, khoang đen, đôi mắt tròn xoe và loáng ướt.</a:t>
            </a:r>
            <a:endParaRPr lang="en-US" sz="2400" dirty="0">
              <a:solidFill>
                <a:srgbClr val="FF0000"/>
              </a:solidFill>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139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5479" y="594670"/>
            <a:ext cx="9800123"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7030A0"/>
                </a:solidFill>
                <a:latin typeface="Nunito Black" pitchFamily="2" charset="0"/>
              </a:rPr>
              <a:t>Chú chó được đặt tên là gì và biết làm những gì?</a:t>
            </a:r>
            <a:endParaRPr lang="vi-VN" sz="2800" dirty="0">
              <a:solidFill>
                <a:srgbClr val="7030A0"/>
              </a:solidFill>
              <a:latin typeface="Nunito Black" pitchFamily="2" charset="0"/>
            </a:endParaRPr>
          </a:p>
        </p:txBody>
      </p:sp>
      <p:sp>
        <p:nvSpPr>
          <p:cNvPr id="3" name="Cloud Callout 2"/>
          <p:cNvSpPr/>
          <p:nvPr/>
        </p:nvSpPr>
        <p:spPr>
          <a:xfrm>
            <a:off x="450382" y="1768222"/>
            <a:ext cx="3576986" cy="1827193"/>
          </a:xfrm>
          <a:prstGeom prst="cloudCallout">
            <a:avLst>
              <a:gd name="adj1" fmla="val 53978"/>
              <a:gd name="adj2" fmla="val 32082"/>
            </a:avLst>
          </a:prstGeom>
          <a:solidFill>
            <a:srgbClr val="0070C0"/>
          </a:solidFill>
        </p:spPr>
        <p:txBody>
          <a:bodyPr wrap="square">
            <a:spAutoFit/>
          </a:bodyPr>
          <a:lstStyle/>
          <a:p>
            <a:pPr lvl="0"/>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đọc</a:t>
            </a:r>
            <a:r>
              <a:rPr lang="en-US" sz="2400" dirty="0">
                <a:solidFill>
                  <a:schemeClr val="bg1"/>
                </a:solidFill>
                <a:latin typeface="Nunito Black" pitchFamily="2" charset="0"/>
              </a:rPr>
              <a:t> </a:t>
            </a:r>
            <a:r>
              <a:rPr lang="en-US" sz="2400" dirty="0" err="1">
                <a:solidFill>
                  <a:schemeClr val="bg1"/>
                </a:solidFill>
                <a:latin typeface="Nunito Black" pitchFamily="2" charset="0"/>
              </a:rPr>
              <a:t>đoạn</a:t>
            </a:r>
            <a:r>
              <a:rPr lang="en-US" sz="2400" dirty="0">
                <a:solidFill>
                  <a:schemeClr val="bg1"/>
                </a:solidFill>
                <a:latin typeface="Nunito Black" pitchFamily="2" charset="0"/>
              </a:rPr>
              <a:t> </a:t>
            </a:r>
            <a:r>
              <a:rPr lang="en-US" sz="2400" dirty="0" err="1">
                <a:solidFill>
                  <a:schemeClr val="bg1"/>
                </a:solidFill>
                <a:latin typeface="Nunito Black" pitchFamily="2" charset="0"/>
              </a:rPr>
              <a:t>văn</a:t>
            </a:r>
            <a:r>
              <a:rPr lang="en-US" sz="2400" dirty="0">
                <a:solidFill>
                  <a:schemeClr val="bg1"/>
                </a:solidFill>
                <a:latin typeface="Nunito Black" pitchFamily="2" charset="0"/>
              </a:rPr>
              <a:t> </a:t>
            </a:r>
            <a:r>
              <a:rPr lang="en-US" sz="2400" dirty="0" err="1">
                <a:solidFill>
                  <a:schemeClr val="bg1"/>
                </a:solidFill>
                <a:latin typeface="Nunito Black" pitchFamily="2" charset="0"/>
              </a:rPr>
              <a:t>thứ</a:t>
            </a:r>
            <a:r>
              <a:rPr lang="en-US" sz="2400" dirty="0">
                <a:solidFill>
                  <a:schemeClr val="bg1"/>
                </a:solidFill>
                <a:latin typeface="Nunito Black" pitchFamily="2" charset="0"/>
              </a:rPr>
              <a:t> 2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tìm</a:t>
            </a:r>
            <a:r>
              <a:rPr lang="en-US" sz="2400" dirty="0">
                <a:solidFill>
                  <a:schemeClr val="bg1"/>
                </a:solidFill>
                <a:latin typeface="Nunito Black" pitchFamily="2" charset="0"/>
              </a:rPr>
              <a:t> </a:t>
            </a:r>
            <a:r>
              <a:rPr lang="en-US" sz="2400" dirty="0" err="1">
                <a:solidFill>
                  <a:schemeClr val="bg1"/>
                </a:solidFill>
                <a:latin typeface="Nunito Black" pitchFamily="2" charset="0"/>
              </a:rPr>
              <a:t>câu</a:t>
            </a:r>
            <a:r>
              <a:rPr lang="en-US" sz="2400" dirty="0">
                <a:solidFill>
                  <a:schemeClr val="bg1"/>
                </a:solidFill>
                <a:latin typeface="Nunito Black" pitchFamily="2" charset="0"/>
              </a:rPr>
              <a:t> </a:t>
            </a:r>
            <a:r>
              <a:rPr lang="en-US" sz="2400" dirty="0" err="1">
                <a:solidFill>
                  <a:schemeClr val="bg1"/>
                </a:solidFill>
                <a:latin typeface="Nunito Black" pitchFamily="2" charset="0"/>
              </a:rPr>
              <a:t>trả</a:t>
            </a:r>
            <a:r>
              <a:rPr lang="en-US" sz="2400" dirty="0">
                <a:solidFill>
                  <a:schemeClr val="bg1"/>
                </a:solidFill>
                <a:latin typeface="Nunito Black" pitchFamily="2" charset="0"/>
              </a:rPr>
              <a:t> </a:t>
            </a:r>
            <a:r>
              <a:rPr lang="en-US" sz="2400" dirty="0" err="1">
                <a:solidFill>
                  <a:schemeClr val="bg1"/>
                </a:solidFill>
                <a:latin typeface="Nunito Black" pitchFamily="2" charset="0"/>
              </a:rPr>
              <a:t>lời</a:t>
            </a:r>
            <a:r>
              <a:rPr lang="en-US" sz="2400" dirty="0">
                <a:solidFill>
                  <a:schemeClr val="bg1"/>
                </a:solidFill>
                <a:latin typeface="Nunito Black" pitchFamily="2" charset="0"/>
              </a:rPr>
              <a:t>.</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303059" y="1401539"/>
            <a:ext cx="7503459" cy="3166824"/>
          </a:xfrm>
          <a:prstGeom prst="roundRect">
            <a:avLst/>
          </a:prstGeom>
          <a:solidFill>
            <a:schemeClr val="accent4">
              <a:lumMod val="60000"/>
              <a:lumOff val="40000"/>
            </a:schemeClr>
          </a:solidFill>
        </p:spPr>
        <p:txBody>
          <a:bodyPr wrap="square">
            <a:spAutoFit/>
          </a:bodyPr>
          <a:lstStyle/>
          <a:p>
            <a:pPr lvl="0" algn="just">
              <a:defRPr/>
            </a:pPr>
            <a:r>
              <a:rPr lang="vi-VN" sz="2000" dirty="0">
                <a:solidFill>
                  <a:schemeClr val="accent4">
                    <a:lumMod val="50000"/>
                  </a:schemeClr>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2">
              <a:lumMod val="20000"/>
              <a:lumOff val="80000"/>
            </a:schemeClr>
          </a:solidFill>
        </p:spPr>
        <p:txBody>
          <a:bodyPr wrap="square">
            <a:spAutoFit/>
          </a:bodyPr>
          <a:lstStyle/>
          <a:p>
            <a:pPr lvl="0"/>
            <a:r>
              <a:rPr lang="vi-VN" sz="2000" dirty="0">
                <a:solidFill>
                  <a:srgbClr val="FF0000"/>
                </a:solidFill>
                <a:latin typeface="Nunito Black" pitchFamily="2" charset="0"/>
              </a:rPr>
              <a:t>Chú chó được đặt tên là Cúp. Chú biết chui vào gầm giường lấy trái banh, đem cho bạn nhỏ chiếc khăn lau nhà, đưa hai chân lên trước mỗi khi bạn nhỏ chìa tay cho chú bắt.</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91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307953" y="448880"/>
            <a:ext cx="7446082" cy="578882"/>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3: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nói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sở</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thích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chú</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chó</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3" name="Cloud Callout 2"/>
          <p:cNvSpPr/>
          <p:nvPr/>
        </p:nvSpPr>
        <p:spPr>
          <a:xfrm>
            <a:off x="574063" y="1622992"/>
            <a:ext cx="3576986" cy="2014597"/>
          </a:xfrm>
          <a:prstGeom prst="cloudCallout">
            <a:avLst>
              <a:gd name="adj1" fmla="val 48339"/>
              <a:gd name="adj2" fmla="val 41289"/>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phần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thứ</a:t>
            </a:r>
            <a:r>
              <a:rPr lang="en-US" sz="2000" dirty="0">
                <a:solidFill>
                  <a:schemeClr val="bg1"/>
                </a:solidFill>
                <a:latin typeface="Nunito Black" pitchFamily="2" charset="0"/>
              </a:rPr>
              <a:t> 2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sở</a:t>
            </a:r>
            <a:r>
              <a:rPr lang="en-US" sz="2000" dirty="0">
                <a:solidFill>
                  <a:schemeClr val="bg1"/>
                </a:solidFill>
                <a:latin typeface="Nunito Black" pitchFamily="2" charset="0"/>
              </a:rPr>
              <a:t> </a:t>
            </a:r>
            <a:r>
              <a:rPr lang="en-US" sz="2000" dirty="0" err="1">
                <a:solidFill>
                  <a:schemeClr val="bg1"/>
                </a:solidFill>
                <a:latin typeface="Nunito Black" pitchFamily="2" charset="0"/>
              </a:rPr>
              <a:t>thích</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253944" y="1362357"/>
            <a:ext cx="7503459" cy="3166824"/>
          </a:xfrm>
          <a:prstGeom prst="round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5">
              <a:lumMod val="20000"/>
              <a:lumOff val="80000"/>
            </a:schemeClr>
          </a:solidFill>
        </p:spPr>
        <p:txBody>
          <a:bodyPr wrap="square">
            <a:spAutoFit/>
          </a:bodyPr>
          <a:lstStyle/>
          <a:p>
            <a:pPr lvl="0"/>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chó</a:t>
            </a:r>
            <a:r>
              <a:rPr lang="en-US" sz="2000" dirty="0">
                <a:solidFill>
                  <a:srgbClr val="FF0000"/>
                </a:solidFill>
                <a:latin typeface="Nunito Black" pitchFamily="2" charset="0"/>
              </a:rPr>
              <a:t> </a:t>
            </a:r>
            <a:r>
              <a:rPr lang="en-US" sz="2000" dirty="0" err="1">
                <a:solidFill>
                  <a:srgbClr val="FF0000"/>
                </a:solidFill>
                <a:latin typeface="Nunito Black" pitchFamily="2" charset="0"/>
              </a:rPr>
              <a:t>rất</a:t>
            </a:r>
            <a:r>
              <a:rPr lang="en-US" sz="2000" dirty="0">
                <a:solidFill>
                  <a:srgbClr val="FF0000"/>
                </a:solidFill>
                <a:latin typeface="Nunito Black" pitchFamily="2" charset="0"/>
              </a:rPr>
              <a:t> </a:t>
            </a:r>
            <a:r>
              <a:rPr lang="en-US" sz="2000" dirty="0" err="1">
                <a:solidFill>
                  <a:srgbClr val="FF0000"/>
                </a:solidFill>
                <a:latin typeface="Nunito Black" pitchFamily="2" charset="0"/>
              </a:rPr>
              <a:t>thích</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truyện</a:t>
            </a:r>
            <a:r>
              <a:rPr lang="en-US" sz="2000" dirty="0">
                <a:solidFill>
                  <a:srgbClr val="FF0000"/>
                </a:solidFill>
                <a:latin typeface="Nunito Black" pitchFamily="2" charset="0"/>
              </a:rPr>
              <a:t>. </a:t>
            </a:r>
            <a:r>
              <a:rPr lang="en-US" sz="2000" dirty="0" err="1">
                <a:solidFill>
                  <a:srgbClr val="FF0000"/>
                </a:solidFill>
                <a:latin typeface="Nunito Black" pitchFamily="2" charset="0"/>
              </a:rPr>
              <a:t>Mỗi</a:t>
            </a:r>
            <a:r>
              <a:rPr lang="en-US" sz="2000" dirty="0">
                <a:solidFill>
                  <a:srgbClr val="FF0000"/>
                </a:solidFill>
                <a:latin typeface="Nunito Black" pitchFamily="2" charset="0"/>
              </a:rPr>
              <a:t> </a:t>
            </a:r>
            <a:r>
              <a:rPr lang="en-US" sz="2000" dirty="0" err="1">
                <a:solidFill>
                  <a:srgbClr val="FF0000"/>
                </a:solidFill>
                <a:latin typeface="Nunito Black" pitchFamily="2" charset="0"/>
              </a:rPr>
              <a:t>khi</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cho</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lại</a:t>
            </a:r>
            <a:r>
              <a:rPr lang="en-US" sz="2000" dirty="0">
                <a:solidFill>
                  <a:srgbClr val="FF0000"/>
                </a:solidFill>
                <a:latin typeface="Nunito Black" pitchFamily="2" charset="0"/>
              </a:rPr>
              <a:t> </a:t>
            </a:r>
            <a:r>
              <a:rPr lang="en-US" sz="2000" dirty="0" err="1">
                <a:solidFill>
                  <a:srgbClr val="FF0000"/>
                </a:solidFill>
                <a:latin typeface="Nunito Black" pitchFamily="2" charset="0"/>
              </a:rPr>
              <a:t>nằm</a:t>
            </a:r>
            <a:r>
              <a:rPr lang="en-US" sz="2000" dirty="0">
                <a:solidFill>
                  <a:srgbClr val="FF0000"/>
                </a:solidFill>
                <a:latin typeface="Nunito Black" pitchFamily="2" charset="0"/>
              </a:rPr>
              <a:t> </a:t>
            </a:r>
            <a:r>
              <a:rPr lang="en-US" sz="2000" dirty="0" err="1">
                <a:solidFill>
                  <a:srgbClr val="FF0000"/>
                </a:solidFill>
                <a:latin typeface="Nunito Black" pitchFamily="2" charset="0"/>
              </a:rPr>
              <a:t>khoanh</a:t>
            </a:r>
            <a:r>
              <a:rPr lang="en-US" sz="2000" dirty="0">
                <a:solidFill>
                  <a:srgbClr val="FF0000"/>
                </a:solidFill>
                <a:latin typeface="Nunito Black" pitchFamily="2" charset="0"/>
              </a:rPr>
              <a:t> </a:t>
            </a:r>
            <a:r>
              <a:rPr lang="en-US" sz="2000" dirty="0" err="1">
                <a:solidFill>
                  <a:srgbClr val="FF0000"/>
                </a:solidFill>
                <a:latin typeface="Nunito Black" pitchFamily="2" charset="0"/>
              </a:rPr>
              <a:t>tròn</a:t>
            </a:r>
            <a:r>
              <a:rPr lang="en-US" sz="2000" dirty="0">
                <a:solidFill>
                  <a:srgbClr val="FF0000"/>
                </a:solidFill>
                <a:latin typeface="Nunito Black" pitchFamily="2" charset="0"/>
              </a:rPr>
              <a:t> </a:t>
            </a:r>
            <a:r>
              <a:rPr lang="en-US" sz="2000" dirty="0" err="1">
                <a:solidFill>
                  <a:srgbClr val="FF0000"/>
                </a:solidFill>
                <a:latin typeface="Nunito Black" pitchFamily="2" charset="0"/>
              </a:rPr>
              <a:t>trên</a:t>
            </a:r>
            <a:r>
              <a:rPr lang="en-US" sz="2000" dirty="0">
                <a:solidFill>
                  <a:srgbClr val="FF0000"/>
                </a:solidFill>
                <a:latin typeface="Nunito Black" pitchFamily="2" charset="0"/>
              </a:rPr>
              <a:t> </a:t>
            </a:r>
            <a:r>
              <a:rPr lang="en-US" sz="2000" dirty="0" err="1">
                <a:solidFill>
                  <a:srgbClr val="FF0000"/>
                </a:solidFill>
                <a:latin typeface="Nunito Black" pitchFamily="2" charset="0"/>
              </a:rPr>
              <a:t>lòng</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và</a:t>
            </a:r>
            <a:r>
              <a:rPr lang="en-US" sz="2000" dirty="0">
                <a:solidFill>
                  <a:srgbClr val="FF0000"/>
                </a:solidFill>
                <a:latin typeface="Nunito Black" pitchFamily="2" charset="0"/>
              </a:rPr>
              <a:t> </a:t>
            </a:r>
            <a:r>
              <a:rPr lang="en-US" sz="2000" dirty="0" err="1">
                <a:solidFill>
                  <a:srgbClr val="FF0000"/>
                </a:solidFill>
                <a:latin typeface="Nunito Black" pitchFamily="2" charset="0"/>
              </a:rPr>
              <a:t>ngủ</a:t>
            </a:r>
            <a:r>
              <a:rPr lang="en-US" sz="2000" dirty="0">
                <a:solidFill>
                  <a:srgbClr val="FF0000"/>
                </a:solidFill>
                <a:latin typeface="Nunito Black" pitchFamily="2" charset="0"/>
              </a:rPr>
              <a:t> </a:t>
            </a:r>
            <a:r>
              <a:rPr lang="en-US" sz="2000" dirty="0" err="1">
                <a:solidFill>
                  <a:srgbClr val="FF0000"/>
                </a:solidFill>
                <a:latin typeface="Nunito Black" pitchFamily="2" charset="0"/>
              </a:rPr>
              <a:t>từ</a:t>
            </a:r>
            <a:r>
              <a:rPr lang="en-US" sz="2000" dirty="0">
                <a:solidFill>
                  <a:srgbClr val="FF0000"/>
                </a:solidFill>
                <a:latin typeface="Nunito Black" pitchFamily="2" charset="0"/>
              </a:rPr>
              <a:t> </a:t>
            </a:r>
            <a:r>
              <a:rPr lang="en-US" sz="2000" dirty="0" err="1">
                <a:solidFill>
                  <a:srgbClr val="FF0000"/>
                </a:solidFill>
                <a:latin typeface="Nunito Black" pitchFamily="2" charset="0"/>
              </a:rPr>
              <a:t>lúc</a:t>
            </a:r>
            <a:r>
              <a:rPr lang="en-US" sz="2000" dirty="0">
                <a:solidFill>
                  <a:srgbClr val="FF0000"/>
                </a:solidFill>
                <a:latin typeface="Nunito Black" pitchFamily="2" charset="0"/>
              </a:rPr>
              <a:t> </a:t>
            </a:r>
            <a:r>
              <a:rPr lang="en-US" sz="2000" dirty="0" err="1">
                <a:solidFill>
                  <a:srgbClr val="FF0000"/>
                </a:solidFill>
                <a:latin typeface="Nunito Black" pitchFamily="2" charset="0"/>
              </a:rPr>
              <a:t>nào</a:t>
            </a:r>
            <a:r>
              <a:rPr lang="en-US" sz="2000" dirty="0">
                <a:solidFill>
                  <a:srgbClr val="FF0000"/>
                </a:solidFill>
                <a:latin typeface="Nunito Black" pitchFamily="2" charset="0"/>
              </a:rPr>
              <a:t> </a:t>
            </a:r>
            <a:r>
              <a:rPr lang="en-US" sz="2000" dirty="0" err="1">
                <a:solidFill>
                  <a:srgbClr val="FF0000"/>
                </a:solidFill>
                <a:latin typeface="Nunito Black" pitchFamily="2" charset="0"/>
              </a:rPr>
              <a:t>không</a:t>
            </a:r>
            <a:r>
              <a:rPr lang="en-US" sz="2000" dirty="0">
                <a:solidFill>
                  <a:srgbClr val="FF0000"/>
                </a:solidFill>
                <a:latin typeface="Nunito Black" pitchFamily="2" charset="0"/>
              </a:rPr>
              <a:t> hay.</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1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1376470" y="1584418"/>
            <a:ext cx="4814045" cy="1464231"/>
          </a:xfrm>
          <a:prstGeom prst="wedgeRoundRectCallout">
            <a:avLst>
              <a:gd name="adj1" fmla="val 59762"/>
              <a:gd name="adj2" fmla="val 72936"/>
              <a:gd name="adj3" fmla="val 16667"/>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chi </a:t>
            </a:r>
            <a:r>
              <a:rPr lang="en-US" sz="2000" dirty="0" err="1">
                <a:solidFill>
                  <a:schemeClr val="bg1"/>
                </a:solidFill>
                <a:latin typeface="Nunito Black" pitchFamily="2" charset="0"/>
              </a:rPr>
              <a:t>tiết</a:t>
            </a:r>
            <a:r>
              <a:rPr lang="en-US" sz="2000" dirty="0">
                <a:solidFill>
                  <a:schemeClr val="bg1"/>
                </a:solidFill>
                <a:latin typeface="Nunito Black" pitchFamily="2" charset="0"/>
              </a:rPr>
              <a:t> </a:t>
            </a:r>
            <a:r>
              <a:rPr lang="en-US" sz="2000" dirty="0" err="1">
                <a:solidFill>
                  <a:schemeClr val="bg1"/>
                </a:solidFill>
                <a:latin typeface="Nunito Black" pitchFamily="2" charset="0"/>
              </a:rPr>
              <a:t>thể</a:t>
            </a:r>
            <a:r>
              <a:rPr lang="en-US" sz="2000" dirty="0">
                <a:solidFill>
                  <a:schemeClr val="bg1"/>
                </a:solidFill>
                <a:latin typeface="Nunito Black" pitchFamily="2" charset="0"/>
              </a:rPr>
              <a:t> </a:t>
            </a:r>
            <a:r>
              <a:rPr lang="en-US" sz="2000" dirty="0" err="1">
                <a:solidFill>
                  <a:schemeClr val="bg1"/>
                </a:solidFill>
                <a:latin typeface="Nunito Black" pitchFamily="2" charset="0"/>
              </a:rPr>
              <a:t>hiện</a:t>
            </a:r>
            <a:r>
              <a:rPr lang="en-US" sz="2000" dirty="0">
                <a:solidFill>
                  <a:schemeClr val="bg1"/>
                </a:solidFill>
                <a:latin typeface="Nunito Black" pitchFamily="2" charset="0"/>
              </a:rPr>
              <a:t> </a:t>
            </a:r>
            <a:r>
              <a:rPr lang="en-US" sz="2000" dirty="0" err="1">
                <a:solidFill>
                  <a:schemeClr val="bg1"/>
                </a:solidFill>
                <a:latin typeface="Nunito Black" pitchFamily="2" charset="0"/>
              </a:rPr>
              <a:t>tình</a:t>
            </a:r>
            <a:r>
              <a:rPr lang="en-US" sz="2000" dirty="0">
                <a:solidFill>
                  <a:schemeClr val="bg1"/>
                </a:solidFill>
                <a:latin typeface="Nunito Black" pitchFamily="2" charset="0"/>
              </a:rPr>
              <a:t> </a:t>
            </a:r>
            <a:r>
              <a:rPr lang="en-US" sz="2000" dirty="0" err="1">
                <a:solidFill>
                  <a:schemeClr val="bg1"/>
                </a:solidFill>
                <a:latin typeface="Nunito Black" pitchFamily="2" charset="0"/>
              </a:rPr>
              <a:t>cảm</a:t>
            </a:r>
            <a:r>
              <a:rPr lang="en-US" sz="2000" dirty="0">
                <a:solidFill>
                  <a:schemeClr val="bg1"/>
                </a:solidFill>
                <a:latin typeface="Nunito Black" pitchFamily="2" charset="0"/>
              </a:rPr>
              <a:t> </a:t>
            </a:r>
            <a:r>
              <a:rPr lang="en-US" sz="2000" dirty="0" err="1">
                <a:solidFill>
                  <a:schemeClr val="bg1"/>
                </a:solidFill>
                <a:latin typeface="Nunito Black" pitchFamily="2" charset="0"/>
              </a:rPr>
              <a:t>giữa</a:t>
            </a:r>
            <a:r>
              <a:rPr lang="en-US" sz="2000" dirty="0">
                <a:solidFill>
                  <a:schemeClr val="bg1"/>
                </a:solidFill>
                <a:latin typeface="Nunito Black" pitchFamily="2" charset="0"/>
              </a:rPr>
              <a:t> </a:t>
            </a:r>
            <a:r>
              <a:rPr lang="en-US" sz="2000" dirty="0" err="1">
                <a:solidFill>
                  <a:schemeClr val="bg1"/>
                </a:solidFill>
                <a:latin typeface="Nunito Black" pitchFamily="2" charset="0"/>
              </a:rPr>
              <a:t>bạn</a:t>
            </a:r>
            <a:r>
              <a:rPr lang="en-US" sz="2000" dirty="0">
                <a:solidFill>
                  <a:schemeClr val="bg1"/>
                </a:solidFill>
                <a:latin typeface="Nunito Black" pitchFamily="2" charset="0"/>
              </a:rPr>
              <a:t> </a:t>
            </a:r>
            <a:r>
              <a:rPr lang="en-US" sz="2000" dirty="0" err="1">
                <a:solidFill>
                  <a:schemeClr val="bg1"/>
                </a:solidFill>
                <a:latin typeface="Nunito Black" pitchFamily="2" charset="0"/>
              </a:rPr>
              <a:t>nhỏ</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 </a:t>
            </a:r>
            <a:r>
              <a:rPr lang="en-US" sz="2000" dirty="0" err="1">
                <a:solidFill>
                  <a:schemeClr val="bg1"/>
                </a:solidFill>
                <a:latin typeface="Nunito Black" pitchFamily="2" charset="0"/>
              </a:rPr>
              <a:t>Sau</a:t>
            </a:r>
            <a:r>
              <a:rPr lang="en-US" sz="2000" dirty="0">
                <a:solidFill>
                  <a:schemeClr val="bg1"/>
                </a:solidFill>
                <a:latin typeface="Nunito Black" pitchFamily="2" charset="0"/>
              </a:rPr>
              <a:t> </a:t>
            </a:r>
            <a:r>
              <a:rPr lang="en-US" sz="2000" dirty="0" err="1">
                <a:solidFill>
                  <a:schemeClr val="bg1"/>
                </a:solidFill>
                <a:latin typeface="Nunito Black" pitchFamily="2" charset="0"/>
              </a:rPr>
              <a:t>đó</a:t>
            </a:r>
            <a:r>
              <a:rPr lang="en-US" sz="2000" dirty="0">
                <a:solidFill>
                  <a:schemeClr val="bg1"/>
                </a:solidFill>
                <a:latin typeface="Nunito Black" pitchFamily="2" charset="0"/>
              </a:rPr>
              <a:t> </a:t>
            </a:r>
            <a:r>
              <a:rPr lang="en-US" sz="2000" dirty="0" err="1">
                <a:solidFill>
                  <a:schemeClr val="bg1"/>
                </a:solidFill>
                <a:latin typeface="Nunito Black" pitchFamily="2" charset="0"/>
              </a:rPr>
              <a:t>nêu</a:t>
            </a:r>
            <a:r>
              <a:rPr lang="en-US" sz="2000" dirty="0">
                <a:solidFill>
                  <a:schemeClr val="bg1"/>
                </a:solidFill>
                <a:latin typeface="Nunito Black" pitchFamily="2" charset="0"/>
              </a:rPr>
              <a:t> </a:t>
            </a:r>
            <a:r>
              <a:rPr lang="en-US" sz="2000" dirty="0" err="1">
                <a:solidFill>
                  <a:schemeClr val="bg1"/>
                </a:solidFill>
                <a:latin typeface="Nunito Black" pitchFamily="2" charset="0"/>
              </a:rPr>
              <a:t>lên</a:t>
            </a:r>
            <a:r>
              <a:rPr lang="en-US" sz="2000" dirty="0">
                <a:solidFill>
                  <a:schemeClr val="bg1"/>
                </a:solidFill>
                <a:latin typeface="Nunito Black" pitchFamily="2" charset="0"/>
              </a:rPr>
              <a:t> </a:t>
            </a:r>
            <a:r>
              <a:rPr lang="en-US" sz="2000" dirty="0" err="1">
                <a:solidFill>
                  <a:schemeClr val="bg1"/>
                </a:solidFill>
                <a:latin typeface="Nunito Black" pitchFamily="2" charset="0"/>
              </a:rPr>
              <a:t>suy</a:t>
            </a:r>
            <a:r>
              <a:rPr lang="en-US" sz="2000" dirty="0">
                <a:solidFill>
                  <a:schemeClr val="bg1"/>
                </a:solidFill>
                <a:latin typeface="Nunito Black" pitchFamily="2" charset="0"/>
              </a:rPr>
              <a:t> </a:t>
            </a:r>
            <a:r>
              <a:rPr lang="en-US" sz="2000" dirty="0" err="1">
                <a:solidFill>
                  <a:schemeClr val="bg1"/>
                </a:solidFill>
                <a:latin typeface="Nunito Black" pitchFamily="2" charset="0"/>
              </a:rPr>
              <a:t>nghĩ</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bản</a:t>
            </a:r>
            <a:r>
              <a:rPr lang="en-US" sz="2000" dirty="0">
                <a:solidFill>
                  <a:schemeClr val="bg1"/>
                </a:solidFill>
                <a:latin typeface="Nunito Black" pitchFamily="2" charset="0"/>
              </a:rPr>
              <a:t> </a:t>
            </a:r>
            <a:r>
              <a:rPr lang="en-US" sz="2000" dirty="0" err="1">
                <a:solidFill>
                  <a:schemeClr val="bg1"/>
                </a:solidFill>
                <a:latin typeface="Nunito Black" pitchFamily="2" charset="0"/>
              </a:rPr>
              <a:t>thân</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5" name="Rounded Rectangle 4"/>
          <p:cNvSpPr/>
          <p:nvPr/>
        </p:nvSpPr>
        <p:spPr>
          <a:xfrm>
            <a:off x="7067937" y="1385941"/>
            <a:ext cx="4706756" cy="2145268"/>
          </a:xfrm>
          <a:prstGeom prst="roundRect">
            <a:avLst/>
          </a:prstGeom>
          <a:solidFill>
            <a:schemeClr val="accent2">
              <a:lumMod val="40000"/>
              <a:lumOff val="60000"/>
            </a:schemeClr>
          </a:solidFill>
        </p:spPr>
        <p:txBody>
          <a:bodyPr wrap="square">
            <a:spAutoFit/>
          </a:bodyPr>
          <a:lstStyle/>
          <a:p>
            <a:pPr lvl="0" algn="just">
              <a:defRPr/>
            </a:pPr>
            <a:r>
              <a:rPr lang="vi-VN" sz="20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endParaRPr kumimoji="0" lang="vi-VN"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6" name="Rounded Rectangle 5"/>
          <p:cNvSpPr/>
          <p:nvPr/>
        </p:nvSpPr>
        <p:spPr>
          <a:xfrm>
            <a:off x="1655496" y="3589499"/>
            <a:ext cx="8577716" cy="2826306"/>
          </a:xfrm>
          <a:prstGeom prst="roundRect">
            <a:avLst/>
          </a:prstGeom>
          <a:solidFill>
            <a:schemeClr val="accent6">
              <a:lumMod val="40000"/>
              <a:lumOff val="60000"/>
            </a:schemeClr>
          </a:solidFill>
        </p:spPr>
        <p:txBody>
          <a:bodyPr wrap="square">
            <a:spAutoFit/>
          </a:bodyPr>
          <a:lstStyle/>
          <a:p>
            <a:r>
              <a:rPr lang="vi-VN" sz="2000" dirty="0">
                <a:solidFill>
                  <a:srgbClr val="FF0000"/>
                </a:solidFill>
                <a:latin typeface="Nunito Black" pitchFamily="2" charset="0"/>
              </a:rPr>
              <a:t>Những chi tiết thể hiện tình cảm giữa bạn nhỏ và chú chó là:</a:t>
            </a:r>
          </a:p>
          <a:p>
            <a:r>
              <a:rPr lang="vi-VN" sz="2000" dirty="0">
                <a:solidFill>
                  <a:srgbClr val="FF0000"/>
                </a:solidFill>
                <a:latin typeface="Nunito Black" pitchFamily="2" charset="0"/>
              </a:rPr>
              <a:t>- ngày ngày quấn quýt bên nhau</a:t>
            </a:r>
          </a:p>
          <a:p>
            <a:r>
              <a:rPr lang="vi-VN" sz="2000" dirty="0">
                <a:solidFill>
                  <a:srgbClr val="FF0000"/>
                </a:solidFill>
                <a:latin typeface="Nunito Black" pitchFamily="2" charset="0"/>
              </a:rPr>
              <a:t>- mỗi khi bạn nhỏ đi học về, chú chó chạy vọt ra, chồm hai chân trước lên mừng rỡ</a:t>
            </a:r>
          </a:p>
          <a:p>
            <a:r>
              <a:rPr lang="vi-VN" sz="2000" dirty="0">
                <a:solidFill>
                  <a:srgbClr val="FF0000"/>
                </a:solidFill>
                <a:latin typeface="Nunito Black" pitchFamily="2" charset="0"/>
              </a:rPr>
              <a:t>- bạn nhỏ cúi xuống vỗ về chú chó</a:t>
            </a:r>
          </a:p>
          <a:p>
            <a:r>
              <a:rPr lang="vi-VN" sz="2000" dirty="0">
                <a:solidFill>
                  <a:srgbClr val="FF0000"/>
                </a:solidFill>
                <a:latin typeface="Nunito Black" pitchFamily="2" charset="0"/>
              </a:rPr>
              <a:t>- chú chó âu yếm dụi mõm vào chân bạn nhỏ</a:t>
            </a:r>
          </a:p>
          <a:p>
            <a:r>
              <a:rPr lang="vi-VN" sz="2000" dirty="0">
                <a:solidFill>
                  <a:srgbClr val="FF0000"/>
                </a:solidFill>
                <a:latin typeface="Nunito Black" pitchFamily="2" charset="0"/>
              </a:rPr>
              <a:t>Em cảm thấy bạn nhỏ và chú chó giống như những người bạn thân thiết của nhau.</a:t>
            </a:r>
          </a:p>
        </p:txBody>
      </p:sp>
      <p:sp>
        <p:nvSpPr>
          <p:cNvPr id="7" name="Arrow: Right 16">
            <a:extLst>
              <a:ext uri="{FF2B5EF4-FFF2-40B4-BE49-F238E27FC236}">
                <a16:creationId xmlns:a16="http://schemas.microsoft.com/office/drawing/2014/main" id="{20A2D69E-61A8-ECFB-AD2D-86A364EF4EC5}"/>
              </a:ext>
            </a:extLst>
          </p:cNvPr>
          <p:cNvSpPr/>
          <p:nvPr/>
        </p:nvSpPr>
        <p:spPr>
          <a:xfrm>
            <a:off x="1164679" y="443771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307953" y="354751"/>
            <a:ext cx="9261435" cy="919401"/>
          </a:xfrm>
          <a:prstGeom prst="roundRect">
            <a:avLst/>
          </a:prstGeom>
          <a:noFill/>
          <a:ln w="57150">
            <a:solidFill>
              <a:srgbClr val="0070C0"/>
            </a:solidFill>
          </a:ln>
        </p:spPr>
        <p:txBody>
          <a:bodyPr wrap="square">
            <a:spAutoFit/>
          </a:bodyPr>
          <a:lstStyle/>
          <a:p>
            <a:r>
              <a:rPr lang="en-US" sz="2400" b="1" dirty="0" err="1">
                <a:solidFill>
                  <a:srgbClr val="0070C0"/>
                </a:solidFill>
                <a:latin typeface="Nunito Black" pitchFamily="2" charset="0"/>
              </a:rPr>
              <a:t>Câu</a:t>
            </a:r>
            <a:r>
              <a:rPr lang="en-US" sz="2400" b="1" dirty="0">
                <a:solidFill>
                  <a:srgbClr val="0070C0"/>
                </a:solidFill>
                <a:latin typeface="Nunito Black" pitchFamily="2" charset="0"/>
              </a:rPr>
              <a:t> 4:</a:t>
            </a:r>
            <a:r>
              <a:rPr lang="en-US" sz="2400" b="1" dirty="0">
                <a:latin typeface="Nunito Black" pitchFamily="2" charset="0"/>
              </a:rPr>
              <a:t> </a:t>
            </a:r>
            <a:r>
              <a:rPr lang="en-US" sz="2400" b="1" dirty="0" err="1">
                <a:solidFill>
                  <a:srgbClr val="00B050"/>
                </a:solidFill>
                <a:latin typeface="Nunito Black" pitchFamily="2" charset="0"/>
              </a:rPr>
              <a:t>Tìm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những</a:t>
            </a:r>
            <a:r>
              <a:rPr lang="en-US" sz="2400" b="1" dirty="0">
                <a:solidFill>
                  <a:srgbClr val="00B050"/>
                </a:solidFill>
                <a:latin typeface="Nunito Black" pitchFamily="2" charset="0"/>
              </a:rPr>
              <a:t> chi </a:t>
            </a:r>
            <a:r>
              <a:rPr lang="en-US" sz="2400" b="1" dirty="0" err="1">
                <a:solidFill>
                  <a:srgbClr val="00B050"/>
                </a:solidFill>
                <a:latin typeface="Nunito Black" pitchFamily="2" charset="0"/>
              </a:rPr>
              <a:t>tiết</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thể</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hiện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giữa</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bạn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nhỏ</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và</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chú</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chó</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Em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nghĩ</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gì</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về</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đó</a:t>
            </a:r>
            <a:endParaRPr lang="en-US" sz="2400" dirty="0">
              <a:solidFill>
                <a:srgbClr val="00B050"/>
              </a:solidFill>
              <a:latin typeface="Nunito Black" pitchFamily="2" charset="0"/>
            </a:endParaRPr>
          </a:p>
        </p:txBody>
      </p:sp>
    </p:spTree>
    <p:extLst>
      <p:ext uri="{BB962C8B-B14F-4D97-AF65-F5344CB8AC3E}">
        <p14:creationId xmlns:p14="http://schemas.microsoft.com/office/powerpoint/2010/main" val="3745896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0000"/>
                </a:solidFill>
                <a:effectLst/>
                <a:uLnTx/>
                <a:uFillTx/>
                <a:latin typeface="Nunito Black" pitchFamily="2" charset="0"/>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117565"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BFB8A126-31B1-C7E5-FAE1-8866E0C5C3B3}"/>
              </a:ext>
            </a:extLst>
          </p:cNvPr>
          <p:cNvSpPr txBox="1"/>
          <p:nvPr/>
        </p:nvSpPr>
        <p:spPr>
          <a:xfrm>
            <a:off x="1191926" y="313347"/>
            <a:ext cx="2726931"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diễn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cảm</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221278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noProof="0" dirty="0">
                <a:solidFill>
                  <a:srgbClr val="FF0000"/>
                </a:solidFill>
                <a:latin typeface="Nunito Black" pitchFamily="2" charset="0"/>
              </a:rPr>
              <a:t>ĐỌC MỞ RỘNG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3611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r>
              <a:rPr lang="vi-VN" sz="2000" dirty="0">
                <a:solidFill>
                  <a:schemeClr val="accent2">
                    <a:lumMod val="50000"/>
                  </a:schemeClr>
                </a:solidFill>
                <a:latin typeface="Nunito Black" pitchFamily="2" charset="0"/>
              </a:rPr>
              <a:t>Em tìm đọc ở sách báo, trên mạng hoặc hỏi người thân trong gia đình và điền thông tin vào phiếu đọc sách.</a:t>
            </a:r>
            <a:endParaRPr lang="en-US" sz="20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90995" y="1814957"/>
            <a:ext cx="5632274"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Chú gà trống nhỏ</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gà trống nhỏ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mào màu đỏ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mỏ màu vàng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Đập cánh gáy vang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Dưới giàn bông bí</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đuôi màu tía</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Óng mượt làm sao!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nhảy lên cao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 ò o ó!</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latin typeface="Nunito Black" pitchFamily="2" charset="0"/>
              </a:rPr>
              <a:t>            </a:t>
            </a:r>
            <a:r>
              <a:rPr lang="en-US" sz="2400" dirty="0">
                <a:solidFill>
                  <a:srgbClr val="002060"/>
                </a:solidFill>
                <a:latin typeface="Nunito Black" pitchFamily="2" charset="0"/>
              </a:rPr>
              <a:t>(</a:t>
            </a:r>
            <a:r>
              <a:rPr lang="en-US" sz="2400" dirty="0" err="1">
                <a:solidFill>
                  <a:srgbClr val="002060"/>
                </a:solidFill>
                <a:latin typeface="Nunito Black" pitchFamily="2" charset="0"/>
              </a:rPr>
              <a:t>Nguyễn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Lãm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Thắng</a:t>
            </a:r>
            <a:r>
              <a:rPr lang="en-US" sz="2400" dirty="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ounded Rectangle 7"/>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sp>
        <p:nvSpPr>
          <p:cNvPr id="11" name="Rectangle 10"/>
          <p:cNvSpPr/>
          <p:nvPr/>
        </p:nvSpPr>
        <p:spPr>
          <a:xfrm>
            <a:off x="2545339" y="1997839"/>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r>
              <a:rPr lang="en-US" sz="2400" b="1" dirty="0" err="1">
                <a:solidFill>
                  <a:srgbClr val="2888E1"/>
                </a:solidFill>
                <a:latin typeface="Nunito Black" pitchFamily="2" charset="0"/>
              </a:rPr>
              <a:t>Câu</a:t>
            </a:r>
            <a:r>
              <a:rPr lang="en-US" sz="2400" b="1" dirty="0">
                <a:solidFill>
                  <a:srgbClr val="2888E1"/>
                </a:solidFill>
                <a:latin typeface="Nunito Black" pitchFamily="2" charset="0"/>
              </a:rPr>
              <a:t> 2: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chi </a:t>
            </a:r>
            <a:r>
              <a:rPr lang="en-US" sz="2400" b="1" dirty="0" err="1">
                <a:solidFill>
                  <a:srgbClr val="002060"/>
                </a:solidFill>
                <a:latin typeface="Nunito Black" pitchFamily="2" charset="0"/>
              </a:rPr>
              <a:t>tiết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thấy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thú</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vị</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endParaRPr lang="en-US" sz="2400" dirty="0">
              <a:solidFill>
                <a:srgbClr val="002060"/>
              </a:solidFill>
              <a:latin typeface="Nunito Black" pitchFamily="2" charset="0"/>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r>
              <a:rPr lang="vi-VN" sz="2400" dirty="0">
                <a:solidFill>
                  <a:schemeClr val="bg1"/>
                </a:solidFill>
                <a:latin typeface="Nunito Black" pitchFamily="2" charset="0"/>
              </a:rPr>
              <a:t>Em dựa vào bài đọc mà mình đã tìm đọc ở bài tập trước để chia sẻ.</a:t>
            </a:r>
            <a:endParaRPr lang="en-US" sz="2400" dirty="0">
              <a:solidFill>
                <a:schemeClr val="bg1"/>
              </a:solidFill>
              <a:latin typeface="Nunito Black" pitchFamily="2" charset="0"/>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r>
              <a:rPr lang="en-US" sz="2800" dirty="0" err="1">
                <a:solidFill>
                  <a:srgbClr val="FF0000"/>
                </a:solidFill>
                <a:latin typeface="Nunito Black" pitchFamily="2" charset="0"/>
              </a:rPr>
              <a:t>Ví</a:t>
            </a:r>
            <a:r>
              <a:rPr lang="en-US" sz="2800" dirty="0">
                <a:solidFill>
                  <a:srgbClr val="FF0000"/>
                </a:solidFill>
                <a:latin typeface="Nunito Black" pitchFamily="2" charset="0"/>
              </a:rPr>
              <a:t> </a:t>
            </a:r>
            <a:r>
              <a:rPr lang="en-US" sz="2800" dirty="0" err="1">
                <a:solidFill>
                  <a:srgbClr val="FF0000"/>
                </a:solidFill>
                <a:latin typeface="Nunito Black" pitchFamily="2" charset="0"/>
              </a:rPr>
              <a:t>dụ</a:t>
            </a:r>
            <a:r>
              <a:rPr lang="en-US" sz="2800" dirty="0">
                <a:solidFill>
                  <a:srgbClr val="FF0000"/>
                </a:solidFill>
                <a:latin typeface="Nunito Black" pitchFamily="2" charset="0"/>
              </a:rPr>
              <a:t>: </a:t>
            </a:r>
            <a:r>
              <a:rPr lang="vi-VN" sz="2800" dirty="0">
                <a:solidFill>
                  <a:srgbClr val="FF0000"/>
                </a:solidFill>
                <a:latin typeface="Nunito Black" pitchFamily="2" charset="0"/>
              </a:rPr>
              <a:t>Trong bài thơ Chú gà trống nhỏ mà tớ tìm đọc được, chú gà trống được miêu tả rất đáng yêu, nghộ nghĩnh.</a:t>
            </a:r>
            <a:endParaRPr lang="en-US" sz="2800" dirty="0">
              <a:solidFill>
                <a:srgbClr val="FF0000"/>
              </a:solidFill>
              <a:latin typeface="Nunito Black"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3+4</a:t>
            </a:r>
          </a:p>
        </p:txBody>
      </p:sp>
    </p:spTree>
    <p:extLst>
      <p:ext uri="{BB962C8B-B14F-4D97-AF65-F5344CB8AC3E}">
        <p14:creationId xmlns:p14="http://schemas.microsoft.com/office/powerpoint/2010/main" val="394976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330824" y="3425011"/>
            <a:ext cx="6974541"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rPr>
              <a:t>LUYỆN</a:t>
            </a:r>
            <a:r>
              <a:rPr kumimoji="0" lang="en-US" sz="8000" b="0" i="0" u="none" strike="noStrike" kern="1200" cap="none" spc="0" normalizeH="0" noProof="0" dirty="0">
                <a:ln>
                  <a:noFill/>
                </a:ln>
                <a:solidFill>
                  <a:srgbClr val="00B050"/>
                </a:solidFill>
                <a:effectLst/>
                <a:uLnTx/>
                <a:uFillTx/>
                <a:latin typeface="Nunito Black" pitchFamily="2" charset="0"/>
                <a:ea typeface="+mn-ea"/>
                <a:cs typeface="+mn-cs"/>
              </a:rPr>
              <a:t> TỪ VÀ CÂU</a:t>
            </a:r>
            <a:endPar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992662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22960" y="710572"/>
            <a:ext cx="10058399" cy="578882"/>
          </a:xfrm>
          <a:prstGeom prst="roundRect">
            <a:avLst/>
          </a:prstGeom>
          <a:ln w="57150">
            <a:solidFill>
              <a:srgbClr val="0070C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B050"/>
                </a:solidFill>
                <a:latin typeface="Nunito Black" pitchFamily="2" charset="0"/>
              </a:rPr>
              <a:t>Tìm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ngữ</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về</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bạn</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trong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nhà</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theo</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nhóm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sau</a:t>
            </a:r>
            <a:r>
              <a:rPr lang="en-US" sz="2800" b="1" dirty="0">
                <a:solidFill>
                  <a:srgbClr val="00B050"/>
                </a:solidFill>
                <a:latin typeface="Nunito Black" pitchFamily="2" charset="0"/>
              </a:rPr>
              <a:t>:</a:t>
            </a:r>
            <a:endParaRPr lang="en-US" sz="2800" dirty="0">
              <a:solidFill>
                <a:srgbClr val="00B05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7" name="Rounded Rectangle 6"/>
          <p:cNvSpPr/>
          <p:nvPr/>
        </p:nvSpPr>
        <p:spPr>
          <a:xfrm>
            <a:off x="3239589" y="1720504"/>
            <a:ext cx="1972491"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Vật</a:t>
            </a:r>
            <a:r>
              <a:rPr lang="en-US" sz="2800" dirty="0">
                <a:solidFill>
                  <a:srgbClr val="0070C0"/>
                </a:solidFill>
                <a:latin typeface="Nunito Black" pitchFamily="2" charset="0"/>
              </a:rPr>
              <a:t> </a:t>
            </a:r>
            <a:r>
              <a:rPr lang="en-US" sz="2800" dirty="0" err="1">
                <a:solidFill>
                  <a:srgbClr val="0070C0"/>
                </a:solidFill>
                <a:latin typeface="Nunito Black" pitchFamily="2" charset="0"/>
              </a:rPr>
              <a:t>nuôi</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mèo</a:t>
            </a:r>
            <a:endParaRPr lang="en-US" sz="2800" dirty="0">
              <a:solidFill>
                <a:srgbClr val="002060"/>
              </a:solidFill>
              <a:latin typeface="Nunito Black" pitchFamily="2" charset="0"/>
            </a:endParaRPr>
          </a:p>
        </p:txBody>
      </p:sp>
      <p:sp>
        <p:nvSpPr>
          <p:cNvPr id="9" name="Rounded Rectangle 8"/>
          <p:cNvSpPr/>
          <p:nvPr/>
        </p:nvSpPr>
        <p:spPr>
          <a:xfrm>
            <a:off x="6700326" y="1720504"/>
            <a:ext cx="2482862"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Đồ</a:t>
            </a:r>
            <a:r>
              <a:rPr lang="en-US" sz="2800" dirty="0">
                <a:solidFill>
                  <a:srgbClr val="0070C0"/>
                </a:solidFill>
                <a:latin typeface="Nunito Black" pitchFamily="2" charset="0"/>
              </a:rPr>
              <a:t> </a:t>
            </a:r>
            <a:r>
              <a:rPr lang="en-US" sz="2800" dirty="0" err="1">
                <a:solidFill>
                  <a:srgbClr val="0070C0"/>
                </a:solidFill>
                <a:latin typeface="Nunito Black" pitchFamily="2" charset="0"/>
              </a:rPr>
              <a:t>đạc</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quạt</a:t>
            </a:r>
            <a:r>
              <a:rPr lang="en-US" sz="2800" dirty="0">
                <a:solidFill>
                  <a:srgbClr val="002060"/>
                </a:solidFill>
                <a:latin typeface="Nunito Black" pitchFamily="2" charset="0"/>
              </a:rPr>
              <a:t> </a:t>
            </a:r>
            <a:r>
              <a:rPr lang="en-US" sz="2800" dirty="0" err="1">
                <a:solidFill>
                  <a:srgbClr val="002060"/>
                </a:solidFill>
                <a:latin typeface="Nunito Black" pitchFamily="2" charset="0"/>
              </a:rPr>
              <a:t>điện</a:t>
            </a:r>
            <a:endParaRPr lang="en-US" sz="2800" dirty="0">
              <a:solidFill>
                <a:srgbClr val="002060"/>
              </a:solidFill>
              <a:latin typeface="Nunito Black" pitchFamily="2" charset="0"/>
            </a:endParaRPr>
          </a:p>
        </p:txBody>
      </p:sp>
      <p:sp>
        <p:nvSpPr>
          <p:cNvPr id="10" name="Rounded Rectangle 9"/>
          <p:cNvSpPr/>
          <p:nvPr/>
        </p:nvSpPr>
        <p:spPr>
          <a:xfrm>
            <a:off x="2690949" y="3496603"/>
            <a:ext cx="6792686" cy="2553891"/>
          </a:xfrm>
          <a:prstGeom prst="roundRect">
            <a:avLst/>
          </a:prstGeom>
          <a:ln w="57150">
            <a:solidFill>
              <a:srgbClr val="00B050"/>
            </a:solidFill>
          </a:ln>
        </p:spPr>
        <p:txBody>
          <a:bodyPr wrap="square">
            <a:spAutoFit/>
          </a:bodyPr>
          <a:lstStyle/>
          <a:p>
            <a:pPr algn="just"/>
            <a:r>
              <a:rPr lang="vi-VN" sz="2400" dirty="0">
                <a:solidFill>
                  <a:srgbClr val="002060"/>
                </a:solidFill>
                <a:latin typeface="Nunito Black" pitchFamily="2" charset="0"/>
              </a:rPr>
              <a:t>Vật nuôi: </a:t>
            </a:r>
            <a:r>
              <a:rPr lang="vi-VN" sz="2400" dirty="0">
                <a:solidFill>
                  <a:srgbClr val="FF0000"/>
                </a:solidFill>
                <a:latin typeface="Nunito Black" pitchFamily="2" charset="0"/>
              </a:rPr>
              <a:t>chó, thỏ, gà, cá vàng, chim sáo, vẹt, lợn, rùa, ba ba, chuột, vịt, ngan, ngỗng, bò, trâu, dê,…</a:t>
            </a:r>
          </a:p>
          <a:p>
            <a:pPr algn="just"/>
            <a:r>
              <a:rPr lang="vi-VN" sz="2400" dirty="0">
                <a:solidFill>
                  <a:srgbClr val="002060"/>
                </a:solidFill>
                <a:latin typeface="Nunito Black" pitchFamily="2" charset="0"/>
              </a:rPr>
              <a:t>Đồ đạc: </a:t>
            </a:r>
            <a:r>
              <a:rPr lang="vi-VN" sz="2400" dirty="0">
                <a:solidFill>
                  <a:srgbClr val="FF0000"/>
                </a:solidFill>
                <a:latin typeface="Nunito Black" pitchFamily="2" charset="0"/>
              </a:rPr>
              <a:t>ti vi, tủ lạnh, bàn ăn, đồng hồ, giường, tủ, bát, đĩa, thìa, điều hòa, quạt giấy, bếp ga, rổ, giá, bàn học, đèn học,….</a:t>
            </a:r>
          </a:p>
        </p:txBody>
      </p:sp>
    </p:spTree>
    <p:extLst>
      <p:ext uri="{BB962C8B-B14F-4D97-AF65-F5344CB8AC3E}">
        <p14:creationId xmlns:p14="http://schemas.microsoft.com/office/powerpoint/2010/main" val="413183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201782" y="588168"/>
            <a:ext cx="8739052"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0070C0"/>
                </a:solidFill>
                <a:latin typeface="Nunito Black" pitchFamily="2" charset="0"/>
              </a:rPr>
              <a:t>Đọc đoạn văn dưới đây và trả lời câu hỏi.</a:t>
            </a:r>
            <a:endParaRPr lang="vi-VN" sz="2800" dirty="0">
              <a:solidFill>
                <a:srgbClr val="0070C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6" name="Rounded Rectangle 5"/>
          <p:cNvSpPr/>
          <p:nvPr/>
        </p:nvSpPr>
        <p:spPr>
          <a:xfrm>
            <a:off x="896981" y="1437733"/>
            <a:ext cx="10062756" cy="3371136"/>
          </a:xfrm>
          <a:prstGeom prst="roundRect">
            <a:avLst/>
          </a:prstGeom>
          <a:noFill/>
          <a:ln w="57150">
            <a:solidFill>
              <a:srgbClr val="F136C3"/>
            </a:solidFill>
          </a:ln>
        </p:spPr>
        <p:txBody>
          <a:bodyPr wrap="square">
            <a:spAutoFit/>
          </a:bodyPr>
          <a:lstStyle/>
          <a:p>
            <a:r>
              <a:rPr lang="en-US" sz="2400" dirty="0">
                <a:solidFill>
                  <a:srgbClr val="0070C0"/>
                </a:solidFill>
                <a:latin typeface="Nunito Black" pitchFamily="2" charset="0"/>
              </a:rPr>
              <a:t>	</a:t>
            </a:r>
            <a:r>
              <a:rPr lang="vi-VN" sz="2400" dirty="0">
                <a:solidFill>
                  <a:srgbClr val="002060"/>
                </a:solidFill>
                <a:latin typeface="Nunito Black" pitchFamily="2"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400" dirty="0">
                <a:solidFill>
                  <a:srgbClr val="002060"/>
                </a:solidFill>
                <a:latin typeface="Nunito Black" pitchFamily="2" charset="0"/>
              </a:rPr>
              <a:t>(Theo Phong Thu)</a:t>
            </a:r>
            <a:endParaRPr lang="en-US" sz="2400" dirty="0">
              <a:solidFill>
                <a:srgbClr val="002060"/>
              </a:solidFill>
              <a:latin typeface="Nunito Black" pitchFamily="2" charset="0"/>
            </a:endParaRPr>
          </a:p>
          <a:p>
            <a:r>
              <a:rPr lang="vi-VN" sz="2400" b="1" dirty="0">
                <a:solidFill>
                  <a:schemeClr val="accent2">
                    <a:lumMod val="50000"/>
                  </a:schemeClr>
                </a:solidFill>
                <a:latin typeface="Nunito Black" pitchFamily="2" charset="0"/>
              </a:rPr>
              <a:t>- Cánh buồm trên sông được so sánh với sự vật nào?</a:t>
            </a:r>
            <a:endParaRPr lang="vi-VN" sz="2400" dirty="0">
              <a:solidFill>
                <a:schemeClr val="accent2">
                  <a:lumMod val="50000"/>
                </a:schemeClr>
              </a:solidFill>
              <a:latin typeface="Nunito Black" pitchFamily="2" charset="0"/>
            </a:endParaRPr>
          </a:p>
          <a:p>
            <a:r>
              <a:rPr lang="vi-VN" sz="2400" b="1" dirty="0">
                <a:solidFill>
                  <a:schemeClr val="accent2">
                    <a:lumMod val="50000"/>
                  </a:schemeClr>
                </a:solidFill>
                <a:latin typeface="Nunito Black" pitchFamily="2" charset="0"/>
              </a:rPr>
              <a:t>- Nước sông được ví với sự vật nào?</a:t>
            </a:r>
            <a:endParaRPr lang="vi-VN" sz="2400" dirty="0">
              <a:solidFill>
                <a:schemeClr val="accent2">
                  <a:lumMod val="50000"/>
                </a:schemeClr>
              </a:solidFill>
              <a:latin typeface="Nunito Black" pitchFamily="2" charset="0"/>
            </a:endParaRPr>
          </a:p>
        </p:txBody>
      </p:sp>
      <p:sp>
        <p:nvSpPr>
          <p:cNvPr id="7" name="Rounded Rectangle 6"/>
          <p:cNvSpPr/>
          <p:nvPr/>
        </p:nvSpPr>
        <p:spPr>
          <a:xfrm>
            <a:off x="2304953" y="5198598"/>
            <a:ext cx="7246812" cy="919401"/>
          </a:xfrm>
          <a:prstGeom prst="roundRect">
            <a:avLst/>
          </a:prstGeom>
          <a:noFill/>
          <a:ln w="57150">
            <a:solidFill>
              <a:srgbClr val="C00000"/>
            </a:solidFill>
          </a:ln>
        </p:spPr>
        <p:txBody>
          <a:bodyPr wrap="square">
            <a:spAutoFit/>
          </a:bodyPr>
          <a:lstStyle/>
          <a:p>
            <a:pPr algn="just"/>
            <a:r>
              <a:rPr lang="vi-VN" sz="2400" dirty="0">
                <a:solidFill>
                  <a:srgbClr val="FF0000"/>
                </a:solidFill>
                <a:latin typeface="Nunito Black" pitchFamily="2" charset="0"/>
              </a:rPr>
              <a:t>- Cánh buồm được so sánh với cánh bướm nhỏ.</a:t>
            </a:r>
          </a:p>
          <a:p>
            <a:pPr algn="just"/>
            <a:r>
              <a:rPr lang="vi-VN" sz="2400" dirty="0">
                <a:solidFill>
                  <a:srgbClr val="FF0000"/>
                </a:solidFill>
                <a:latin typeface="Nunito Black" pitchFamily="2" charset="0"/>
              </a:rPr>
              <a:t>- Nước sông được ví như sao bay.</a:t>
            </a:r>
          </a:p>
        </p:txBody>
      </p:sp>
    </p:spTree>
    <p:extLst>
      <p:ext uri="{BB962C8B-B14F-4D97-AF65-F5344CB8AC3E}">
        <p14:creationId xmlns:p14="http://schemas.microsoft.com/office/powerpoint/2010/main" val="2033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8" name="Rounded Rectangle 7"/>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4" name="Group 3"/>
          <p:cNvGrpSpPr/>
          <p:nvPr/>
        </p:nvGrpSpPr>
        <p:grpSpPr>
          <a:xfrm>
            <a:off x="1589688" y="1538258"/>
            <a:ext cx="3732436" cy="2145268"/>
            <a:chOff x="1727838" y="1538258"/>
            <a:chExt cx="3732436" cy="2145268"/>
          </a:xfrm>
        </p:grpSpPr>
        <p:sp>
          <p:nvSpPr>
            <p:cNvPr id="6" name="Rounded Rectangle 5"/>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 name="Group 2"/>
            <p:cNvGrpSpPr/>
            <p:nvPr/>
          </p:nvGrpSpPr>
          <p:grpSpPr>
            <a:xfrm>
              <a:off x="1727838" y="1538258"/>
              <a:ext cx="367445" cy="542206"/>
              <a:chOff x="754994" y="2637019"/>
              <a:chExt cx="362831" cy="542206"/>
            </a:xfrm>
          </p:grpSpPr>
          <p:sp>
            <p:nvSpPr>
              <p:cNvPr id="10" name="Oval 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2" name="Oval 1"/>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1310896" y="3952422"/>
            <a:ext cx="4645767" cy="2145268"/>
            <a:chOff x="1310896" y="3952422"/>
            <a:chExt cx="4645767" cy="2145268"/>
          </a:xfrm>
        </p:grpSpPr>
        <p:sp>
          <p:nvSpPr>
            <p:cNvPr id="11" name="Rounded Rectangle 10"/>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3" name="Group 12"/>
            <p:cNvGrpSpPr/>
            <p:nvPr/>
          </p:nvGrpSpPr>
          <p:grpSpPr>
            <a:xfrm>
              <a:off x="1310896" y="3960455"/>
              <a:ext cx="363342" cy="542206"/>
              <a:chOff x="754994" y="2637019"/>
              <a:chExt cx="362831" cy="542206"/>
            </a:xfrm>
          </p:grpSpPr>
          <p:sp>
            <p:nvSpPr>
              <p:cNvPr id="14" name="Oval 13"/>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15" name="Oval 14"/>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803364" y="1538258"/>
            <a:ext cx="4728755" cy="2145268"/>
            <a:chOff x="5803364" y="1538258"/>
            <a:chExt cx="4728755" cy="2145268"/>
          </a:xfrm>
        </p:grpSpPr>
        <p:sp>
          <p:nvSpPr>
            <p:cNvPr id="9" name="Rounded Rectangle 8"/>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6" name="Group 15"/>
            <p:cNvGrpSpPr/>
            <p:nvPr/>
          </p:nvGrpSpPr>
          <p:grpSpPr>
            <a:xfrm>
              <a:off x="5803364" y="1587902"/>
              <a:ext cx="362831" cy="542206"/>
              <a:chOff x="754994" y="2637019"/>
              <a:chExt cx="362831" cy="542206"/>
            </a:xfrm>
          </p:grpSpPr>
          <p:sp>
            <p:nvSpPr>
              <p:cNvPr id="17" name="Oval 16"/>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8" name="Oval 17"/>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6189847" y="3894488"/>
            <a:ext cx="3973055" cy="2145268"/>
            <a:chOff x="6189847" y="3894488"/>
            <a:chExt cx="3973055" cy="2145268"/>
          </a:xfrm>
        </p:grpSpPr>
        <p:sp>
          <p:nvSpPr>
            <p:cNvPr id="12" name="Rounded Rectangle 11"/>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9" name="Group 18"/>
            <p:cNvGrpSpPr/>
            <p:nvPr/>
          </p:nvGrpSpPr>
          <p:grpSpPr>
            <a:xfrm>
              <a:off x="6189848" y="3894488"/>
              <a:ext cx="364415" cy="542206"/>
              <a:chOff x="754994" y="2637019"/>
              <a:chExt cx="362831" cy="542206"/>
            </a:xfrm>
          </p:grpSpPr>
          <p:sp>
            <p:nvSpPr>
              <p:cNvPr id="20" name="Oval 1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21" name="Oval 20"/>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9594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extLst>
              <p:ext uri="{D42A27DB-BD31-4B8C-83A1-F6EECF244321}">
                <p14:modId xmlns:p14="http://schemas.microsoft.com/office/powerpoint/2010/main" val="1542813855"/>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grpSp>
        <p:nvGrpSpPr>
          <p:cNvPr id="10" name="Group 9"/>
          <p:cNvGrpSpPr/>
          <p:nvPr/>
        </p:nvGrpSpPr>
        <p:grpSpPr>
          <a:xfrm>
            <a:off x="1341494" y="2086896"/>
            <a:ext cx="3732436" cy="1872853"/>
            <a:chOff x="1727838" y="1538258"/>
            <a:chExt cx="3732436" cy="1872853"/>
          </a:xfrm>
        </p:grpSpPr>
        <p:sp>
          <p:nvSpPr>
            <p:cNvPr id="11" name="Rounded Rectangle 10"/>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2" name="Group 11"/>
            <p:cNvGrpSpPr/>
            <p:nvPr/>
          </p:nvGrpSpPr>
          <p:grpSpPr>
            <a:xfrm>
              <a:off x="1727838" y="1538258"/>
              <a:ext cx="367445" cy="542206"/>
              <a:chOff x="754994" y="2637019"/>
              <a:chExt cx="362831" cy="542206"/>
            </a:xfrm>
          </p:grpSpPr>
          <p:sp>
            <p:nvSpPr>
              <p:cNvPr id="13" name="Oval 1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14" name="Oval 1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1127258" y="4132003"/>
            <a:ext cx="4160907" cy="1872853"/>
            <a:chOff x="5803364" y="1538258"/>
            <a:chExt cx="4728755" cy="1872853"/>
          </a:xfrm>
        </p:grpSpPr>
        <p:sp>
          <p:nvSpPr>
            <p:cNvPr id="16" name="Rounded Rectangle 15"/>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7" name="Group 16"/>
            <p:cNvGrpSpPr/>
            <p:nvPr/>
          </p:nvGrpSpPr>
          <p:grpSpPr>
            <a:xfrm>
              <a:off x="5803364" y="1587902"/>
              <a:ext cx="362831" cy="542206"/>
              <a:chOff x="754994" y="2637019"/>
              <a:chExt cx="362831" cy="542206"/>
            </a:xfrm>
          </p:grpSpPr>
          <p:sp>
            <p:nvSpPr>
              <p:cNvPr id="18" name="Oval 1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9" name="Oval 1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21" name="Rectangle 20"/>
          <p:cNvSpPr/>
          <p:nvPr/>
        </p:nvSpPr>
        <p:spPr>
          <a:xfrm>
            <a:off x="5627451" y="2746792"/>
            <a:ext cx="2481125" cy="646331"/>
          </a:xfrm>
          <a:prstGeom prst="rect">
            <a:avLst/>
          </a:prstGeom>
        </p:spPr>
        <p:txBody>
          <a:bodyPr wrap="square">
            <a:spAutoFit/>
          </a:bodyPr>
          <a:lstStyle/>
          <a:p>
            <a:r>
              <a:rPr lang="en-US" dirty="0" err="1">
                <a:solidFill>
                  <a:srgbClr val="0070C0"/>
                </a:solidFill>
                <a:latin typeface="Nunito Black" pitchFamily="2" charset="0"/>
              </a:rPr>
              <a:t>Tàu</a:t>
            </a:r>
            <a:r>
              <a:rPr lang="en-US" dirty="0">
                <a:solidFill>
                  <a:srgbClr val="0070C0"/>
                </a:solidFill>
                <a:latin typeface="Nunito Black" pitchFamily="2" charset="0"/>
              </a:rPr>
              <a:t> </a:t>
            </a:r>
            <a:r>
              <a:rPr lang="en-US" dirty="0" err="1">
                <a:solidFill>
                  <a:srgbClr val="0070C0"/>
                </a:solidFill>
                <a:latin typeface="Nunito Black" pitchFamily="2" charset="0"/>
              </a:rPr>
              <a:t>vươn</a:t>
            </a:r>
            <a:r>
              <a:rPr lang="en-US" dirty="0">
                <a:solidFill>
                  <a:srgbClr val="0070C0"/>
                </a:solidFill>
                <a:latin typeface="Nunito Black" pitchFamily="2" charset="0"/>
              </a:rPr>
              <a:t> </a:t>
            </a:r>
            <a:r>
              <a:rPr lang="en-US" dirty="0" err="1">
                <a:solidFill>
                  <a:srgbClr val="0070C0"/>
                </a:solidFill>
                <a:latin typeface="Nunito Black" pitchFamily="2" charset="0"/>
              </a:rPr>
              <a:t>giữa</a:t>
            </a:r>
            <a:r>
              <a:rPr lang="en-US" dirty="0">
                <a:solidFill>
                  <a:srgbClr val="0070C0"/>
                </a:solidFill>
                <a:latin typeface="Nunito Black" pitchFamily="2" charset="0"/>
              </a:rPr>
              <a:t> </a:t>
            </a:r>
            <a:r>
              <a:rPr lang="en-US" dirty="0" err="1">
                <a:solidFill>
                  <a:srgbClr val="0070C0"/>
                </a:solidFill>
                <a:latin typeface="Nunito Black" pitchFamily="2" charset="0"/>
              </a:rPr>
              <a:t>trời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tay</a:t>
            </a:r>
            <a:r>
              <a:rPr lang="en-US" dirty="0">
                <a:solidFill>
                  <a:srgbClr val="0070C0"/>
                </a:solidFill>
                <a:latin typeface="Nunito Black" pitchFamily="2" charset="0"/>
              </a:rPr>
              <a:t> </a:t>
            </a:r>
            <a:r>
              <a:rPr lang="en-US" dirty="0" err="1">
                <a:solidFill>
                  <a:srgbClr val="0070C0"/>
                </a:solidFill>
                <a:latin typeface="Nunito Black" pitchFamily="2" charset="0"/>
              </a:rPr>
              <a:t>xoè</a:t>
            </a:r>
            <a:r>
              <a:rPr lang="en-US" dirty="0">
                <a:solidFill>
                  <a:srgbClr val="0070C0"/>
                </a:solidFill>
                <a:latin typeface="Nunito Black" pitchFamily="2" charset="0"/>
              </a:rPr>
              <a:t> </a:t>
            </a:r>
            <a:r>
              <a:rPr lang="en-US" dirty="0" err="1">
                <a:solidFill>
                  <a:srgbClr val="0070C0"/>
                </a:solidFill>
                <a:latin typeface="Nunito Black" pitchFamily="2" charset="0"/>
              </a:rPr>
              <a:t>rộng</a:t>
            </a:r>
            <a:r>
              <a:rPr lang="en-US" dirty="0">
                <a:solidFill>
                  <a:srgbClr val="0070C0"/>
                </a:solidFill>
                <a:latin typeface="Nunito Black" pitchFamily="2" charset="0"/>
              </a:rPr>
              <a:t>.</a:t>
            </a:r>
          </a:p>
        </p:txBody>
      </p:sp>
      <p:sp>
        <p:nvSpPr>
          <p:cNvPr id="22" name="Rectangle 21"/>
          <p:cNvSpPr/>
          <p:nvPr/>
        </p:nvSpPr>
        <p:spPr>
          <a:xfrm>
            <a:off x="8252012" y="2608292"/>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tàu</a:t>
            </a:r>
            <a:r>
              <a:rPr lang="en-US" dirty="0">
                <a:solidFill>
                  <a:srgbClr val="00B050"/>
                </a:solidFill>
                <a:latin typeface="Nunito Black" pitchFamily="2" charset="0"/>
              </a:rPr>
              <a:t> </a:t>
            </a:r>
            <a:r>
              <a:rPr lang="en-US" dirty="0" err="1">
                <a:solidFill>
                  <a:srgbClr val="00B050"/>
                </a:solidFill>
                <a:latin typeface="Nunito Black" pitchFamily="2" charset="0"/>
              </a:rPr>
              <a:t>cau</a:t>
            </a:r>
            <a:r>
              <a:rPr lang="en-US" dirty="0">
                <a:solidFill>
                  <a:srgbClr val="00B050"/>
                </a:solidFill>
                <a:latin typeface="Nunito Black" pitchFamily="2" charset="0"/>
              </a:rPr>
              <a:t> </a:t>
            </a:r>
            <a:r>
              <a:rPr lang="en-US" dirty="0" err="1">
                <a:solidFill>
                  <a:srgbClr val="00B050"/>
                </a:solidFill>
                <a:latin typeface="Nunito Black" pitchFamily="2" charset="0"/>
              </a:rPr>
              <a:t>vươn</a:t>
            </a:r>
            <a:r>
              <a:rPr lang="en-US" dirty="0">
                <a:solidFill>
                  <a:srgbClr val="00B050"/>
                </a:solidFill>
                <a:latin typeface="Nunito Black" pitchFamily="2" charset="0"/>
              </a:rPr>
              <a:t> </a:t>
            </a:r>
            <a:r>
              <a:rPr lang="en-US" dirty="0" err="1">
                <a:solidFill>
                  <a:srgbClr val="00B050"/>
                </a:solidFill>
                <a:latin typeface="Nunito Black" pitchFamily="2" charset="0"/>
              </a:rPr>
              <a:t>lên</a:t>
            </a:r>
            <a:r>
              <a:rPr lang="en-US" dirty="0">
                <a:solidFill>
                  <a:srgbClr val="00B050"/>
                </a:solidFill>
                <a:latin typeface="Nunito Black" pitchFamily="2" charset="0"/>
              </a:rPr>
              <a:t> </a:t>
            </a:r>
            <a:r>
              <a:rPr lang="en-US" dirty="0" err="1">
                <a:solidFill>
                  <a:srgbClr val="00B050"/>
                </a:solidFill>
                <a:latin typeface="Nunito Black" pitchFamily="2" charset="0"/>
              </a:rPr>
              <a:t>giữa</a:t>
            </a:r>
            <a:r>
              <a:rPr lang="en-US" dirty="0">
                <a:solidFill>
                  <a:srgbClr val="00B050"/>
                </a:solidFill>
                <a:latin typeface="Nunito Black" pitchFamily="2" charset="0"/>
              </a:rPr>
              <a:t> </a:t>
            </a:r>
            <a:r>
              <a:rPr lang="en-US" dirty="0" err="1">
                <a:solidFill>
                  <a:srgbClr val="00B050"/>
                </a:solidFill>
                <a:latin typeface="Nunito Black" pitchFamily="2" charset="0"/>
              </a:rPr>
              <a:t>trời</a:t>
            </a:r>
            <a:r>
              <a:rPr lang="en-US" dirty="0">
                <a:solidFill>
                  <a:srgbClr val="00B050"/>
                </a:solidFill>
                <a:latin typeface="Nunito Black" pitchFamily="2" charset="0"/>
              </a:rPr>
              <a:t>.</a:t>
            </a:r>
          </a:p>
        </p:txBody>
      </p:sp>
      <p:sp>
        <p:nvSpPr>
          <p:cNvPr id="23" name="Rectangle 22"/>
          <p:cNvSpPr/>
          <p:nvPr/>
        </p:nvSpPr>
        <p:spPr>
          <a:xfrm>
            <a:off x="5733980" y="4871428"/>
            <a:ext cx="1460196" cy="646331"/>
          </a:xfrm>
          <a:prstGeom prst="rect">
            <a:avLst/>
          </a:prstGeom>
        </p:spPr>
        <p:txBody>
          <a:bodyPr wrap="square">
            <a:spAutoFit/>
          </a:bodyPr>
          <a:lstStyle/>
          <a:p>
            <a:r>
              <a:rPr lang="en-US" dirty="0" err="1">
                <a:solidFill>
                  <a:srgbClr val="0070C0"/>
                </a:solidFill>
                <a:latin typeface="Nunito Black" pitchFamily="2" charset="0"/>
              </a:rPr>
              <a:t>Trăng</a:t>
            </a:r>
            <a:r>
              <a:rPr lang="en-US" dirty="0">
                <a:solidFill>
                  <a:srgbClr val="0070C0"/>
                </a:solidFill>
                <a:latin typeface="Nunito Black" pitchFamily="2" charset="0"/>
              </a:rPr>
              <a:t> </a:t>
            </a:r>
            <a:r>
              <a:rPr lang="en-US" dirty="0" err="1">
                <a:solidFill>
                  <a:srgbClr val="0070C0"/>
                </a:solidFill>
                <a:latin typeface="Nunito Black" pitchFamily="2" charset="0"/>
              </a:rPr>
              <a:t>tròn</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cái</a:t>
            </a:r>
            <a:r>
              <a:rPr lang="en-US" dirty="0">
                <a:solidFill>
                  <a:srgbClr val="0070C0"/>
                </a:solidFill>
                <a:latin typeface="Nunito Black" pitchFamily="2" charset="0"/>
              </a:rPr>
              <a:t> </a:t>
            </a:r>
            <a:r>
              <a:rPr lang="en-US" dirty="0" err="1">
                <a:solidFill>
                  <a:srgbClr val="0070C0"/>
                </a:solidFill>
                <a:latin typeface="Nunito Black" pitchFamily="2" charset="0"/>
              </a:rPr>
              <a:t>đĩa</a:t>
            </a:r>
            <a:r>
              <a:rPr lang="en-US" dirty="0">
                <a:solidFill>
                  <a:srgbClr val="0070C0"/>
                </a:solidFill>
                <a:latin typeface="Nunito Black" pitchFamily="2" charset="0"/>
              </a:rPr>
              <a:t>.</a:t>
            </a:r>
          </a:p>
        </p:txBody>
      </p:sp>
      <p:sp>
        <p:nvSpPr>
          <p:cNvPr id="24" name="Rectangle 23"/>
          <p:cNvSpPr/>
          <p:nvPr/>
        </p:nvSpPr>
        <p:spPr>
          <a:xfrm>
            <a:off x="8249627" y="4732928"/>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tang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trăng</a:t>
            </a:r>
            <a:r>
              <a:rPr lang="en-US" dirty="0">
                <a:solidFill>
                  <a:srgbClr val="00B050"/>
                </a:solidFill>
                <a:latin typeface="Nunito Black" pitchFamily="2" charset="0"/>
              </a:rPr>
              <a:t> </a:t>
            </a:r>
            <a:r>
              <a:rPr lang="en-US" dirty="0" err="1">
                <a:solidFill>
                  <a:srgbClr val="00B050"/>
                </a:solidFill>
                <a:latin typeface="Nunito Black" pitchFamily="2" charset="0"/>
              </a:rPr>
              <a:t>tròn</a:t>
            </a:r>
            <a:r>
              <a:rPr lang="en-US" dirty="0">
                <a:solidFill>
                  <a:srgbClr val="00B050"/>
                </a:solidFill>
                <a:latin typeface="Nunito Black" pitchFamily="2" charset="0"/>
              </a:rPr>
              <a:t>.</a:t>
            </a:r>
          </a:p>
        </p:txBody>
      </p:sp>
      <p:pic>
        <p:nvPicPr>
          <p:cNvPr id="9" name="Picture 4" descr="Phạm Hoan: TRĂNG SÁNG SÂN NHÀ EM - Trần Đăng Khoa."/>
          <p:cNvPicPr>
            <a:picLocks noChangeAspect="1" noChangeArrowheads="1"/>
          </p:cNvPicPr>
          <p:nvPr/>
        </p:nvPicPr>
        <p:blipFill rotWithShape="1">
          <a:blip r:embed="rId4">
            <a:extLst>
              <a:ext uri="{28A0092B-C50C-407E-A947-70E740481C1C}">
                <a14:useLocalDpi xmlns:a14="http://schemas.microsoft.com/office/drawing/2010/main" val="0"/>
              </a:ext>
            </a:extLst>
          </a:blip>
          <a:srcRect b="8285"/>
          <a:stretch/>
        </p:blipFill>
        <p:spPr bwMode="auto">
          <a:xfrm>
            <a:off x="9964271" y="5276406"/>
            <a:ext cx="2150221" cy="151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nvGraphicFramePr>
        <p:xfrm>
          <a:off x="1082379" y="1528350"/>
          <a:ext cx="9864295" cy="480713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25" name="Group 24"/>
          <p:cNvGrpSpPr/>
          <p:nvPr/>
        </p:nvGrpSpPr>
        <p:grpSpPr>
          <a:xfrm>
            <a:off x="1201782" y="2085580"/>
            <a:ext cx="4095179" cy="1872853"/>
            <a:chOff x="1310896" y="3952422"/>
            <a:chExt cx="4095179" cy="1872853"/>
          </a:xfrm>
        </p:grpSpPr>
        <p:sp>
          <p:nvSpPr>
            <p:cNvPr id="26" name="Rounded Rectangle 25"/>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27" name="Group 26"/>
            <p:cNvGrpSpPr/>
            <p:nvPr/>
          </p:nvGrpSpPr>
          <p:grpSpPr>
            <a:xfrm>
              <a:off x="1310896" y="3960455"/>
              <a:ext cx="363342" cy="542206"/>
              <a:chOff x="754994" y="2637019"/>
              <a:chExt cx="362831" cy="542206"/>
            </a:xfrm>
          </p:grpSpPr>
          <p:sp>
            <p:nvSpPr>
              <p:cNvPr id="28" name="Oval 2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29" name="Oval 2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p:cNvGrpSpPr/>
          <p:nvPr/>
        </p:nvGrpSpPr>
        <p:grpSpPr>
          <a:xfrm>
            <a:off x="1267097" y="4258819"/>
            <a:ext cx="3385227" cy="1872853"/>
            <a:chOff x="6189847" y="3894488"/>
            <a:chExt cx="3973055" cy="1872853"/>
          </a:xfrm>
        </p:grpSpPr>
        <p:sp>
          <p:nvSpPr>
            <p:cNvPr id="31" name="Rounded Rectangle 30"/>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2" name="Group 31"/>
            <p:cNvGrpSpPr/>
            <p:nvPr/>
          </p:nvGrpSpPr>
          <p:grpSpPr>
            <a:xfrm>
              <a:off x="6189848" y="3894488"/>
              <a:ext cx="364415" cy="542206"/>
              <a:chOff x="754994" y="2637019"/>
              <a:chExt cx="362831" cy="542206"/>
            </a:xfrm>
          </p:grpSpPr>
          <p:sp>
            <p:nvSpPr>
              <p:cNvPr id="33" name="Oval 3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34" name="Oval 3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p:cNvSpPr/>
          <p:nvPr/>
        </p:nvSpPr>
        <p:spPr>
          <a:xfrm>
            <a:off x="5569131" y="2549324"/>
            <a:ext cx="2425337" cy="923330"/>
          </a:xfrm>
          <a:prstGeom prst="rect">
            <a:avLst/>
          </a:prstGeom>
        </p:spPr>
        <p:txBody>
          <a:bodyPr wrap="square">
            <a:spAutoFit/>
          </a:bodyPr>
          <a:lstStyle/>
          <a:p>
            <a:r>
              <a:rPr lang="en-US" dirty="0" err="1">
                <a:solidFill>
                  <a:srgbClr val="0070C0"/>
                </a:solidFill>
                <a:latin typeface="Nunito Black" pitchFamily="2" charset="0"/>
              </a:rPr>
              <a:t>Sương</a:t>
            </a:r>
            <a:r>
              <a:rPr lang="en-US" dirty="0">
                <a:solidFill>
                  <a:srgbClr val="0070C0"/>
                </a:solidFill>
                <a:latin typeface="Nunito Black" pitchFamily="2" charset="0"/>
              </a:rPr>
              <a:t> </a:t>
            </a:r>
            <a:r>
              <a:rPr lang="en-US" dirty="0" err="1">
                <a:solidFill>
                  <a:srgbClr val="0070C0"/>
                </a:solidFill>
                <a:latin typeface="Nunito Black" pitchFamily="2" charset="0"/>
              </a:rPr>
              <a:t>trắng</a:t>
            </a:r>
            <a:r>
              <a:rPr lang="en-US" dirty="0">
                <a:solidFill>
                  <a:srgbClr val="0070C0"/>
                </a:solidFill>
                <a:latin typeface="Nunito Black" pitchFamily="2" charset="0"/>
              </a:rPr>
              <a:t> </a:t>
            </a:r>
            <a:r>
              <a:rPr lang="en-US" dirty="0" err="1">
                <a:solidFill>
                  <a:srgbClr val="0070C0"/>
                </a:solidFill>
                <a:latin typeface="Nunito Black" pitchFamily="2" charset="0"/>
              </a:rPr>
              <a:t>viền</a:t>
            </a:r>
            <a:r>
              <a:rPr lang="en-US" dirty="0">
                <a:solidFill>
                  <a:srgbClr val="0070C0"/>
                </a:solidFill>
                <a:latin typeface="Nunito Black" pitchFamily="2" charset="0"/>
              </a:rPr>
              <a:t> </a:t>
            </a:r>
          </a:p>
          <a:p>
            <a:r>
              <a:rPr lang="en-US" dirty="0" err="1">
                <a:solidFill>
                  <a:srgbClr val="0070C0"/>
                </a:solidFill>
                <a:latin typeface="Nunito Black" pitchFamily="2" charset="0"/>
              </a:rPr>
              <a:t>Quanh</a:t>
            </a:r>
            <a:r>
              <a:rPr lang="en-US" dirty="0">
                <a:solidFill>
                  <a:srgbClr val="0070C0"/>
                </a:solidFill>
                <a:latin typeface="Nunito Black" pitchFamily="2" charset="0"/>
              </a:rPr>
              <a:t> </a:t>
            </a:r>
            <a:r>
              <a:rPr lang="en-US" dirty="0" err="1">
                <a:solidFill>
                  <a:srgbClr val="0070C0"/>
                </a:solidFill>
                <a:latin typeface="Nunito Black" pitchFamily="2" charset="0"/>
              </a:rPr>
              <a:t>núi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một</a:t>
            </a:r>
            <a:endParaRPr lang="en-US" dirty="0">
              <a:solidFill>
                <a:srgbClr val="0070C0"/>
              </a:solidFill>
              <a:latin typeface="Nunito Black" pitchFamily="2" charset="0"/>
            </a:endParaRPr>
          </a:p>
          <a:p>
            <a:r>
              <a:rPr lang="en-US" dirty="0" err="1">
                <a:solidFill>
                  <a:srgbClr val="0070C0"/>
                </a:solidFill>
                <a:latin typeface="Nunito Black" pitchFamily="2" charset="0"/>
              </a:rPr>
              <a:t>Chiếc</a:t>
            </a:r>
            <a:r>
              <a:rPr lang="en-US" dirty="0">
                <a:solidFill>
                  <a:srgbClr val="0070C0"/>
                </a:solidFill>
                <a:latin typeface="Nunito Black" pitchFamily="2" charset="0"/>
              </a:rPr>
              <a:t> khan </a:t>
            </a:r>
            <a:r>
              <a:rPr lang="en-US" dirty="0" err="1">
                <a:solidFill>
                  <a:srgbClr val="0070C0"/>
                </a:solidFill>
                <a:latin typeface="Nunito Black" pitchFamily="2" charset="0"/>
              </a:rPr>
              <a:t>bông</a:t>
            </a:r>
            <a:endParaRPr lang="en-US" dirty="0">
              <a:solidFill>
                <a:srgbClr val="0070C0"/>
              </a:solidFill>
              <a:latin typeface="Nunito Black" pitchFamily="2" charset="0"/>
            </a:endParaRPr>
          </a:p>
        </p:txBody>
      </p:sp>
      <p:sp>
        <p:nvSpPr>
          <p:cNvPr id="17" name="Rectangle 16"/>
          <p:cNvSpPr/>
          <p:nvPr/>
        </p:nvSpPr>
        <p:spPr>
          <a:xfrm>
            <a:off x="8273143" y="2410824"/>
            <a:ext cx="2373085" cy="1200329"/>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cho</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sương</a:t>
            </a:r>
            <a:r>
              <a:rPr lang="en-US" dirty="0">
                <a:solidFill>
                  <a:srgbClr val="00B050"/>
                </a:solidFill>
                <a:latin typeface="Nunito Black" pitchFamily="2" charset="0"/>
              </a:rPr>
              <a:t> </a:t>
            </a:r>
            <a:r>
              <a:rPr lang="en-US" dirty="0" err="1">
                <a:solidFill>
                  <a:srgbClr val="00B050"/>
                </a:solidFill>
                <a:latin typeface="Nunito Black" pitchFamily="2" charset="0"/>
              </a:rPr>
              <a:t>trắng</a:t>
            </a:r>
            <a:r>
              <a:rPr lang="en-US" dirty="0">
                <a:solidFill>
                  <a:srgbClr val="00B050"/>
                </a:solidFill>
                <a:latin typeface="Nunito Black" pitchFamily="2" charset="0"/>
              </a:rPr>
              <a:t> </a:t>
            </a:r>
            <a:r>
              <a:rPr lang="en-US" dirty="0" err="1">
                <a:solidFill>
                  <a:srgbClr val="00B050"/>
                </a:solidFill>
                <a:latin typeface="Nunito Black" pitchFamily="2" charset="0"/>
              </a:rPr>
              <a:t>bao</a:t>
            </a:r>
            <a:r>
              <a:rPr lang="en-US" dirty="0">
                <a:solidFill>
                  <a:srgbClr val="00B050"/>
                </a:solidFill>
                <a:latin typeface="Nunito Black" pitchFamily="2" charset="0"/>
              </a:rPr>
              <a:t> </a:t>
            </a:r>
            <a:r>
              <a:rPr lang="en-US" dirty="0" err="1">
                <a:solidFill>
                  <a:srgbClr val="00B050"/>
                </a:solidFill>
                <a:latin typeface="Nunito Black" pitchFamily="2" charset="0"/>
              </a:rPr>
              <a:t>quanh</a:t>
            </a:r>
            <a:r>
              <a:rPr lang="en-US" dirty="0">
                <a:solidFill>
                  <a:srgbClr val="00B050"/>
                </a:solidFill>
                <a:latin typeface="Nunito Black" pitchFamily="2" charset="0"/>
              </a:rPr>
              <a:t> </a:t>
            </a:r>
            <a:r>
              <a:rPr lang="en-US" dirty="0" err="1">
                <a:solidFill>
                  <a:srgbClr val="00B050"/>
                </a:solidFill>
                <a:latin typeface="Nunito Black" pitchFamily="2" charset="0"/>
              </a:rPr>
              <a:t>núi</a:t>
            </a:r>
            <a:r>
              <a:rPr lang="en-US" dirty="0">
                <a:solidFill>
                  <a:srgbClr val="00B050"/>
                </a:solidFill>
                <a:latin typeface="Nunito Black" pitchFamily="2" charset="0"/>
              </a:rPr>
              <a:t> </a:t>
            </a:r>
            <a:r>
              <a:rPr lang="en-US" dirty="0" err="1">
                <a:solidFill>
                  <a:srgbClr val="00B050"/>
                </a:solidFill>
                <a:latin typeface="Nunito Black" pitchFamily="2" charset="0"/>
              </a:rPr>
              <a:t>trở</a:t>
            </a:r>
            <a:r>
              <a:rPr lang="en-US" dirty="0">
                <a:solidFill>
                  <a:srgbClr val="00B050"/>
                </a:solidFill>
                <a:latin typeface="Nunito Black" pitchFamily="2" charset="0"/>
              </a:rPr>
              <a:t> </a:t>
            </a:r>
            <a:r>
              <a:rPr lang="en-US" dirty="0" err="1">
                <a:solidFill>
                  <a:srgbClr val="00B050"/>
                </a:solidFill>
                <a:latin typeface="Nunito Black" pitchFamily="2" charset="0"/>
              </a:rPr>
              <a:t>nên</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hơn</a:t>
            </a:r>
            <a:r>
              <a:rPr lang="en-US" dirty="0">
                <a:solidFill>
                  <a:srgbClr val="00B050"/>
                </a:solidFill>
                <a:latin typeface="Nunito Black" pitchFamily="2" charset="0"/>
              </a:rPr>
              <a:t>.</a:t>
            </a:r>
          </a:p>
        </p:txBody>
      </p:sp>
      <p:sp>
        <p:nvSpPr>
          <p:cNvPr id="18" name="Rectangle 17"/>
          <p:cNvSpPr/>
          <p:nvPr/>
        </p:nvSpPr>
        <p:spPr>
          <a:xfrm>
            <a:off x="5743694" y="4981694"/>
            <a:ext cx="2076209" cy="369332"/>
          </a:xfrm>
          <a:prstGeom prst="rect">
            <a:avLst/>
          </a:prstGeom>
        </p:spPr>
        <p:txBody>
          <a:bodyPr wrap="none">
            <a:spAutoFit/>
          </a:bodyPr>
          <a:lstStyle/>
          <a:p>
            <a:r>
              <a:rPr lang="en-US" dirty="0" err="1">
                <a:solidFill>
                  <a:srgbClr val="0070C0"/>
                </a:solidFill>
                <a:latin typeface="Nunito Black" pitchFamily="2" charset="0"/>
              </a:rPr>
              <a:t>Lá</a:t>
            </a:r>
            <a:r>
              <a:rPr lang="en-US" dirty="0">
                <a:solidFill>
                  <a:srgbClr val="0070C0"/>
                </a:solidFill>
                <a:latin typeface="Nunito Black" pitchFamily="2" charset="0"/>
              </a:rPr>
              <a:t> </a:t>
            </a:r>
            <a:r>
              <a:rPr lang="en-US" dirty="0" err="1">
                <a:solidFill>
                  <a:srgbClr val="0070C0"/>
                </a:solidFill>
                <a:latin typeface="Nunito Black" pitchFamily="2" charset="0"/>
              </a:rPr>
              <a:t>mềm</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mây</a:t>
            </a:r>
            <a:endParaRPr lang="en-US" dirty="0">
              <a:solidFill>
                <a:srgbClr val="0070C0"/>
              </a:solidFill>
              <a:latin typeface="Nunito Black" pitchFamily="2" charset="0"/>
            </a:endParaRPr>
          </a:p>
        </p:txBody>
      </p:sp>
      <p:sp>
        <p:nvSpPr>
          <p:cNvPr id="19" name="Rectangle 18"/>
          <p:cNvSpPr/>
          <p:nvPr/>
        </p:nvSpPr>
        <p:spPr>
          <a:xfrm>
            <a:off x="8300140" y="4742100"/>
            <a:ext cx="2402947"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tăng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đoạn</a:t>
            </a:r>
            <a:r>
              <a:rPr lang="en-US" dirty="0">
                <a:solidFill>
                  <a:srgbClr val="00B050"/>
                </a:solidFill>
                <a:latin typeface="Nunito Black" pitchFamily="2" charset="0"/>
              </a:rPr>
              <a:t> </a:t>
            </a:r>
            <a:r>
              <a:rPr lang="en-US" dirty="0" err="1">
                <a:solidFill>
                  <a:srgbClr val="00B050"/>
                </a:solidFill>
                <a:latin typeface="Nunito Black" pitchFamily="2" charset="0"/>
              </a:rPr>
              <a:t>thơ</a:t>
            </a:r>
            <a:r>
              <a:rPr lang="en-US" dirty="0">
                <a:solidFill>
                  <a:srgbClr val="00B050"/>
                </a:solidFill>
                <a:latin typeface="Nunito Black" pitchFamily="2" charset="0"/>
              </a:rPr>
              <a:t>.</a:t>
            </a:r>
          </a:p>
        </p:txBody>
      </p:sp>
      <p:pic>
        <p:nvPicPr>
          <p:cNvPr id="53250" name="Picture 2" descr="Vẽ Tay Mọc Mầm Xanh Hình ảnh | Định dạng hình ảnh PSD 611747779|  vn.lovepik.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2" b="88694" l="8953" r="93140">
                        <a14:foregroundMark x1="14302" y1="84795" x2="14302" y2="84795"/>
                        <a14:foregroundMark x1="14302" y1="84795" x2="14302" y2="84795"/>
                      </a14:backgroundRemoval>
                    </a14:imgEffect>
                  </a14:imgLayer>
                </a14:imgProps>
              </a:ext>
              <a:ext uri="{28A0092B-C50C-407E-A947-70E740481C1C}">
                <a14:useLocalDpi xmlns:a14="http://schemas.microsoft.com/office/drawing/2010/main" val="0"/>
              </a:ext>
            </a:extLst>
          </a:blip>
          <a:srcRect l="8645" t="10872" r="7184" b="11031"/>
          <a:stretch/>
        </p:blipFill>
        <p:spPr bwMode="auto">
          <a:xfrm rot="20439939">
            <a:off x="-232677" y="4752692"/>
            <a:ext cx="1658425" cy="1835742"/>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ngọn núi phim hoạt hình - Vẽ tay treo Đảo png tải về - Miễn phí trong suốt  Nghệ Thuật png Tải về."/>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64634" l="0" r="100000">
                        <a14:backgroundMark x1="88667" y1="6585" x2="88667" y2="6585"/>
                        <a14:backgroundMark x1="88667" y1="6585" x2="88667" y2="6585"/>
                        <a14:backgroundMark x1="88667" y1="6585" x2="88667" y2="6585"/>
                        <a14:backgroundMark x1="5778" y1="11098" x2="5778" y2="11098"/>
                        <a14:backgroundMark x1="5778" y1="11098" x2="5778" y2="11098"/>
                      </a14:backgroundRemoval>
                    </a14:imgEffect>
                  </a14:imgLayer>
                </a14:imgProps>
              </a:ext>
              <a:ext uri="{28A0092B-C50C-407E-A947-70E740481C1C}">
                <a14:useLocalDpi xmlns:a14="http://schemas.microsoft.com/office/drawing/2010/main" val="0"/>
              </a:ext>
            </a:extLst>
          </a:blip>
          <a:srcRect b="35179"/>
          <a:stretch/>
        </p:blipFill>
        <p:spPr bwMode="auto">
          <a:xfrm>
            <a:off x="9641540" y="5235636"/>
            <a:ext cx="2842497" cy="167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457539"/>
            <a:ext cx="10034112" cy="544830"/>
          </a:xfrm>
          <a:prstGeom prst="roundRect">
            <a:avLst/>
          </a:prstGeom>
          <a:ln w="57150">
            <a:noFill/>
          </a:ln>
        </p:spPr>
        <p:txBody>
          <a:bodyPr wrap="square">
            <a:spAutoFit/>
          </a:bodyPr>
          <a:lstStyle/>
          <a:p>
            <a:r>
              <a:rPr lang="vi-VN" sz="2600" b="1" dirty="0">
                <a:solidFill>
                  <a:srgbClr val="00B050"/>
                </a:solidFill>
                <a:latin typeface="Nunito Black" pitchFamily="2" charset="0"/>
              </a:rPr>
              <a:t>Câu 4</a:t>
            </a:r>
            <a:r>
              <a:rPr lang="en-US" sz="2600" b="1" dirty="0">
                <a:solidFill>
                  <a:srgbClr val="00B050"/>
                </a:solidFill>
                <a:latin typeface="Nunito Black" pitchFamily="2" charset="0"/>
              </a:rPr>
              <a:t>: </a:t>
            </a:r>
            <a:r>
              <a:rPr lang="vi-VN" sz="2600" b="1" dirty="0">
                <a:solidFill>
                  <a:srgbClr val="00B050"/>
                </a:solidFill>
                <a:latin typeface="Nunito Black" pitchFamily="2" charset="0"/>
              </a:rPr>
              <a:t>Đọc bài Cái đồng hồ dưới đây và thực hiện yêu cầu.</a:t>
            </a:r>
            <a:endParaRPr lang="vi-VN" sz="2600" dirty="0">
              <a:solidFill>
                <a:srgbClr val="00B050"/>
              </a:solidFill>
              <a:latin typeface="Nunito Black" pitchFamily="2" charset="0"/>
            </a:endParaRPr>
          </a:p>
        </p:txBody>
      </p:sp>
      <p:pic>
        <p:nvPicPr>
          <p:cNvPr id="6" name="Picture 5"/>
          <p:cNvPicPr>
            <a:picLocks noChangeAspect="1"/>
          </p:cNvPicPr>
          <p:nvPr/>
        </p:nvPicPr>
        <p:blipFill rotWithShape="1">
          <a:blip r:embed="rId3"/>
          <a:srcRect r="7085"/>
          <a:stretch/>
        </p:blipFill>
        <p:spPr>
          <a:xfrm>
            <a:off x="8856617" y="1478228"/>
            <a:ext cx="2955877" cy="2926276"/>
          </a:xfrm>
          <a:prstGeom prst="rect">
            <a:avLst/>
          </a:prstGeom>
          <a:ln>
            <a:noFill/>
          </a:ln>
          <a:effectLst>
            <a:softEdge rad="112500"/>
          </a:effectLst>
        </p:spPr>
      </p:pic>
      <p:sp>
        <p:nvSpPr>
          <p:cNvPr id="7" name="Rounded Rectangle 6"/>
          <p:cNvSpPr/>
          <p:nvPr/>
        </p:nvSpPr>
        <p:spPr>
          <a:xfrm>
            <a:off x="705394" y="4600449"/>
            <a:ext cx="10789920" cy="1464231"/>
          </a:xfrm>
          <a:prstGeom prst="roundRect">
            <a:avLst/>
          </a:prstGeom>
          <a:noFill/>
          <a:ln w="57150">
            <a:solidFill>
              <a:srgbClr val="FFC000"/>
            </a:solidFill>
          </a:ln>
        </p:spPr>
        <p:txBody>
          <a:bodyPr wrap="square">
            <a:spAutoFit/>
          </a:bodyPr>
          <a:lstStyle/>
          <a:p>
            <a:pPr algn="just"/>
            <a:r>
              <a:rPr lang="vi-VN" sz="2000" dirty="0">
                <a:solidFill>
                  <a:srgbClr val="00B050"/>
                </a:solidFill>
                <a:latin typeface="Nunito Black" pitchFamily="2" charset="0"/>
              </a:rPr>
              <a:t>a. Tìm từ ngữ hoặc câu văn:</a:t>
            </a:r>
          </a:p>
          <a:p>
            <a:pPr algn="just"/>
            <a:r>
              <a:rPr lang="vi-VN" sz="2000" dirty="0">
                <a:solidFill>
                  <a:srgbClr val="7030A0"/>
                </a:solidFill>
                <a:latin typeface="Nunito Black" pitchFamily="2" charset="0"/>
              </a:rPr>
              <a:t>- Tả các bộ phận của đồng hồ (vỏ đồng hồ, kim đồng hồ,..)</a:t>
            </a:r>
          </a:p>
          <a:p>
            <a:pPr algn="just"/>
            <a:r>
              <a:rPr lang="vi-VN" sz="2000" dirty="0">
                <a:solidFill>
                  <a:srgbClr val="7030A0"/>
                </a:solidFill>
                <a:latin typeface="Nunito Black" pitchFamily="2" charset="0"/>
              </a:rPr>
              <a:t>- Tả âm thanh của đồng hồ (tiếng kim của đồng hồ, tiếng chuông của đồng hồ,…)</a:t>
            </a:r>
          </a:p>
          <a:p>
            <a:pPr algn="just"/>
            <a:r>
              <a:rPr lang="vi-VN" sz="2000" b="1" dirty="0">
                <a:solidFill>
                  <a:srgbClr val="00B050"/>
                </a:solidFill>
                <a:latin typeface="Nunito Black" pitchFamily="2" charset="0"/>
              </a:rPr>
              <a:t>b. Câu văn nào có hình ảnh so sánh?</a:t>
            </a:r>
            <a:endParaRPr lang="vi-VN" sz="2000" dirty="0">
              <a:solidFill>
                <a:srgbClr val="00B050"/>
              </a:solidFill>
              <a:latin typeface="Nunito Black" pitchFamily="2" charset="0"/>
            </a:endParaRPr>
          </a:p>
        </p:txBody>
      </p:sp>
      <p:pic>
        <p:nvPicPr>
          <p:cNvPr id="8" name="Picture 7"/>
          <p:cNvPicPr>
            <a:picLocks noChangeAspect="1"/>
          </p:cNvPicPr>
          <p:nvPr/>
        </p:nvPicPr>
        <p:blipFill>
          <a:blip r:embed="rId4"/>
          <a:stretch>
            <a:fillRect/>
          </a:stretch>
        </p:blipFill>
        <p:spPr>
          <a:xfrm>
            <a:off x="110693" y="110030"/>
            <a:ext cx="971686" cy="733527"/>
          </a:xfrm>
          <a:prstGeom prst="ellipse">
            <a:avLst/>
          </a:prstGeom>
        </p:spPr>
      </p:pic>
      <p:sp>
        <p:nvSpPr>
          <p:cNvPr id="5" name="Rounded Rectangle 4"/>
          <p:cNvSpPr/>
          <p:nvPr/>
        </p:nvSpPr>
        <p:spPr>
          <a:xfrm>
            <a:off x="483327" y="1093110"/>
            <a:ext cx="8569235" cy="3507343"/>
          </a:xfrm>
          <a:prstGeom prst="roundRect">
            <a:avLst/>
          </a:prstGeom>
          <a:noFill/>
          <a:ln w="57150">
            <a:noFill/>
          </a:ln>
        </p:spPr>
        <p:txBody>
          <a:bodyPr wrap="square">
            <a:spAutoFit/>
          </a:bodyPr>
          <a:lstStyle/>
          <a:p>
            <a:pPr algn="ctr"/>
            <a:r>
              <a:rPr lang="en-US" sz="2000" b="1" dirty="0">
                <a:latin typeface="Nunito Black" pitchFamily="2" charset="0"/>
              </a:rPr>
              <a:t> </a:t>
            </a:r>
            <a:r>
              <a:rPr lang="vi-VN" sz="2000" b="1" dirty="0">
                <a:solidFill>
                  <a:srgbClr val="0070C0"/>
                </a:solidFill>
                <a:latin typeface="Nunito Black" pitchFamily="2" charset="0"/>
              </a:rPr>
              <a:t>Cái đồng hồ</a:t>
            </a:r>
            <a:endParaRPr lang="vi-VN" sz="2000" dirty="0">
              <a:solidFill>
                <a:srgbClr val="0070C0"/>
              </a:solidFill>
              <a:latin typeface="Nunito Black" pitchFamily="2" charset="0"/>
            </a:endParaRPr>
          </a:p>
          <a:p>
            <a:pPr algn="just"/>
            <a:r>
              <a:rPr lang="vi-VN" sz="2000" dirty="0">
                <a:solidFill>
                  <a:srgbClr val="0070C0"/>
                </a:solidFill>
                <a:latin typeface="Nunito Black" pitchFamily="2" charset="0"/>
              </a:rPr>
              <a:t> </a:t>
            </a:r>
            <a:r>
              <a:rPr lang="en-US" sz="2000" dirty="0">
                <a:solidFill>
                  <a:srgbClr val="0070C0"/>
                </a:solidFill>
                <a:latin typeface="Nunito Black" pitchFamily="2" charset="0"/>
              </a:rPr>
              <a:t>	</a:t>
            </a:r>
            <a:r>
              <a:rPr lang="vi-VN" sz="2000" dirty="0">
                <a:solidFill>
                  <a:srgbClr val="0070C0"/>
                </a:solidFill>
                <a:latin typeface="Nunito Black" pitchFamily="2" charset="0"/>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endParaRPr lang="en-US" sz="2000" dirty="0">
              <a:solidFill>
                <a:srgbClr val="0070C0"/>
              </a:solidFill>
              <a:latin typeface="Nunito Black" pitchFamily="2" charset="0"/>
            </a:endParaRPr>
          </a:p>
          <a:p>
            <a:pPr algn="just"/>
            <a:r>
              <a:rPr lang="vi-VN" sz="2000" dirty="0">
                <a:solidFill>
                  <a:srgbClr val="0070C0"/>
                </a:solidFill>
                <a:latin typeface="Nunito Black" pitchFamily="2" charset="0"/>
              </a:rPr>
              <a:t>tí ta tí tách, chăm chỉ chạy rất đều, rất đúng. Nó nhắc nhở anh em tôi giờ ngủ, giờ chơi, giờ ăn, giờ học.</a:t>
            </a:r>
            <a:endParaRPr lang="en-US" sz="2000" dirty="0">
              <a:solidFill>
                <a:srgbClr val="0070C0"/>
              </a:solidFill>
              <a:latin typeface="Nunito Black" pitchFamily="2" charset="0"/>
            </a:endParaRPr>
          </a:p>
          <a:p>
            <a:pPr algn="just"/>
            <a:r>
              <a:rPr lang="en-US" sz="2000" dirty="0">
                <a:solidFill>
                  <a:srgbClr val="0070C0"/>
                </a:solidFill>
                <a:latin typeface="Nunito Black" pitchFamily="2" charset="0"/>
              </a:rPr>
              <a:t>                                                                          </a:t>
            </a:r>
            <a:r>
              <a:rPr lang="vi-VN" sz="2000" dirty="0">
                <a:solidFill>
                  <a:srgbClr val="0070C0"/>
                </a:solidFill>
                <a:latin typeface="Nunito Black" pitchFamily="2" charset="0"/>
              </a:rPr>
              <a:t>(Theo Vũ Tú Nam)</a:t>
            </a:r>
            <a:endParaRPr lang="en-US" sz="2000" dirty="0">
              <a:solidFill>
                <a:srgbClr val="0070C0"/>
              </a:solidFill>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chemeClr val="bg1"/>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89503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2" name="Group 1"/>
          <p:cNvGrpSpPr/>
          <p:nvPr/>
        </p:nvGrpSpPr>
        <p:grpSpPr>
          <a:xfrm>
            <a:off x="687712" y="1397176"/>
            <a:ext cx="10924400" cy="4653234"/>
            <a:chOff x="714606" y="1316494"/>
            <a:chExt cx="10924400" cy="4653234"/>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082379" y="1753232"/>
              <a:ext cx="9332258" cy="3779758"/>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T</a:t>
              </a:r>
              <a:r>
                <a:rPr kumimoji="0" lang="vi-VN" sz="2400" b="0" i="0" u="none" strike="noStrike" kern="1200" cap="none" spc="0" normalizeH="0" baseline="0" noProof="0" dirty="0">
                  <a:ln>
                    <a:noFill/>
                  </a:ln>
                  <a:solidFill>
                    <a:srgbClr val="002060"/>
                  </a:solidFill>
                  <a:effectLst/>
                  <a:uLnTx/>
                  <a:uFillTx/>
                  <a:latin typeface="Nunito Black" pitchFamily="2" charset="0"/>
                </a:rPr>
                <a:t>ừ ngữ hoặc câu văn:</a:t>
              </a:r>
              <a:endParaRPr lang="vi-VN" sz="2400" dirty="0">
                <a:solidFill>
                  <a:srgbClr val="002060"/>
                </a:solidFill>
              </a:endParaRPr>
            </a:p>
            <a:p>
              <a:r>
                <a:rPr lang="vi-VN" sz="2400" dirty="0">
                  <a:solidFill>
                    <a:srgbClr val="002060"/>
                  </a:solidFill>
                  <a:latin typeface="Nunito Black" pitchFamily="2" charset="0"/>
                </a:rPr>
                <a:t>- Tả các bộ phận của đồng hồ:</a:t>
              </a:r>
            </a:p>
            <a:p>
              <a:r>
                <a:rPr lang="vi-VN" sz="2400" dirty="0">
                  <a:solidFill>
                    <a:srgbClr val="FF0000"/>
                  </a:solidFill>
                  <a:latin typeface="Nunito Black" pitchFamily="2" charset="0"/>
                </a:rPr>
                <a:t>+ Vỏ đồng hồ: vỏ bằng nhựa màu trắng</a:t>
              </a:r>
            </a:p>
            <a:p>
              <a:r>
                <a:rPr lang="vi-VN" sz="2400" dirty="0">
                  <a:solidFill>
                    <a:srgbClr val="FF0000"/>
                  </a:solidFill>
                  <a:latin typeface="Nunito Black" pitchFamily="2" charset="0"/>
                </a:rPr>
                <a:t>+ Kim đồng hồ: Đặc biệt là tối không có đèn, hai cái kim của nó cứ sáng lóe lên như đom đóm.</a:t>
              </a:r>
            </a:p>
            <a:p>
              <a:r>
                <a:rPr lang="vi-VN" sz="2400" dirty="0">
                  <a:solidFill>
                    <a:srgbClr val="002060"/>
                  </a:solidFill>
                  <a:latin typeface="Nunito Black" pitchFamily="2" charset="0"/>
                </a:rPr>
                <a:t>- Tả âm thanh của đồng hồ:</a:t>
              </a:r>
            </a:p>
            <a:p>
              <a:r>
                <a:rPr lang="vi-VN" sz="2400" dirty="0">
                  <a:solidFill>
                    <a:srgbClr val="FF0000"/>
                  </a:solidFill>
                  <a:latin typeface="Nunito Black" pitchFamily="2" charset="0"/>
                </a:rPr>
                <a:t>+ Tiếng kim của đồng hồ: tí ta tí tách</a:t>
              </a:r>
            </a:p>
            <a:p>
              <a:r>
                <a:rPr lang="vi-VN" sz="2400" dirty="0">
                  <a:solidFill>
                    <a:srgbClr val="FF0000"/>
                  </a:solidFill>
                  <a:latin typeface="Nunito Black" pitchFamily="2" charset="0"/>
                </a:rPr>
                <a:t>+ Tiếng chuông của đồng hồ: reo lên vang nhà, reo “ác” thật, vang và trong như dế cộ gáy sau đêm mưa.</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0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5" name="Group 4"/>
          <p:cNvGrpSpPr/>
          <p:nvPr/>
        </p:nvGrpSpPr>
        <p:grpSpPr>
          <a:xfrm>
            <a:off x="-212037" y="268940"/>
            <a:ext cx="12081307" cy="6212541"/>
            <a:chOff x="-212037" y="268940"/>
            <a:chExt cx="12081307" cy="621254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7" y="268940"/>
              <a:ext cx="12081307" cy="6212541"/>
            </a:xfrm>
            <a:prstGeom prst="rect">
              <a:avLst/>
            </a:prstGeom>
          </p:spPr>
        </p:pic>
        <p:sp>
          <p:nvSpPr>
            <p:cNvPr id="9" name="Rounded Rectangle 8"/>
            <p:cNvSpPr/>
            <p:nvPr/>
          </p:nvSpPr>
          <p:spPr>
            <a:xfrm>
              <a:off x="1772789" y="3523127"/>
              <a:ext cx="8124246" cy="2145268"/>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b.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văn</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chứa</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hình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ảnh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so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sánh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Đông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hồ</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tôi</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tiếng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chuông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reo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ác</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thật</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vang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trong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như</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dế</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cộ</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gáy</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sau</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đêm</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mưa</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Nunito Black" pitchFamily="2" charset="0"/>
                </a:rPr>
                <a:t>+</a:t>
              </a:r>
              <a:r>
                <a:rPr lang="en-US" sz="2400" dirty="0">
                  <a:solidFill>
                    <a:srgbClr val="FF0000"/>
                  </a:solidFill>
                  <a:latin typeface="Nunito Black" pitchFamily="2" charset="0"/>
                </a:rPr>
                <a:t> </a:t>
              </a:r>
              <a:r>
                <a:rPr lang="en-US" sz="2400" dirty="0" err="1">
                  <a:solidFill>
                    <a:srgbClr val="FF0000"/>
                  </a:solidFill>
                  <a:latin typeface="Nunito Black" pitchFamily="2" charset="0"/>
                </a:rPr>
                <a:t>Đặc</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biệt</a:t>
              </a:r>
              <a:r>
                <a:rPr lang="en-US" sz="2400" dirty="0">
                  <a:solidFill>
                    <a:srgbClr val="FF0000"/>
                  </a:solidFill>
                  <a:latin typeface="Nunito Black" pitchFamily="2" charset="0"/>
                </a:rPr>
                <a:t> </a:t>
              </a:r>
              <a:r>
                <a:rPr lang="en-US" sz="2400" dirty="0" err="1">
                  <a:solidFill>
                    <a:srgbClr val="FF0000"/>
                  </a:solidFill>
                  <a:latin typeface="Nunito Black" pitchFamily="2" charset="0"/>
                </a:rPr>
                <a:t>là</a:t>
              </a:r>
              <a:r>
                <a:rPr lang="en-US" sz="2400" dirty="0">
                  <a:solidFill>
                    <a:srgbClr val="FF0000"/>
                  </a:solidFill>
                  <a:latin typeface="Nunito Black" pitchFamily="2" charset="0"/>
                </a:rPr>
                <a:t> </a:t>
              </a:r>
              <a:r>
                <a:rPr lang="en-US" sz="2400" dirty="0" err="1">
                  <a:solidFill>
                    <a:srgbClr val="FF0000"/>
                  </a:solidFill>
                  <a:latin typeface="Nunito Black" pitchFamily="2" charset="0"/>
                </a:rPr>
                <a:t>tối</a:t>
              </a:r>
              <a:r>
                <a:rPr lang="en-US" sz="2400" dirty="0">
                  <a:solidFill>
                    <a:srgbClr val="FF0000"/>
                  </a:solidFill>
                  <a:latin typeface="Nunito Black" pitchFamily="2" charset="0"/>
                </a:rPr>
                <a:t> </a:t>
              </a:r>
              <a:r>
                <a:rPr lang="en-US" sz="2400" dirty="0" err="1">
                  <a:solidFill>
                    <a:srgbClr val="FF0000"/>
                  </a:solidFill>
                  <a:latin typeface="Nunito Black" pitchFamily="2" charset="0"/>
                </a:rPr>
                <a:t>không</a:t>
              </a:r>
              <a:r>
                <a:rPr lang="en-US" sz="2400" dirty="0">
                  <a:solidFill>
                    <a:srgbClr val="FF0000"/>
                  </a:solidFill>
                  <a:latin typeface="Nunito Black" pitchFamily="2" charset="0"/>
                </a:rPr>
                <a:t> </a:t>
              </a:r>
              <a:r>
                <a:rPr lang="en-US" sz="2400" dirty="0" err="1">
                  <a:solidFill>
                    <a:srgbClr val="FF0000"/>
                  </a:solidFill>
                  <a:latin typeface="Nunito Black" pitchFamily="2" charset="0"/>
                </a:rPr>
                <a:t>có</a:t>
              </a:r>
              <a:r>
                <a:rPr lang="en-US" sz="2400" dirty="0">
                  <a:solidFill>
                    <a:srgbClr val="FF0000"/>
                  </a:solidFill>
                  <a:latin typeface="Nunito Black" pitchFamily="2" charset="0"/>
                </a:rPr>
                <a:t> </a:t>
              </a:r>
              <a:r>
                <a:rPr lang="en-US" sz="2400" dirty="0" err="1">
                  <a:solidFill>
                    <a:srgbClr val="FF0000"/>
                  </a:solidFill>
                  <a:latin typeface="Nunito Black" pitchFamily="2" charset="0"/>
                </a:rPr>
                <a:t>đèn</a:t>
              </a:r>
              <a:r>
                <a:rPr lang="en-US" sz="2400" dirty="0">
                  <a:solidFill>
                    <a:srgbClr val="FF0000"/>
                  </a:solidFill>
                  <a:latin typeface="Nunito Black" pitchFamily="2" charset="0"/>
                </a:rPr>
                <a:t>, </a:t>
              </a:r>
              <a:r>
                <a:rPr lang="en-US" sz="2400" dirty="0" err="1">
                  <a:solidFill>
                    <a:srgbClr val="FF0000"/>
                  </a:solidFill>
                  <a:latin typeface="Nunito Black" pitchFamily="2" charset="0"/>
                </a:rPr>
                <a:t>hai</a:t>
              </a:r>
              <a:r>
                <a:rPr lang="en-US" sz="2400" dirty="0">
                  <a:solidFill>
                    <a:srgbClr val="FF0000"/>
                  </a:solidFill>
                  <a:latin typeface="Nunito Black" pitchFamily="2" charset="0"/>
                </a:rPr>
                <a:t> </a:t>
              </a:r>
              <a:r>
                <a:rPr lang="en-US" sz="2400" dirty="0" err="1">
                  <a:solidFill>
                    <a:srgbClr val="FF0000"/>
                  </a:solidFill>
                  <a:latin typeface="Nunito Black" pitchFamily="2" charset="0"/>
                </a:rPr>
                <a:t>cái</a:t>
              </a:r>
              <a:r>
                <a:rPr lang="en-US" sz="2400" dirty="0">
                  <a:solidFill>
                    <a:srgbClr val="FF0000"/>
                  </a:solidFill>
                  <a:latin typeface="Nunito Black" pitchFamily="2" charset="0"/>
                </a:rPr>
                <a:t> </a:t>
              </a:r>
              <a:r>
                <a:rPr lang="en-US" sz="2400" dirty="0" err="1">
                  <a:solidFill>
                    <a:srgbClr val="FF0000"/>
                  </a:solidFill>
                  <a:latin typeface="Nunito Black" pitchFamily="2" charset="0"/>
                </a:rPr>
                <a:t>kim</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nó</a:t>
              </a:r>
              <a:r>
                <a:rPr lang="en-US" sz="2400" dirty="0">
                  <a:solidFill>
                    <a:srgbClr val="FF0000"/>
                  </a:solidFill>
                  <a:latin typeface="Nunito Black" pitchFamily="2" charset="0"/>
                </a:rPr>
                <a:t> </a:t>
              </a:r>
              <a:r>
                <a:rPr lang="en-US" sz="2400" dirty="0" err="1">
                  <a:solidFill>
                    <a:srgbClr val="FF0000"/>
                  </a:solidFill>
                  <a:latin typeface="Nunito Black" pitchFamily="2" charset="0"/>
                </a:rPr>
                <a:t>cứ</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loé</a:t>
              </a:r>
              <a:r>
                <a:rPr lang="en-US" sz="2400" dirty="0">
                  <a:solidFill>
                    <a:srgbClr val="FF0000"/>
                  </a:solidFill>
                  <a:latin typeface="Nunito Black" pitchFamily="2" charset="0"/>
                </a:rPr>
                <a:t> </a:t>
              </a:r>
              <a:r>
                <a:rPr lang="en-US" sz="2400" dirty="0" err="1">
                  <a:solidFill>
                    <a:srgbClr val="FF0000"/>
                  </a:solidFill>
                  <a:latin typeface="Nunito Black" pitchFamily="2" charset="0"/>
                </a:rPr>
                <a:t>lên</a:t>
              </a:r>
              <a:r>
                <a:rPr lang="en-US" sz="2400" dirty="0">
                  <a:solidFill>
                    <a:srgbClr val="FF0000"/>
                  </a:solidFill>
                  <a:latin typeface="Nunito Black" pitchFamily="2" charset="0"/>
                </a:rPr>
                <a:t> </a:t>
              </a:r>
              <a:r>
                <a:rPr lang="en-US" sz="2400" dirty="0" err="1">
                  <a:solidFill>
                    <a:srgbClr val="FF0000"/>
                  </a:solidFill>
                  <a:latin typeface="Nunito Black" pitchFamily="2" charset="0"/>
                </a:rPr>
                <a:t>như</a:t>
              </a:r>
              <a:r>
                <a:rPr lang="en-US" sz="2400" dirty="0">
                  <a:solidFill>
                    <a:srgbClr val="FF0000"/>
                  </a:solidFill>
                  <a:latin typeface="Nunito Black" pitchFamily="2" charset="0"/>
                </a:rPr>
                <a:t> </a:t>
              </a:r>
              <a:r>
                <a:rPr lang="en-US" sz="2400" dirty="0" err="1">
                  <a:solidFill>
                    <a:srgbClr val="FF0000"/>
                  </a:solidFill>
                  <a:latin typeface="Nunito Black" pitchFamily="2" charset="0"/>
                </a:rPr>
                <a:t>đom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đóm</a:t>
              </a:r>
              <a:r>
                <a:rPr lang="en-US" sz="2400" dirty="0">
                  <a:solidFill>
                    <a:srgbClr val="FF0000"/>
                  </a:solidFill>
                  <a:latin typeface="Nunito Black" pitchFamily="2" charset="0"/>
                </a:rPr>
                <a:t>.</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46082"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9910192" y="5007409"/>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45231" y="4900928"/>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7" name="Rectangle 6"/>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2107531" y="1454526"/>
            <a:ext cx="7097115" cy="3286584"/>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690494" y="4963180"/>
            <a:ext cx="2274776" cy="1454857"/>
          </a:xfrm>
          <a:prstGeom prst="rect">
            <a:avLst/>
          </a:prstGeom>
          <a:ln>
            <a:noFill/>
          </a:ln>
          <a:effectLst>
            <a:softEdge rad="112500"/>
          </a:effectLst>
        </p:spPr>
      </p:pic>
      <p:pic>
        <p:nvPicPr>
          <p:cNvPr id="11" name="Picture 10"/>
          <p:cNvPicPr>
            <a:picLocks noChangeAspect="1"/>
          </p:cNvPicPr>
          <p:nvPr/>
        </p:nvPicPr>
        <p:blipFill>
          <a:blip r:embed="rId6"/>
          <a:stretch>
            <a:fillRect/>
          </a:stretch>
        </p:blipFill>
        <p:spPr>
          <a:xfrm>
            <a:off x="9918035" y="5160562"/>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661852" y="1370653"/>
            <a:ext cx="10951030" cy="3371136"/>
          </a:xfrm>
          <a:prstGeom prst="roundRect">
            <a:avLst/>
          </a:prstGeom>
          <a:solidFill>
            <a:schemeClr val="accent5">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Nhân 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6" name="Picture 15"/>
          <p:cNvPicPr>
            <a:picLocks noChangeAspect="1"/>
          </p:cNvPicPr>
          <p:nvPr/>
        </p:nvPicPr>
        <p:blipFill>
          <a:blip r:embed="rId5"/>
          <a:stretch>
            <a:fillRect/>
          </a:stretch>
        </p:blipFill>
        <p:spPr>
          <a:xfrm>
            <a:off x="9918035" y="5160562"/>
            <a:ext cx="1038370" cy="1257475"/>
          </a:xfrm>
          <a:prstGeom prst="rect">
            <a:avLst/>
          </a:prstGeom>
        </p:spPr>
      </p:pic>
      <p:pic>
        <p:nvPicPr>
          <p:cNvPr id="17"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596536" y="1514346"/>
            <a:ext cx="10964093" cy="2962513"/>
          </a:xfrm>
          <a:prstGeom prst="roundRect">
            <a:avLst/>
          </a:prstGeom>
          <a:solidFill>
            <a:schemeClr val="accent2">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a:solidFill>
                  <a:srgbClr val="7030A0"/>
                </a:solidFill>
                <a:latin typeface="Nunito Black" pitchFamily="2" charset="0"/>
              </a:rPr>
              <a:t>	</a:t>
            </a:r>
            <a:r>
              <a:rPr lang="vi-VN" sz="2400" dirty="0">
                <a:solidFill>
                  <a:srgbClr val="7030A0"/>
                </a:solidFill>
                <a:latin typeface="Nunito Black" pitchFamily="2" charset="0"/>
              </a:rPr>
              <a:t>Hôm 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5"/>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508070" y="1836099"/>
            <a:ext cx="7354387" cy="2326342"/>
          </a:xfrm>
          <a:prstGeom prst="rect">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CỦNG CỐ - DẶN DÒ</a:t>
            </a:r>
            <a:endParaRPr kumimoji="0" lang="en-US" sz="5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3994361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4200</TotalTime>
  <Words>4185</Words>
  <Application>Microsoft Office PowerPoint</Application>
  <PresentationFormat>Widescreen</PresentationFormat>
  <Paragraphs>262</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OpenSans</vt:lpstr>
      <vt:lpstr>Great Vibes</vt:lpstr>
      <vt:lpstr>Nunito Black</vt:lpstr>
      <vt:lpstr>Calibri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SƯ  PHONG</cp:lastModifiedBy>
  <cp:revision>129</cp:revision>
  <dcterms:created xsi:type="dcterms:W3CDTF">2022-08-12T08:33:52Z</dcterms:created>
  <dcterms:modified xsi:type="dcterms:W3CDTF">2023-11-29T15:08:13Z</dcterms:modified>
</cp:coreProperties>
</file>