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0"/>
  </p:notesMasterIdLst>
  <p:sldIdLst>
    <p:sldId id="310" r:id="rId2"/>
    <p:sldId id="400" r:id="rId3"/>
    <p:sldId id="401" r:id="rId4"/>
    <p:sldId id="402" r:id="rId5"/>
    <p:sldId id="403" r:id="rId6"/>
    <p:sldId id="404" r:id="rId7"/>
    <p:sldId id="405" r:id="rId8"/>
    <p:sldId id="406"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HP001 5H" panose="020B0604020202020204" charset="0"/>
      <p:bold r:id="rId15"/>
    </p:embeddedFont>
    <p:embeddedFont>
      <p:font typeface="HP001 4 hàng" panose="020B0604020202020204" charset="0"/>
      <p:regular r:id="rId16"/>
      <p:bold r:id="rId17"/>
    </p:embeddedFont>
    <p:embeddedFont>
      <p:font typeface="Arial-Rounded" panose="020B0604020202020204" charset="0"/>
      <p:regular r:id="rId18"/>
      <p:bold r:id="rId19"/>
    </p:embeddedFont>
    <p:embeddedFont>
      <p:font typeface="Calibri Light" panose="020F0302020204030204" pitchFamily="34" charset="0"/>
      <p:regular r:id="rId20"/>
      <p:italic r:id="rId21"/>
    </p:embeddedFont>
    <p:embeddedFont>
      <p:font typeface="HP001"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7EF"/>
    <a:srgbClr val="0418AC"/>
    <a:srgbClr val="FEFDF9"/>
    <a:srgbClr val="FEFBF5"/>
    <a:srgbClr val="FFFF99"/>
    <a:srgbClr val="FEFBF6"/>
    <a:srgbClr val="74B43C"/>
    <a:srgbClr val="72CEEE"/>
    <a:srgbClr val="0099DA"/>
    <a:srgbClr val="E52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95501" autoAdjust="0"/>
  </p:normalViewPr>
  <p:slideViewPr>
    <p:cSldViewPr snapToGrid="0">
      <p:cViewPr varScale="1">
        <p:scale>
          <a:sx n="82" d="100"/>
          <a:sy n="82" d="100"/>
        </p:scale>
        <p:origin x="54" y="50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18/12/2023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smtClean="0">
                <a:solidFill>
                  <a:srgbClr val="0070C0"/>
                </a:solidFill>
                <a:latin typeface="Times New Roman" pitchFamily="18" charset="0"/>
                <a:cs typeface="Times New Roman" pitchFamily="18" charset="0"/>
              </a:rPr>
              <a:t>KẾT NỐI TRI THỨC VỚI CUỘC SỐNG</a:t>
            </a:r>
            <a:endParaRPr lang="en-US" sz="2800">
              <a:solidFill>
                <a:srgbClr val="0070C0"/>
              </a:solidFill>
              <a:latin typeface="Times New Roman" pitchFamily="18" charset="0"/>
              <a:cs typeface="Times New Roman" pitchFamily="18" charset="0"/>
            </a:endParaRP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smtClean="0">
                <a:solidFill>
                  <a:srgbClr val="FF0000"/>
                </a:solidFill>
                <a:latin typeface="Times New Roman" pitchFamily="18" charset="0"/>
                <a:cs typeface="Times New Roman" pitchFamily="18" charset="0"/>
              </a:rPr>
              <a:t>Tiếng Việt 1</a:t>
            </a:r>
            <a:endParaRPr lang="en-US" sz="3200">
              <a:solidFill>
                <a:srgbClr val="FF0000"/>
              </a:solidFill>
              <a:latin typeface="Times New Roman" pitchFamily="18" charset="0"/>
              <a:cs typeface="Times New Roman" pitchFamily="18" charset="0"/>
            </a:endParaRPr>
          </a:p>
        </p:txBody>
      </p:sp>
      <p:sp>
        <p:nvSpPr>
          <p:cNvPr id="5" name="TextBox 4"/>
          <p:cNvSpPr txBox="1"/>
          <p:nvPr/>
        </p:nvSpPr>
        <p:spPr>
          <a:xfrm>
            <a:off x="1981199" y="2368550"/>
            <a:ext cx="4586512" cy="707886"/>
          </a:xfrm>
          <a:prstGeom prst="rect">
            <a:avLst/>
          </a:prstGeom>
          <a:solidFill>
            <a:srgbClr val="FFFF99"/>
          </a:solidFill>
          <a:ln w="28575">
            <a:solidFill>
              <a:srgbClr val="00B050"/>
            </a:solidFill>
          </a:ln>
        </p:spPr>
        <p:txBody>
          <a:bodyPr wrap="none" rtlCol="0">
            <a:spAutoFit/>
          </a:bodyPr>
          <a:lstStyle/>
          <a:p>
            <a:r>
              <a:rPr lang="en-US" sz="4000" dirty="0" smtClean="0">
                <a:solidFill>
                  <a:srgbClr val="FF0000"/>
                </a:solidFill>
                <a:latin typeface="Times New Roman" pitchFamily="18" charset="0"/>
                <a:cs typeface="Times New Roman" pitchFamily="18" charset="0"/>
              </a:rPr>
              <a:t>GV: </a:t>
            </a:r>
            <a:r>
              <a:rPr lang="en-US" sz="4000" dirty="0" err="1" smtClean="0">
                <a:solidFill>
                  <a:srgbClr val="FF0000"/>
                </a:solidFill>
                <a:latin typeface="Times New Roman" pitchFamily="18" charset="0"/>
                <a:cs typeface="Times New Roman" pitchFamily="18" charset="0"/>
              </a:rPr>
              <a:t>Nguyễn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Thị</a:t>
            </a:r>
            <a:r>
              <a:rPr lang="en-US" sz="4000" dirty="0" smtClean="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Phú</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1785" y="214435"/>
            <a:ext cx="2379177" cy="707886"/>
          </a:xfrm>
          <a:prstGeom prst="rect">
            <a:avLst/>
          </a:prstGeom>
          <a:solidFill>
            <a:srgbClr val="FFFF99"/>
          </a:solidFill>
          <a:ln w="28575">
            <a:solidFill>
              <a:srgbClr val="00B050"/>
            </a:solidFill>
          </a:ln>
        </p:spPr>
        <p:txBody>
          <a:bodyPr wrap="none" rtlCol="0">
            <a:spAutoFit/>
          </a:bodyPr>
          <a:lstStyle/>
          <a:p>
            <a:r>
              <a:rPr lang="en-US" sz="4000" dirty="0" err="1" smtClean="0">
                <a:solidFill>
                  <a:srgbClr val="FF0000"/>
                </a:solidFill>
                <a:latin typeface="Times New Roman" pitchFamily="18" charset="0"/>
                <a:cs typeface="Times New Roman" pitchFamily="18" charset="0"/>
              </a:rPr>
              <a:t>Khởi</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động</a:t>
            </a:r>
            <a:endParaRPr lang="en-US" sz="4000" dirty="0">
              <a:solidFill>
                <a:srgbClr val="FF0000"/>
              </a:solidFill>
              <a:latin typeface="Times New Roman" pitchFamily="18" charset="0"/>
              <a:cs typeface="Times New Roman" pitchFamily="18" charset="0"/>
            </a:endParaRPr>
          </a:p>
        </p:txBody>
      </p:sp>
      <p:sp>
        <p:nvSpPr>
          <p:cNvPr id="3" name="TextBox 2"/>
          <p:cNvSpPr txBox="1"/>
          <p:nvPr/>
        </p:nvSpPr>
        <p:spPr>
          <a:xfrm>
            <a:off x="2954877" y="1266580"/>
            <a:ext cx="2193229" cy="707886"/>
          </a:xfrm>
          <a:prstGeom prst="rect">
            <a:avLst/>
          </a:prstGeom>
          <a:solidFill>
            <a:srgbClr val="FFFF99"/>
          </a:solidFill>
          <a:ln w="28575">
            <a:solidFill>
              <a:srgbClr val="00B050"/>
            </a:solidFill>
          </a:ln>
        </p:spPr>
        <p:txBody>
          <a:bodyPr wrap="none" rtlCol="0">
            <a:spAutoFit/>
          </a:bodyPr>
          <a:lstStyle/>
          <a:p>
            <a:r>
              <a:rPr lang="en-US" sz="4000" dirty="0" err="1" smtClean="0">
                <a:solidFill>
                  <a:schemeClr val="tx1"/>
                </a:solidFill>
                <a:latin typeface="Times New Roman" pitchFamily="18" charset="0"/>
                <a:cs typeface="Times New Roman" pitchFamily="18" charset="0"/>
              </a:rPr>
              <a:t>ươm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ươp</a:t>
            </a:r>
            <a:endParaRPr lang="en-US" sz="4000" dirty="0">
              <a:solidFill>
                <a:schemeClr val="tx1"/>
              </a:solidFill>
              <a:latin typeface="Times New Roman" pitchFamily="18" charset="0"/>
              <a:cs typeface="Times New Roman" pitchFamily="18" charset="0"/>
            </a:endParaRPr>
          </a:p>
        </p:txBody>
      </p:sp>
      <p:sp>
        <p:nvSpPr>
          <p:cNvPr id="4" name="TextBox 3"/>
          <p:cNvSpPr txBox="1"/>
          <p:nvPr/>
        </p:nvSpPr>
        <p:spPr>
          <a:xfrm>
            <a:off x="5651732" y="958804"/>
            <a:ext cx="2656496" cy="1323439"/>
          </a:xfrm>
          <a:prstGeom prst="rect">
            <a:avLst/>
          </a:prstGeom>
          <a:solidFill>
            <a:srgbClr val="FFFF99"/>
          </a:solidFill>
          <a:ln w="28575">
            <a:solidFill>
              <a:srgbClr val="00B050"/>
            </a:solidFill>
          </a:ln>
        </p:spPr>
        <p:txBody>
          <a:bodyPr wrap="none" rtlCol="0">
            <a:spAutoFit/>
          </a:bodyPr>
          <a:lstStyle/>
          <a:p>
            <a:r>
              <a:rPr lang="en-US" sz="4000" dirty="0" err="1">
                <a:solidFill>
                  <a:schemeClr val="tx1"/>
                </a:solidFill>
                <a:latin typeface="Times New Roman" pitchFamily="18" charset="0"/>
                <a:cs typeface="Times New Roman" pitchFamily="18" charset="0"/>
              </a:rPr>
              <a:t>t</a:t>
            </a:r>
            <a:r>
              <a:rPr lang="en-US" sz="4000" dirty="0" err="1" smtClean="0">
                <a:solidFill>
                  <a:schemeClr val="tx1"/>
                </a:solidFill>
                <a:latin typeface="Times New Roman" pitchFamily="18" charset="0"/>
                <a:cs typeface="Times New Roman" pitchFamily="18" charset="0"/>
              </a:rPr>
              <a:t>hanh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gươm</a:t>
            </a:r>
            <a:endParaRPr lang="en-US" sz="4000" dirty="0" smtClean="0">
              <a:solidFill>
                <a:schemeClr val="tx1"/>
              </a:solidFill>
              <a:latin typeface="Times New Roman" pitchFamily="18" charset="0"/>
              <a:cs typeface="Times New Roman" pitchFamily="18" charset="0"/>
            </a:endParaRPr>
          </a:p>
          <a:p>
            <a:r>
              <a:rPr lang="en-US" sz="4000" dirty="0" err="1" smtClean="0">
                <a:solidFill>
                  <a:schemeClr val="tx1"/>
                </a:solidFill>
                <a:latin typeface="Times New Roman" pitchFamily="18" charset="0"/>
                <a:cs typeface="Times New Roman" pitchFamily="18" charset="0"/>
              </a:rPr>
              <a:t>cướp</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cờ</a:t>
            </a:r>
            <a:endParaRPr lang="en-US" sz="4000" dirty="0">
              <a:solidFill>
                <a:schemeClr val="tx1"/>
              </a:solidFill>
              <a:latin typeface="Times New Roman" pitchFamily="18" charset="0"/>
              <a:cs typeface="Times New Roman" pitchFamily="18" charset="0"/>
            </a:endParaRPr>
          </a:p>
        </p:txBody>
      </p:sp>
      <p:sp>
        <p:nvSpPr>
          <p:cNvPr id="5" name="TextBox 4"/>
          <p:cNvSpPr txBox="1"/>
          <p:nvPr/>
        </p:nvSpPr>
        <p:spPr>
          <a:xfrm>
            <a:off x="946512" y="2496537"/>
            <a:ext cx="2720617" cy="1323439"/>
          </a:xfrm>
          <a:prstGeom prst="rect">
            <a:avLst/>
          </a:prstGeom>
          <a:solidFill>
            <a:srgbClr val="FFFF99"/>
          </a:solidFill>
          <a:ln w="28575">
            <a:solidFill>
              <a:srgbClr val="00B050"/>
            </a:solidFill>
          </a:ln>
        </p:spPr>
        <p:txBody>
          <a:bodyPr wrap="none" rtlCol="0">
            <a:spAutoFit/>
          </a:bodyPr>
          <a:lstStyle/>
          <a:p>
            <a:r>
              <a:rPr lang="en-US" sz="4000" dirty="0" err="1">
                <a:solidFill>
                  <a:schemeClr val="tx1"/>
                </a:solidFill>
                <a:latin typeface="Times New Roman" pitchFamily="18" charset="0"/>
                <a:cs typeface="Times New Roman" pitchFamily="18" charset="0"/>
              </a:rPr>
              <a:t>b</a:t>
            </a:r>
            <a:r>
              <a:rPr lang="en-US" sz="4000" dirty="0" err="1" smtClean="0">
                <a:solidFill>
                  <a:schemeClr val="tx1"/>
                </a:solidFill>
                <a:latin typeface="Times New Roman" pitchFamily="18" charset="0"/>
                <a:cs typeface="Times New Roman" pitchFamily="18" charset="0"/>
              </a:rPr>
              <a:t>ươm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bướm</a:t>
            </a:r>
            <a:endParaRPr lang="en-US" sz="4000" dirty="0" smtClean="0">
              <a:solidFill>
                <a:schemeClr val="tx1"/>
              </a:solidFill>
              <a:latin typeface="Times New Roman" pitchFamily="18" charset="0"/>
              <a:cs typeface="Times New Roman" pitchFamily="18" charset="0"/>
            </a:endParaRPr>
          </a:p>
          <a:p>
            <a:r>
              <a:rPr lang="en-US" sz="4000" dirty="0" err="1" smtClean="0">
                <a:solidFill>
                  <a:schemeClr val="tx1"/>
                </a:solidFill>
                <a:latin typeface="Times New Roman" pitchFamily="18" charset="0"/>
                <a:cs typeface="Times New Roman" pitchFamily="18" charset="0"/>
              </a:rPr>
              <a:t>ướp</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cá</a:t>
            </a:r>
            <a:endParaRPr lang="en-US" sz="4000" dirty="0">
              <a:solidFill>
                <a:schemeClr val="tx1"/>
              </a:solidFill>
              <a:latin typeface="Times New Roman" pitchFamily="18" charset="0"/>
              <a:cs typeface="Times New Roman" pitchFamily="18" charset="0"/>
            </a:endParaRPr>
          </a:p>
        </p:txBody>
      </p:sp>
      <p:sp>
        <p:nvSpPr>
          <p:cNvPr id="6" name="TextBox 5"/>
          <p:cNvSpPr txBox="1"/>
          <p:nvPr/>
        </p:nvSpPr>
        <p:spPr>
          <a:xfrm>
            <a:off x="4840595" y="2496536"/>
            <a:ext cx="2484976" cy="1323439"/>
          </a:xfrm>
          <a:prstGeom prst="rect">
            <a:avLst/>
          </a:prstGeom>
          <a:solidFill>
            <a:srgbClr val="FFFF99"/>
          </a:solidFill>
          <a:ln w="28575">
            <a:solidFill>
              <a:srgbClr val="00B050"/>
            </a:solidFill>
          </a:ln>
        </p:spPr>
        <p:txBody>
          <a:bodyPr wrap="none" rtlCol="0">
            <a:spAutoFit/>
          </a:bodyPr>
          <a:lstStyle/>
          <a:p>
            <a:r>
              <a:rPr lang="en-US" sz="4000" dirty="0" err="1">
                <a:solidFill>
                  <a:schemeClr val="tx1"/>
                </a:solidFill>
                <a:latin typeface="Times New Roman" pitchFamily="18" charset="0"/>
                <a:cs typeface="Times New Roman" pitchFamily="18" charset="0"/>
              </a:rPr>
              <a:t>c</a:t>
            </a:r>
            <a:r>
              <a:rPr lang="en-US" sz="4000" dirty="0" err="1" smtClean="0">
                <a:solidFill>
                  <a:schemeClr val="tx1"/>
                </a:solidFill>
                <a:latin typeface="Times New Roman" pitchFamily="18" charset="0"/>
                <a:cs typeface="Times New Roman" pitchFamily="18" charset="0"/>
              </a:rPr>
              <a:t>háy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đượm</a:t>
            </a:r>
            <a:endParaRPr lang="en-US" sz="4000" dirty="0" smtClean="0">
              <a:solidFill>
                <a:schemeClr val="tx1"/>
              </a:solidFill>
              <a:latin typeface="Times New Roman" pitchFamily="18" charset="0"/>
              <a:cs typeface="Times New Roman" pitchFamily="18" charset="0"/>
            </a:endParaRPr>
          </a:p>
          <a:p>
            <a:r>
              <a:rPr lang="en-US" sz="4000" dirty="0" err="1">
                <a:solidFill>
                  <a:schemeClr val="tx1"/>
                </a:solidFill>
                <a:latin typeface="Times New Roman" pitchFamily="18" charset="0"/>
                <a:cs typeface="Times New Roman" pitchFamily="18" charset="0"/>
              </a:rPr>
              <a:t>q</a:t>
            </a:r>
            <a:r>
              <a:rPr lang="en-US" sz="4000" dirty="0" err="1" smtClean="0">
                <a:solidFill>
                  <a:schemeClr val="tx1"/>
                </a:solidFill>
                <a:latin typeface="Times New Roman" pitchFamily="18" charset="0"/>
                <a:cs typeface="Times New Roman" pitchFamily="18" charset="0"/>
              </a:rPr>
              <a:t>uả</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mướp</a:t>
            </a:r>
            <a:endParaRPr lang="en-US" sz="4000" dirty="0">
              <a:solidFill>
                <a:schemeClr val="tx1"/>
              </a:solidFill>
              <a:latin typeface="Times New Roman" pitchFamily="18" charset="0"/>
              <a:cs typeface="Times New Roman" pitchFamily="18" charset="0"/>
            </a:endParaRPr>
          </a:p>
        </p:txBody>
      </p:sp>
      <p:sp>
        <p:nvSpPr>
          <p:cNvPr id="7" name="TextBox 6"/>
          <p:cNvSpPr txBox="1"/>
          <p:nvPr/>
        </p:nvSpPr>
        <p:spPr>
          <a:xfrm>
            <a:off x="2859395" y="3988102"/>
            <a:ext cx="4322017" cy="707886"/>
          </a:xfrm>
          <a:prstGeom prst="rect">
            <a:avLst/>
          </a:prstGeom>
          <a:solidFill>
            <a:srgbClr val="FFFF99"/>
          </a:solidFill>
          <a:ln w="28575">
            <a:solidFill>
              <a:srgbClr val="00B050"/>
            </a:solidFill>
          </a:ln>
        </p:spPr>
        <p:txBody>
          <a:bodyPr wrap="none" rtlCol="0">
            <a:spAutoFit/>
          </a:bodyPr>
          <a:lstStyle/>
          <a:p>
            <a:r>
              <a:rPr lang="en-US" sz="4000" dirty="0" err="1" smtClean="0">
                <a:solidFill>
                  <a:schemeClr val="tx1"/>
                </a:solidFill>
                <a:latin typeface="Times New Roman" pitchFamily="18" charset="0"/>
                <a:cs typeface="Times New Roman" pitchFamily="18" charset="0"/>
              </a:rPr>
              <a:t>Lúa</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chín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ươm</a:t>
            </a:r>
            <a:r>
              <a:rPr lang="en-US" sz="40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0822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0" presetClass="exit" presetSubtype="0" accel="100000" fill="hold" grpId="1" nodeType="clickEffect">
                                  <p:stCondLst>
                                    <p:cond delay="0"/>
                                  </p:stCondLst>
                                  <p:childTnLst>
                                    <p:anim calcmode="lin" valueType="num">
                                      <p:cBhvr>
                                        <p:cTn id="62" dur="1000"/>
                                        <p:tgtEl>
                                          <p:spTgt spid="7"/>
                                        </p:tgtEl>
                                        <p:attrNameLst>
                                          <p:attrName>ppt_w</p:attrName>
                                        </p:attrNameLst>
                                      </p:cBhvr>
                                      <p:tavLst>
                                        <p:tav tm="0">
                                          <p:val>
                                            <p:strVal val="ppt_w"/>
                                          </p:val>
                                        </p:tav>
                                        <p:tav tm="100000">
                                          <p:val>
                                            <p:strVal val="ppt_w+.3"/>
                                          </p:val>
                                        </p:tav>
                                      </p:tavLst>
                                    </p:anim>
                                    <p:anim calcmode="lin" valueType="num">
                                      <p:cBhvr>
                                        <p:cTn id="63" dur="1000"/>
                                        <p:tgtEl>
                                          <p:spTgt spid="7"/>
                                        </p:tgtEl>
                                        <p:attrNameLst>
                                          <p:attrName>ppt_h</p:attrName>
                                        </p:attrNameLst>
                                      </p:cBhvr>
                                      <p:tavLst>
                                        <p:tav tm="0">
                                          <p:val>
                                            <p:strVal val="ppt_h"/>
                                          </p:val>
                                        </p:tav>
                                        <p:tav tm="100000">
                                          <p:val>
                                            <p:strVal val="ppt_h"/>
                                          </p:val>
                                        </p:tav>
                                      </p:tavLst>
                                    </p:anim>
                                    <p:animEffect transition="out" filter="fade">
                                      <p:cBhvr>
                                        <p:cTn id="64" dur="1000"/>
                                        <p:tgtEl>
                                          <p:spTgt spid="7"/>
                                        </p:tgtEl>
                                      </p:cBhvr>
                                    </p:animEffect>
                                    <p:set>
                                      <p:cBhvr>
                                        <p:cTn id="6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678" y="1"/>
            <a:ext cx="9166678" cy="2159000"/>
          </a:xfrm>
          <a:prstGeom prst="rect">
            <a:avLst/>
          </a:prstGeom>
          <a:solidFill>
            <a:srgbClr val="0086EA"/>
          </a:solidFill>
          <a:effectLst>
            <a:glow rad="50800">
              <a:schemeClr val="accent5">
                <a:satMod val="175000"/>
                <a:alpha val="18000"/>
              </a:schemeClr>
            </a:glow>
          </a:effectLst>
        </p:spPr>
        <p:txBody>
          <a:bodyPr vert="horz" lIns="65210" tIns="32605" rIns="65210" bIns="32605"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7571" b="1">
              <a:solidFill>
                <a:srgbClr val="0070C0"/>
              </a:solidFill>
              <a:latin typeface="Arial-Rounded" pitchFamily="34" charset="0"/>
              <a:ea typeface="Arial-Rounded" pitchFamily="34" charset="0"/>
              <a:cs typeface="Arial-Rounded" pitchFamily="34" charset="0"/>
            </a:endParaRPr>
          </a:p>
        </p:txBody>
      </p:sp>
      <p:pic>
        <p:nvPicPr>
          <p:cNvPr id="5" name="Picture 2" descr="Bộ SGK Lớp 6 - Kết nối tri thức với cuộc sống - Công ty Cổ phần Đầu tư và  Phát triển Giáo dục Phương N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33"/>
          <a:stretch/>
        </p:blipFill>
        <p:spPr bwMode="auto">
          <a:xfrm>
            <a:off x="248269" y="452816"/>
            <a:ext cx="1537328" cy="13387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H="1" flipV="1">
            <a:off x="0" y="4984833"/>
            <a:ext cx="9166678" cy="12095"/>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247" y="2636772"/>
            <a:ext cx="3644990" cy="167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1016933" y="650875"/>
            <a:ext cx="8229600" cy="857250"/>
          </a:xfrm>
        </p:spPr>
        <p:txBody>
          <a:bodyPr>
            <a:noAutofit/>
          </a:bodyPr>
          <a:lstStyle/>
          <a:p>
            <a:pPr algn="ctr"/>
            <a:r>
              <a:rPr lang="en-US" sz="7571" b="1" dirty="0">
                <a:solidFill>
                  <a:schemeClr val="bg1"/>
                </a:solidFill>
                <a:latin typeface="Times New Roman" pitchFamily="18" charset="0"/>
                <a:ea typeface="AvantGarde" pitchFamily="2" charset="0"/>
                <a:cs typeface="Times New Roman" pitchFamily="18" charset="0"/>
              </a:rPr>
              <a:t>TIẾNG VIỆT 1</a:t>
            </a:r>
          </a:p>
        </p:txBody>
      </p:sp>
      <p:sp>
        <p:nvSpPr>
          <p:cNvPr id="11" name="Rectangle 10"/>
          <p:cNvSpPr/>
          <p:nvPr/>
        </p:nvSpPr>
        <p:spPr>
          <a:xfrm>
            <a:off x="4170958" y="4171951"/>
            <a:ext cx="4589718" cy="507831"/>
          </a:xfrm>
          <a:prstGeom prst="rect">
            <a:avLst/>
          </a:prstGeom>
        </p:spPr>
        <p:txBody>
          <a:bodyPr wrap="none">
            <a:spAutoFit/>
          </a:bodyPr>
          <a:lstStyle/>
          <a:p>
            <a:r>
              <a:rPr lang="vi-VN" sz="2700" b="1" dirty="0">
                <a:solidFill>
                  <a:srgbClr val="FF0000"/>
                </a:solidFill>
              </a:rPr>
              <a:t>Giáo </a:t>
            </a:r>
            <a:r>
              <a:rPr lang="vi-VN" sz="2700" b="1" dirty="0" smtClean="0">
                <a:solidFill>
                  <a:srgbClr val="FF0000"/>
                </a:solidFill>
              </a:rPr>
              <a:t>viên</a:t>
            </a:r>
            <a:r>
              <a:rPr lang="en-US" sz="2700" b="1" dirty="0" smtClean="0">
                <a:solidFill>
                  <a:srgbClr val="FF0000"/>
                </a:solidFill>
              </a:rPr>
              <a:t>: </a:t>
            </a:r>
            <a:r>
              <a:rPr lang="en-US" sz="2700" b="1" dirty="0" err="1" smtClean="0">
                <a:solidFill>
                  <a:srgbClr val="FF0000"/>
                </a:solidFill>
              </a:rPr>
              <a:t>Nguyễn</a:t>
            </a:r>
            <a:r>
              <a:rPr lang="vi-VN" sz="2700" b="1" dirty="0" smtClean="0">
                <a:solidFill>
                  <a:srgbClr val="FF0000"/>
                </a:solidFill>
              </a:rPr>
              <a:t> Thị</a:t>
            </a:r>
            <a:r>
              <a:rPr lang="en-US" sz="2700" b="1" dirty="0" smtClean="0">
                <a:solidFill>
                  <a:srgbClr val="FF0000"/>
                </a:solidFill>
              </a:rPr>
              <a:t> </a:t>
            </a:r>
            <a:r>
              <a:rPr lang="en-US" sz="2700" b="1" dirty="0" err="1" smtClean="0">
                <a:solidFill>
                  <a:srgbClr val="FF0000"/>
                </a:solidFill>
              </a:rPr>
              <a:t>Phú</a:t>
            </a:r>
            <a:endParaRPr lang="en-US" sz="2700"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59834"/>
            <a:ext cx="2592449" cy="302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6863670" y="1959834"/>
            <a:ext cx="2280331" cy="669066"/>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TẬP MỘT</a:t>
            </a:r>
            <a:endParaRPr lang="en-US" sz="2400" b="1" dirty="0">
              <a:solidFill>
                <a:schemeClr val="tx1"/>
              </a:solidFill>
            </a:endParaRPr>
          </a:p>
        </p:txBody>
      </p:sp>
    </p:spTree>
    <p:extLst>
      <p:ext uri="{BB962C8B-B14F-4D97-AF65-F5344CB8AC3E}">
        <p14:creationId xmlns:p14="http://schemas.microsoft.com/office/powerpoint/2010/main" val="269071191"/>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808" y="3288324"/>
            <a:ext cx="8748346" cy="988220"/>
          </a:xfrm>
        </p:spPr>
        <p:txBody>
          <a:bodyPr>
            <a:noAutofit/>
          </a:bodyPr>
          <a:lstStyle/>
          <a:p>
            <a:r>
              <a:rPr lang="vi-VN" sz="3600" b="1" dirty="0" smtClean="0">
                <a:latin typeface="+mn-lt"/>
              </a:rPr>
              <a:t>Đường tới trường lượn theo sườn đồi.</a:t>
            </a:r>
            <a:endParaRPr lang="en-US" sz="3600" b="1" dirty="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8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90715" y="3621421"/>
            <a:ext cx="1412566" cy="646331"/>
          </a:xfrm>
          <a:prstGeom prst="rect">
            <a:avLst/>
          </a:prstGeom>
        </p:spPr>
        <p:txBody>
          <a:bodyPr wrap="none">
            <a:spAutoFit/>
          </a:bodyPr>
          <a:lstStyle/>
          <a:p>
            <a:r>
              <a:rPr lang="vi-VN" sz="3600" b="1" dirty="0">
                <a:solidFill>
                  <a:srgbClr val="FF0000"/>
                </a:solidFill>
              </a:rPr>
              <a:t>ương</a:t>
            </a:r>
            <a:endParaRPr lang="en-US" sz="3600" dirty="0">
              <a:solidFill>
                <a:srgbClr val="FF0000"/>
              </a:solidFill>
            </a:endParaRPr>
          </a:p>
        </p:txBody>
      </p:sp>
      <p:sp>
        <p:nvSpPr>
          <p:cNvPr id="5" name="Rectangle 4"/>
          <p:cNvSpPr/>
          <p:nvPr/>
        </p:nvSpPr>
        <p:spPr>
          <a:xfrm>
            <a:off x="2996974" y="3621420"/>
            <a:ext cx="1412566" cy="646331"/>
          </a:xfrm>
          <a:prstGeom prst="rect">
            <a:avLst/>
          </a:prstGeom>
        </p:spPr>
        <p:txBody>
          <a:bodyPr wrap="none">
            <a:spAutoFit/>
          </a:bodyPr>
          <a:lstStyle/>
          <a:p>
            <a:r>
              <a:rPr lang="vi-VN" sz="3600" b="1" dirty="0">
                <a:solidFill>
                  <a:srgbClr val="FF0000"/>
                </a:solidFill>
              </a:rPr>
              <a:t>ương</a:t>
            </a:r>
            <a:endParaRPr lang="en-US" sz="3600" dirty="0">
              <a:solidFill>
                <a:srgbClr val="FF0000"/>
              </a:solidFill>
            </a:endParaRPr>
          </a:p>
        </p:txBody>
      </p:sp>
      <p:sp>
        <p:nvSpPr>
          <p:cNvPr id="6" name="Rectangle 5"/>
          <p:cNvSpPr/>
          <p:nvPr/>
        </p:nvSpPr>
        <p:spPr>
          <a:xfrm>
            <a:off x="4462222" y="3621419"/>
            <a:ext cx="1130438" cy="646331"/>
          </a:xfrm>
          <a:prstGeom prst="rect">
            <a:avLst/>
          </a:prstGeom>
        </p:spPr>
        <p:txBody>
          <a:bodyPr wrap="none">
            <a:spAutoFit/>
          </a:bodyPr>
          <a:lstStyle/>
          <a:p>
            <a:r>
              <a:rPr lang="vi-VN" sz="3600" b="1" dirty="0">
                <a:solidFill>
                  <a:srgbClr val="FF0000"/>
                </a:solidFill>
              </a:rPr>
              <a:t>ươn</a:t>
            </a:r>
            <a:endParaRPr lang="en-US" sz="3600" dirty="0">
              <a:solidFill>
                <a:srgbClr val="FF0000"/>
              </a:solidFill>
            </a:endParaRPr>
          </a:p>
        </p:txBody>
      </p:sp>
      <p:sp>
        <p:nvSpPr>
          <p:cNvPr id="7" name="Rectangle 6"/>
          <p:cNvSpPr/>
          <p:nvPr/>
        </p:nvSpPr>
        <p:spPr>
          <a:xfrm>
            <a:off x="6868481" y="3621419"/>
            <a:ext cx="1130438" cy="646331"/>
          </a:xfrm>
          <a:prstGeom prst="rect">
            <a:avLst/>
          </a:prstGeom>
        </p:spPr>
        <p:txBody>
          <a:bodyPr wrap="none">
            <a:spAutoFit/>
          </a:bodyPr>
          <a:lstStyle/>
          <a:p>
            <a:r>
              <a:rPr lang="vi-VN" sz="3600" b="1" dirty="0">
                <a:solidFill>
                  <a:srgbClr val="FF0000"/>
                </a:solidFill>
              </a:rPr>
              <a:t>ươn</a:t>
            </a:r>
            <a:endParaRPr lang="en-US" sz="3600" dirty="0">
              <a:solidFill>
                <a:srgbClr val="FF0000"/>
              </a:solidFill>
            </a:endParaRPr>
          </a:p>
        </p:txBody>
      </p:sp>
    </p:spTree>
    <p:extLst>
      <p:ext uri="{BB962C8B-B14F-4D97-AF65-F5344CB8AC3E}">
        <p14:creationId xmlns:p14="http://schemas.microsoft.com/office/powerpoint/2010/main" val="347544034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5400" y="320778"/>
            <a:ext cx="1676400" cy="457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t>Đọc</a:t>
            </a:r>
            <a:endParaRPr lang="en-US" sz="2700" b="1" dirty="0"/>
          </a:p>
        </p:txBody>
      </p:sp>
      <p:sp>
        <p:nvSpPr>
          <p:cNvPr id="4" name="Oval 3"/>
          <p:cNvSpPr/>
          <p:nvPr/>
        </p:nvSpPr>
        <p:spPr>
          <a:xfrm>
            <a:off x="715299" y="302342"/>
            <a:ext cx="762001"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2</a:t>
            </a:r>
            <a:endParaRPr lang="en-US" sz="3000" b="1" dirty="0">
              <a:solidFill>
                <a:schemeClr val="tx1"/>
              </a:solidFill>
            </a:endParaRPr>
          </a:p>
        </p:txBody>
      </p:sp>
      <p:sp>
        <p:nvSpPr>
          <p:cNvPr id="7" name="Rectangle 6"/>
          <p:cNvSpPr/>
          <p:nvPr/>
        </p:nvSpPr>
        <p:spPr>
          <a:xfrm>
            <a:off x="3238613" y="315299"/>
            <a:ext cx="1050288" cy="600164"/>
          </a:xfrm>
          <a:prstGeom prst="rect">
            <a:avLst/>
          </a:prstGeom>
        </p:spPr>
        <p:txBody>
          <a:bodyPr wrap="none">
            <a:spAutoFit/>
          </a:bodyPr>
          <a:lstStyle/>
          <a:p>
            <a:r>
              <a:rPr lang="vi-VN" sz="3300" b="1" dirty="0">
                <a:solidFill>
                  <a:srgbClr val="FF0000"/>
                </a:solidFill>
              </a:rPr>
              <a:t>ươn</a:t>
            </a:r>
            <a:endParaRPr lang="en-US" sz="3300" dirty="0"/>
          </a:p>
        </p:txBody>
      </p:sp>
      <p:sp>
        <p:nvSpPr>
          <p:cNvPr id="9" name="Rectangle 8"/>
          <p:cNvSpPr/>
          <p:nvPr/>
        </p:nvSpPr>
        <p:spPr>
          <a:xfrm>
            <a:off x="5340756" y="302343"/>
            <a:ext cx="1308371" cy="600164"/>
          </a:xfrm>
          <a:prstGeom prst="rect">
            <a:avLst/>
          </a:prstGeom>
        </p:spPr>
        <p:txBody>
          <a:bodyPr wrap="none">
            <a:spAutoFit/>
          </a:bodyPr>
          <a:lstStyle/>
          <a:p>
            <a:pPr lvl="0"/>
            <a:r>
              <a:rPr lang="vi-VN" sz="3300" b="1" dirty="0">
                <a:solidFill>
                  <a:srgbClr val="FF0000"/>
                </a:solidFill>
              </a:rPr>
              <a:t>ương</a:t>
            </a:r>
            <a:endParaRPr lang="en-US" sz="3300" dirty="0">
              <a:solidFill>
                <a:prstClr val="black"/>
              </a:solidFill>
            </a:endParaRPr>
          </a:p>
        </p:txBody>
      </p:sp>
      <p:sp>
        <p:nvSpPr>
          <p:cNvPr id="10" name="Rectangle 9"/>
          <p:cNvSpPr/>
          <p:nvPr/>
        </p:nvSpPr>
        <p:spPr>
          <a:xfrm>
            <a:off x="3741919" y="912607"/>
            <a:ext cx="859376" cy="5715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l</a:t>
            </a:r>
            <a:endParaRPr lang="en-US" sz="3000" b="1" dirty="0">
              <a:solidFill>
                <a:schemeClr val="tx1"/>
              </a:solidFill>
            </a:endParaRPr>
          </a:p>
        </p:txBody>
      </p:sp>
      <p:sp>
        <p:nvSpPr>
          <p:cNvPr id="11" name="Rectangle 10"/>
          <p:cNvSpPr/>
          <p:nvPr/>
        </p:nvSpPr>
        <p:spPr>
          <a:xfrm>
            <a:off x="4686583" y="912607"/>
            <a:ext cx="1031252" cy="5715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rgbClr val="C00000"/>
                </a:solidFill>
              </a:rPr>
              <a:t>ươn</a:t>
            </a:r>
            <a:endParaRPr lang="en-US" sz="3000" b="1" dirty="0">
              <a:solidFill>
                <a:srgbClr val="C00000"/>
              </a:solidFill>
            </a:endParaRPr>
          </a:p>
        </p:txBody>
      </p:sp>
      <p:sp>
        <p:nvSpPr>
          <p:cNvPr id="12" name="Rectangle 11"/>
          <p:cNvSpPr/>
          <p:nvPr/>
        </p:nvSpPr>
        <p:spPr>
          <a:xfrm>
            <a:off x="3741919" y="1543050"/>
            <a:ext cx="1975916" cy="5715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l</a:t>
            </a:r>
            <a:r>
              <a:rPr lang="vi-VN" sz="3000" b="1" dirty="0">
                <a:solidFill>
                  <a:srgbClr val="C00000"/>
                </a:solidFill>
              </a:rPr>
              <a:t>ượn</a:t>
            </a:r>
            <a:endParaRPr lang="en-US" sz="3000" b="1" dirty="0">
              <a:solidFill>
                <a:srgbClr val="C00000"/>
              </a:solidFill>
            </a:endParaRPr>
          </a:p>
        </p:txBody>
      </p:sp>
      <p:sp>
        <p:nvSpPr>
          <p:cNvPr id="13" name="Rectangle 12"/>
          <p:cNvSpPr/>
          <p:nvPr/>
        </p:nvSpPr>
        <p:spPr>
          <a:xfrm>
            <a:off x="1042691" y="2364002"/>
            <a:ext cx="914033" cy="507831"/>
          </a:xfrm>
          <a:prstGeom prst="rect">
            <a:avLst/>
          </a:prstGeom>
        </p:spPr>
        <p:txBody>
          <a:bodyPr wrap="none">
            <a:spAutoFit/>
          </a:bodyPr>
          <a:lstStyle/>
          <a:p>
            <a:r>
              <a:rPr lang="vi-VN" sz="2700" dirty="0"/>
              <a:t>lươn</a:t>
            </a:r>
            <a:endParaRPr lang="en-US" sz="2700" dirty="0"/>
          </a:p>
        </p:txBody>
      </p:sp>
      <p:sp>
        <p:nvSpPr>
          <p:cNvPr id="14" name="Rectangle 13"/>
          <p:cNvSpPr/>
          <p:nvPr/>
        </p:nvSpPr>
        <p:spPr>
          <a:xfrm>
            <a:off x="2969702" y="2360888"/>
            <a:ext cx="952505" cy="507831"/>
          </a:xfrm>
          <a:prstGeom prst="rect">
            <a:avLst/>
          </a:prstGeom>
        </p:spPr>
        <p:txBody>
          <a:bodyPr wrap="none">
            <a:spAutoFit/>
          </a:bodyPr>
          <a:lstStyle/>
          <a:p>
            <a:r>
              <a:rPr lang="vi-VN" sz="2700" dirty="0"/>
              <a:t>rướn</a:t>
            </a:r>
            <a:endParaRPr lang="en-US" sz="2700" dirty="0"/>
          </a:p>
        </p:txBody>
      </p:sp>
      <p:sp>
        <p:nvSpPr>
          <p:cNvPr id="15" name="Rectangle 14"/>
          <p:cNvSpPr/>
          <p:nvPr/>
        </p:nvSpPr>
        <p:spPr>
          <a:xfrm>
            <a:off x="4752201" y="2334168"/>
            <a:ext cx="1010213" cy="507831"/>
          </a:xfrm>
          <a:prstGeom prst="rect">
            <a:avLst/>
          </a:prstGeom>
        </p:spPr>
        <p:txBody>
          <a:bodyPr wrap="none">
            <a:spAutoFit/>
          </a:bodyPr>
          <a:lstStyle/>
          <a:p>
            <a:r>
              <a:rPr lang="vi-VN" sz="2700" dirty="0"/>
              <a:t>sườn</a:t>
            </a:r>
            <a:endParaRPr lang="en-US" sz="2700" dirty="0"/>
          </a:p>
        </p:txBody>
      </p:sp>
      <p:sp>
        <p:nvSpPr>
          <p:cNvPr id="16" name="Rectangle 15"/>
          <p:cNvSpPr/>
          <p:nvPr/>
        </p:nvSpPr>
        <p:spPr>
          <a:xfrm>
            <a:off x="6691071" y="2341879"/>
            <a:ext cx="1010213" cy="507831"/>
          </a:xfrm>
          <a:prstGeom prst="rect">
            <a:avLst/>
          </a:prstGeom>
        </p:spPr>
        <p:txBody>
          <a:bodyPr wrap="none">
            <a:spAutoFit/>
          </a:bodyPr>
          <a:lstStyle/>
          <a:p>
            <a:r>
              <a:rPr lang="vi-VN" sz="2700" dirty="0"/>
              <a:t>vượn</a:t>
            </a:r>
            <a:endParaRPr lang="en-US" sz="2700" dirty="0"/>
          </a:p>
        </p:txBody>
      </p:sp>
      <p:sp>
        <p:nvSpPr>
          <p:cNvPr id="17" name="Rectangle 16"/>
          <p:cNvSpPr/>
          <p:nvPr/>
        </p:nvSpPr>
        <p:spPr>
          <a:xfrm>
            <a:off x="1042691" y="2815253"/>
            <a:ext cx="1221809" cy="507831"/>
          </a:xfrm>
          <a:prstGeom prst="rect">
            <a:avLst/>
          </a:prstGeom>
        </p:spPr>
        <p:txBody>
          <a:bodyPr wrap="none">
            <a:spAutoFit/>
          </a:bodyPr>
          <a:lstStyle/>
          <a:p>
            <a:r>
              <a:rPr lang="vi-VN" sz="2700" dirty="0"/>
              <a:t>hướng</a:t>
            </a:r>
            <a:endParaRPr lang="en-US" sz="2700" dirty="0"/>
          </a:p>
        </p:txBody>
      </p:sp>
      <p:sp>
        <p:nvSpPr>
          <p:cNvPr id="18" name="Rectangle 17"/>
          <p:cNvSpPr/>
          <p:nvPr/>
        </p:nvSpPr>
        <p:spPr>
          <a:xfrm>
            <a:off x="2971800" y="2840338"/>
            <a:ext cx="1414170" cy="507831"/>
          </a:xfrm>
          <a:prstGeom prst="rect">
            <a:avLst/>
          </a:prstGeom>
        </p:spPr>
        <p:txBody>
          <a:bodyPr wrap="none">
            <a:spAutoFit/>
          </a:bodyPr>
          <a:lstStyle/>
          <a:p>
            <a:r>
              <a:rPr lang="vi-VN" sz="2700" dirty="0"/>
              <a:t>phượng</a:t>
            </a:r>
            <a:endParaRPr lang="en-US" sz="2700" dirty="0"/>
          </a:p>
        </p:txBody>
      </p:sp>
      <p:sp>
        <p:nvSpPr>
          <p:cNvPr id="19" name="Rectangle 18"/>
          <p:cNvSpPr/>
          <p:nvPr/>
        </p:nvSpPr>
        <p:spPr>
          <a:xfrm>
            <a:off x="4815153" y="2853348"/>
            <a:ext cx="1202573" cy="507831"/>
          </a:xfrm>
          <a:prstGeom prst="rect">
            <a:avLst/>
          </a:prstGeom>
        </p:spPr>
        <p:txBody>
          <a:bodyPr wrap="none">
            <a:spAutoFit/>
          </a:bodyPr>
          <a:lstStyle/>
          <a:p>
            <a:r>
              <a:rPr lang="vi-VN" sz="2700" dirty="0"/>
              <a:t>sương</a:t>
            </a:r>
            <a:endParaRPr lang="en-US" sz="2700" dirty="0"/>
          </a:p>
        </p:txBody>
      </p:sp>
      <p:sp>
        <p:nvSpPr>
          <p:cNvPr id="20" name="Rectangle 19"/>
          <p:cNvSpPr/>
          <p:nvPr/>
        </p:nvSpPr>
        <p:spPr>
          <a:xfrm>
            <a:off x="6744128" y="2805930"/>
            <a:ext cx="1125629" cy="507831"/>
          </a:xfrm>
          <a:prstGeom prst="rect">
            <a:avLst/>
          </a:prstGeom>
        </p:spPr>
        <p:txBody>
          <a:bodyPr wrap="none">
            <a:spAutoFit/>
          </a:bodyPr>
          <a:lstStyle/>
          <a:p>
            <a:r>
              <a:rPr lang="vi-VN" sz="2700" dirty="0"/>
              <a:t>tưởng</a:t>
            </a:r>
            <a:endParaRPr lang="en-US" sz="2700" dirty="0"/>
          </a:p>
        </p:txBody>
      </p:sp>
      <p:sp>
        <p:nvSpPr>
          <p:cNvPr id="21" name="Rectangle 20"/>
          <p:cNvSpPr/>
          <p:nvPr/>
        </p:nvSpPr>
        <p:spPr>
          <a:xfrm>
            <a:off x="885178" y="4523935"/>
            <a:ext cx="1664238" cy="507831"/>
          </a:xfrm>
          <a:prstGeom prst="rect">
            <a:avLst/>
          </a:prstGeom>
        </p:spPr>
        <p:txBody>
          <a:bodyPr wrap="none">
            <a:spAutoFit/>
          </a:bodyPr>
          <a:lstStyle/>
          <a:p>
            <a:r>
              <a:rPr lang="vi-VN" sz="2700" dirty="0"/>
              <a:t>khu vườn</a:t>
            </a:r>
            <a:endParaRPr lang="en-US" sz="2700" dirty="0"/>
          </a:p>
        </p:txBody>
      </p:sp>
      <p:sp>
        <p:nvSpPr>
          <p:cNvPr id="22" name="Rectangle 21"/>
          <p:cNvSpPr/>
          <p:nvPr/>
        </p:nvSpPr>
        <p:spPr>
          <a:xfrm>
            <a:off x="3741918" y="4515832"/>
            <a:ext cx="1779654" cy="507831"/>
          </a:xfrm>
          <a:prstGeom prst="rect">
            <a:avLst/>
          </a:prstGeom>
        </p:spPr>
        <p:txBody>
          <a:bodyPr wrap="none">
            <a:spAutoFit/>
          </a:bodyPr>
          <a:lstStyle/>
          <a:p>
            <a:r>
              <a:rPr lang="vi-VN" sz="2700" dirty="0"/>
              <a:t>hạt sương</a:t>
            </a:r>
            <a:endParaRPr lang="en-US" sz="2700" dirty="0"/>
          </a:p>
        </p:txBody>
      </p:sp>
      <p:sp>
        <p:nvSpPr>
          <p:cNvPr id="23" name="Rectangle 22"/>
          <p:cNvSpPr/>
          <p:nvPr/>
        </p:nvSpPr>
        <p:spPr>
          <a:xfrm>
            <a:off x="6756815" y="4499266"/>
            <a:ext cx="1875835" cy="507831"/>
          </a:xfrm>
          <a:prstGeom prst="rect">
            <a:avLst/>
          </a:prstGeom>
        </p:spPr>
        <p:txBody>
          <a:bodyPr wrap="none">
            <a:spAutoFit/>
          </a:bodyPr>
          <a:lstStyle/>
          <a:p>
            <a:r>
              <a:rPr lang="vi-VN" sz="2700" dirty="0"/>
              <a:t>con đường</a:t>
            </a:r>
            <a:endParaRPr lang="en-US" sz="27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92" y="3338096"/>
            <a:ext cx="1771920" cy="118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1919" y="3393411"/>
            <a:ext cx="1804041" cy="113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527" y="3360219"/>
            <a:ext cx="1776583" cy="115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878999"/>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95400" y="320778"/>
            <a:ext cx="1676400" cy="457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t>Viết</a:t>
            </a:r>
            <a:endParaRPr lang="en-US" sz="2700" b="1" dirty="0"/>
          </a:p>
        </p:txBody>
      </p:sp>
      <p:sp>
        <p:nvSpPr>
          <p:cNvPr id="5" name="Oval 4"/>
          <p:cNvSpPr/>
          <p:nvPr/>
        </p:nvSpPr>
        <p:spPr>
          <a:xfrm>
            <a:off x="715299" y="302342"/>
            <a:ext cx="762001"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3</a:t>
            </a:r>
            <a:endParaRPr lang="en-US" sz="3000" b="1" dirty="0">
              <a:solidFill>
                <a:schemeClr val="tx1"/>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873" y="1171854"/>
            <a:ext cx="8534400" cy="211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01699" y="1056709"/>
            <a:ext cx="1484702" cy="854080"/>
          </a:xfrm>
          <a:prstGeom prst="rect">
            <a:avLst/>
          </a:prstGeom>
        </p:spPr>
        <p:txBody>
          <a:bodyPr wrap="none">
            <a:spAutoFit/>
          </a:bodyPr>
          <a:lstStyle/>
          <a:p>
            <a:r>
              <a:rPr lang="vi-VN" sz="4950" b="1" dirty="0">
                <a:solidFill>
                  <a:schemeClr val="tx1">
                    <a:lumMod val="95000"/>
                    <a:lumOff val="5000"/>
                  </a:schemeClr>
                </a:solidFill>
                <a:latin typeface="HP001 4 hàng"/>
                <a:ea typeface="HP001" charset="-93"/>
                <a:cs typeface="HP001 5H"/>
              </a:rPr>
              <a:t>ươn</a:t>
            </a:r>
            <a:endParaRPr lang="vi-VN" sz="4950" b="1" dirty="0">
              <a:solidFill>
                <a:schemeClr val="tx1">
                  <a:lumMod val="95000"/>
                  <a:lumOff val="5000"/>
                </a:schemeClr>
              </a:solidFill>
              <a:latin typeface="HP001" charset="-93"/>
              <a:ea typeface="HP001" charset="-93"/>
            </a:endParaRPr>
          </a:p>
        </p:txBody>
      </p:sp>
      <p:sp>
        <p:nvSpPr>
          <p:cNvPr id="9" name="Rectangle 8"/>
          <p:cNvSpPr/>
          <p:nvPr/>
        </p:nvSpPr>
        <p:spPr>
          <a:xfrm>
            <a:off x="3215837" y="1056709"/>
            <a:ext cx="1872629" cy="854080"/>
          </a:xfrm>
          <a:prstGeom prst="rect">
            <a:avLst/>
          </a:prstGeom>
        </p:spPr>
        <p:txBody>
          <a:bodyPr wrap="none">
            <a:spAutoFit/>
          </a:bodyPr>
          <a:lstStyle/>
          <a:p>
            <a:r>
              <a:rPr lang="vi-VN" sz="4950" b="1" dirty="0">
                <a:solidFill>
                  <a:schemeClr val="tx1">
                    <a:lumMod val="95000"/>
                    <a:lumOff val="5000"/>
                  </a:schemeClr>
                </a:solidFill>
                <a:latin typeface="HP001 4 hàng"/>
                <a:ea typeface="HP001" charset="-93"/>
                <a:cs typeface="HP001 5H"/>
              </a:rPr>
              <a:t>ương</a:t>
            </a:r>
            <a:endParaRPr lang="vi-VN" sz="4950" b="1" dirty="0">
              <a:solidFill>
                <a:schemeClr val="tx1">
                  <a:lumMod val="95000"/>
                  <a:lumOff val="5000"/>
                </a:schemeClr>
              </a:solidFill>
              <a:latin typeface="HP001" charset="-93"/>
              <a:ea typeface="HP001" charset="-93"/>
            </a:endParaRPr>
          </a:p>
        </p:txBody>
      </p:sp>
      <p:sp>
        <p:nvSpPr>
          <p:cNvPr id="10" name="Rectangle 9"/>
          <p:cNvSpPr/>
          <p:nvPr/>
        </p:nvSpPr>
        <p:spPr>
          <a:xfrm>
            <a:off x="799774" y="2048493"/>
            <a:ext cx="3142207" cy="854080"/>
          </a:xfrm>
          <a:prstGeom prst="rect">
            <a:avLst/>
          </a:prstGeom>
        </p:spPr>
        <p:txBody>
          <a:bodyPr wrap="none">
            <a:spAutoFit/>
          </a:bodyPr>
          <a:lstStyle/>
          <a:p>
            <a:r>
              <a:rPr lang="vi-VN" sz="4950" b="1" dirty="0">
                <a:solidFill>
                  <a:schemeClr val="tx1">
                    <a:lumMod val="95000"/>
                    <a:lumOff val="5000"/>
                  </a:schemeClr>
                </a:solidFill>
                <a:latin typeface="HP001 4 hàng"/>
                <a:ea typeface="HP001" charset="-93"/>
                <a:cs typeface="HP001 5H"/>
              </a:rPr>
              <a:t>khu vườn</a:t>
            </a:r>
            <a:endParaRPr lang="vi-VN" sz="4950" b="1" dirty="0">
              <a:solidFill>
                <a:schemeClr val="tx1">
                  <a:lumMod val="95000"/>
                  <a:lumOff val="5000"/>
                </a:schemeClr>
              </a:solidFill>
              <a:latin typeface="HP001" charset="-93"/>
              <a:ea typeface="HP001" charset="-93"/>
            </a:endParaRPr>
          </a:p>
        </p:txBody>
      </p:sp>
      <p:sp>
        <p:nvSpPr>
          <p:cNvPr id="11" name="Rectangle 10"/>
          <p:cNvSpPr/>
          <p:nvPr/>
        </p:nvSpPr>
        <p:spPr>
          <a:xfrm>
            <a:off x="5005566" y="2048493"/>
            <a:ext cx="3565400" cy="854080"/>
          </a:xfrm>
          <a:prstGeom prst="rect">
            <a:avLst/>
          </a:prstGeom>
        </p:spPr>
        <p:txBody>
          <a:bodyPr wrap="none">
            <a:spAutoFit/>
          </a:bodyPr>
          <a:lstStyle/>
          <a:p>
            <a:r>
              <a:rPr lang="vi-VN" sz="4950" b="1" dirty="0">
                <a:solidFill>
                  <a:schemeClr val="tx1">
                    <a:lumMod val="95000"/>
                    <a:lumOff val="5000"/>
                  </a:schemeClr>
                </a:solidFill>
                <a:latin typeface="HP001 4 hàng"/>
                <a:ea typeface="HP001" charset="-93"/>
                <a:cs typeface="HP001 5H"/>
              </a:rPr>
              <a:t>con đường</a:t>
            </a:r>
            <a:endParaRPr lang="vi-VN" sz="4950" b="1" dirty="0">
              <a:solidFill>
                <a:schemeClr val="tx1">
                  <a:lumMod val="95000"/>
                  <a:lumOff val="5000"/>
                </a:schemeClr>
              </a:solidFill>
              <a:latin typeface="HP001" charset="-93"/>
              <a:ea typeface="HP001" charset="-93"/>
            </a:endParaRPr>
          </a:p>
        </p:txBody>
      </p:sp>
    </p:spTree>
    <p:extLst>
      <p:ext uri="{BB962C8B-B14F-4D97-AF65-F5344CB8AC3E}">
        <p14:creationId xmlns:p14="http://schemas.microsoft.com/office/powerpoint/2010/main" val="3023518108"/>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12" y="175846"/>
            <a:ext cx="8469442" cy="289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504287" y="914400"/>
            <a:ext cx="1676400" cy="457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t>Đọc</a:t>
            </a:r>
            <a:endParaRPr lang="en-US" sz="2700" b="1" dirty="0"/>
          </a:p>
        </p:txBody>
      </p:sp>
      <p:sp>
        <p:nvSpPr>
          <p:cNvPr id="5" name="Oval 4"/>
          <p:cNvSpPr/>
          <p:nvPr/>
        </p:nvSpPr>
        <p:spPr>
          <a:xfrm>
            <a:off x="-1" y="914400"/>
            <a:ext cx="790747"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4</a:t>
            </a:r>
            <a:endParaRPr lang="en-US" sz="3000" b="1" dirty="0">
              <a:solidFill>
                <a:schemeClr val="tx1"/>
              </a:solidFill>
            </a:endParaRPr>
          </a:p>
        </p:txBody>
      </p:sp>
      <p:sp>
        <p:nvSpPr>
          <p:cNvPr id="6" name="Title 5"/>
          <p:cNvSpPr>
            <a:spLocks noGrp="1"/>
          </p:cNvSpPr>
          <p:nvPr>
            <p:ph type="title"/>
          </p:nvPr>
        </p:nvSpPr>
        <p:spPr>
          <a:xfrm>
            <a:off x="504287" y="3714750"/>
            <a:ext cx="8479177" cy="857250"/>
          </a:xfrm>
        </p:spPr>
        <p:txBody>
          <a:bodyPr>
            <a:noAutofit/>
          </a:bodyPr>
          <a:lstStyle/>
          <a:p>
            <a:pPr algn="just"/>
            <a:r>
              <a:rPr lang="vi-VN" sz="2400" dirty="0">
                <a:latin typeface="+mn-lt"/>
              </a:rPr>
              <a:t>      Buổi sáng, tiếng gà gọi mặt trời thức dậy.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2400" dirty="0">
              <a:latin typeface="+mn-lt"/>
            </a:endParaRPr>
          </a:p>
        </p:txBody>
      </p:sp>
    </p:spTree>
    <p:extLst>
      <p:ext uri="{BB962C8B-B14F-4D97-AF65-F5344CB8AC3E}">
        <p14:creationId xmlns:p14="http://schemas.microsoft.com/office/powerpoint/2010/main" val="725950102"/>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914" y="124958"/>
            <a:ext cx="5442716" cy="857250"/>
          </a:xfrm>
        </p:spPr>
        <p:txBody>
          <a:bodyPr/>
          <a:lstStyle/>
          <a:p>
            <a:r>
              <a:rPr lang="vi-VN" dirty="0" smtClean="0">
                <a:latin typeface="+mn-lt"/>
              </a:rPr>
              <a:t>Buổi sáng của em</a:t>
            </a:r>
            <a:endParaRPr lang="en-US" dirty="0">
              <a:latin typeface="+mn-lt"/>
            </a:endParaRPr>
          </a:p>
        </p:txBody>
      </p:sp>
      <p:sp>
        <p:nvSpPr>
          <p:cNvPr id="4" name="Rounded Rectangle 3"/>
          <p:cNvSpPr/>
          <p:nvPr/>
        </p:nvSpPr>
        <p:spPr>
          <a:xfrm>
            <a:off x="1113917" y="324983"/>
            <a:ext cx="1375002" cy="45720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700" b="1" dirty="0"/>
              <a:t>Nói</a:t>
            </a:r>
            <a:endParaRPr lang="en-US" sz="2700" b="1" dirty="0"/>
          </a:p>
        </p:txBody>
      </p:sp>
      <p:sp>
        <p:nvSpPr>
          <p:cNvPr id="3" name="Oval 2"/>
          <p:cNvSpPr/>
          <p:nvPr/>
        </p:nvSpPr>
        <p:spPr>
          <a:xfrm>
            <a:off x="504287" y="324983"/>
            <a:ext cx="790747" cy="457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a:solidFill>
                  <a:schemeClr val="tx1"/>
                </a:solidFill>
              </a:rPr>
              <a:t>5</a:t>
            </a:r>
            <a:endParaRPr lang="en-US" sz="3000" b="1" dirty="0">
              <a:solidFill>
                <a:schemeClr val="tx1"/>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301" y="923617"/>
            <a:ext cx="6301745" cy="3819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5741455"/>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163</Words>
  <Application>Microsoft Office PowerPoint</Application>
  <PresentationFormat>On-screen Show (16:9)</PresentationFormat>
  <Paragraphs>50</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Calibri</vt:lpstr>
      <vt:lpstr>AvantGarde</vt:lpstr>
      <vt:lpstr>HP001 5H</vt:lpstr>
      <vt:lpstr>HP001 4 hàng</vt:lpstr>
      <vt:lpstr>Times New Roman</vt:lpstr>
      <vt:lpstr>Arial-Rounded</vt:lpstr>
      <vt:lpstr>Calibri Light</vt:lpstr>
      <vt:lpstr>Arial</vt:lpstr>
      <vt:lpstr>HP001</vt:lpstr>
      <vt:lpstr>Office Theme</vt:lpstr>
      <vt:lpstr>PowerPoint Presentation</vt:lpstr>
      <vt:lpstr>PowerPoint Presentation</vt:lpstr>
      <vt:lpstr>TIẾNG VIỆT 1</vt:lpstr>
      <vt:lpstr>Đường tới trường lượn theo sườn đồi.</vt:lpstr>
      <vt:lpstr>PowerPoint Presentation</vt:lpstr>
      <vt:lpstr>PowerPoint Presentation</vt:lpstr>
      <vt:lpstr>      Buổi sáng, tiếng gà gọi mặt trời thức dậy. Bầu trời phía đông ửng hồng. Nắng xua tan màn sương. Cây lá bừng tỉnh sau một giấc ngủ dài, vươn mình đón những tia nắng đầu tiên của ngày mới. Làng quê rộn ràng những âm thanh của cuộc sống. Em tới lớp. Mẹ đi làm.</vt:lpstr>
      <vt:lpstr>Buổi sáng của 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Windows User</cp:lastModifiedBy>
  <cp:revision>336</cp:revision>
  <dcterms:modified xsi:type="dcterms:W3CDTF">2023-12-18T01:13:03Z</dcterms:modified>
</cp:coreProperties>
</file>