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10" r:id="rId4"/>
    <p:sldId id="284" r:id="rId5"/>
    <p:sldId id="280" r:id="rId6"/>
    <p:sldId id="269" r:id="rId7"/>
    <p:sldId id="278" r:id="rId8"/>
    <p:sldId id="272" r:id="rId9"/>
    <p:sldId id="273" r:id="rId10"/>
    <p:sldId id="279" r:id="rId11"/>
    <p:sldId id="270" r:id="rId12"/>
    <p:sldId id="282" r:id="rId13"/>
    <p:sldId id="281" r:id="rId14"/>
    <p:sldId id="283" r:id="rId15"/>
    <p:sldId id="285" r:id="rId16"/>
    <p:sldId id="286" r:id="rId17"/>
    <p:sldId id="288" r:id="rId18"/>
    <p:sldId id="287" r:id="rId19"/>
    <p:sldId id="289" r:id="rId20"/>
    <p:sldId id="290" r:id="rId21"/>
    <p:sldId id="291" r:id="rId22"/>
    <p:sldId id="275" r:id="rId23"/>
    <p:sldId id="292" r:id="rId24"/>
    <p:sldId id="294" r:id="rId25"/>
    <p:sldId id="295" r:id="rId26"/>
    <p:sldId id="296" r:id="rId27"/>
    <p:sldId id="301" r:id="rId28"/>
    <p:sldId id="297" r:id="rId29"/>
    <p:sldId id="298" r:id="rId30"/>
    <p:sldId id="299" r:id="rId31"/>
    <p:sldId id="302" r:id="rId32"/>
    <p:sldId id="303" r:id="rId33"/>
    <p:sldId id="304" r:id="rId34"/>
    <p:sldId id="306" r:id="rId35"/>
    <p:sldId id="305" r:id="rId36"/>
    <p:sldId id="307" r:id="rId37"/>
    <p:sldId id="300" r:id="rId38"/>
    <p:sldId id="308" r:id="rId39"/>
    <p:sldId id="309" r:id="rId40"/>
    <p:sldId id="274" r:id="rId41"/>
    <p:sldId id="311" r:id="rId42"/>
    <p:sldId id="312" r:id="rId43"/>
    <p:sldId id="313" r:id="rId44"/>
    <p:sldId id="314" r:id="rId45"/>
    <p:sldId id="316" r:id="rId46"/>
    <p:sldId id="315" r:id="rId47"/>
    <p:sldId id="263" r:id="rId48"/>
    <p:sldId id="2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11/22/2023</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11/22/2023</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2140226" y="704713"/>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6" name="TextBox 5">
            <a:extLst>
              <a:ext uri="{FF2B5EF4-FFF2-40B4-BE49-F238E27FC236}">
                <a16:creationId xmlns:a16="http://schemas.microsoft.com/office/drawing/2014/main" id="{F7A71560-D47E-7AC3-D6FB-A4CF8F62F3FE}"/>
              </a:ext>
            </a:extLst>
          </p:cNvPr>
          <p:cNvSpPr txBox="1"/>
          <p:nvPr/>
        </p:nvSpPr>
        <p:spPr>
          <a:xfrm>
            <a:off x="1209675" y="247650"/>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7BB721E7-7BA6-7D38-9C50-360A147C4488}"/>
              </a:ext>
            </a:extLst>
          </p:cNvPr>
          <p:cNvSpPr txBox="1"/>
          <p:nvPr/>
        </p:nvSpPr>
        <p:spPr>
          <a:xfrm>
            <a:off x="2325329" y="2782670"/>
            <a:ext cx="7541342"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Tháp Bà Pô – nô - ga</a:t>
            </a:r>
            <a:endParaRPr lang="en-US" sz="3600" dirty="0">
              <a:solidFill>
                <a:srgbClr val="00206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492EE3CC-E64B-C669-CCC8-5A8778C25343}"/>
              </a:ext>
            </a:extLst>
          </p:cNvPr>
          <p:cNvSpPr txBox="1"/>
          <p:nvPr/>
        </p:nvSpPr>
        <p:spPr>
          <a:xfrm>
            <a:off x="3828426" y="4055478"/>
            <a:ext cx="4535148"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chạm trổ</a:t>
            </a:r>
            <a:endParaRPr lang="en-US" sz="3600" dirty="0">
              <a:solidFill>
                <a:srgbClr val="00206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E6F2C02-60CA-BABB-1E6C-86456E62CF4E}"/>
              </a:ext>
            </a:extLst>
          </p:cNvPr>
          <p:cNvSpPr txBox="1"/>
          <p:nvPr/>
        </p:nvSpPr>
        <p:spPr>
          <a:xfrm>
            <a:off x="4044255" y="5417691"/>
            <a:ext cx="4103489"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tinh xảo</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1853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4" name="TextBox 13">
            <a:extLst>
              <a:ext uri="{FF2B5EF4-FFF2-40B4-BE49-F238E27FC236}">
                <a16:creationId xmlns:a16="http://schemas.microsoft.com/office/drawing/2014/main" id="{44C19E1D-F859-6FB8-F559-32071B08F327}"/>
              </a:ext>
            </a:extLst>
          </p:cNvPr>
          <p:cNvSpPr txBox="1"/>
          <p:nvPr/>
        </p:nvSpPr>
        <p:spPr>
          <a:xfrm>
            <a:off x="1095750" y="153136"/>
            <a:ext cx="8545207"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diễn cảm lời nhân vật</a:t>
            </a:r>
          </a:p>
        </p:txBody>
      </p:sp>
      <p:pic>
        <p:nvPicPr>
          <p:cNvPr id="15" name="Picture 2" descr="100+ Hình Ảnh Học Bài, Học Tập Chăm Chỉ [Chill Nhẹ Nhàng]">
            <a:extLst>
              <a:ext uri="{FF2B5EF4-FFF2-40B4-BE49-F238E27FC236}">
                <a16:creationId xmlns:a16="http://schemas.microsoft.com/office/drawing/2014/main" id="{1651C037-67FF-DDA8-66AF-B19F3DF65D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4430668" y="3429000"/>
            <a:ext cx="4295888" cy="3735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84C4C8-EE2B-BDB6-BA8D-C0D8E7F476F9}"/>
              </a:ext>
            </a:extLst>
          </p:cNvPr>
          <p:cNvSpPr txBox="1"/>
          <p:nvPr/>
        </p:nvSpPr>
        <p:spPr>
          <a:xfrm>
            <a:off x="1209674" y="1432753"/>
            <a:ext cx="9177199" cy="575483"/>
          </a:xfrm>
          <a:prstGeom prst="roundRect">
            <a:avLst/>
          </a:prstGeom>
        </p:spPr>
        <p:txBody>
          <a:bodyPr vert="horz" lIns="91440" tIns="45720" rIns="91440" bIns="45720" rtlCol="0">
            <a:normAutofit lnSpcReduction="10000"/>
          </a:bodyPr>
          <a:lstStyle/>
          <a:p>
            <a:pPr defTabSz="914400" fontAlgn="t">
              <a:lnSpc>
                <a:spcPct val="90000"/>
              </a:lnSpc>
              <a:spcAft>
                <a:spcPts val="600"/>
              </a:spcAft>
            </a:pPr>
            <a:r>
              <a:rPr lang="en-US" sz="2800">
                <a:solidFill>
                  <a:srgbClr val="002060"/>
                </a:solidFill>
                <a:latin typeface="Nunito Black" pitchFamily="2" charset="0"/>
              </a:rPr>
              <a:t>    </a:t>
            </a:r>
            <a:r>
              <a:rPr lang="en-US" sz="3200">
                <a:solidFill>
                  <a:srgbClr val="002060"/>
                </a:solidFill>
                <a:latin typeface="Nunito Black" pitchFamily="2" charset="0"/>
              </a:rPr>
              <a:t>Ông ngoại ơi,</a:t>
            </a:r>
            <a:r>
              <a:rPr lang="en-US" sz="3200">
                <a:solidFill>
                  <a:srgbClr val="FF0000"/>
                </a:solidFill>
                <a:latin typeface="Nunito Black" pitchFamily="2" charset="0"/>
              </a:rPr>
              <a:t>/ </a:t>
            </a:r>
            <a:r>
              <a:rPr lang="en-US" sz="3200">
                <a:solidFill>
                  <a:srgbClr val="002060"/>
                </a:solidFill>
                <a:latin typeface="Nunito Black" pitchFamily="2" charset="0"/>
              </a:rPr>
              <a:t>cháu yêu ông nhiều lắm!</a:t>
            </a:r>
            <a:r>
              <a:rPr lang="en-US" sz="3200">
                <a:solidFill>
                  <a:srgbClr val="FF0000"/>
                </a:solidFill>
                <a:latin typeface="Nunito Black" pitchFamily="2" charset="0"/>
              </a:rPr>
              <a:t>/</a:t>
            </a:r>
            <a:endParaRPr lang="en-US" sz="2800">
              <a:solidFill>
                <a:srgbClr val="002060"/>
              </a:solidFill>
              <a:latin typeface="Nunito Black" pitchFamily="2" charset="0"/>
            </a:endParaRPr>
          </a:p>
        </p:txBody>
      </p:sp>
    </p:spTree>
    <p:extLst>
      <p:ext uri="{BB962C8B-B14F-4D97-AF65-F5344CB8AC3E}">
        <p14:creationId xmlns:p14="http://schemas.microsoft.com/office/powerpoint/2010/main" val="362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B536E-5D56-2599-B36E-04F9F063CE5C}"/>
              </a:ext>
            </a:extLst>
          </p:cNvPr>
          <p:cNvPicPr>
            <a:picLocks noChangeAspect="1"/>
          </p:cNvPicPr>
          <p:nvPr/>
        </p:nvPicPr>
        <p:blipFill>
          <a:blip r:embed="rId3"/>
          <a:stretch>
            <a:fillRect/>
          </a:stretch>
        </p:blipFill>
        <p:spPr>
          <a:xfrm>
            <a:off x="252520" y="247650"/>
            <a:ext cx="957155" cy="762066"/>
          </a:xfrm>
          <a:prstGeom prst="rect">
            <a:avLst/>
          </a:prstGeom>
        </p:spPr>
      </p:pic>
      <p:sp>
        <p:nvSpPr>
          <p:cNvPr id="5" name="TextBox 4">
            <a:extLst>
              <a:ext uri="{FF2B5EF4-FFF2-40B4-BE49-F238E27FC236}">
                <a16:creationId xmlns:a16="http://schemas.microsoft.com/office/drawing/2014/main" id="{FB7F034F-86B4-466E-612D-A2899EBC1257}"/>
              </a:ext>
            </a:extLst>
          </p:cNvPr>
          <p:cNvSpPr txBox="1"/>
          <p:nvPr/>
        </p:nvSpPr>
        <p:spPr>
          <a:xfrm>
            <a:off x="1136186" y="36273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995455DE-72E5-8B26-BD68-76CCB6FECDDE}"/>
              </a:ext>
            </a:extLst>
          </p:cNvPr>
          <p:cNvPicPr>
            <a:picLocks noChangeAspect="1"/>
          </p:cNvPicPr>
          <p:nvPr/>
        </p:nvPicPr>
        <p:blipFill>
          <a:blip r:embed="rId4"/>
          <a:stretch>
            <a:fillRect/>
          </a:stretch>
        </p:blipFill>
        <p:spPr>
          <a:xfrm>
            <a:off x="1392154" y="1357772"/>
            <a:ext cx="10196873" cy="4615645"/>
          </a:xfrm>
          <a:prstGeom prst="rect">
            <a:avLst/>
          </a:prstGeom>
        </p:spPr>
      </p:pic>
      <p:sp>
        <p:nvSpPr>
          <p:cNvPr id="7" name="TextBox 6">
            <a:extLst>
              <a:ext uri="{FF2B5EF4-FFF2-40B4-BE49-F238E27FC236}">
                <a16:creationId xmlns:a16="http://schemas.microsoft.com/office/drawing/2014/main" id="{3FBB4E6E-904B-15D1-DD7E-1FC1F6A6FD93}"/>
              </a:ext>
            </a:extLst>
          </p:cNvPr>
          <p:cNvSpPr txBox="1"/>
          <p:nvPr/>
        </p:nvSpPr>
        <p:spPr>
          <a:xfrm>
            <a:off x="2369149" y="1956545"/>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cùng bố mẹ và ông ngoại</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E7EC0ACE-BDD8-812B-983F-460D0C737DD5}"/>
              </a:ext>
            </a:extLst>
          </p:cNvPr>
          <p:cNvSpPr txBox="1"/>
          <p:nvPr/>
        </p:nvSpPr>
        <p:spPr>
          <a:xfrm>
            <a:off x="2698260" y="2847468"/>
            <a:ext cx="791377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2: Tiếp theo đến </a:t>
            </a:r>
            <a:r>
              <a:rPr lang="en-US" sz="2800">
                <a:solidFill>
                  <a:srgbClr val="FF0000"/>
                </a:solidFill>
                <a:latin typeface="Nunito Black" pitchFamily="2" charset="0"/>
                <a:cs typeface="Baloo 2 SemiBold" pitchFamily="2" charset="0"/>
              </a:rPr>
              <a:t>yêu thương khó tả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A20C64D6-FFB6-883F-1D9C-48D229C97382}"/>
              </a:ext>
            </a:extLst>
          </p:cNvPr>
          <p:cNvSpPr txBox="1"/>
          <p:nvPr/>
        </p:nvSpPr>
        <p:spPr>
          <a:xfrm>
            <a:off x="2188174" y="3889819"/>
            <a:ext cx="8242882" cy="578882"/>
          </a:xfrm>
          <a:prstGeom prst="roundRect">
            <a:avLst/>
          </a:prstGeom>
          <a:solidFill>
            <a:srgbClr val="FFFFCC"/>
          </a:solidFill>
          <a:ln w="28575">
            <a:solidFill>
              <a:srgbClr val="217875"/>
            </a:solidFill>
            <a:prstDash val="sysDash"/>
          </a:ln>
        </p:spPr>
        <p:txBody>
          <a:bodyPr wrap="square">
            <a:spAutoFit/>
          </a:bodyPr>
          <a:lstStyle/>
          <a:p>
            <a:pPr lvl="0" algn="ctr" defTabSz="609539">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3: Tiếp theo đến </a:t>
            </a:r>
            <a:r>
              <a:rPr lang="en-US" sz="2800">
                <a:solidFill>
                  <a:srgbClr val="FF0000"/>
                </a:solidFill>
                <a:latin typeface="Nunito Black" pitchFamily="2" charset="0"/>
                <a:cs typeface="Baloo 2 SemiBold" pitchFamily="2" charset="0"/>
              </a:rPr>
              <a:t>yêu ông nhiều lắm</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1BF3BCED-1DD2-3908-DE2E-5AFA99D31B31}"/>
              </a:ext>
            </a:extLst>
          </p:cNvPr>
          <p:cNvSpPr txBox="1"/>
          <p:nvPr/>
        </p:nvSpPr>
        <p:spPr>
          <a:xfrm>
            <a:off x="5675612" y="4860928"/>
            <a:ext cx="426025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4: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1868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4EBB9-5C6D-3F54-6D42-727D6F7A38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10" name="TextBox 9">
            <a:extLst>
              <a:ext uri="{FF2B5EF4-FFF2-40B4-BE49-F238E27FC236}">
                <a16:creationId xmlns:a16="http://schemas.microsoft.com/office/drawing/2014/main" id="{7801A3D7-2E00-66FD-B084-C73C03418787}"/>
              </a:ext>
            </a:extLst>
          </p:cNvPr>
          <p:cNvSpPr txBox="1"/>
          <p:nvPr/>
        </p:nvSpPr>
        <p:spPr>
          <a:xfrm>
            <a:off x="1223280" y="37768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11" name="Group 10">
            <a:extLst>
              <a:ext uri="{FF2B5EF4-FFF2-40B4-BE49-F238E27FC236}">
                <a16:creationId xmlns:a16="http://schemas.microsoft.com/office/drawing/2014/main" id="{4C306BCD-3873-AFC9-A744-186E051AB27B}"/>
              </a:ext>
            </a:extLst>
          </p:cNvPr>
          <p:cNvGrpSpPr/>
          <p:nvPr/>
        </p:nvGrpSpPr>
        <p:grpSpPr>
          <a:xfrm>
            <a:off x="160480" y="1126732"/>
            <a:ext cx="914801" cy="584333"/>
            <a:chOff x="104615" y="807451"/>
            <a:chExt cx="851094" cy="584333"/>
          </a:xfrm>
        </p:grpSpPr>
        <p:pic>
          <p:nvPicPr>
            <p:cNvPr id="12" name="Picture 11">
              <a:extLst>
                <a:ext uri="{FF2B5EF4-FFF2-40B4-BE49-F238E27FC236}">
                  <a16:creationId xmlns:a16="http://schemas.microsoft.com/office/drawing/2014/main" id="{1446DB6A-3E5F-D2F2-B1C9-8E773B2AA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3" name="TextBox 12">
              <a:extLst>
                <a:ext uri="{FF2B5EF4-FFF2-40B4-BE49-F238E27FC236}">
                  <a16:creationId xmlns:a16="http://schemas.microsoft.com/office/drawing/2014/main" id="{E71B7ED0-0ED0-F556-0971-174F4135A0E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14" name="TextBox 13">
            <a:extLst>
              <a:ext uri="{FF2B5EF4-FFF2-40B4-BE49-F238E27FC236}">
                <a16:creationId xmlns:a16="http://schemas.microsoft.com/office/drawing/2014/main" id="{12D81200-9C50-B99E-03FD-9FA6A5C9B108}"/>
              </a:ext>
            </a:extLst>
          </p:cNvPr>
          <p:cNvSpPr txBox="1"/>
          <p:nvPr/>
        </p:nvSpPr>
        <p:spPr>
          <a:xfrm>
            <a:off x="1075281" y="117258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Hè năm nay, Dương được đi du lịch ở Nha Trang cùng bố mẹ và ông ngoại.</a:t>
            </a:r>
            <a:endParaRPr lang="vi-VN" sz="2600" dirty="0">
              <a:latin typeface="Nunito Black" pitchFamily="2" charset="0"/>
            </a:endParaRPr>
          </a:p>
        </p:txBody>
      </p:sp>
      <p:sp>
        <p:nvSpPr>
          <p:cNvPr id="15" name="TextBox 14">
            <a:extLst>
              <a:ext uri="{FF2B5EF4-FFF2-40B4-BE49-F238E27FC236}">
                <a16:creationId xmlns:a16="http://schemas.microsoft.com/office/drawing/2014/main" id="{0A6D4282-AAED-55F6-A6DB-E88C9AACCCA5}"/>
              </a:ext>
            </a:extLst>
          </p:cNvPr>
          <p:cNvSpPr txBox="1"/>
          <p:nvPr/>
        </p:nvSpPr>
        <p:spPr>
          <a:xfrm>
            <a:off x="1102572" y="2598402"/>
            <a:ext cx="9986855" cy="3439239"/>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endParaRPr lang="vi-VN" sz="2600" dirty="0">
              <a:latin typeface="Nunito Black" pitchFamily="2" charset="0"/>
            </a:endParaRPr>
          </a:p>
        </p:txBody>
      </p:sp>
      <p:grpSp>
        <p:nvGrpSpPr>
          <p:cNvPr id="16" name="Group 15">
            <a:extLst>
              <a:ext uri="{FF2B5EF4-FFF2-40B4-BE49-F238E27FC236}">
                <a16:creationId xmlns:a16="http://schemas.microsoft.com/office/drawing/2014/main" id="{386A4D09-93E8-4A3B-9F00-014B43864CF2}"/>
              </a:ext>
            </a:extLst>
          </p:cNvPr>
          <p:cNvGrpSpPr/>
          <p:nvPr/>
        </p:nvGrpSpPr>
        <p:grpSpPr>
          <a:xfrm>
            <a:off x="160479" y="2479282"/>
            <a:ext cx="914801" cy="584333"/>
            <a:chOff x="104615" y="807451"/>
            <a:chExt cx="851094" cy="584333"/>
          </a:xfrm>
        </p:grpSpPr>
        <p:pic>
          <p:nvPicPr>
            <p:cNvPr id="17" name="Picture 16">
              <a:extLst>
                <a:ext uri="{FF2B5EF4-FFF2-40B4-BE49-F238E27FC236}">
                  <a16:creationId xmlns:a16="http://schemas.microsoft.com/office/drawing/2014/main" id="{7694A49A-7377-A829-E7E1-AFD4AA97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8" name="TextBox 17">
              <a:extLst>
                <a:ext uri="{FF2B5EF4-FFF2-40B4-BE49-F238E27FC236}">
                  <a16:creationId xmlns:a16="http://schemas.microsoft.com/office/drawing/2014/main" id="{CC663AAB-5395-7FC0-A93A-F5949092B5D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spTree>
    <p:extLst>
      <p:ext uri="{BB962C8B-B14F-4D97-AF65-F5344CB8AC3E}">
        <p14:creationId xmlns:p14="http://schemas.microsoft.com/office/powerpoint/2010/main" val="4716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51CDB5-D5A9-DAA2-ED0A-B9A27A5507CA}"/>
              </a:ext>
            </a:extLst>
          </p:cNvPr>
          <p:cNvGrpSpPr/>
          <p:nvPr/>
        </p:nvGrpSpPr>
        <p:grpSpPr>
          <a:xfrm>
            <a:off x="160480" y="1126732"/>
            <a:ext cx="914801" cy="584333"/>
            <a:chOff x="104615" y="807451"/>
            <a:chExt cx="851094" cy="584333"/>
          </a:xfrm>
        </p:grpSpPr>
        <p:pic>
          <p:nvPicPr>
            <p:cNvPr id="5" name="Picture 4">
              <a:extLst>
                <a:ext uri="{FF2B5EF4-FFF2-40B4-BE49-F238E27FC236}">
                  <a16:creationId xmlns:a16="http://schemas.microsoft.com/office/drawing/2014/main" id="{B83C601C-1770-EA5F-4996-B887F06EA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6" name="TextBox 5">
              <a:extLst>
                <a:ext uri="{FF2B5EF4-FFF2-40B4-BE49-F238E27FC236}">
                  <a16:creationId xmlns:a16="http://schemas.microsoft.com/office/drawing/2014/main" id="{8DE02DC6-DFDB-E4E2-E278-8FC66B532AB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7" name="Picture 6">
            <a:extLst>
              <a:ext uri="{FF2B5EF4-FFF2-40B4-BE49-F238E27FC236}">
                <a16:creationId xmlns:a16="http://schemas.microsoft.com/office/drawing/2014/main" id="{9E9F5628-2D20-3F78-7827-861889174E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8" name="TextBox 7">
            <a:extLst>
              <a:ext uri="{FF2B5EF4-FFF2-40B4-BE49-F238E27FC236}">
                <a16:creationId xmlns:a16="http://schemas.microsoft.com/office/drawing/2014/main" id="{2EE03454-7E38-3F62-BEEB-60030F325C5E}"/>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DF73AE36-4189-5BCC-F01F-C27F89AD834D}"/>
              </a:ext>
            </a:extLst>
          </p:cNvPr>
          <p:cNvSpPr txBox="1"/>
          <p:nvPr/>
        </p:nvSpPr>
        <p:spPr>
          <a:xfrm>
            <a:off x="860263" y="1024670"/>
            <a:ext cx="11103902" cy="5822871"/>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800">
              <a:solidFill>
                <a:schemeClr val="accent1">
                  <a:lumMod val="75000"/>
                </a:schemeClr>
              </a:solidFill>
              <a:latin typeface="Nunito Black" pitchFamily="2" charset="0"/>
            </a:endParaRPr>
          </a:p>
          <a:p>
            <a:pPr algn="just"/>
            <a:r>
              <a:rPr lang="en-US" sz="2800">
                <a:solidFill>
                  <a:schemeClr val="accent5">
                    <a:lumMod val="50000"/>
                  </a:schemeClr>
                </a:solidFill>
                <a:latin typeface="Nunito Black" pitchFamily="2" charset="0"/>
              </a:rPr>
              <a:t>T</a:t>
            </a:r>
            <a:r>
              <a:rPr lang="vi-VN" sz="2800">
                <a:solidFill>
                  <a:schemeClr val="accent5">
                    <a:lumMod val="50000"/>
                  </a:schemeClr>
                </a:solidFill>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800">
                <a:solidFill>
                  <a:schemeClr val="accent5">
                    <a:lumMod val="50000"/>
                  </a:schemeClr>
                </a:solidFill>
                <a:latin typeface="Nunito Black" pitchFamily="2" charset="0"/>
              </a:rPr>
              <a:t>- Ông ngoại ơi, cháu yêu ông nhiều lắm!</a:t>
            </a:r>
            <a:endParaRPr lang="vi-VN" sz="2600" dirty="0">
              <a:latin typeface="Nunito Black" pitchFamily="2" charset="0"/>
            </a:endParaRPr>
          </a:p>
        </p:txBody>
      </p:sp>
    </p:spTree>
    <p:extLst>
      <p:ext uri="{BB962C8B-B14F-4D97-AF65-F5344CB8AC3E}">
        <p14:creationId xmlns:p14="http://schemas.microsoft.com/office/powerpoint/2010/main" val="4603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FB884-08E7-C935-557E-398A1C6A2A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5" name="TextBox 4">
            <a:extLst>
              <a:ext uri="{FF2B5EF4-FFF2-40B4-BE49-F238E27FC236}">
                <a16:creationId xmlns:a16="http://schemas.microsoft.com/office/drawing/2014/main" id="{FFEF9846-434D-FF35-E58C-DF18BFF9C0C2}"/>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6" name="TextBox 5">
            <a:extLst>
              <a:ext uri="{FF2B5EF4-FFF2-40B4-BE49-F238E27FC236}">
                <a16:creationId xmlns:a16="http://schemas.microsoft.com/office/drawing/2014/main" id="{E0609828-7ABB-19D6-49F5-5F8CE410CD24}"/>
              </a:ext>
            </a:extLst>
          </p:cNvPr>
          <p:cNvSpPr txBox="1"/>
          <p:nvPr/>
        </p:nvSpPr>
        <p:spPr>
          <a:xfrm>
            <a:off x="1089279" y="154583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rgbClr val="0070C0"/>
                </a:solidFill>
                <a:latin typeface="Nunito Black" pitchFamily="2" charset="0"/>
              </a:rPr>
              <a:t>Dương nghĩ, từ bây giờ nó mới là người đưa tay cho ông nắm</a:t>
            </a:r>
            <a:r>
              <a:rPr lang="en-US" sz="2800">
                <a:solidFill>
                  <a:srgbClr val="0070C0"/>
                </a:solidFill>
                <a:latin typeface="Nunito Black" pitchFamily="2" charset="0"/>
              </a:rPr>
              <a:t>.</a:t>
            </a:r>
            <a:endParaRPr lang="vi-VN" sz="2600" dirty="0">
              <a:latin typeface="Nunito Black" pitchFamily="2" charset="0"/>
            </a:endParaRPr>
          </a:p>
        </p:txBody>
      </p:sp>
      <p:grpSp>
        <p:nvGrpSpPr>
          <p:cNvPr id="7" name="Group 6">
            <a:extLst>
              <a:ext uri="{FF2B5EF4-FFF2-40B4-BE49-F238E27FC236}">
                <a16:creationId xmlns:a16="http://schemas.microsoft.com/office/drawing/2014/main" id="{7A66DF20-3413-B893-DFE6-93AA615E6EBB}"/>
              </a:ext>
            </a:extLst>
          </p:cNvPr>
          <p:cNvGrpSpPr/>
          <p:nvPr/>
        </p:nvGrpSpPr>
        <p:grpSpPr>
          <a:xfrm>
            <a:off x="74755" y="1545832"/>
            <a:ext cx="914801" cy="584333"/>
            <a:chOff x="104615" y="807451"/>
            <a:chExt cx="851094" cy="584333"/>
          </a:xfrm>
        </p:grpSpPr>
        <p:pic>
          <p:nvPicPr>
            <p:cNvPr id="8" name="Picture 7">
              <a:extLst>
                <a:ext uri="{FF2B5EF4-FFF2-40B4-BE49-F238E27FC236}">
                  <a16:creationId xmlns:a16="http://schemas.microsoft.com/office/drawing/2014/main" id="{290A4C5A-8769-D13C-DAEE-BB8D74D80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9" name="TextBox 8">
              <a:extLst>
                <a:ext uri="{FF2B5EF4-FFF2-40B4-BE49-F238E27FC236}">
                  <a16:creationId xmlns:a16="http://schemas.microsoft.com/office/drawing/2014/main" id="{0640160F-A9A1-348B-4634-1C85E7CDC4E7}"/>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2" name="Picture 1">
            <a:extLst>
              <a:ext uri="{FF2B5EF4-FFF2-40B4-BE49-F238E27FC236}">
                <a16:creationId xmlns:a16="http://schemas.microsoft.com/office/drawing/2014/main" id="{024BD8AD-B405-1ECB-AD97-1DBF811B0CB4}"/>
              </a:ext>
            </a:extLst>
          </p:cNvPr>
          <p:cNvPicPr>
            <a:picLocks noChangeAspect="1"/>
          </p:cNvPicPr>
          <p:nvPr/>
        </p:nvPicPr>
        <p:blipFill>
          <a:blip r:embed="rId6"/>
          <a:stretch>
            <a:fillRect/>
          </a:stretch>
        </p:blipFill>
        <p:spPr>
          <a:xfrm>
            <a:off x="2801178" y="2678719"/>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316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F34B5-80F9-8C0E-CC39-864EC21726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5" name="TextBox 4">
            <a:extLst>
              <a:ext uri="{FF2B5EF4-FFF2-40B4-BE49-F238E27FC236}">
                <a16:creationId xmlns:a16="http://schemas.microsoft.com/office/drawing/2014/main" id="{E4E76186-AEF0-B5FC-AA64-4A5012E2B705}"/>
              </a:ext>
            </a:extLst>
          </p:cNvPr>
          <p:cNvSpPr txBox="1"/>
          <p:nvPr/>
        </p:nvSpPr>
        <p:spPr>
          <a:xfrm>
            <a:off x="1212807" y="313384"/>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AD459746-DCE6-FBF7-6152-CD16D0C51BE9}"/>
              </a:ext>
            </a:extLst>
          </p:cNvPr>
          <p:cNvSpPr/>
          <p:nvPr/>
        </p:nvSpPr>
        <p:spPr>
          <a:xfrm>
            <a:off x="190500" y="847725"/>
            <a:ext cx="11811000" cy="582930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424013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E9B387-064B-0651-A979-D892A5D40DE8}"/>
              </a:ext>
            </a:extLst>
          </p:cNvPr>
          <p:cNvSpPr/>
          <p:nvPr/>
        </p:nvSpPr>
        <p:spPr>
          <a:xfrm>
            <a:off x="357807" y="158818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39E8B5B-1DA5-6294-4201-D82001AC45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6" name="TextBox 5">
            <a:extLst>
              <a:ext uri="{FF2B5EF4-FFF2-40B4-BE49-F238E27FC236}">
                <a16:creationId xmlns:a16="http://schemas.microsoft.com/office/drawing/2014/main" id="{018A47E5-7706-E2E2-6438-DC078EBC2EBF}"/>
              </a:ext>
            </a:extLst>
          </p:cNvPr>
          <p:cNvSpPr txBox="1"/>
          <p:nvPr/>
        </p:nvSpPr>
        <p:spPr>
          <a:xfrm>
            <a:off x="1238896" y="210267"/>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96698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FDE92-1B1C-CD3F-E45C-4F3BFB56EC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5" name="TextBox 4">
            <a:extLst>
              <a:ext uri="{FF2B5EF4-FFF2-40B4-BE49-F238E27FC236}">
                <a16:creationId xmlns:a16="http://schemas.microsoft.com/office/drawing/2014/main" id="{12032B05-146F-7DFF-7560-E87FE330E3BA}"/>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8085332B-B848-6116-347E-A31CF4C3D6CE}"/>
              </a:ext>
            </a:extLst>
          </p:cNvPr>
          <p:cNvSpPr/>
          <p:nvPr/>
        </p:nvSpPr>
        <p:spPr>
          <a:xfrm>
            <a:off x="190500" y="847725"/>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23273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CBA942-0CED-1F5D-A5E3-907C7E7B4B63}"/>
              </a:ext>
            </a:extLst>
          </p:cNvPr>
          <p:cNvSpPr/>
          <p:nvPr/>
        </p:nvSpPr>
        <p:spPr>
          <a:xfrm>
            <a:off x="308111" y="1329772"/>
            <a:ext cx="11277601" cy="292417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79D321F-66B7-5994-E0EE-43A0D49F0E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6" name="TextBox 5">
            <a:extLst>
              <a:ext uri="{FF2B5EF4-FFF2-40B4-BE49-F238E27FC236}">
                <a16:creationId xmlns:a16="http://schemas.microsoft.com/office/drawing/2014/main" id="{2532C3A7-DCBD-CAA5-9914-E6B2F5C9124C}"/>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27577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F571E-6EF5-D653-D9BB-D3D322676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8505" y="129573"/>
            <a:ext cx="1071645" cy="853220"/>
          </a:xfrm>
          <a:prstGeom prst="rect">
            <a:avLst/>
          </a:prstGeom>
        </p:spPr>
      </p:pic>
      <p:sp>
        <p:nvSpPr>
          <p:cNvPr id="5" name="TextBox 4">
            <a:extLst>
              <a:ext uri="{FF2B5EF4-FFF2-40B4-BE49-F238E27FC236}">
                <a16:creationId xmlns:a16="http://schemas.microsoft.com/office/drawing/2014/main" id="{5F584E61-AD17-AD07-209D-461810F0FA83}"/>
              </a:ext>
            </a:extLst>
          </p:cNvPr>
          <p:cNvSpPr txBox="1"/>
          <p:nvPr/>
        </p:nvSpPr>
        <p:spPr>
          <a:xfrm>
            <a:off x="1200150" y="267704"/>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34BA502C-F792-0F3C-22EA-9209BC125406}"/>
              </a:ext>
            </a:extLst>
          </p:cNvPr>
          <p:cNvSpPr txBox="1"/>
          <p:nvPr/>
        </p:nvSpPr>
        <p:spPr>
          <a:xfrm>
            <a:off x="664327" y="1434584"/>
            <a:ext cx="10429047" cy="954107"/>
          </a:xfrm>
          <a:prstGeom prst="rect">
            <a:avLst/>
          </a:prstGeom>
          <a:noFill/>
        </p:spPr>
        <p:txBody>
          <a:bodyPr wrap="square">
            <a:spAutoFit/>
          </a:bodyPr>
          <a:lstStyle/>
          <a:p>
            <a:pPr marL="457200" indent="-457200" algn="just">
              <a:buFontTx/>
              <a:buChar char="-"/>
            </a:pPr>
            <a:r>
              <a:rPr lang="en-US" sz="2800" b="0" i="0">
                <a:solidFill>
                  <a:srgbClr val="0070C0"/>
                </a:solidFill>
                <a:effectLst/>
                <a:latin typeface="Nunito Black" pitchFamily="2" charset="0"/>
              </a:rPr>
              <a:t>Tháp Bà Pô – na – ga : công trình kiến trúc tiêu biểu của văn hóa Chăm Pa ở Nha Trang.</a:t>
            </a:r>
            <a:endParaRPr lang="en-US" sz="2800">
              <a:solidFill>
                <a:srgbClr val="0070C0"/>
              </a:solidFill>
              <a:latin typeface="Nunito Black" pitchFamily="2" charset="0"/>
            </a:endParaRPr>
          </a:p>
        </p:txBody>
      </p:sp>
      <p:sp>
        <p:nvSpPr>
          <p:cNvPr id="10" name="TextBox 9">
            <a:extLst>
              <a:ext uri="{FF2B5EF4-FFF2-40B4-BE49-F238E27FC236}">
                <a16:creationId xmlns:a16="http://schemas.microsoft.com/office/drawing/2014/main" id="{E1A4E047-854A-C09E-0A5B-AB060C85B561}"/>
              </a:ext>
            </a:extLst>
          </p:cNvPr>
          <p:cNvSpPr txBox="1"/>
          <p:nvPr/>
        </p:nvSpPr>
        <p:spPr>
          <a:xfrm>
            <a:off x="664327" y="2388691"/>
            <a:ext cx="10429047" cy="523220"/>
          </a:xfrm>
          <a:prstGeom prst="rect">
            <a:avLst/>
          </a:prstGeom>
          <a:noFill/>
        </p:spPr>
        <p:txBody>
          <a:bodyPr wrap="square">
            <a:spAutoFit/>
          </a:bodyPr>
          <a:lstStyle/>
          <a:p>
            <a:pPr marL="457200" indent="-457200" algn="just">
              <a:buFontTx/>
              <a:buChar char="-"/>
            </a:pPr>
            <a:r>
              <a:rPr lang="en-US" sz="2800" b="0" i="0">
                <a:solidFill>
                  <a:schemeClr val="accent2">
                    <a:lumMod val="50000"/>
                  </a:schemeClr>
                </a:solidFill>
                <a:effectLst/>
                <a:latin typeface="Nunito Black" pitchFamily="2" charset="0"/>
              </a:rPr>
              <a:t>Chạm trổ: khắc, đục lên bề mặt gỗ, đá để trang trí.</a:t>
            </a:r>
            <a:endParaRPr lang="en-US" sz="2800">
              <a:solidFill>
                <a:schemeClr val="accent2">
                  <a:lumMod val="50000"/>
                </a:schemeClr>
              </a:solidFill>
              <a:latin typeface="Nunito Black" pitchFamily="2" charset="0"/>
            </a:endParaRPr>
          </a:p>
        </p:txBody>
      </p:sp>
      <p:sp>
        <p:nvSpPr>
          <p:cNvPr id="11" name="TextBox 10">
            <a:extLst>
              <a:ext uri="{FF2B5EF4-FFF2-40B4-BE49-F238E27FC236}">
                <a16:creationId xmlns:a16="http://schemas.microsoft.com/office/drawing/2014/main" id="{A5261B45-4EFA-DEBF-AEEE-D9A77C666A66}"/>
              </a:ext>
            </a:extLst>
          </p:cNvPr>
          <p:cNvSpPr txBox="1"/>
          <p:nvPr/>
        </p:nvSpPr>
        <p:spPr>
          <a:xfrm>
            <a:off x="664327" y="2972528"/>
            <a:ext cx="10429047" cy="523220"/>
          </a:xfrm>
          <a:prstGeom prst="rect">
            <a:avLst/>
          </a:prstGeom>
          <a:noFill/>
        </p:spPr>
        <p:txBody>
          <a:bodyPr wrap="square">
            <a:spAutoFit/>
          </a:bodyPr>
          <a:lstStyle/>
          <a:p>
            <a:pPr marL="457200" indent="-457200" algn="just">
              <a:buFontTx/>
              <a:buChar char="-"/>
            </a:pPr>
            <a:r>
              <a:rPr lang="en-US" sz="2800" b="0" i="0">
                <a:solidFill>
                  <a:schemeClr val="accent6">
                    <a:lumMod val="50000"/>
                  </a:schemeClr>
                </a:solidFill>
                <a:effectLst/>
                <a:latin typeface="Nunito Black" pitchFamily="2" charset="0"/>
              </a:rPr>
              <a:t>Tinh xảo : tinh vi, tỉ mỉ, khéo léo.</a:t>
            </a:r>
            <a:endParaRPr lang="en-US" sz="2800">
              <a:solidFill>
                <a:schemeClr val="accent6">
                  <a:lumMod val="50000"/>
                </a:schemeClr>
              </a:solidFill>
              <a:latin typeface="Nunito Black" pitchFamily="2" charset="0"/>
            </a:endParaRPr>
          </a:p>
        </p:txBody>
      </p:sp>
      <p:sp>
        <p:nvSpPr>
          <p:cNvPr id="12" name="TextBox 11">
            <a:extLst>
              <a:ext uri="{FF2B5EF4-FFF2-40B4-BE49-F238E27FC236}">
                <a16:creationId xmlns:a16="http://schemas.microsoft.com/office/drawing/2014/main" id="{CE474A5D-E295-A08F-3174-91A4C8030030}"/>
              </a:ext>
            </a:extLst>
          </p:cNvPr>
          <p:cNvSpPr txBox="1"/>
          <p:nvPr/>
        </p:nvSpPr>
        <p:spPr>
          <a:xfrm>
            <a:off x="664327" y="3556366"/>
            <a:ext cx="10429047" cy="954107"/>
          </a:xfrm>
          <a:prstGeom prst="rect">
            <a:avLst/>
          </a:prstGeom>
          <a:noFill/>
        </p:spPr>
        <p:txBody>
          <a:bodyPr wrap="square">
            <a:spAutoFit/>
          </a:bodyPr>
          <a:lstStyle/>
          <a:p>
            <a:pPr marL="457200" indent="-457200" algn="just">
              <a:buFontTx/>
              <a:buChar char="-"/>
            </a:pPr>
            <a:r>
              <a:rPr lang="en-US" sz="2800" b="0" i="0">
                <a:solidFill>
                  <a:srgbClr val="E608DB"/>
                </a:solidFill>
                <a:effectLst/>
                <a:latin typeface="Nunito Black" pitchFamily="2" charset="0"/>
              </a:rPr>
              <a:t>Chần chừ: đắn đo, do dự, chưa quyết tâm để làm một việc gì đó.</a:t>
            </a:r>
            <a:endParaRPr lang="en-US" sz="2800">
              <a:solidFill>
                <a:srgbClr val="E608DB"/>
              </a:solidFill>
              <a:latin typeface="Nunito Black" pitchFamily="2" charset="0"/>
            </a:endParaRPr>
          </a:p>
        </p:txBody>
      </p:sp>
    </p:spTree>
    <p:extLst>
      <p:ext uri="{BB962C8B-B14F-4D97-AF65-F5344CB8AC3E}">
        <p14:creationId xmlns:p14="http://schemas.microsoft.com/office/powerpoint/2010/main" val="9546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br>
              <a:rPr lang="vi-VN" b="0" i="0">
                <a:solidFill>
                  <a:srgbClr val="000000"/>
                </a:solidFill>
                <a:effectLst/>
                <a:latin typeface="OpenSans"/>
              </a:rPr>
            </a:b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br>
              <a:rPr lang="vi-VN" sz="3200" b="0" i="0">
                <a:solidFill>
                  <a:srgbClr val="000000"/>
                </a:solidFill>
                <a:effectLst/>
                <a:latin typeface="OpenSans"/>
              </a:rPr>
            </a:b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a:t>
            </a:r>
            <a:r>
              <a:rPr lang="en-US" sz="3600">
                <a:solidFill>
                  <a:srgbClr val="FF0000"/>
                </a:solidFill>
                <a:latin typeface="Sigmar One" panose="00000500000000000000" pitchFamily="2" charset="0"/>
              </a:rPr>
              <a:t>I,K</a:t>
            </a:r>
            <a:endPar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28187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37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3F8EB167-1C6E-6FFA-478B-001E7962094C}"/>
              </a:ext>
            </a:extLst>
          </p:cNvPr>
          <p:cNvSpPr txBox="1"/>
          <p:nvPr/>
        </p:nvSpPr>
        <p:spPr>
          <a:xfrm>
            <a:off x="4395653" y="2751118"/>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C00000"/>
                </a:solidFill>
                <a:latin typeface="Nunito Black" pitchFamily="2" charset="0"/>
              </a:rPr>
              <a:t>Tiết 1+2</a:t>
            </a:r>
            <a:endParaRPr lang="en-US" sz="8800" b="1" spc="-133" dirty="0">
              <a:solidFill>
                <a:srgbClr val="C00000"/>
              </a:solidFill>
              <a:latin typeface="Nunito Black" pitchFamily="2" charset="0"/>
            </a:endParaRPr>
          </a:p>
        </p:txBody>
      </p:sp>
    </p:spTree>
    <p:extLst>
      <p:ext uri="{BB962C8B-B14F-4D97-AF65-F5344CB8AC3E}">
        <p14:creationId xmlns:p14="http://schemas.microsoft.com/office/powerpoint/2010/main" val="420410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997698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a:t>
            </a: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a:t>
            </a: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117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id="{FAAEB0D7-23D5-7150-199D-FE6559BE5680}"/>
              </a:ext>
            </a:extLst>
          </p:cNvPr>
          <p:cNvSpPr txBox="1"/>
          <p:nvPr/>
        </p:nvSpPr>
        <p:spPr>
          <a:xfrm>
            <a:off x="1724025" y="4683812"/>
            <a:ext cx="9686925" cy="1631216"/>
          </a:xfrm>
          <a:prstGeom prst="rect">
            <a:avLst/>
          </a:prstGeom>
          <a:noFill/>
        </p:spPr>
        <p:txBody>
          <a:bodyPr wrap="square">
            <a:spAutoFit/>
          </a:bodyPr>
          <a:lstStyle/>
          <a:p>
            <a:r>
              <a:rPr lang="vi-VN" sz="2000" b="1" i="0">
                <a:solidFill>
                  <a:srgbClr val="00B050"/>
                </a:solidFill>
                <a:effectLst/>
                <a:latin typeface="Nunito Black" pitchFamily="2" charset="0"/>
              </a:rPr>
              <a:t>Khánh Hòa là một tỉnh duyên hải Nam Trung Bộ, miền Trung Việt Nam.</a:t>
            </a:r>
            <a:r>
              <a:rPr lang="vi-VN" sz="2000" b="1" i="0">
                <a:solidFill>
                  <a:srgbClr val="00B050"/>
                </a:solidFill>
                <a:effectLst/>
                <a:latin typeface="arial" panose="020B0604020202020204" pitchFamily="34" charset="0"/>
              </a:rPr>
              <a:t> </a:t>
            </a:r>
            <a:r>
              <a:rPr lang="vi-VN" sz="200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a:solidFill>
                <a:srgbClr val="00B050"/>
              </a:solidFill>
              <a:latin typeface="Nunito Black" pitchFamily="2" charset="0"/>
            </a:endParaRPr>
          </a:p>
        </p:txBody>
      </p:sp>
      <p:pic>
        <p:nvPicPr>
          <p:cNvPr id="1028" name="Picture 4" descr="Khánh Hòa: Tiềm năng và hứa hẹn!">
            <a:extLst>
              <a:ext uri="{FF2B5EF4-FFF2-40B4-BE49-F238E27FC236}">
                <a16:creationId xmlns:a16="http://schemas.microsoft.com/office/drawing/2014/main" id="{84FBA2E1-6C15-14D6-0774-C525F59D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00B050"/>
                </a:solidFill>
                <a:effectLst/>
                <a:latin typeface="Nunito Black" pitchFamily="2" charset="0"/>
              </a:rPr>
              <a:t>- Viết đúng chính tả, trình bày sạch đẹp.</a:t>
            </a:r>
          </a:p>
          <a:p>
            <a:pPr algn="just"/>
            <a:r>
              <a:rPr lang="en-US" sz="2800" b="0" i="0">
                <a:solidFill>
                  <a:srgbClr val="00B050"/>
                </a:solidFill>
                <a:effectLst/>
                <a:latin typeface="Nunito Black" pitchFamily="2" charset="0"/>
              </a:rPr>
              <a:t>- Câu gồm 6 tiếng thì lùi vào 3 ô li, câu gồm 8 tiếng thì lùi vào 2 ô li.</a:t>
            </a:r>
          </a:p>
          <a:p>
            <a:br>
              <a:rPr lang="en-US" b="0" i="0">
                <a:solidFill>
                  <a:srgbClr val="00B050"/>
                </a:solidFill>
                <a:effectLst/>
                <a:latin typeface="OpenSans"/>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4787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7FB9C-FC49-9937-5E93-1A65E50EE23E}"/>
              </a:ext>
            </a:extLst>
          </p:cNvPr>
          <p:cNvSpPr txBox="1"/>
          <p:nvPr/>
        </p:nvSpPr>
        <p:spPr>
          <a:xfrm>
            <a:off x="5924550" y="1628775"/>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Tiết 3 – 4</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33787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6A3F8-91CB-01FF-F552-27363C2E37A8}"/>
              </a:ext>
            </a:extLst>
          </p:cNvPr>
          <p:cNvSpPr txBox="1"/>
          <p:nvPr/>
        </p:nvSpPr>
        <p:spPr>
          <a:xfrm>
            <a:off x="5619749" y="1256978"/>
            <a:ext cx="5210175"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0" i="0" u="none" strike="noStrike" kern="1200" cap="none" spc="0" normalizeH="0" baseline="0" noProof="0">
                <a:ln>
                  <a:noFill/>
                </a:ln>
                <a:solidFill>
                  <a:srgbClr val="7030A0"/>
                </a:solidFill>
                <a:effectLst/>
                <a:uLnTx/>
                <a:uFillTx/>
                <a:latin typeface="Sigmar One" panose="00000500000000000000" pitchFamily="2" charset="0"/>
                <a:ea typeface="+mn-ea"/>
                <a:cs typeface="+mn-cs"/>
              </a:rPr>
              <a:t>Luyện từ và câu</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3600" b="0" i="0" u="none" strike="noStrike" kern="1200" cap="none" spc="0" normalizeH="0" baseline="0" noProof="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347249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FEB070-1499-730A-720A-9CA2C0689525}"/>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6" name="TextBox 5">
            <a:extLst>
              <a:ext uri="{FF2B5EF4-FFF2-40B4-BE49-F238E27FC236}">
                <a16:creationId xmlns:a16="http://schemas.microsoft.com/office/drawing/2014/main" id="{5CDFE631-4679-3357-4FC2-3CDAA19A3D3A}"/>
              </a:ext>
            </a:extLst>
          </p:cNvPr>
          <p:cNvSpPr txBox="1"/>
          <p:nvPr/>
        </p:nvSpPr>
        <p:spPr>
          <a:xfrm>
            <a:off x="3595687" y="1292215"/>
            <a:ext cx="5000625" cy="5447645"/>
          </a:xfrm>
          <a:prstGeom prst="rect">
            <a:avLst/>
          </a:prstGeom>
          <a:noFill/>
        </p:spPr>
        <p:txBody>
          <a:bodyPr wrap="square">
            <a:spAutoFit/>
          </a:bodyPr>
          <a:lstStyle/>
          <a:p>
            <a:pPr algn="l">
              <a:lnSpc>
                <a:spcPct val="150000"/>
              </a:lnSpc>
            </a:pPr>
            <a:r>
              <a:rPr lang="vi-VN" sz="2800" b="0" i="0">
                <a:solidFill>
                  <a:srgbClr val="002060"/>
                </a:solidFill>
                <a:effectLst/>
              </a:rPr>
              <a:t>Ông </a:t>
            </a:r>
            <a:r>
              <a:rPr lang="vi-VN" sz="2800" b="1" i="0">
                <a:solidFill>
                  <a:srgbClr val="002060"/>
                </a:solidFill>
                <a:effectLst/>
              </a:rPr>
              <a:t>đẩy </a:t>
            </a:r>
            <a:r>
              <a:rPr lang="vi-VN" sz="2800" b="0" i="0">
                <a:solidFill>
                  <a:srgbClr val="002060"/>
                </a:solidFill>
                <a:effectLst/>
              </a:rPr>
              <a:t>chiếc cối xay</a:t>
            </a:r>
          </a:p>
          <a:p>
            <a:pPr algn="l">
              <a:lnSpc>
                <a:spcPct val="150000"/>
              </a:lnSpc>
            </a:pPr>
            <a:r>
              <a:rPr lang="vi-VN" sz="2800" b="0" i="0">
                <a:solidFill>
                  <a:srgbClr val="002060"/>
                </a:solidFill>
                <a:effectLst/>
              </a:rPr>
              <a:t>Cối </a:t>
            </a:r>
            <a:r>
              <a:rPr lang="vi-VN" sz="2800" b="1" i="0">
                <a:solidFill>
                  <a:srgbClr val="002060"/>
                </a:solidFill>
                <a:effectLst/>
              </a:rPr>
              <a:t>quay </a:t>
            </a:r>
            <a:r>
              <a:rPr lang="vi-VN" sz="2800" b="0" i="0">
                <a:solidFill>
                  <a:srgbClr val="002060"/>
                </a:solidFill>
                <a:effectLst/>
              </a:rPr>
              <a:t>như chong chóng</a:t>
            </a:r>
          </a:p>
          <a:p>
            <a:pPr algn="l">
              <a:lnSpc>
                <a:spcPct val="150000"/>
              </a:lnSpc>
            </a:pPr>
            <a:r>
              <a:rPr lang="vi-VN" sz="2800" b="0" i="0">
                <a:solidFill>
                  <a:srgbClr val="002060"/>
                </a:solidFill>
                <a:effectLst/>
              </a:rPr>
              <a:t>Đường </a:t>
            </a:r>
            <a:r>
              <a:rPr lang="vi-VN" sz="2800" b="1" i="0">
                <a:solidFill>
                  <a:srgbClr val="002060"/>
                </a:solidFill>
                <a:effectLst/>
              </a:rPr>
              <a:t>dài </a:t>
            </a:r>
            <a:r>
              <a:rPr lang="vi-VN" sz="2800" b="0" i="0">
                <a:solidFill>
                  <a:srgbClr val="002060"/>
                </a:solidFill>
                <a:effectLst/>
              </a:rPr>
              <a:t>và sông </a:t>
            </a:r>
            <a:r>
              <a:rPr lang="vi-VN" sz="2800" b="1" i="0">
                <a:solidFill>
                  <a:srgbClr val="002060"/>
                </a:solidFill>
                <a:effectLst/>
              </a:rPr>
              <a:t>rộng</a:t>
            </a:r>
            <a:endParaRPr lang="vi-VN" sz="2800" b="0" i="0">
              <a:solidFill>
                <a:srgbClr val="002060"/>
              </a:solidFill>
              <a:effectLst/>
            </a:endParaRPr>
          </a:p>
          <a:p>
            <a:pPr algn="l">
              <a:lnSpc>
                <a:spcPct val="150000"/>
              </a:lnSpc>
            </a:pPr>
            <a:r>
              <a:rPr lang="vi-VN" sz="2800" b="0" i="0">
                <a:solidFill>
                  <a:srgbClr val="002060"/>
                </a:solidFill>
                <a:effectLst/>
              </a:rPr>
              <a:t>Ông vẫn luôn </a:t>
            </a:r>
            <a:r>
              <a:rPr lang="vi-VN" sz="2800" b="1" i="0">
                <a:solidFill>
                  <a:srgbClr val="002060"/>
                </a:solidFill>
                <a:effectLst/>
              </a:rPr>
              <a:t>đi về</a:t>
            </a:r>
            <a:endParaRPr lang="vi-VN" sz="2800" b="0" i="0">
              <a:solidFill>
                <a:srgbClr val="002060"/>
              </a:solidFill>
              <a:effectLst/>
            </a:endParaRPr>
          </a:p>
          <a:p>
            <a:pPr algn="l">
              <a:lnSpc>
                <a:spcPct val="150000"/>
              </a:lnSpc>
            </a:pPr>
            <a:r>
              <a:rPr lang="vi-VN" sz="2800" b="0" i="0">
                <a:solidFill>
                  <a:srgbClr val="002060"/>
                </a:solidFill>
                <a:effectLst/>
              </a:rPr>
              <a:t>Tay của ông </a:t>
            </a:r>
            <a:r>
              <a:rPr lang="vi-VN" sz="2800" b="1" i="0">
                <a:solidFill>
                  <a:srgbClr val="002060"/>
                </a:solidFill>
                <a:effectLst/>
              </a:rPr>
              <a:t>khỏe </a:t>
            </a:r>
            <a:r>
              <a:rPr lang="vi-VN" sz="2800" b="0" i="0">
                <a:solidFill>
                  <a:srgbClr val="002060"/>
                </a:solidFill>
                <a:effectLst/>
              </a:rPr>
              <a:t>ghê</a:t>
            </a:r>
          </a:p>
          <a:p>
            <a:pPr algn="l">
              <a:lnSpc>
                <a:spcPct val="150000"/>
              </a:lnSpc>
            </a:pPr>
            <a:r>
              <a:rPr lang="vi-VN" sz="2800" b="1" i="0">
                <a:solidFill>
                  <a:srgbClr val="002060"/>
                </a:solidFill>
                <a:effectLst/>
              </a:rPr>
              <a:t>Làm </a:t>
            </a:r>
            <a:r>
              <a:rPr lang="vi-VN" sz="2800" b="0" i="0">
                <a:solidFill>
                  <a:srgbClr val="002060"/>
                </a:solidFill>
                <a:effectLst/>
              </a:rPr>
              <a:t>được bao nhiêu việc.</a:t>
            </a:r>
          </a:p>
          <a:p>
            <a:pPr algn="just">
              <a:lnSpc>
                <a:spcPct val="150000"/>
              </a:lnSpc>
            </a:pPr>
            <a:r>
              <a:rPr lang="en-US" sz="2800" b="0" i="0">
                <a:solidFill>
                  <a:srgbClr val="002060"/>
                </a:solidFill>
                <a:effectLst/>
              </a:rPr>
              <a:t>                         </a:t>
            </a:r>
            <a:r>
              <a:rPr lang="vi-VN" sz="2800" b="0" i="0">
                <a:solidFill>
                  <a:srgbClr val="002060"/>
                </a:solidFill>
                <a:effectLst/>
              </a:rPr>
              <a:t>(Hữu Thỉnh)</a:t>
            </a:r>
          </a:p>
          <a:p>
            <a:br>
              <a:rPr lang="vi-VN" b="0" i="0">
                <a:solidFill>
                  <a:srgbClr val="00206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489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316ADB1-45B8-E876-FA2C-0C8D2801E76C}"/>
              </a:ext>
            </a:extLst>
          </p:cNvPr>
          <p:cNvGrpSpPr>
            <a:grpSpLocks noChangeAspect="1"/>
          </p:cNvGrpSpPr>
          <p:nvPr/>
        </p:nvGrpSpPr>
        <p:grpSpPr>
          <a:xfrm>
            <a:off x="10727752" y="251164"/>
            <a:ext cx="1070671" cy="1044975"/>
            <a:chOff x="42977893" y="-3086593"/>
            <a:chExt cx="4712046" cy="4598955"/>
          </a:xfrm>
        </p:grpSpPr>
        <p:sp>
          <p:nvSpPr>
            <p:cNvPr id="3" name="Freeform 6">
              <a:extLst>
                <a:ext uri="{FF2B5EF4-FFF2-40B4-BE49-F238E27FC236}">
                  <a16:creationId xmlns:a16="http://schemas.microsoft.com/office/drawing/2014/main" id="{C126B0B6-E6D9-46C9-A296-791CB6EAA152}"/>
                </a:ext>
              </a:extLst>
            </p:cNvPr>
            <p:cNvSpPr/>
            <p:nvPr/>
          </p:nvSpPr>
          <p:spPr>
            <a:xfrm>
              <a:off x="42977893" y="-3086593"/>
              <a:ext cx="4712046" cy="459895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4" name="Rectangle: Rounded Corners 3">
            <a:extLst>
              <a:ext uri="{FF2B5EF4-FFF2-40B4-BE49-F238E27FC236}">
                <a16:creationId xmlns:a16="http://schemas.microsoft.com/office/drawing/2014/main" id="{FB62BC96-9CD4-6DAA-9B2C-9464589C1A38}"/>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7" name="Rectangle: Rounded Corners 6">
            <a:extLst>
              <a:ext uri="{FF2B5EF4-FFF2-40B4-BE49-F238E27FC236}">
                <a16:creationId xmlns:a16="http://schemas.microsoft.com/office/drawing/2014/main" id="{9E03B213-0E2A-C408-F192-836DD6F9FE8B}"/>
              </a:ext>
            </a:extLst>
          </p:cNvPr>
          <p:cNvSpPr/>
          <p:nvPr/>
        </p:nvSpPr>
        <p:spPr>
          <a:xfrm>
            <a:off x="958277" y="1390651"/>
            <a:ext cx="4566223" cy="628650"/>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hoạt động </a:t>
            </a:r>
          </a:p>
          <a:p>
            <a:pPr algn="ctr"/>
            <a:endParaRPr lang="en-US"/>
          </a:p>
        </p:txBody>
      </p:sp>
      <p:sp>
        <p:nvSpPr>
          <p:cNvPr id="8" name="Rectangle: Rounded Corners 7">
            <a:extLst>
              <a:ext uri="{FF2B5EF4-FFF2-40B4-BE49-F238E27FC236}">
                <a16:creationId xmlns:a16="http://schemas.microsoft.com/office/drawing/2014/main" id="{FC7F88EF-5456-B0DC-6307-4AE087C1B9D5}"/>
              </a:ext>
            </a:extLst>
          </p:cNvPr>
          <p:cNvSpPr/>
          <p:nvPr/>
        </p:nvSpPr>
        <p:spPr>
          <a:xfrm>
            <a:off x="6867525" y="1390650"/>
            <a:ext cx="4566223" cy="628651"/>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đặc  điểm</a:t>
            </a:r>
          </a:p>
          <a:p>
            <a:pPr algn="ctr"/>
            <a:endParaRPr lang="en-US"/>
          </a:p>
        </p:txBody>
      </p:sp>
      <p:pic>
        <p:nvPicPr>
          <p:cNvPr id="16" name="Picture 15">
            <a:extLst>
              <a:ext uri="{FF2B5EF4-FFF2-40B4-BE49-F238E27FC236}">
                <a16:creationId xmlns:a16="http://schemas.microsoft.com/office/drawing/2014/main" id="{8274B8B8-30C5-E4B7-1935-3114DB3A7329}"/>
              </a:ext>
            </a:extLst>
          </p:cNvPr>
          <p:cNvPicPr>
            <a:picLocks noChangeAspect="1"/>
          </p:cNvPicPr>
          <p:nvPr/>
        </p:nvPicPr>
        <p:blipFill>
          <a:blip r:embed="rId4"/>
          <a:stretch>
            <a:fillRect/>
          </a:stretch>
        </p:blipFill>
        <p:spPr>
          <a:xfrm>
            <a:off x="1433992" y="2113812"/>
            <a:ext cx="3982006" cy="4258413"/>
          </a:xfrm>
          <a:prstGeom prst="rect">
            <a:avLst/>
          </a:prstGeom>
        </p:spPr>
      </p:pic>
      <p:sp>
        <p:nvSpPr>
          <p:cNvPr id="17" name="TextBox 16">
            <a:extLst>
              <a:ext uri="{FF2B5EF4-FFF2-40B4-BE49-F238E27FC236}">
                <a16:creationId xmlns:a16="http://schemas.microsoft.com/office/drawing/2014/main" id="{BDA336AB-18AA-1A87-3265-27D622FA9444}"/>
              </a:ext>
            </a:extLst>
          </p:cNvPr>
          <p:cNvSpPr txBox="1"/>
          <p:nvPr/>
        </p:nvSpPr>
        <p:spPr>
          <a:xfrm>
            <a:off x="2790252" y="2746891"/>
            <a:ext cx="1638300" cy="2862322"/>
          </a:xfrm>
          <a:prstGeom prst="rect">
            <a:avLst/>
          </a:prstGeom>
          <a:noFill/>
        </p:spPr>
        <p:txBody>
          <a:bodyPr wrap="square" rtlCol="0">
            <a:spAutoFit/>
          </a:bodyPr>
          <a:lstStyle/>
          <a:p>
            <a:r>
              <a:rPr lang="en-US" sz="3600" b="1" i="0">
                <a:solidFill>
                  <a:srgbClr val="002060"/>
                </a:solidFill>
                <a:effectLst/>
                <a:latin typeface="Nunito Black" pitchFamily="2" charset="0"/>
              </a:rPr>
              <a:t>vác, đẩy, quay, đi, về, làm</a:t>
            </a:r>
            <a:endParaRPr lang="en-US" sz="3600">
              <a:solidFill>
                <a:srgbClr val="002060"/>
              </a:solidFill>
              <a:latin typeface="Nunito Black" pitchFamily="2" charset="0"/>
            </a:endParaRPr>
          </a:p>
        </p:txBody>
      </p:sp>
      <p:pic>
        <p:nvPicPr>
          <p:cNvPr id="19" name="Picture 18">
            <a:extLst>
              <a:ext uri="{FF2B5EF4-FFF2-40B4-BE49-F238E27FC236}">
                <a16:creationId xmlns:a16="http://schemas.microsoft.com/office/drawing/2014/main" id="{0166B654-1F6D-DA53-5CB0-C4B03A08C8BC}"/>
              </a:ext>
            </a:extLst>
          </p:cNvPr>
          <p:cNvPicPr>
            <a:picLocks noChangeAspect="1"/>
          </p:cNvPicPr>
          <p:nvPr/>
        </p:nvPicPr>
        <p:blipFill>
          <a:blip r:embed="rId5"/>
          <a:stretch>
            <a:fillRect/>
          </a:stretch>
        </p:blipFill>
        <p:spPr>
          <a:xfrm>
            <a:off x="6772258" y="2113812"/>
            <a:ext cx="3886217" cy="4258413"/>
          </a:xfrm>
          <a:prstGeom prst="rect">
            <a:avLst/>
          </a:prstGeom>
        </p:spPr>
      </p:pic>
      <p:sp>
        <p:nvSpPr>
          <p:cNvPr id="21" name="TextBox 20">
            <a:extLst>
              <a:ext uri="{FF2B5EF4-FFF2-40B4-BE49-F238E27FC236}">
                <a16:creationId xmlns:a16="http://schemas.microsoft.com/office/drawing/2014/main" id="{E6FAB9FE-4BE8-8AA1-2905-AC515F5DF0AE}"/>
              </a:ext>
            </a:extLst>
          </p:cNvPr>
          <p:cNvSpPr txBox="1"/>
          <p:nvPr/>
        </p:nvSpPr>
        <p:spPr>
          <a:xfrm>
            <a:off x="7957114" y="2849735"/>
            <a:ext cx="1529786" cy="2554545"/>
          </a:xfrm>
          <a:prstGeom prst="rect">
            <a:avLst/>
          </a:prstGeom>
          <a:noFill/>
        </p:spPr>
        <p:txBody>
          <a:bodyPr wrap="square">
            <a:spAutoFit/>
          </a:bodyPr>
          <a:lstStyle/>
          <a:p>
            <a:r>
              <a:rPr lang="en-US" sz="3200" b="1" i="0">
                <a:solidFill>
                  <a:srgbClr val="002060"/>
                </a:solidFill>
                <a:effectLst/>
                <a:latin typeface="Nunito Black" pitchFamily="2" charset="0"/>
              </a:rPr>
              <a:t>dài, thẳng, dài, rộng, khỏe</a:t>
            </a:r>
            <a:endParaRPr lang="en-US" sz="3200">
              <a:solidFill>
                <a:srgbClr val="002060"/>
              </a:solidFill>
              <a:latin typeface="Nunito Black" pitchFamily="2" charset="0"/>
            </a:endParaRPr>
          </a:p>
        </p:txBody>
      </p:sp>
    </p:spTree>
    <p:extLst>
      <p:ext uri="{BB962C8B-B14F-4D97-AF65-F5344CB8AC3E}">
        <p14:creationId xmlns:p14="http://schemas.microsoft.com/office/powerpoint/2010/main" val="3564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B6EAFB-6443-A569-55FE-5EB7778D3DE8}"/>
              </a:ext>
            </a:extLst>
          </p:cNvPr>
          <p:cNvSpPr/>
          <p:nvPr/>
        </p:nvSpPr>
        <p:spPr>
          <a:xfrm>
            <a:off x="482600" y="297707"/>
            <a:ext cx="9969500" cy="847548"/>
          </a:xfrm>
          <a:prstGeom prst="roundRect">
            <a:avLst/>
          </a:prstGeom>
          <a:solidFill>
            <a:srgbClr val="FD8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a:t>
            </a:r>
            <a:r>
              <a:rPr lang="vi-VN" sz="3200" b="0" i="0">
                <a:solidFill>
                  <a:schemeClr val="bg1"/>
                </a:solidFill>
                <a:effectLst/>
                <a:latin typeface="Nunito Black" pitchFamily="2" charset="0"/>
              </a:rPr>
              <a:t>Tìm câu kể trong những câu dưới đây:</a:t>
            </a:r>
            <a:br>
              <a:rPr lang="vi-VN" sz="3200" b="0" i="0">
                <a:solidFill>
                  <a:schemeClr val="bg1"/>
                </a:solidFill>
                <a:effectLst/>
                <a:latin typeface="Nunito Black" pitchFamily="2" charset="0"/>
              </a:rPr>
            </a:br>
            <a:br>
              <a:rPr lang="vi-VN" sz="3200" b="0" i="0">
                <a:solidFill>
                  <a:schemeClr val="bg1"/>
                </a:solidFill>
                <a:effectLst/>
                <a:latin typeface="Nunito Black"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2" name="Rectangle: Folded Corner 1">
            <a:extLst>
              <a:ext uri="{FF2B5EF4-FFF2-40B4-BE49-F238E27FC236}">
                <a16:creationId xmlns:a16="http://schemas.microsoft.com/office/drawing/2014/main" id="{9C8AF128-EDCD-7742-7C16-CABFCCDB91E3}"/>
              </a:ext>
            </a:extLst>
          </p:cNvPr>
          <p:cNvSpPr/>
          <p:nvPr/>
        </p:nvSpPr>
        <p:spPr>
          <a:xfrm>
            <a:off x="482600" y="1350221"/>
            <a:ext cx="2522537" cy="2017000"/>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rgbClr val="00B050"/>
                </a:solidFill>
                <a:latin typeface="Nunito Black" pitchFamily="2" charset="0"/>
              </a:rPr>
              <a:t>a. Tháp Bà Pô – na – ga ở đâu?</a:t>
            </a:r>
          </a:p>
          <a:p>
            <a:pPr algn="ctr"/>
            <a:endParaRPr lang="en-US"/>
          </a:p>
        </p:txBody>
      </p:sp>
      <p:sp>
        <p:nvSpPr>
          <p:cNvPr id="8" name="Rectangle: Folded Corner 7">
            <a:extLst>
              <a:ext uri="{FF2B5EF4-FFF2-40B4-BE49-F238E27FC236}">
                <a16:creationId xmlns:a16="http://schemas.microsoft.com/office/drawing/2014/main" id="{93EEBDF8-EFA0-B19B-5652-7C41DA67FC78}"/>
              </a:ext>
            </a:extLst>
          </p:cNvPr>
          <p:cNvSpPr/>
          <p:nvPr/>
        </p:nvSpPr>
        <p:spPr>
          <a:xfrm>
            <a:off x="3282743" y="1245179"/>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b. Tháp Bà Pô – na – ga là một địa điểm du lịch nổi tiếng ở Nha Trang.</a:t>
            </a:r>
          </a:p>
          <a:p>
            <a:pPr algn="ctr"/>
            <a:endParaRPr lang="en-US"/>
          </a:p>
        </p:txBody>
      </p:sp>
      <p:sp>
        <p:nvSpPr>
          <p:cNvPr id="9" name="Rectangle: Folded Corner 8">
            <a:extLst>
              <a:ext uri="{FF2B5EF4-FFF2-40B4-BE49-F238E27FC236}">
                <a16:creationId xmlns:a16="http://schemas.microsoft.com/office/drawing/2014/main" id="{668F3A70-8509-C03D-B5C4-BD017DA1F0EC}"/>
              </a:ext>
            </a:extLst>
          </p:cNvPr>
          <p:cNvSpPr/>
          <p:nvPr/>
        </p:nvSpPr>
        <p:spPr>
          <a:xfrm>
            <a:off x="482635" y="3892764"/>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c. 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3C6E341-C5AF-F931-161C-ACF45E0B79A6}"/>
              </a:ext>
            </a:extLst>
          </p:cNvPr>
          <p:cNvSpPr/>
          <p:nvPr/>
        </p:nvSpPr>
        <p:spPr>
          <a:xfrm>
            <a:off x="3807030" y="3948907"/>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d. Mỗi một ngày trôi qua, ông đang già đi, còn nó mạnh mẽ hơn.</a:t>
            </a:r>
          </a:p>
          <a:p>
            <a:pPr algn="ctr"/>
            <a:endParaRPr lang="en-US"/>
          </a:p>
        </p:txBody>
      </p:sp>
      <p:sp>
        <p:nvSpPr>
          <p:cNvPr id="18" name="Rectangle: Folded Corner 17">
            <a:extLst>
              <a:ext uri="{FF2B5EF4-FFF2-40B4-BE49-F238E27FC236}">
                <a16:creationId xmlns:a16="http://schemas.microsoft.com/office/drawing/2014/main" id="{A2040447-5CD6-7A83-0501-63C8C85EAB3F}"/>
              </a:ext>
            </a:extLst>
          </p:cNvPr>
          <p:cNvSpPr/>
          <p:nvPr/>
        </p:nvSpPr>
        <p:spPr>
          <a:xfrm>
            <a:off x="7277689" y="4001415"/>
            <a:ext cx="2882484" cy="2015766"/>
          </a:xfrm>
          <a:prstGeom prst="foldedCorner">
            <a:avLst/>
          </a:prstGeom>
          <a:solidFill>
            <a:schemeClr val="accent6">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e. Ông ngoại ơi, cháu yêu ông nhiều lắm!</a:t>
            </a:r>
          </a:p>
          <a:p>
            <a:pPr algn="ctr"/>
            <a:endParaRPr lang="en-US"/>
          </a:p>
        </p:txBody>
      </p:sp>
      <p:sp>
        <p:nvSpPr>
          <p:cNvPr id="19" name="Cloud 18">
            <a:extLst>
              <a:ext uri="{FF2B5EF4-FFF2-40B4-BE49-F238E27FC236}">
                <a16:creationId xmlns:a16="http://schemas.microsoft.com/office/drawing/2014/main" id="{EFE0A61C-1C44-31D9-1470-301154B5B132}"/>
              </a:ext>
            </a:extLst>
          </p:cNvPr>
          <p:cNvSpPr/>
          <p:nvPr/>
        </p:nvSpPr>
        <p:spPr>
          <a:xfrm>
            <a:off x="6111838" y="1145255"/>
            <a:ext cx="5457408" cy="380047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2060"/>
              </a:solidFill>
              <a:effectLst/>
              <a:latin typeface="Nunito Black" pitchFamily="2" charset="0"/>
            </a:endParaRPr>
          </a:p>
          <a:p>
            <a:pPr algn="ctr"/>
            <a:endParaRPr lang="en-US" sz="2800" b="0" i="0">
              <a:solidFill>
                <a:srgbClr val="002060"/>
              </a:solidFill>
              <a:effectLst/>
              <a:latin typeface="Nunito Black" pitchFamily="2" charset="0"/>
            </a:endParaRPr>
          </a:p>
          <a:p>
            <a:pPr algn="ctr"/>
            <a:r>
              <a:rPr lang="vi-VN" sz="2800" b="0" i="0">
                <a:solidFill>
                  <a:srgbClr val="FF0000"/>
                </a:solidFill>
                <a:effectLst/>
                <a:latin typeface="Nunito Black" pitchFamily="2" charset="0"/>
              </a:rPr>
              <a:t>Câu kể là câu dùng để giới thiệu sự vật, nêu hoạt động hoặc nêu đặc điểm của sự vật và được kết thúc bằng dấu chấm.</a:t>
            </a:r>
            <a:br>
              <a:rPr lang="vi-VN" sz="2800" b="0" i="0">
                <a:solidFill>
                  <a:srgbClr val="FF0000"/>
                </a:solidFill>
                <a:effectLst/>
                <a:latin typeface="Nunito Black" pitchFamily="2" charset="0"/>
              </a:rPr>
            </a:br>
            <a:br>
              <a:rPr lang="vi-VN" sz="2800" b="0" i="0">
                <a:solidFill>
                  <a:srgbClr val="FF0000"/>
                </a:solidFill>
                <a:effectLst/>
                <a:latin typeface="Nunito Black" pitchFamily="2" charset="0"/>
              </a:rPr>
            </a:br>
            <a:endParaRPr lang="en-US" sz="2800">
              <a:solidFill>
                <a:srgbClr val="FF0000"/>
              </a:solidFill>
              <a:latin typeface="Nunito Black" pitchFamily="2" charset="0"/>
            </a:endParaRPr>
          </a:p>
        </p:txBody>
      </p:sp>
      <p:sp>
        <p:nvSpPr>
          <p:cNvPr id="20" name="Oval 19">
            <a:extLst>
              <a:ext uri="{FF2B5EF4-FFF2-40B4-BE49-F238E27FC236}">
                <a16:creationId xmlns:a16="http://schemas.microsoft.com/office/drawing/2014/main" id="{75EE418B-F93C-B851-9DE2-607E82A7400B}"/>
              </a:ext>
            </a:extLst>
          </p:cNvPr>
          <p:cNvSpPr/>
          <p:nvPr/>
        </p:nvSpPr>
        <p:spPr>
          <a:xfrm>
            <a:off x="2933700" y="846487"/>
            <a:ext cx="4200525" cy="3102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CF94AD-1D62-10DE-D786-2ECC4CC4BA6A}"/>
              </a:ext>
            </a:extLst>
          </p:cNvPr>
          <p:cNvSpPr/>
          <p:nvPr/>
        </p:nvSpPr>
        <p:spPr>
          <a:xfrm>
            <a:off x="3192839" y="846487"/>
            <a:ext cx="3484186" cy="287315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0C8335-0F89-C2B3-C263-DA16C2DD033E}"/>
              </a:ext>
            </a:extLst>
          </p:cNvPr>
          <p:cNvSpPr/>
          <p:nvPr/>
        </p:nvSpPr>
        <p:spPr>
          <a:xfrm>
            <a:off x="384382" y="3498041"/>
            <a:ext cx="3276391" cy="2931334"/>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16445F8-471A-E701-F92C-F0B8B4B80BB3}"/>
              </a:ext>
            </a:extLst>
          </p:cNvPr>
          <p:cNvSpPr/>
          <p:nvPr/>
        </p:nvSpPr>
        <p:spPr>
          <a:xfrm>
            <a:off x="3660773" y="3681155"/>
            <a:ext cx="3563356" cy="274822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9"/>
                                        </p:tgtEl>
                                        <p:attrNameLst>
                                          <p:attrName>ppt_w</p:attrName>
                                        </p:attrNameLst>
                                      </p:cBhvr>
                                      <p:tavLst>
                                        <p:tav tm="0">
                                          <p:val>
                                            <p:strVal val="ppt_w"/>
                                          </p:val>
                                        </p:tav>
                                        <p:tav tm="100000">
                                          <p:val>
                                            <p:fltVal val="0"/>
                                          </p:val>
                                        </p:tav>
                                      </p:tavLst>
                                    </p:anim>
                                    <p:anim calcmode="lin" valueType="num">
                                      <p:cBhvr>
                                        <p:cTn id="14" dur="1000"/>
                                        <p:tgtEl>
                                          <p:spTgt spid="19"/>
                                        </p:tgtEl>
                                        <p:attrNameLst>
                                          <p:attrName>ppt_h</p:attrName>
                                        </p:attrNameLst>
                                      </p:cBhvr>
                                      <p:tavLst>
                                        <p:tav tm="0">
                                          <p:val>
                                            <p:strVal val="ppt_h"/>
                                          </p:val>
                                        </p:tav>
                                        <p:tav tm="100000">
                                          <p:val>
                                            <p:fltVal val="0"/>
                                          </p:val>
                                        </p:tav>
                                      </p:tavLst>
                                    </p:anim>
                                    <p:anim calcmode="lin" valueType="num">
                                      <p:cBhvr>
                                        <p:cTn id="15" dur="1000"/>
                                        <p:tgtEl>
                                          <p:spTgt spid="19"/>
                                        </p:tgtEl>
                                        <p:attrNameLst>
                                          <p:attrName>style.rotation</p:attrName>
                                        </p:attrNameLst>
                                      </p:cBhvr>
                                      <p:tavLst>
                                        <p:tav tm="0">
                                          <p:val>
                                            <p:fltVal val="0"/>
                                          </p:val>
                                        </p:tav>
                                        <p:tav tm="100000">
                                          <p:val>
                                            <p:fltVal val="90"/>
                                          </p:val>
                                        </p:tav>
                                      </p:tavLst>
                                    </p:anim>
                                    <p:animEffect transition="out" filter="fade">
                                      <p:cBhvr>
                                        <p:cTn id="16" dur="1000"/>
                                        <p:tgtEl>
                                          <p:spTgt spid="19"/>
                                        </p:tgtEl>
                                      </p:cBhvr>
                                    </p:animEffect>
                                    <p:set>
                                      <p:cBhvr>
                                        <p:cTn id="17" dur="1" fill="hold">
                                          <p:stCondLst>
                                            <p:cond delay="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2"/>
                                        </p:tgtEl>
                                      </p:cBhvr>
                                    </p:animEffect>
                                    <p:anim calcmode="lin" valueType="num">
                                      <p:cBhvr>
                                        <p:cTn id="46"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3" dur="26">
                                          <p:stCondLst>
                                            <p:cond delay="620"/>
                                          </p:stCondLst>
                                        </p:cTn>
                                        <p:tgtEl>
                                          <p:spTgt spid="2"/>
                                        </p:tgtEl>
                                      </p:cBhvr>
                                      <p:to x="100000" y="60000"/>
                                    </p:animScale>
                                    <p:animScale>
                                      <p:cBhvr>
                                        <p:cTn id="54" dur="166" decel="50000">
                                          <p:stCondLst>
                                            <p:cond delay="64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set>
                                      <p:cBhvr>
                                        <p:cTn id="61" dur="1" fill="hold">
                                          <p:stCondLst>
                                            <p:cond delay="19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grpId="0"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9" grpId="1"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C74F8A-36B6-24B2-F7C2-8C2154992177}"/>
              </a:ext>
            </a:extLst>
          </p:cNvPr>
          <p:cNvSpPr/>
          <p:nvPr/>
        </p:nvSpPr>
        <p:spPr>
          <a:xfrm>
            <a:off x="482600" y="297707"/>
            <a:ext cx="7785100" cy="847548"/>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Tìm trong những câu kể ở bài tập 2:</a:t>
            </a:r>
            <a:br>
              <a:rPr lang="en-US" sz="3200" b="0" i="0">
                <a:solidFill>
                  <a:schemeClr val="bg1"/>
                </a:solidFill>
                <a:effectLst/>
                <a:latin typeface="Nunito Black" panose="00000A00000000000000" pitchFamily="2" charset="0"/>
              </a:rPr>
            </a:br>
            <a:br>
              <a:rPr lang="en-US" sz="3200" b="0" i="0">
                <a:solidFill>
                  <a:schemeClr val="bg1"/>
                </a:solidFill>
                <a:effectLst/>
                <a:latin typeface="Nunito Black" panose="00000A00000000000000"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F86F04BD-695A-8C65-8DF4-1113140908AD}"/>
              </a:ext>
            </a:extLst>
          </p:cNvPr>
          <p:cNvSpPr txBox="1"/>
          <p:nvPr/>
        </p:nvSpPr>
        <p:spPr>
          <a:xfrm>
            <a:off x="1019174" y="3429000"/>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7" name="TextBox 6">
            <a:extLst>
              <a:ext uri="{FF2B5EF4-FFF2-40B4-BE49-F238E27FC236}">
                <a16:creationId xmlns:a16="http://schemas.microsoft.com/office/drawing/2014/main" id="{9794AF0C-6B24-7A87-F587-24ECC15357E6}"/>
              </a:ext>
            </a:extLst>
          </p:cNvPr>
          <p:cNvSpPr txBox="1"/>
          <p:nvPr/>
        </p:nvSpPr>
        <p:spPr>
          <a:xfrm>
            <a:off x="4711590" y="4531865"/>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8" name="Rectangle: Rounded Corners 7">
            <a:extLst>
              <a:ext uri="{FF2B5EF4-FFF2-40B4-BE49-F238E27FC236}">
                <a16:creationId xmlns:a16="http://schemas.microsoft.com/office/drawing/2014/main" id="{BAE6D438-4CC9-81F8-B269-842611A64F6C}"/>
              </a:ext>
            </a:extLst>
          </p:cNvPr>
          <p:cNvSpPr/>
          <p:nvPr/>
        </p:nvSpPr>
        <p:spPr>
          <a:xfrm>
            <a:off x="296517" y="1308886"/>
            <a:ext cx="5294658"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pPr algn="ctr"/>
            <a:r>
              <a:rPr lang="en-US" sz="2800" b="0" i="0">
                <a:solidFill>
                  <a:schemeClr val="accent2">
                    <a:lumMod val="75000"/>
                  </a:schemeClr>
                </a:solidFill>
                <a:effectLst/>
                <a:latin typeface="Nunito Black" pitchFamily="2" charset="0"/>
              </a:rPr>
              <a:t>a. Câu nào giới thiệu sự vật?</a:t>
            </a:r>
            <a:endParaRPr lang="en-US" sz="2800">
              <a:solidFill>
                <a:schemeClr val="accent2">
                  <a:lumMod val="75000"/>
                </a:schemeClr>
              </a:solidFill>
              <a:latin typeface="Nunito Black" pitchFamily="2" charset="0"/>
            </a:endParaRPr>
          </a:p>
          <a:p>
            <a:pPr algn="ctr"/>
            <a:endParaRPr lang="en-US"/>
          </a:p>
        </p:txBody>
      </p:sp>
      <p:sp>
        <p:nvSpPr>
          <p:cNvPr id="9" name="Rectangle: Rounded Corners 8">
            <a:extLst>
              <a:ext uri="{FF2B5EF4-FFF2-40B4-BE49-F238E27FC236}">
                <a16:creationId xmlns:a16="http://schemas.microsoft.com/office/drawing/2014/main" id="{BA832056-985F-D218-759D-548325C0876E}"/>
              </a:ext>
            </a:extLst>
          </p:cNvPr>
          <p:cNvSpPr/>
          <p:nvPr/>
        </p:nvSpPr>
        <p:spPr>
          <a:xfrm>
            <a:off x="2353917" y="1919487"/>
            <a:ext cx="4989857"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b. Câu nào nêu hoạt động?</a:t>
            </a:r>
            <a:endParaRPr lang="en-US" sz="2800">
              <a:solidFill>
                <a:srgbClr val="0070C0"/>
              </a:solidFill>
              <a:latin typeface="Nunito Black" pitchFamily="2" charset="0"/>
            </a:endParaRPr>
          </a:p>
          <a:p>
            <a:pPr algn="ctr"/>
            <a:endParaRPr lang="en-US"/>
          </a:p>
        </p:txBody>
      </p:sp>
      <p:sp>
        <p:nvSpPr>
          <p:cNvPr id="10" name="Rectangle: Rounded Corners 9">
            <a:extLst>
              <a:ext uri="{FF2B5EF4-FFF2-40B4-BE49-F238E27FC236}">
                <a16:creationId xmlns:a16="http://schemas.microsoft.com/office/drawing/2014/main" id="{920D02FF-01A0-40C2-18EC-A768EA3C711F}"/>
              </a:ext>
            </a:extLst>
          </p:cNvPr>
          <p:cNvSpPr/>
          <p:nvPr/>
        </p:nvSpPr>
        <p:spPr>
          <a:xfrm>
            <a:off x="6096000" y="2430720"/>
            <a:ext cx="4989857"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 Câu nào nêu đặc điểm ?</a:t>
            </a:r>
            <a:endParaRPr lang="en-US" sz="2800">
              <a:solidFill>
                <a:srgbClr val="0070C0"/>
              </a:solidFill>
              <a:latin typeface="Nunito Black" pitchFamily="2" charset="0"/>
            </a:endParaRPr>
          </a:p>
          <a:p>
            <a:pPr algn="ctr"/>
            <a:endParaRPr lang="en-US"/>
          </a:p>
        </p:txBody>
      </p:sp>
      <p:sp>
        <p:nvSpPr>
          <p:cNvPr id="11" name="Rectangle: Folded Corner 10">
            <a:extLst>
              <a:ext uri="{FF2B5EF4-FFF2-40B4-BE49-F238E27FC236}">
                <a16:creationId xmlns:a16="http://schemas.microsoft.com/office/drawing/2014/main" id="{586AE986-9A11-05D3-0A67-09F82BC2E05C}"/>
              </a:ext>
            </a:extLst>
          </p:cNvPr>
          <p:cNvSpPr/>
          <p:nvPr/>
        </p:nvSpPr>
        <p:spPr>
          <a:xfrm>
            <a:off x="482600" y="2926233"/>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 Tháp Bà Pô – na – ga là một địa điểm du lịch nổi tiếng ở Nha Trang.</a:t>
            </a:r>
          </a:p>
          <a:p>
            <a:pPr algn="ctr"/>
            <a:endParaRPr lang="en-US"/>
          </a:p>
        </p:txBody>
      </p:sp>
      <p:sp>
        <p:nvSpPr>
          <p:cNvPr id="12" name="Rectangle: Folded Corner 11">
            <a:extLst>
              <a:ext uri="{FF2B5EF4-FFF2-40B4-BE49-F238E27FC236}">
                <a16:creationId xmlns:a16="http://schemas.microsoft.com/office/drawing/2014/main" id="{0335ED3A-5BA0-F268-122E-2E847AEF890F}"/>
              </a:ext>
            </a:extLst>
          </p:cNvPr>
          <p:cNvSpPr/>
          <p:nvPr/>
        </p:nvSpPr>
        <p:spPr>
          <a:xfrm>
            <a:off x="4186669" y="3081461"/>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A0A8E06-3D1B-1360-C24D-B1E8A3A69AFC}"/>
              </a:ext>
            </a:extLst>
          </p:cNvPr>
          <p:cNvSpPr/>
          <p:nvPr/>
        </p:nvSpPr>
        <p:spPr>
          <a:xfrm>
            <a:off x="7839317" y="3189109"/>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Mỗi một ngày trôi qua, ông đang già đi, còn nó mạnh mẽ hơn.</a:t>
            </a:r>
          </a:p>
          <a:p>
            <a:pPr algn="ctr"/>
            <a:endParaRPr lang="en-US"/>
          </a:p>
        </p:txBody>
      </p:sp>
      <p:sp>
        <p:nvSpPr>
          <p:cNvPr id="14" name="Rectangle: Rounded Corners 13">
            <a:extLst>
              <a:ext uri="{FF2B5EF4-FFF2-40B4-BE49-F238E27FC236}">
                <a16:creationId xmlns:a16="http://schemas.microsoft.com/office/drawing/2014/main" id="{9FEE02CE-659E-D9BF-C302-9D1096608FD1}"/>
              </a:ext>
            </a:extLst>
          </p:cNvPr>
          <p:cNvSpPr/>
          <p:nvPr/>
        </p:nvSpPr>
        <p:spPr>
          <a:xfrm>
            <a:off x="581024" y="5326563"/>
            <a:ext cx="2890286"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r>
              <a:rPr lang="en-US" sz="2800" b="0" i="0">
                <a:solidFill>
                  <a:schemeClr val="accent2">
                    <a:lumMod val="75000"/>
                  </a:schemeClr>
                </a:solidFill>
                <a:effectLst/>
                <a:latin typeface="Nunito Black" pitchFamily="2" charset="0"/>
              </a:rPr>
              <a:t> Câu nêu sự vật</a:t>
            </a:r>
            <a:endParaRPr lang="en-US" sz="2800">
              <a:solidFill>
                <a:schemeClr val="accent2">
                  <a:lumMod val="75000"/>
                </a:schemeClr>
              </a:solidFill>
              <a:latin typeface="Nunito Black" pitchFamily="2" charset="0"/>
            </a:endParaRPr>
          </a:p>
          <a:p>
            <a:pPr algn="ctr"/>
            <a:endParaRPr lang="en-US"/>
          </a:p>
        </p:txBody>
      </p:sp>
      <p:sp>
        <p:nvSpPr>
          <p:cNvPr id="15" name="Rectangle: Rounded Corners 14">
            <a:extLst>
              <a:ext uri="{FF2B5EF4-FFF2-40B4-BE49-F238E27FC236}">
                <a16:creationId xmlns:a16="http://schemas.microsoft.com/office/drawing/2014/main" id="{6035B2BF-2070-6024-8BFC-8D66789A1DFF}"/>
              </a:ext>
            </a:extLst>
          </p:cNvPr>
          <p:cNvSpPr/>
          <p:nvPr/>
        </p:nvSpPr>
        <p:spPr>
          <a:xfrm>
            <a:off x="3848100" y="5356079"/>
            <a:ext cx="3614426"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 Câu nêu hoạt động</a:t>
            </a:r>
            <a:endParaRPr lang="en-US" sz="2800">
              <a:solidFill>
                <a:srgbClr val="0070C0"/>
              </a:solidFill>
              <a:latin typeface="Nunito Black" pitchFamily="2" charset="0"/>
            </a:endParaRPr>
          </a:p>
          <a:p>
            <a:pPr algn="ctr"/>
            <a:endParaRPr lang="en-US"/>
          </a:p>
        </p:txBody>
      </p:sp>
      <p:sp>
        <p:nvSpPr>
          <p:cNvPr id="16" name="Rectangle: Rounded Corners 15">
            <a:extLst>
              <a:ext uri="{FF2B5EF4-FFF2-40B4-BE49-F238E27FC236}">
                <a16:creationId xmlns:a16="http://schemas.microsoft.com/office/drawing/2014/main" id="{1EFB3192-6641-C191-E340-88C920C41458}"/>
              </a:ext>
            </a:extLst>
          </p:cNvPr>
          <p:cNvSpPr/>
          <p:nvPr/>
        </p:nvSpPr>
        <p:spPr>
          <a:xfrm>
            <a:off x="7839316" y="5328858"/>
            <a:ext cx="3276392"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Câu nêu đặc điểm </a:t>
            </a:r>
            <a:endParaRPr lang="en-US" sz="2800">
              <a:solidFill>
                <a:srgbClr val="0070C0"/>
              </a:solidFill>
              <a:latin typeface="Nunito Black" pitchFamily="2" charset="0"/>
            </a:endParaRPr>
          </a:p>
          <a:p>
            <a:pPr algn="ctr"/>
            <a:endParaRPr lang="en-US"/>
          </a:p>
        </p:txBody>
      </p:sp>
    </p:spTree>
    <p:extLst>
      <p:ext uri="{BB962C8B-B14F-4D97-AF65-F5344CB8AC3E}">
        <p14:creationId xmlns:p14="http://schemas.microsoft.com/office/powerpoint/2010/main" val="40814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78E072FF-705E-CEDB-C02C-1706688D523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Cloud 5">
            <a:extLst>
              <a:ext uri="{FF2B5EF4-FFF2-40B4-BE49-F238E27FC236}">
                <a16:creationId xmlns:a16="http://schemas.microsoft.com/office/drawing/2014/main" id="{7F1D9EF3-C449-CD6C-93D3-4856537B868B}"/>
              </a:ext>
            </a:extLst>
          </p:cNvPr>
          <p:cNvSpPr/>
          <p:nvPr/>
        </p:nvSpPr>
        <p:spPr>
          <a:xfrm>
            <a:off x="8480280" y="12954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Folded Corner 8">
            <a:extLst>
              <a:ext uri="{FF2B5EF4-FFF2-40B4-BE49-F238E27FC236}">
                <a16:creationId xmlns:a16="http://schemas.microsoft.com/office/drawing/2014/main" id="{30068D56-1164-00D6-25EB-351300ECC188}"/>
              </a:ext>
            </a:extLst>
          </p:cNvPr>
          <p:cNvSpPr/>
          <p:nvPr/>
        </p:nvSpPr>
        <p:spPr>
          <a:xfrm>
            <a:off x="762241" y="1866900"/>
            <a:ext cx="7641077" cy="3409950"/>
          </a:xfrm>
          <a:custGeom>
            <a:avLst/>
            <a:gdLst>
              <a:gd name="connsiteX0" fmla="*/ 0 w 7641077"/>
              <a:gd name="connsiteY0" fmla="*/ 0 h 3409950"/>
              <a:gd name="connsiteX1" fmla="*/ 7641077 w 7641077"/>
              <a:gd name="connsiteY1" fmla="*/ 0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6" fmla="*/ 7641077 w 7641077"/>
              <a:gd name="connsiteY6" fmla="*/ 0 h 3409950"/>
              <a:gd name="connsiteX7" fmla="*/ 7641077 w 7641077"/>
              <a:gd name="connsiteY7" fmla="*/ 2841614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077" h="3409950" stroke="0" extrusionOk="0">
                <a:moveTo>
                  <a:pt x="0" y="0"/>
                </a:moveTo>
                <a:cubicBezTo>
                  <a:pt x="2479467" y="-69071"/>
                  <a:pt x="5068250" y="163864"/>
                  <a:pt x="7641077" y="0"/>
                </a:cubicBezTo>
                <a:cubicBezTo>
                  <a:pt x="7637805" y="990787"/>
                  <a:pt x="7781268" y="1922821"/>
                  <a:pt x="7641077" y="2841614"/>
                </a:cubicBezTo>
                <a:cubicBezTo>
                  <a:pt x="7458310" y="2979453"/>
                  <a:pt x="7184283" y="3373305"/>
                  <a:pt x="7072741" y="3409950"/>
                </a:cubicBezTo>
                <a:cubicBezTo>
                  <a:pt x="5189151" y="3261741"/>
                  <a:pt x="2993182" y="3414228"/>
                  <a:pt x="0" y="3409950"/>
                </a:cubicBezTo>
                <a:cubicBezTo>
                  <a:pt x="-10033" y="2118737"/>
                  <a:pt x="154305" y="1243381"/>
                  <a:pt x="0" y="0"/>
                </a:cubicBezTo>
                <a:close/>
              </a:path>
              <a:path w="7641077" h="3409950" fill="darkenLess" stroke="0" extrusionOk="0">
                <a:moveTo>
                  <a:pt x="7072741" y="3409950"/>
                </a:moveTo>
                <a:cubicBezTo>
                  <a:pt x="7103142" y="3247155"/>
                  <a:pt x="7186580" y="3087652"/>
                  <a:pt x="7186408" y="2955281"/>
                </a:cubicBezTo>
                <a:cubicBezTo>
                  <a:pt x="7236353" y="2938580"/>
                  <a:pt x="7455056" y="2852437"/>
                  <a:pt x="7641077" y="2841614"/>
                </a:cubicBezTo>
                <a:cubicBezTo>
                  <a:pt x="7577852" y="2996842"/>
                  <a:pt x="7124547" y="3337734"/>
                  <a:pt x="7072741" y="3409950"/>
                </a:cubicBezTo>
                <a:close/>
              </a:path>
              <a:path w="7641077" h="3409950" fill="none" extrusionOk="0">
                <a:moveTo>
                  <a:pt x="7072741" y="3409950"/>
                </a:moveTo>
                <a:cubicBezTo>
                  <a:pt x="7078323" y="3244765"/>
                  <a:pt x="7107802" y="3154735"/>
                  <a:pt x="7186408" y="2955281"/>
                </a:cubicBezTo>
                <a:cubicBezTo>
                  <a:pt x="7357504" y="2936949"/>
                  <a:pt x="7441742" y="2901803"/>
                  <a:pt x="7641077" y="2841614"/>
                </a:cubicBezTo>
                <a:cubicBezTo>
                  <a:pt x="7528953" y="3026400"/>
                  <a:pt x="7146707" y="3289787"/>
                  <a:pt x="7072741" y="3409950"/>
                </a:cubicBezTo>
                <a:cubicBezTo>
                  <a:pt x="4522664" y="3496215"/>
                  <a:pt x="3162147" y="3424098"/>
                  <a:pt x="0" y="3409950"/>
                </a:cubicBezTo>
                <a:cubicBezTo>
                  <a:pt x="57835" y="1838397"/>
                  <a:pt x="79836" y="775226"/>
                  <a:pt x="0" y="0"/>
                </a:cubicBezTo>
                <a:cubicBezTo>
                  <a:pt x="1564894" y="-23628"/>
                  <a:pt x="4939358" y="-78274"/>
                  <a:pt x="7641077" y="0"/>
                </a:cubicBezTo>
                <a:cubicBezTo>
                  <a:pt x="7584188" y="430927"/>
                  <a:pt x="7707397" y="1713022"/>
                  <a:pt x="7641077" y="2841614"/>
                </a:cubicBezTo>
              </a:path>
              <a:path w="7641077" h="3409950" fill="none" stroke="0" extrusionOk="0">
                <a:moveTo>
                  <a:pt x="7072741" y="3409950"/>
                </a:moveTo>
                <a:cubicBezTo>
                  <a:pt x="7138169" y="3283729"/>
                  <a:pt x="7121105" y="3125397"/>
                  <a:pt x="7186408" y="2955281"/>
                </a:cubicBezTo>
                <a:cubicBezTo>
                  <a:pt x="7321099" y="2933621"/>
                  <a:pt x="7427380" y="2889200"/>
                  <a:pt x="7641077" y="2841614"/>
                </a:cubicBezTo>
                <a:cubicBezTo>
                  <a:pt x="7323206" y="3068455"/>
                  <a:pt x="7270393" y="3231221"/>
                  <a:pt x="7072741" y="3409950"/>
                </a:cubicBezTo>
                <a:cubicBezTo>
                  <a:pt x="5816991" y="3531153"/>
                  <a:pt x="1610894" y="3525112"/>
                  <a:pt x="0" y="3409950"/>
                </a:cubicBezTo>
                <a:cubicBezTo>
                  <a:pt x="-86855" y="2590850"/>
                  <a:pt x="17957" y="1614144"/>
                  <a:pt x="0" y="0"/>
                </a:cubicBezTo>
                <a:cubicBezTo>
                  <a:pt x="2006691" y="-58174"/>
                  <a:pt x="6293383" y="-164739"/>
                  <a:pt x="7641077" y="0"/>
                </a:cubicBezTo>
                <a:cubicBezTo>
                  <a:pt x="7736108" y="697355"/>
                  <a:pt x="7752881" y="1683630"/>
                  <a:pt x="7641077" y="2841614"/>
                </a:cubicBezTo>
              </a:path>
            </a:pathLst>
          </a:custGeom>
          <a:solidFill>
            <a:schemeClr val="accent3">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Có lần mình bị ốm, không được ra ngoài chơi. Em trai của mình đã bỏ buổi đi chơi với các bạn trong xóm để ở nhà cùng mình. Dù còn nhỏ nhưng em rất ngoan. Thỉnh thoảng em lại hỏi “Chị hết ốm chưa ạ?”. Nhờ có em mà mình cảm thấy khỏe hẳn lên.</a:t>
            </a:r>
          </a:p>
        </p:txBody>
      </p:sp>
    </p:spTree>
    <p:extLst>
      <p:ext uri="{BB962C8B-B14F-4D97-AF65-F5344CB8AC3E}">
        <p14:creationId xmlns:p14="http://schemas.microsoft.com/office/powerpoint/2010/main" val="14271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F455716D-3DF8-3AEC-EC2D-2E6F2268054C}"/>
              </a:ext>
            </a:extLst>
          </p:cNvPr>
          <p:cNvGrpSpPr>
            <a:grpSpLocks noChangeAspect="1"/>
          </p:cNvGrpSpPr>
          <p:nvPr/>
        </p:nvGrpSpPr>
        <p:grpSpPr>
          <a:xfrm>
            <a:off x="10754017" y="247650"/>
            <a:ext cx="1066804" cy="1066800"/>
            <a:chOff x="0" y="0"/>
            <a:chExt cx="6350000" cy="6349975"/>
          </a:xfrm>
        </p:grpSpPr>
        <p:sp>
          <p:nvSpPr>
            <p:cNvPr id="4" name="Freeform 6">
              <a:extLst>
                <a:ext uri="{FF2B5EF4-FFF2-40B4-BE49-F238E27FC236}">
                  <a16:creationId xmlns:a16="http://schemas.microsoft.com/office/drawing/2014/main" id="{89F8F60D-8561-40AC-DC6D-7444D1D7F62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Rectangle: Rounded Corners 4">
            <a:extLst>
              <a:ext uri="{FF2B5EF4-FFF2-40B4-BE49-F238E27FC236}">
                <a16:creationId xmlns:a16="http://schemas.microsoft.com/office/drawing/2014/main" id="{D6D73E3D-C62C-2D5B-AEE2-B817E27AE7E3}"/>
              </a:ext>
            </a:extLst>
          </p:cNvPr>
          <p:cNvSpPr/>
          <p:nvPr/>
        </p:nvSpPr>
        <p:spPr>
          <a:xfrm>
            <a:off x="768349" y="342900"/>
            <a:ext cx="9375776" cy="847548"/>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4. </a:t>
            </a:r>
            <a:r>
              <a:rPr lang="vi-VN" sz="2800" b="0" i="0">
                <a:solidFill>
                  <a:schemeClr val="bg1"/>
                </a:solidFill>
                <a:effectLst/>
                <a:latin typeface="Nunito Black" pitchFamily="2" charset="0"/>
              </a:rPr>
              <a:t>Những câu văn nào dưới đây thể hiện cảm xúc với </a:t>
            </a:r>
            <a:endParaRPr lang="en-US" sz="2800" b="0" i="0">
              <a:solidFill>
                <a:schemeClr val="bg1"/>
              </a:solidFill>
              <a:effectLst/>
              <a:latin typeface="Nunito Black"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vi-VN" sz="2800" b="0" i="0">
                <a:solidFill>
                  <a:schemeClr val="bg1"/>
                </a:solidFill>
                <a:effectLst/>
                <a:latin typeface="Nunito Black" pitchFamily="2" charset="0"/>
              </a:rPr>
              <a:t>người thân?</a:t>
            </a:r>
            <a:br>
              <a:rPr lang="vi-VN" sz="2800" b="0" i="0">
                <a:solidFill>
                  <a:schemeClr val="bg1"/>
                </a:solidFill>
                <a:effectLst/>
                <a:latin typeface="Nunito Black" pitchFamily="2" charset="0"/>
              </a:rPr>
            </a:br>
            <a:br>
              <a:rPr lang="vi-VN"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7" name="TextBox 6">
            <a:extLst>
              <a:ext uri="{FF2B5EF4-FFF2-40B4-BE49-F238E27FC236}">
                <a16:creationId xmlns:a16="http://schemas.microsoft.com/office/drawing/2014/main" id="{C8B0D91E-0E74-CC7E-611E-69F5CC1A9939}"/>
              </a:ext>
            </a:extLst>
          </p:cNvPr>
          <p:cNvSpPr txBox="1"/>
          <p:nvPr/>
        </p:nvSpPr>
        <p:spPr>
          <a:xfrm>
            <a:off x="752767" y="1993464"/>
            <a:ext cx="10001250" cy="3077766"/>
          </a:xfrm>
          <a:prstGeom prst="rect">
            <a:avLst/>
          </a:prstGeom>
          <a:noFill/>
        </p:spPr>
        <p:txBody>
          <a:bodyPr wrap="square">
            <a:spAutoFit/>
          </a:bodyPr>
          <a:lstStyle/>
          <a:p>
            <a:pPr algn="just"/>
            <a:r>
              <a:rPr lang="vi-VN" sz="2800" b="0" i="0">
                <a:solidFill>
                  <a:srgbClr val="002060"/>
                </a:solidFill>
                <a:effectLst/>
                <a:latin typeface="Nunito Black" pitchFamily="2" charset="0"/>
              </a:rPr>
              <a:t>a. Dương nhìn ông, lòng trào lên cảm xúc yêu thương khó tả.</a:t>
            </a:r>
          </a:p>
          <a:p>
            <a:pPr algn="just"/>
            <a:r>
              <a:rPr lang="vi-VN" sz="2800" b="0" i="0">
                <a:solidFill>
                  <a:srgbClr val="002060"/>
                </a:solidFill>
                <a:effectLst/>
                <a:latin typeface="Nunito Black" pitchFamily="2" charset="0"/>
              </a:rPr>
              <a:t>b. Thường ngày, Dương luôn nghĩ ông rất nhanh nhẹn.</a:t>
            </a:r>
          </a:p>
          <a:p>
            <a:pPr algn="just"/>
            <a:r>
              <a:rPr lang="vi-VN" sz="2800" b="0" i="0">
                <a:solidFill>
                  <a:srgbClr val="002060"/>
                </a:solidFill>
                <a:effectLst/>
                <a:latin typeface="Nunito Black" pitchFamily="2" charset="0"/>
              </a:rPr>
              <a:t>c. Ông đưa đón nó đi học mỗi khi bố mẹ bận rộn.</a:t>
            </a:r>
          </a:p>
          <a:p>
            <a:pPr algn="just"/>
            <a:r>
              <a:rPr lang="vi-VN" sz="2800" b="0" i="0">
                <a:solidFill>
                  <a:srgbClr val="002060"/>
                </a:solidFill>
                <a:effectLst/>
                <a:latin typeface="Nunito Black" pitchFamily="2" charset="0"/>
              </a:rPr>
              <a:t>d. Ông ngoại ơi, cháu yêu ông nhiều lắm!</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0151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xEl>
                                              <p:pRg st="1" end="1"/>
                                            </p:txEl>
                                          </p:spTgt>
                                        </p:tgtEl>
                                        <p:attrNameLst>
                                          <p:attrName>ppt_w</p:attrName>
                                        </p:attrNameLst>
                                      </p:cBhvr>
                                      <p:tavLst>
                                        <p:tav tm="0">
                                          <p:val>
                                            <p:strVal val="ppt_w"/>
                                          </p:val>
                                        </p:tav>
                                        <p:tav tm="100000">
                                          <p:val>
                                            <p:fltVal val="0"/>
                                          </p:val>
                                        </p:tav>
                                      </p:tavLst>
                                    </p:anim>
                                    <p:anim calcmode="lin" valueType="num">
                                      <p:cBhvr>
                                        <p:cTn id="7"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7">
                                            <p:txEl>
                                              <p:pRg st="1" end="1"/>
                                            </p:txEl>
                                          </p:spTgt>
                                        </p:tgtEl>
                                      </p:cBhvr>
                                    </p:animEffect>
                                    <p:set>
                                      <p:cBhvr>
                                        <p:cTn id="9"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xEl>
                                              <p:pRg st="2" end="2"/>
                                            </p:txEl>
                                          </p:spTgt>
                                        </p:tgtEl>
                                        <p:attrNameLst>
                                          <p:attrName>ppt_w</p:attrName>
                                        </p:attrNameLst>
                                      </p:cBhvr>
                                      <p:tavLst>
                                        <p:tav tm="0">
                                          <p:val>
                                            <p:strVal val="ppt_w"/>
                                          </p:val>
                                        </p:tav>
                                        <p:tav tm="100000">
                                          <p:val>
                                            <p:fltVal val="0"/>
                                          </p:val>
                                        </p:tav>
                                      </p:tavLst>
                                    </p:anim>
                                    <p:anim calcmode="lin" valueType="num">
                                      <p:cBhvr>
                                        <p:cTn id="14"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5. </a:t>
            </a:r>
            <a:r>
              <a:rPr lang="vi-VN" sz="2800" b="0" i="0">
                <a:solidFill>
                  <a:schemeClr val="bg1"/>
                </a:solidFill>
                <a:effectLst/>
                <a:latin typeface="Nunito Black" pitchFamily="2" charset="0"/>
              </a:rPr>
              <a:t>Nói 2 – 3 câu thể hiện cảm xúc của em khi nghĩ về một cử chỉ, việc làm của người thân.</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br>
              <a:rPr lang="en-US" sz="2400" b="0" i="0">
                <a:solidFill>
                  <a:srgbClr val="000000"/>
                </a:solidFill>
                <a:effectLst/>
                <a:latin typeface="OpenSans"/>
              </a:rPr>
            </a:b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6" name="TextBox 5">
            <a:extLst>
              <a:ext uri="{FF2B5EF4-FFF2-40B4-BE49-F238E27FC236}">
                <a16:creationId xmlns:a16="http://schemas.microsoft.com/office/drawing/2014/main" id="{0A81B14D-200E-C994-FFAB-7FFE60B76340}"/>
              </a:ext>
            </a:extLst>
          </p:cNvPr>
          <p:cNvSpPr txBox="1"/>
          <p:nvPr/>
        </p:nvSpPr>
        <p:spPr>
          <a:xfrm>
            <a:off x="1105292" y="1705062"/>
            <a:ext cx="8180109" cy="3077766"/>
          </a:xfrm>
          <a:prstGeom prst="rect">
            <a:avLst/>
          </a:prstGeom>
          <a:noFill/>
        </p:spPr>
        <p:txBody>
          <a:bodyPr wrap="square">
            <a:spAutoFit/>
          </a:bodyPr>
          <a:lstStyle/>
          <a:p>
            <a:pPr algn="just"/>
            <a:r>
              <a:rPr lang="vi-VN" sz="2800" b="0" i="0">
                <a:solidFill>
                  <a:srgbClr val="000000"/>
                </a:solidFill>
                <a:effectLst/>
                <a:latin typeface="Nunito Black" pitchFamily="2" charset="0"/>
              </a:rPr>
              <a:t>Em dựa vào gợi ý sau để hoàn thành bài tập:</a:t>
            </a:r>
          </a:p>
          <a:p>
            <a:pPr algn="just"/>
            <a:r>
              <a:rPr lang="vi-VN" sz="2800" b="0" i="0">
                <a:solidFill>
                  <a:srgbClr val="000000"/>
                </a:solidFill>
                <a:effectLst/>
                <a:latin typeface="Nunito Black" pitchFamily="2" charset="0"/>
              </a:rPr>
              <a:t>- Người thân mà em muốn kể đến là ai?</a:t>
            </a:r>
          </a:p>
          <a:p>
            <a:pPr algn="just"/>
            <a:r>
              <a:rPr lang="vi-VN" sz="2800" b="0" i="0">
                <a:solidFill>
                  <a:srgbClr val="000000"/>
                </a:solidFill>
                <a:effectLst/>
                <a:latin typeface="Nunito Black" pitchFamily="2" charset="0"/>
              </a:rPr>
              <a:t>- Người đó có những cử chỉ, việc làm nào gợi cảm xúc cho em?</a:t>
            </a:r>
          </a:p>
          <a:p>
            <a:pPr algn="just"/>
            <a:r>
              <a:rPr lang="vi-VN" sz="2800" b="0" i="0">
                <a:solidFill>
                  <a:srgbClr val="000000"/>
                </a:solidFill>
                <a:effectLst/>
                <a:latin typeface="Nunito Black" pitchFamily="2" charset="0"/>
              </a:rPr>
              <a:t>- Tình cảm của em với người đó như thế nào?</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189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4341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005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lnSpcReduction="10000"/>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50098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algn="just"/>
            <a:endParaRPr lang="en-US" sz="3200" b="1" i="0">
              <a:solidFill>
                <a:srgbClr val="000000"/>
              </a:solidFill>
              <a:effectLst/>
              <a:latin typeface="OpenSans"/>
            </a:endParaRPr>
          </a:p>
          <a:p>
            <a:pPr algn="just"/>
            <a:endParaRPr lang="en-US" sz="3200" b="1">
              <a:solidFill>
                <a:srgbClr val="000000"/>
              </a:solidFill>
              <a:latin typeface="OpenSans"/>
            </a:endParaRPr>
          </a:p>
          <a:p>
            <a:pPr algn="just"/>
            <a:r>
              <a:rPr lang="vi-VN" sz="3200" b="1" i="0">
                <a:solidFill>
                  <a:schemeClr val="bg1"/>
                </a:solidFill>
                <a:effectLst/>
                <a:latin typeface="Nunito Black" pitchFamily="2" charset="0"/>
              </a:rPr>
              <a:t>Tìm đọc những câu chuyện, bài văn, bài thơ,… về tình cảm giữa những người thân trong gia đình.</a:t>
            </a:r>
            <a:endParaRPr lang="vi-VN" sz="3200" b="0" i="0">
              <a:solidFill>
                <a:schemeClr val="bg1"/>
              </a:solidFill>
              <a:effectLst/>
              <a:latin typeface="Nunito Black" pitchFamily="2" charset="0"/>
            </a:endParaRPr>
          </a:p>
          <a:p>
            <a:br>
              <a:rPr lang="vi-VN" sz="3200" b="0" i="0">
                <a:solidFill>
                  <a:srgbClr val="000000"/>
                </a:solidFill>
                <a:effectLst/>
                <a:latin typeface="OpenSans"/>
              </a:rPr>
            </a:br>
            <a:br>
              <a:rPr lang="vi-VN" sz="32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8" name="Picture 7">
            <a:extLst>
              <a:ext uri="{FF2B5EF4-FFF2-40B4-BE49-F238E27FC236}">
                <a16:creationId xmlns:a16="http://schemas.microsoft.com/office/drawing/2014/main"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790483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EBBED-53A2-AA6E-521B-80AEF1B66C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063C7A00-EE6D-967C-637C-CA3BE43435E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Rectangle: Folded Corner 5">
            <a:extLst>
              <a:ext uri="{FF2B5EF4-FFF2-40B4-BE49-F238E27FC236}">
                <a16:creationId xmlns:a16="http://schemas.microsoft.com/office/drawing/2014/main" id="{14D0A6D2-E0B9-84B7-BEB0-75743BB37CD2}"/>
              </a:ext>
            </a:extLst>
          </p:cNvPr>
          <p:cNvSpPr/>
          <p:nvPr/>
        </p:nvSpPr>
        <p:spPr>
          <a:xfrm>
            <a:off x="1085850" y="1759275"/>
            <a:ext cx="10572750" cy="3708075"/>
          </a:xfrm>
          <a:custGeom>
            <a:avLst/>
            <a:gdLst>
              <a:gd name="connsiteX0" fmla="*/ 0 w 10572750"/>
              <a:gd name="connsiteY0" fmla="*/ 0 h 3708075"/>
              <a:gd name="connsiteX1" fmla="*/ 10572750 w 10572750"/>
              <a:gd name="connsiteY1" fmla="*/ 0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6" fmla="*/ 10572750 w 10572750"/>
              <a:gd name="connsiteY6" fmla="*/ 0 h 3708075"/>
              <a:gd name="connsiteX7" fmla="*/ 10572750 w 10572750"/>
              <a:gd name="connsiteY7" fmla="*/ 3090050 h 37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0" h="3708075" stroke="0" extrusionOk="0">
                <a:moveTo>
                  <a:pt x="0" y="0"/>
                </a:moveTo>
                <a:cubicBezTo>
                  <a:pt x="1427272" y="-69071"/>
                  <a:pt x="7209626" y="163864"/>
                  <a:pt x="10572750" y="0"/>
                </a:cubicBezTo>
                <a:cubicBezTo>
                  <a:pt x="10569478" y="358694"/>
                  <a:pt x="10712941" y="2158800"/>
                  <a:pt x="10572750" y="3090050"/>
                </a:cubicBezTo>
                <a:cubicBezTo>
                  <a:pt x="10395131" y="3255920"/>
                  <a:pt x="10113394" y="3582251"/>
                  <a:pt x="9954725" y="3708075"/>
                </a:cubicBezTo>
                <a:cubicBezTo>
                  <a:pt x="6674333" y="3559866"/>
                  <a:pt x="2812772" y="3712353"/>
                  <a:pt x="0" y="3708075"/>
                </a:cubicBezTo>
                <a:cubicBezTo>
                  <a:pt x="-10033" y="3282197"/>
                  <a:pt x="154305" y="887412"/>
                  <a:pt x="0" y="0"/>
                </a:cubicBezTo>
                <a:close/>
              </a:path>
              <a:path w="10572750" h="3708075" fill="darkenLess" stroke="0" extrusionOk="0">
                <a:moveTo>
                  <a:pt x="9954725" y="3708075"/>
                </a:moveTo>
                <a:cubicBezTo>
                  <a:pt x="10039240" y="3547335"/>
                  <a:pt x="10080814" y="3383371"/>
                  <a:pt x="10078330" y="3213655"/>
                </a:cubicBezTo>
                <a:cubicBezTo>
                  <a:pt x="10278202" y="3126545"/>
                  <a:pt x="10342540" y="3169167"/>
                  <a:pt x="10572750" y="3090050"/>
                </a:cubicBezTo>
                <a:cubicBezTo>
                  <a:pt x="10370922" y="3271017"/>
                  <a:pt x="10145880" y="3556640"/>
                  <a:pt x="9954725" y="3708075"/>
                </a:cubicBezTo>
                <a:close/>
              </a:path>
              <a:path w="10572750" h="3708075" fill="none" extrusionOk="0">
                <a:moveTo>
                  <a:pt x="9954725" y="3708075"/>
                </a:moveTo>
                <a:cubicBezTo>
                  <a:pt x="10032080" y="3470923"/>
                  <a:pt x="10019481" y="3294781"/>
                  <a:pt x="10078330" y="3213655"/>
                </a:cubicBezTo>
                <a:cubicBezTo>
                  <a:pt x="10262761" y="3136507"/>
                  <a:pt x="10515710" y="3073739"/>
                  <a:pt x="10572750" y="3090050"/>
                </a:cubicBezTo>
                <a:cubicBezTo>
                  <a:pt x="10347768" y="3227207"/>
                  <a:pt x="10230276" y="3514869"/>
                  <a:pt x="9954725" y="3708075"/>
                </a:cubicBezTo>
                <a:cubicBezTo>
                  <a:pt x="5556631" y="3794340"/>
                  <a:pt x="2167686" y="3722223"/>
                  <a:pt x="0" y="3708075"/>
                </a:cubicBezTo>
                <a:cubicBezTo>
                  <a:pt x="57835" y="2124635"/>
                  <a:pt x="79836" y="1470798"/>
                  <a:pt x="0" y="0"/>
                </a:cubicBezTo>
                <a:cubicBezTo>
                  <a:pt x="4628786" y="-23628"/>
                  <a:pt x="9513689" y="-78274"/>
                  <a:pt x="10572750" y="0"/>
                </a:cubicBezTo>
                <a:cubicBezTo>
                  <a:pt x="10515861" y="640610"/>
                  <a:pt x="10639070" y="1833157"/>
                  <a:pt x="10572750" y="3090050"/>
                </a:cubicBezTo>
              </a:path>
              <a:path w="10572750" h="3708075" fill="none" stroke="0" extrusionOk="0">
                <a:moveTo>
                  <a:pt x="9954725" y="3708075"/>
                </a:moveTo>
                <a:cubicBezTo>
                  <a:pt x="9948341" y="3571378"/>
                  <a:pt x="10054976" y="3380360"/>
                  <a:pt x="10078330" y="3213655"/>
                </a:cubicBezTo>
                <a:cubicBezTo>
                  <a:pt x="10132257" y="3177811"/>
                  <a:pt x="10346909" y="3108691"/>
                  <a:pt x="10572750" y="3090050"/>
                </a:cubicBezTo>
                <a:cubicBezTo>
                  <a:pt x="10382035" y="3261066"/>
                  <a:pt x="10032914" y="3626908"/>
                  <a:pt x="9954725" y="3708075"/>
                </a:cubicBezTo>
                <a:cubicBezTo>
                  <a:pt x="7673050" y="3829278"/>
                  <a:pt x="3456242" y="3823237"/>
                  <a:pt x="0" y="3708075"/>
                </a:cubicBezTo>
                <a:cubicBezTo>
                  <a:pt x="-86855" y="2607419"/>
                  <a:pt x="17957" y="1785215"/>
                  <a:pt x="0" y="0"/>
                </a:cubicBezTo>
                <a:cubicBezTo>
                  <a:pt x="2913177" y="-58174"/>
                  <a:pt x="6326240" y="-164739"/>
                  <a:pt x="10572750" y="0"/>
                </a:cubicBezTo>
                <a:cubicBezTo>
                  <a:pt x="10667781" y="343662"/>
                  <a:pt x="10684554" y="2733566"/>
                  <a:pt x="10572750" y="3090050"/>
                </a:cubicBezTo>
              </a:path>
            </a:pathLst>
          </a:custGeom>
          <a:solidFill>
            <a:schemeClr val="accent4">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Năm học lớp 2, có một buổi tớ lười học, không làm bài tập về nhà. Buổi học hôm sau, cô giáo kiểm tra vở và tớ đã bị điểm xấu. Chiều hôm đó về nhà, mẹ tớ biết chuyện này nhưng lại không hề đánh hay mắng tớ. Mẹ chỉ nhẹ nhàng hỏi tại sao tớ lại không chịu làm bài. Sau đó mẹ giải thích cho tớ hiểu rằng phải chăm chỉ học hành thì mới có thể trở thành con ngoan, trò giỏi.</a:t>
            </a:r>
          </a:p>
        </p:txBody>
      </p:sp>
    </p:spTree>
    <p:extLst>
      <p:ext uri="{BB962C8B-B14F-4D97-AF65-F5344CB8AC3E}">
        <p14:creationId xmlns:p14="http://schemas.microsoft.com/office/powerpoint/2010/main" val="10937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753ED-C063-506E-91EF-CF12C41BA07D}"/>
              </a:ext>
            </a:extLst>
          </p:cNvPr>
          <p:cNvPicPr>
            <a:picLocks noChangeAspect="1"/>
          </p:cNvPicPr>
          <p:nvPr/>
        </p:nvPicPr>
        <p:blipFill>
          <a:blip r:embed="rId3"/>
          <a:stretch>
            <a:fillRect/>
          </a:stretch>
        </p:blipFill>
        <p:spPr>
          <a:xfrm>
            <a:off x="1276350" y="1320399"/>
            <a:ext cx="9953625" cy="4956575"/>
          </a:xfrm>
          <a:prstGeom prst="rect">
            <a:avLst/>
          </a:prstGeom>
        </p:spPr>
      </p:pic>
      <p:sp>
        <p:nvSpPr>
          <p:cNvPr id="3" name="Speech Bubble: Rectangle with Corners Rounded 2">
            <a:extLst>
              <a:ext uri="{FF2B5EF4-FFF2-40B4-BE49-F238E27FC236}">
                <a16:creationId xmlns:a16="http://schemas.microsoft.com/office/drawing/2014/main" id="{C8D19277-1108-8997-DCB3-AA82D080209C}"/>
              </a:ext>
            </a:extLst>
          </p:cNvPr>
          <p:cNvSpPr/>
          <p:nvPr/>
        </p:nvSpPr>
        <p:spPr>
          <a:xfrm>
            <a:off x="4112729" y="296508"/>
            <a:ext cx="3508513" cy="914400"/>
          </a:xfrm>
          <a:prstGeom prst="wedgeRoundRectCallout">
            <a:avLst>
              <a:gd name="adj1" fmla="val -17575"/>
              <a:gd name="adj2" fmla="val 66666"/>
              <a:gd name="adj3" fmla="val 16667"/>
            </a:avLst>
          </a:prstGeom>
          <a:solidFill>
            <a:schemeClr val="accent4">
              <a:lumMod val="60000"/>
              <a:lumOff val="40000"/>
            </a:scheme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Bức tranh vẽ gì?</a:t>
            </a:r>
          </a:p>
        </p:txBody>
      </p:sp>
    </p:spTree>
    <p:extLst>
      <p:ext uri="{BB962C8B-B14F-4D97-AF65-F5344CB8AC3E}">
        <p14:creationId xmlns:p14="http://schemas.microsoft.com/office/powerpoint/2010/main" val="2165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325EFD8-0706-8028-0203-AA8E92999708}"/>
              </a:ext>
            </a:extLst>
          </p:cNvPr>
          <p:cNvSpPr txBox="1"/>
          <p:nvPr/>
        </p:nvSpPr>
        <p:spPr>
          <a:xfrm>
            <a:off x="3059669" y="153647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ĐỌC VĂN BẢN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44132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A0756C-E919-7458-4BBF-65F975469F7C}"/>
              </a:ext>
            </a:extLst>
          </p:cNvPr>
          <p:cNvSpPr/>
          <p:nvPr/>
        </p:nvSpPr>
        <p:spPr>
          <a:xfrm>
            <a:off x="190500" y="228600"/>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303312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CB48339-40D4-E459-098C-66F7338C936A}"/>
              </a:ext>
            </a:extLst>
          </p:cNvPr>
          <p:cNvSpPr/>
          <p:nvPr/>
        </p:nvSpPr>
        <p:spPr>
          <a:xfrm>
            <a:off x="190499" y="30479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rgbClr val="0070C0"/>
                </a:solidFill>
                <a:latin typeface="Nunito Black" pitchFamily="2" charset="0"/>
              </a:rPr>
              <a:t>T</a:t>
            </a:r>
            <a:r>
              <a:rPr lang="vi-VN" sz="2400" b="0" i="0">
                <a:solidFill>
                  <a:srgbClr val="0070C0"/>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rgbClr val="0070C0"/>
                </a:solidFill>
                <a:effectLst/>
                <a:latin typeface="Nunito Black" pitchFamily="2" charset="0"/>
              </a:rPr>
              <a:t>- Ông ngoại ơi, cháu yêu ông nhiều lắm!</a:t>
            </a:r>
          </a:p>
          <a:p>
            <a:pPr algn="just"/>
            <a:r>
              <a:rPr lang="vi-VN" sz="2400" b="0" i="0">
                <a:solidFill>
                  <a:srgbClr val="0070C0"/>
                </a:solidFill>
                <a:effectLst/>
                <a:latin typeface="Nunito Black" pitchFamily="2" charset="0"/>
              </a:rPr>
              <a:t>Dương nghĩ, từ bây giờ nó mới là người đưa tay cho ông nắm</a:t>
            </a:r>
            <a:r>
              <a:rPr lang="en-US" sz="2400" b="0" i="0">
                <a:solidFill>
                  <a:srgbClr val="0070C0"/>
                </a:solidFill>
                <a:effectLst/>
                <a:latin typeface="Nunito Black" pitchFamily="2" charset="0"/>
              </a:rPr>
              <a:t>.</a:t>
            </a:r>
          </a:p>
          <a:p>
            <a:pPr algn="just"/>
            <a:r>
              <a:rPr lang="en-US" sz="2400">
                <a:solidFill>
                  <a:srgbClr val="0070C0"/>
                </a:solidFill>
                <a:latin typeface="Nunito Black" pitchFamily="2" charset="0"/>
              </a:rPr>
              <a:t>                                                                                              (Dương Thụy)</a:t>
            </a:r>
            <a:endParaRPr lang="en-US" sz="2400" b="0" i="0">
              <a:solidFill>
                <a:srgbClr val="0070C0"/>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7" name="Picture 6">
            <a:extLst>
              <a:ext uri="{FF2B5EF4-FFF2-40B4-BE49-F238E27FC236}">
                <a16:creationId xmlns:a16="http://schemas.microsoft.com/office/drawing/2014/main" id="{011A3299-F999-7FAD-278F-2CCC1230B808}"/>
              </a:ext>
            </a:extLst>
          </p:cNvPr>
          <p:cNvPicPr>
            <a:picLocks noChangeAspect="1"/>
          </p:cNvPicPr>
          <p:nvPr/>
        </p:nvPicPr>
        <p:blipFill>
          <a:blip r:embed="rId3"/>
          <a:stretch>
            <a:fillRect/>
          </a:stretch>
        </p:blipFill>
        <p:spPr>
          <a:xfrm>
            <a:off x="2613991" y="3271776"/>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94318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2939</Words>
  <Application>Microsoft Office PowerPoint</Application>
  <PresentationFormat>Widescreen</PresentationFormat>
  <Paragraphs>222</Paragraphs>
  <Slides>48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微软雅黑</vt:lpstr>
      <vt:lpstr>#9Slide03 AmpleSoft Bold</vt:lpstr>
      <vt:lpstr>Arial</vt:lpstr>
      <vt:lpstr>Arial</vt:lpstr>
      <vt:lpstr>Baloo 2 SemiBold</vt:lpstr>
      <vt:lpstr>Calibri</vt:lpstr>
      <vt:lpstr>Calibri Light</vt:lpstr>
      <vt:lpstr>Nunito</vt:lpstr>
      <vt:lpstr>Nunito Black</vt:lpstr>
      <vt:lpstr>Open Sans</vt:lpstr>
      <vt:lpstr>OpenSans</vt:lpstr>
      <vt:lpstr>Sigmar One</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NGUYỄN SƯ  PHONG</cp:lastModifiedBy>
  <cp:revision>7</cp:revision>
  <dcterms:created xsi:type="dcterms:W3CDTF">2022-08-11T14:51:20Z</dcterms:created>
  <dcterms:modified xsi:type="dcterms:W3CDTF">2023-11-22T14:23:12Z</dcterms:modified>
</cp:coreProperties>
</file>