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2" r:id="rId2"/>
    <p:sldMasterId id="2147483684" r:id="rId3"/>
    <p:sldMasterId id="2147483720" r:id="rId4"/>
  </p:sldMasterIdLst>
  <p:sldIdLst>
    <p:sldId id="282" r:id="rId5"/>
    <p:sldId id="283" r:id="rId6"/>
    <p:sldId id="284" r:id="rId7"/>
    <p:sldId id="286" r:id="rId8"/>
    <p:sldId id="287" r:id="rId9"/>
    <p:sldId id="288" r:id="rId10"/>
    <p:sldId id="298" r:id="rId11"/>
    <p:sldId id="299" r:id="rId12"/>
    <p:sldId id="300" r:id="rId13"/>
    <p:sldId id="301" r:id="rId14"/>
    <p:sldId id="302" r:id="rId15"/>
    <p:sldId id="303" r:id="rId16"/>
    <p:sldId id="304" r:id="rId17"/>
  </p:sldIdLst>
  <p:sldSz cx="12192000" cy="6858000"/>
  <p:notesSz cx="6858000" cy="9144000"/>
  <p:embeddedFontLst>
    <p:embeddedFont>
      <p:font typeface="Arial Black" panose="020B0A04020102020204" pitchFamily="34" charset="0"/>
      <p:bold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libri Light" panose="020F0302020204030204" pitchFamily="34" charset="0"/>
      <p:regular r:id="rId23"/>
      <p:italic r:id="rId24"/>
    </p:embeddedFont>
    <p:embeddedFont>
      <p:font typeface="Nunito Black" pitchFamily="2" charset="0"/>
      <p:bold r:id="rId25"/>
      <p:boldItalic r:id="rId26"/>
    </p:embeddedFont>
    <p:embeddedFont>
      <p:font typeface="Open Sans" panose="020B0606030504020204" pitchFamily="34" charset="0"/>
      <p:regular r:id="rId27"/>
      <p:bold r:id="rId28"/>
    </p:embeddedFont>
    <p:embeddedFont>
      <p:font typeface="Sigmar One" panose="020B0604020202020204" charset="0"/>
      <p:regular r:id="rId29"/>
    </p:embeddedFont>
    <p:embeddedFont>
      <p:font typeface="Tahoma" panose="020B0604030504040204" pitchFamily="34" charset="0"/>
      <p:regular r:id="rId30"/>
      <p:bold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7F01"/>
    <a:srgbClr val="E0DFDD"/>
    <a:srgbClr val="E8DCE5"/>
    <a:srgbClr val="E3E2E0"/>
    <a:srgbClr val="EB9C52"/>
    <a:srgbClr val="65DDD2"/>
    <a:srgbClr val="6CA8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4.fntdata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8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7.fntdata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6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9320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9170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08776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44034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96713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83534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60430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61014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82628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96391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0777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31342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53719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02531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35285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A327F-81D7-4126-85C5-15C0D509BB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74B581-A09A-410F-BC05-62E1F9C735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74BAC-7B84-458D-9220-7C126DDA9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71C044-E3E0-44C2-86DB-D84B22E14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D54D6F-0E8A-47AF-A09B-F2A629800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21743DE7-69FA-47B1-B38F-69A31C788E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2525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CC0BE-12BB-43E1-9ABB-4151FECDA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DC680-3B9C-4C51-9AA7-2101391113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8482F4-FB21-4DCF-AD00-C1C0CCB28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30D3C-9B85-4CD9-9393-9EFF2692E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AFBD30-EFB0-4176-9CDC-50BEC0462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6F5CFC3B-8CE1-4B8E-9355-3CAD5EC744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2125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4186A-0217-440C-86C5-1B9CB609A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33E21A-AD8E-46F3-85B2-6849C50C45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C4DE9-5A2C-486A-BFAD-1507940F9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D6435-106F-4ACF-BC86-79B280322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BBA3E-1A6C-4349-AEC8-646AD2CD5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830C9265-4194-4513-935D-827D77AA1F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2101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BDA86-0968-4DFD-A3F1-2B728153A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6053AE-2048-4C9D-A74B-B55E49D764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49F789-211B-4DDB-9223-C582B364E5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4D70FC-DC5F-44F7-8F0B-F540821C1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745741-3AA7-4F32-B2D5-0F1040D73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D20DF8-2704-4470-B445-CC9779D62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hlinkClick r:id="rId2"/>
            <a:extLst>
              <a:ext uri="{FF2B5EF4-FFF2-40B4-BE49-F238E27FC236}">
                <a16:creationId xmlns:a16="http://schemas.microsoft.com/office/drawing/2014/main" id="{AE71F58B-7143-42BE-9B65-FE8B6CE7C2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9049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BCF71-CB77-4F03-BC32-14319BBF7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A490A0-C51F-4AEA-8900-201015D5EF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449F79-BA40-4669-BDB5-4CF0ACC75C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E9179D-F2A1-4F22-ABCB-2A69C88D6A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8B8E59-2F19-46FB-820D-36F8DD000D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62DF71-C6F9-4FA4-B13D-E640E0D6A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9E5557-9DB2-4ADE-B31F-BF42A1A22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B5B0B1-BF82-487B-BE78-776B68079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hlinkClick r:id="rId2"/>
            <a:extLst>
              <a:ext uri="{FF2B5EF4-FFF2-40B4-BE49-F238E27FC236}">
                <a16:creationId xmlns:a16="http://schemas.microsoft.com/office/drawing/2014/main" id="{607B8EAC-C3EE-4010-93C9-8F73FAD6B1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5194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BDE6F-DBA5-4CF4-AA47-E05B2CCF4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DDBB63-5AEE-4882-9EB0-5E8E68686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D19861-E5C6-4BA0-A4A6-EEDD9B0F4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F3AEE9-6D0D-4A71-AA13-07D836D6E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hlinkClick r:id="rId2"/>
            <a:extLst>
              <a:ext uri="{FF2B5EF4-FFF2-40B4-BE49-F238E27FC236}">
                <a16:creationId xmlns:a16="http://schemas.microsoft.com/office/drawing/2014/main" id="{CC49D2E9-4A87-4534-9224-9B0E84D482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4024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8AAA8F-E5D2-4AB8-B7DB-DDF42903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84748D-DF3D-4127-909B-3E43458FD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79C680-8827-4BD3-8FE3-0D54C76F8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4427C8B4-02D8-4531-942F-29DF138298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98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20520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5FF94-436A-412F-84C1-836747AAF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12F8F-0711-41AE-BF03-C0D7BBD92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28A8E2-9F3E-48D3-8981-514BE48AD1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BA8338-B490-4D53-9E69-5D3C1CE52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4464D9-9948-4987-9527-7C89BE2CF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B9BE96-2774-44F2-9A52-CC432BB43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1641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1A344-4DCB-4165-B0D2-87150D39B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7388E4-A740-4980-A0E9-9AD8402C6B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8F599F-ABCB-4BFB-8BE6-11DAD797E0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0273A7-C200-4F09-B06F-168C937E3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028CF3-21CB-4154-9EA8-1043F5D40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F1860E-32BB-4C34-B8E0-E4755875E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83068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1215E-606B-4129-BBEF-C8376E46D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EFDB52-12F3-45A3-A26C-390DAAF4DD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F9281-6579-4DDB-BE14-308073199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8D1AA-2EA8-4F20-B9F4-796E879C0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70E073-870C-4E04-BC1D-F0BFC7FCA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30164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BF1693-B64D-4BE7-B234-F3A5415063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612CAB-FFA6-4320-8E38-681C6B30AD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DF1C58-7E87-4235-A9AF-20B023989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7808EF-D98E-4B6E-8637-78A6D8247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49F90-C46F-4CEA-ACC9-DE6F687EB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33564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39696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70733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8070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85956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58709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71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10780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94566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24275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712079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04623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600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9272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1795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5512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8935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8803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hyperlink" Target="https://www.facebook.com/nkpowerskills" TargetMode="Externa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4981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2163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3BC105-C927-4B7D-9C20-2397A3D17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785D4D-BC54-4E9D-9653-58F04679A5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9A542E-D4BC-4D77-BDB8-A0222C985C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549D8C-4723-4B8F-8424-356BA2EFDE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BE3723-E55B-4156-A1E2-983B2D4858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hlinkClick r:id="rId13"/>
            <a:extLst>
              <a:ext uri="{FF2B5EF4-FFF2-40B4-BE49-F238E27FC236}">
                <a16:creationId xmlns:a16="http://schemas.microsoft.com/office/drawing/2014/main" id="{81108C1F-0EEF-4A47-941E-596A5D1C67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184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4986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2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3.png"/><Relationship Id="rId7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593273" y="2161251"/>
            <a:ext cx="8742218" cy="4547156"/>
            <a:chOff x="1593273" y="2161251"/>
            <a:chExt cx="8742218" cy="454715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DF99F60-2DEC-4DEF-9300-E3C8E7CE95D2}"/>
                </a:ext>
              </a:extLst>
            </p:cNvPr>
            <p:cNvSpPr txBox="1"/>
            <p:nvPr/>
          </p:nvSpPr>
          <p:spPr>
            <a:xfrm>
              <a:off x="4365229" y="2161251"/>
              <a:ext cx="3625220" cy="1023736"/>
            </a:xfrm>
            <a:prstGeom prst="cloud">
              <a:avLst/>
            </a:prstGeom>
            <a:solidFill>
              <a:srgbClr val="7030A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Bài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 34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DF99F60-2DEC-4DEF-9300-E3C8E7CE95D2}"/>
                </a:ext>
              </a:extLst>
            </p:cNvPr>
            <p:cNvSpPr txBox="1"/>
            <p:nvPr/>
          </p:nvSpPr>
          <p:spPr>
            <a:xfrm>
              <a:off x="1593273" y="3415198"/>
              <a:ext cx="8742218" cy="3293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THỰC HÀNH VÀ TRẢI NGHIỆM VỚI CÁC ĐƠN VỊ MI-LI-MÉT,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GAM, MI-LI-LÍT, ĐỘ C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(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tiết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2)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4171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372F59-2DE8-4C1B-871C-773C72825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637" y="211015"/>
            <a:ext cx="2761237" cy="74257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993160" y="1188352"/>
            <a:ext cx="6537193" cy="480091"/>
            <a:chOff x="993160" y="1188352"/>
            <a:chExt cx="6537193" cy="480091"/>
          </a:xfrm>
        </p:grpSpPr>
        <p:sp>
          <p:nvSpPr>
            <p:cNvPr id="14" name="Oval 13"/>
            <p:cNvSpPr/>
            <p:nvPr/>
          </p:nvSpPr>
          <p:spPr>
            <a:xfrm>
              <a:off x="993160" y="1188352"/>
              <a:ext cx="496008" cy="459105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3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489168" y="1206778"/>
              <a:ext cx="604118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Cho </a:t>
              </a:r>
              <a:r>
                <a:rPr lang="en-US" sz="24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bốn</a:t>
              </a:r>
              <a:r>
                <a:rPr lang="en-US" sz="24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ca </a:t>
              </a:r>
              <a:r>
                <a:rPr lang="en-US" sz="24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đựng</a:t>
              </a:r>
              <a:r>
                <a:rPr lang="en-US" sz="24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lượng</a:t>
              </a:r>
              <a:r>
                <a:rPr lang="en-US" sz="24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nước</a:t>
              </a:r>
              <a:r>
                <a:rPr lang="en-US" sz="24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như</a:t>
              </a:r>
              <a:r>
                <a:rPr lang="en-US" sz="24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sau</a:t>
              </a:r>
              <a:r>
                <a:rPr lang="en-US" sz="24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:</a:t>
              </a:r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2187196" y="5148812"/>
            <a:ext cx="9350380" cy="13280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</a:ln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So sánh lượng nước ở mỗi ca rồi kết luận ca ít nước nhất.</a:t>
            </a:r>
          </a:p>
          <a:p>
            <a:r>
              <a:rPr lang="vi-VN" sz="2400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Tính nhẩm rồi kết luận hai ca khác nhau có tổng lượng nước là 350 ml và 550 ml.</a:t>
            </a:r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D074890F-06C9-D947-DD15-90EA591929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181" y="4263268"/>
            <a:ext cx="1449929" cy="232495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/>
          <a:srcRect t="20025"/>
          <a:stretch/>
        </p:blipFill>
        <p:spPr>
          <a:xfrm>
            <a:off x="1607255" y="1765128"/>
            <a:ext cx="8218075" cy="203609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11977" y="3784563"/>
            <a:ext cx="72267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0070C0"/>
                </a:solidFill>
                <a:latin typeface="OpenSans"/>
              </a:rPr>
              <a:t>a)</a:t>
            </a:r>
            <a:r>
              <a:rPr lang="en-US" sz="2400" dirty="0">
                <a:solidFill>
                  <a:srgbClr val="0070C0"/>
                </a:solidFill>
                <a:latin typeface="OpenSans"/>
              </a:rPr>
              <a:t> </a:t>
            </a:r>
            <a:r>
              <a:rPr lang="vi-VN" sz="2400" dirty="0">
                <a:solidFill>
                  <a:srgbClr val="0070C0"/>
                </a:solidFill>
                <a:latin typeface="OpenSans"/>
              </a:rPr>
              <a:t>Tìm ca ít nước nhất?</a:t>
            </a:r>
          </a:p>
          <a:p>
            <a:r>
              <a:rPr lang="vi-VN" sz="2400" dirty="0">
                <a:solidFill>
                  <a:srgbClr val="0070C0"/>
                </a:solidFill>
                <a:latin typeface="OpenSans"/>
              </a:rPr>
              <a:t>b)</a:t>
            </a:r>
            <a:r>
              <a:rPr lang="en-US" sz="2400" dirty="0">
                <a:solidFill>
                  <a:srgbClr val="0070C0"/>
                </a:solidFill>
                <a:latin typeface="OpenSans"/>
              </a:rPr>
              <a:t> </a:t>
            </a:r>
            <a:r>
              <a:rPr lang="vi-VN" sz="2400" dirty="0">
                <a:solidFill>
                  <a:srgbClr val="0070C0"/>
                </a:solidFill>
                <a:latin typeface="OpenSans"/>
              </a:rPr>
              <a:t>Tìm hai ca khác nhau để được 350 ml nước.</a:t>
            </a:r>
          </a:p>
          <a:p>
            <a:r>
              <a:rPr lang="vi-VN" sz="2400" dirty="0">
                <a:solidFill>
                  <a:srgbClr val="0070C0"/>
                </a:solidFill>
                <a:latin typeface="OpenSans"/>
              </a:rPr>
              <a:t>c)</a:t>
            </a:r>
            <a:r>
              <a:rPr lang="en-US" sz="2400" dirty="0">
                <a:solidFill>
                  <a:srgbClr val="0070C0"/>
                </a:solidFill>
                <a:latin typeface="OpenSans"/>
              </a:rPr>
              <a:t> </a:t>
            </a:r>
            <a:r>
              <a:rPr lang="vi-VN" sz="2400" dirty="0">
                <a:solidFill>
                  <a:srgbClr val="0070C0"/>
                </a:solidFill>
                <a:latin typeface="OpenSans"/>
              </a:rPr>
              <a:t>Tìm hai ca khác nhau để được 550 ml nước.</a:t>
            </a:r>
          </a:p>
        </p:txBody>
      </p:sp>
    </p:spTree>
    <p:extLst>
      <p:ext uri="{BB962C8B-B14F-4D97-AF65-F5344CB8AC3E}">
        <p14:creationId xmlns:p14="http://schemas.microsoft.com/office/powerpoint/2010/main" val="19874885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372F59-2DE8-4C1B-871C-773C72825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637" y="211015"/>
            <a:ext cx="2761237" cy="74257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993160" y="1188352"/>
            <a:ext cx="6537193" cy="480091"/>
            <a:chOff x="993160" y="1188352"/>
            <a:chExt cx="6537193" cy="480091"/>
          </a:xfrm>
        </p:grpSpPr>
        <p:sp>
          <p:nvSpPr>
            <p:cNvPr id="14" name="Oval 13"/>
            <p:cNvSpPr/>
            <p:nvPr/>
          </p:nvSpPr>
          <p:spPr>
            <a:xfrm>
              <a:off x="993160" y="1188352"/>
              <a:ext cx="496008" cy="459105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3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489168" y="1206778"/>
              <a:ext cx="604118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Cho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bốn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ca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đựng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lượng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nước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như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sau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:</a:t>
              </a:r>
            </a:p>
          </p:txBody>
        </p:sp>
      </p:grpSp>
      <p:pic>
        <p:nvPicPr>
          <p:cNvPr id="13" name="Picture 3">
            <a:extLst>
              <a:ext uri="{FF2B5EF4-FFF2-40B4-BE49-F238E27FC236}">
                <a16:creationId xmlns:a16="http://schemas.microsoft.com/office/drawing/2014/main" id="{D074890F-06C9-D947-DD15-90EA591929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181" y="4263268"/>
            <a:ext cx="1449929" cy="232495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/>
          <a:srcRect t="20025"/>
          <a:stretch/>
        </p:blipFill>
        <p:spPr>
          <a:xfrm>
            <a:off x="1500110" y="1766592"/>
            <a:ext cx="8218075" cy="203609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49919" y="4370014"/>
            <a:ext cx="72267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b)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Tìm hai ca khác nhau để được 350 ml nước.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554478" y="3610388"/>
            <a:ext cx="72267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a)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Tìm ca ít nước nhất?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49919" y="5394194"/>
            <a:ext cx="72267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c)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Tìm hai ca khác nhau để được 550 ml nước.</a:t>
            </a:r>
          </a:p>
        </p:txBody>
      </p:sp>
      <p:sp>
        <p:nvSpPr>
          <p:cNvPr id="6" name="Rectangle 5"/>
          <p:cNvSpPr/>
          <p:nvPr/>
        </p:nvSpPr>
        <p:spPr>
          <a:xfrm>
            <a:off x="1593667" y="4012196"/>
            <a:ext cx="94444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OpenSans"/>
              </a:rPr>
              <a:t>- </a:t>
            </a:r>
            <a:r>
              <a:rPr lang="vi-VN" sz="2400" dirty="0">
                <a:solidFill>
                  <a:srgbClr val="FF0000"/>
                </a:solidFill>
                <a:latin typeface="OpenSans"/>
              </a:rPr>
              <a:t>Ta có 150 ml &lt; 200 ml &lt; 250 ml &lt; 300 ml</a:t>
            </a:r>
            <a:r>
              <a:rPr lang="en-US" sz="2400" dirty="0">
                <a:solidFill>
                  <a:srgbClr val="FF0000"/>
                </a:solidFill>
                <a:latin typeface="OpenSans"/>
              </a:rPr>
              <a:t>. </a:t>
            </a:r>
            <a:r>
              <a:rPr lang="vi-VN" sz="2400" dirty="0">
                <a:solidFill>
                  <a:srgbClr val="FF0000"/>
                </a:solidFill>
                <a:latin typeface="OpenSans"/>
              </a:rPr>
              <a:t>Vậy ca B ít nước nhất.</a:t>
            </a:r>
          </a:p>
        </p:txBody>
      </p:sp>
      <p:sp>
        <p:nvSpPr>
          <p:cNvPr id="8" name="Rectangle 7"/>
          <p:cNvSpPr/>
          <p:nvPr/>
        </p:nvSpPr>
        <p:spPr>
          <a:xfrm>
            <a:off x="1541414" y="4691468"/>
            <a:ext cx="94444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OpenSans"/>
              </a:rPr>
              <a:t>- </a:t>
            </a:r>
            <a:r>
              <a:rPr lang="vi-VN" sz="2400" dirty="0">
                <a:solidFill>
                  <a:srgbClr val="FF0000"/>
                </a:solidFill>
                <a:latin typeface="OpenSans"/>
              </a:rPr>
              <a:t>Ta có 150 ml + 200 ml = 350 ml</a:t>
            </a:r>
            <a:r>
              <a:rPr lang="en-US" sz="2400" dirty="0">
                <a:solidFill>
                  <a:srgbClr val="FF0000"/>
                </a:solidFill>
                <a:latin typeface="OpenSans"/>
              </a:rPr>
              <a:t>. </a:t>
            </a:r>
            <a:r>
              <a:rPr lang="vi-VN" sz="2400" dirty="0">
                <a:solidFill>
                  <a:srgbClr val="FF0000"/>
                </a:solidFill>
                <a:latin typeface="OpenSans"/>
              </a:rPr>
              <a:t>Vậy hai ca 150 ml và 200 ml chứa tất cả 350 ml nước.</a:t>
            </a:r>
          </a:p>
        </p:txBody>
      </p:sp>
      <p:sp>
        <p:nvSpPr>
          <p:cNvPr id="9" name="Rectangle 8"/>
          <p:cNvSpPr/>
          <p:nvPr/>
        </p:nvSpPr>
        <p:spPr>
          <a:xfrm>
            <a:off x="1562981" y="5778368"/>
            <a:ext cx="95012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OpenSans"/>
              </a:rPr>
              <a:t>- Ta </a:t>
            </a:r>
            <a:r>
              <a:rPr lang="en-US" sz="2400" dirty="0" err="1">
                <a:solidFill>
                  <a:srgbClr val="FF0000"/>
                </a:solidFill>
                <a:latin typeface="OpenSans"/>
              </a:rPr>
              <a:t>có</a:t>
            </a:r>
            <a:r>
              <a:rPr lang="en-US" sz="2400" dirty="0">
                <a:solidFill>
                  <a:srgbClr val="FF0000"/>
                </a:solidFill>
                <a:latin typeface="OpenSans"/>
              </a:rPr>
              <a:t> 300 ml + 250 ml = 550 ml. </a:t>
            </a:r>
            <a:r>
              <a:rPr lang="vi-VN" sz="2400" dirty="0">
                <a:solidFill>
                  <a:srgbClr val="FF0000"/>
                </a:solidFill>
              </a:rPr>
              <a:t>Vậy hai ca 300 ml và 250 ml chứa tất cả 550 ml nước.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2865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DB0CEC8-D9C4-62F6-A928-794D81293CE1}"/>
              </a:ext>
            </a:extLst>
          </p:cNvPr>
          <p:cNvSpPr txBox="1"/>
          <p:nvPr/>
        </p:nvSpPr>
        <p:spPr>
          <a:xfrm>
            <a:off x="3657600" y="2392968"/>
            <a:ext cx="52603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Củng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cố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dặn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dò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6773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38C56B0-FF13-A875-3522-863C6BFB9BC6}"/>
              </a:ext>
            </a:extLst>
          </p:cNvPr>
          <p:cNvSpPr txBox="1"/>
          <p:nvPr/>
        </p:nvSpPr>
        <p:spPr>
          <a:xfrm>
            <a:off x="3542392" y="2068137"/>
            <a:ext cx="550313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Hẹn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gặp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lại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các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em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4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0950341">
            <a:off x="760097" y="537113"/>
            <a:ext cx="2035503" cy="169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237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DB0CEC8-D9C4-62F6-A928-794D81293CE1}"/>
              </a:ext>
            </a:extLst>
          </p:cNvPr>
          <p:cNvSpPr txBox="1"/>
          <p:nvPr/>
        </p:nvSpPr>
        <p:spPr>
          <a:xfrm>
            <a:off x="4304714" y="2275401"/>
            <a:ext cx="514877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Khởi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động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045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31D959BC-F1D2-45FE-8A02-4EB8AB979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CA23FD-7812-4A6F-A1D9-C8D796DA68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473" r="25393"/>
          <a:stretch/>
        </p:blipFill>
        <p:spPr>
          <a:xfrm>
            <a:off x="5656055" y="0"/>
            <a:ext cx="6535946" cy="2960877"/>
          </a:xfrm>
          <a:prstGeom prst="rect">
            <a:avLst/>
          </a:prstGeom>
        </p:spPr>
      </p:pic>
      <p:pic>
        <p:nvPicPr>
          <p:cNvPr id="1026" name="Picture 2" descr="Download Nobi Child Nobita Cartoon Doraemon PNG Download Free HQ PNG Image  | FreePNGImg">
            <a:extLst>
              <a:ext uri="{FF2B5EF4-FFF2-40B4-BE49-F238E27FC236}">
                <a16:creationId xmlns:a16="http://schemas.microsoft.com/office/drawing/2014/main" id="{3D0F50FD-8CD3-4F6F-A18D-771F3B968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055" y="1499980"/>
            <a:ext cx="9696665" cy="519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1FA7AC-4284-413E-9473-45D7D8556B25}"/>
              </a:ext>
            </a:extLst>
          </p:cNvPr>
          <p:cNvSpPr txBox="1"/>
          <p:nvPr/>
        </p:nvSpPr>
        <p:spPr>
          <a:xfrm>
            <a:off x="6705601" y="1499980"/>
            <a:ext cx="548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Futura Extra" panose="02040603050506020204" pitchFamily="18" charset="0"/>
                <a:ea typeface="+mn-ea"/>
                <a:cs typeface="+mn-cs"/>
              </a:rPr>
              <a:t>Giải</a:t>
            </a:r>
            <a:r>
              <a:rPr kumimoji="0" lang="en-US" sz="4800" b="0" i="0" u="none" strike="noStrike" kern="1200" cap="none" spc="0" normalizeH="0" noProof="0" dirty="0">
                <a:ln w="19050">
                  <a:solidFill>
                    <a:prstClr val="white"/>
                  </a:solidFill>
                </a:ln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Futura Extr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 w="19050">
                  <a:solidFill>
                    <a:prstClr val="white"/>
                  </a:solidFill>
                </a:ln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Futura Extra" panose="02040603050506020204" pitchFamily="18" charset="0"/>
                <a:ea typeface="+mn-ea"/>
                <a:cs typeface="+mn-cs"/>
              </a:rPr>
              <a:t>đố</a:t>
            </a:r>
            <a:endParaRPr kumimoji="0" lang="en-US" sz="4800" b="0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UTM Futura Extra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030" name="Picture 6" descr="100+ hình ảnh doremon yasuo - hinhanhsieudep.net">
            <a:extLst>
              <a:ext uri="{FF2B5EF4-FFF2-40B4-BE49-F238E27FC236}">
                <a16:creationId xmlns:a16="http://schemas.microsoft.com/office/drawing/2014/main" id="{774CE22B-387C-4B5E-BF1F-31EEC31C8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4345" y="246826"/>
            <a:ext cx="5817655" cy="120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94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3.33333E-6 L 0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Tổng hợp ảnh Doremon PNG">
            <a:hlinkClick r:id="rId4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08" y="3708887"/>
            <a:ext cx="1989772" cy="285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6723915" y="2702119"/>
            <a:ext cx="4517827" cy="94004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lvl="1"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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2011681" y="399567"/>
            <a:ext cx="6008914" cy="1291046"/>
          </a:xfrm>
          <a:prstGeom prst="wedgeRoundRectCallout">
            <a:avLst>
              <a:gd name="adj1" fmla="val -49651"/>
              <a:gd name="adj2" fmla="val 198133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>
              <a:defRPr/>
            </a:pPr>
            <a:r>
              <a:rPr lang="en-US" sz="3200" dirty="0" err="1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Đơn</a:t>
            </a:r>
            <a:r>
              <a:rPr lang="en-US" sz="3200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vị</a:t>
            </a:r>
            <a:r>
              <a:rPr lang="en-US" sz="3200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đo</a:t>
            </a:r>
            <a:r>
              <a:rPr lang="en-US" sz="3200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nhiệt</a:t>
            </a:r>
            <a:r>
              <a:rPr lang="en-US" sz="3200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độ</a:t>
            </a:r>
            <a:r>
              <a:rPr lang="en-US" sz="3200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lang="en-US" sz="3200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gì</a:t>
            </a:r>
            <a:r>
              <a:rPr lang="en-US" sz="3200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</a:p>
        </p:txBody>
      </p:sp>
      <p:pic>
        <p:nvPicPr>
          <p:cNvPr id="7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8871930" y="3708887"/>
            <a:ext cx="3078408" cy="3215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8662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-463484" y="0"/>
            <a:ext cx="12655484" cy="7118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6040852" y="2503898"/>
            <a:ext cx="5529615" cy="120498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20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Người</a:t>
            </a:r>
            <a:r>
              <a:rPr lang="en-US" sz="32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ta </a:t>
            </a:r>
            <a:r>
              <a:rPr lang="en-US" sz="320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sử</a:t>
            </a:r>
            <a:r>
              <a:rPr lang="en-US" sz="32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dụng</a:t>
            </a:r>
            <a:r>
              <a:rPr lang="en-US" sz="32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nhiệt</a:t>
            </a:r>
            <a:r>
              <a:rPr lang="en-US" sz="32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kế</a:t>
            </a:r>
            <a:r>
              <a:rPr lang="en-US" sz="32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để</a:t>
            </a:r>
            <a:r>
              <a:rPr lang="en-US" sz="32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đo</a:t>
            </a:r>
            <a:r>
              <a:rPr lang="en-US" sz="32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nhiệt</a:t>
            </a:r>
            <a:r>
              <a:rPr lang="en-US" sz="32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độ</a:t>
            </a:r>
            <a:r>
              <a:rPr lang="en-US" sz="32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1005839" y="289560"/>
            <a:ext cx="5682343" cy="1225731"/>
          </a:xfrm>
          <a:prstGeom prst="wedgeRoundRectCallout">
            <a:avLst>
              <a:gd name="adj1" fmla="val -44544"/>
              <a:gd name="adj2" fmla="val 223456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200" b="1" dirty="0" err="1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Người</a:t>
            </a:r>
            <a:r>
              <a:rPr lang="en-US" sz="3200" b="1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ta </a:t>
            </a:r>
            <a:r>
              <a:rPr lang="en-US" sz="3200" b="1" dirty="0" err="1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sử</a:t>
            </a:r>
            <a:r>
              <a:rPr lang="en-US" sz="3200" b="1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dụng</a:t>
            </a:r>
            <a:r>
              <a:rPr lang="en-US" sz="3200" b="1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dụng</a:t>
            </a:r>
            <a:r>
              <a:rPr lang="en-US" sz="3200" b="1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cụ</a:t>
            </a:r>
            <a:r>
              <a:rPr lang="en-US" sz="3200" b="1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nào</a:t>
            </a:r>
            <a:r>
              <a:rPr lang="en-US" sz="3200" b="1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để</a:t>
            </a:r>
            <a:r>
              <a:rPr lang="en-US" sz="3200" b="1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đo</a:t>
            </a:r>
            <a:r>
              <a:rPr lang="en-US" sz="3200" b="1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nhiệt</a:t>
            </a:r>
            <a:r>
              <a:rPr lang="en-US" sz="3200" b="1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độ</a:t>
            </a:r>
            <a:r>
              <a:rPr lang="en-US" sz="3200" b="1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?</a:t>
            </a:r>
          </a:p>
        </p:txBody>
      </p:sp>
      <p:pic>
        <p:nvPicPr>
          <p:cNvPr id="9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8942903" y="3534403"/>
            <a:ext cx="2888932" cy="3430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Tổng hợp ảnh Doremon PNG">
            <a:hlinkClick r:id="rId4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08" y="3708887"/>
            <a:ext cx="1989772" cy="285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8453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4831080" y="3381226"/>
            <a:ext cx="5175069" cy="271912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5,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Đơn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dài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mm.</a:t>
            </a: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g.</a:t>
            </a: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b="1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ml.</a:t>
            </a: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C.</a:t>
            </a:r>
            <a:endParaRPr lang="en-US" sz="2800" b="1" noProof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800" b="1" noProof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1178859" y="168538"/>
            <a:ext cx="7304442" cy="1028252"/>
          </a:xfrm>
          <a:prstGeom prst="wedgeRoundRectCallout">
            <a:avLst>
              <a:gd name="adj1" fmla="val -44387"/>
              <a:gd name="adj2" fmla="val 275991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lvl="0"/>
            <a:r>
              <a:rPr lang="en-US" sz="2800" b="1" noProof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800" b="1" noProof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noProof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noProof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5, </a:t>
            </a:r>
            <a:r>
              <a:rPr lang="en-US" sz="2800" b="1" noProof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noProof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noProof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noProof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noProof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noProof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b="1" noProof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noProof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9318308" y="3582148"/>
            <a:ext cx="2873692" cy="3412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Tổng hợp ảnh Doremon PNG">
            <a:hlinkClick r:id="rId4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08" y="3708887"/>
            <a:ext cx="1989772" cy="285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5438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DB0CEC8-D9C4-62F6-A928-794D81293CE1}"/>
              </a:ext>
            </a:extLst>
          </p:cNvPr>
          <p:cNvSpPr txBox="1"/>
          <p:nvPr/>
        </p:nvSpPr>
        <p:spPr>
          <a:xfrm>
            <a:off x="3688457" y="3736521"/>
            <a:ext cx="62623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HOẠT 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động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B0CEC8-D9C4-62F6-A928-794D81293CE1}"/>
              </a:ext>
            </a:extLst>
          </p:cNvPr>
          <p:cNvSpPr txBox="1"/>
          <p:nvPr/>
        </p:nvSpPr>
        <p:spPr>
          <a:xfrm>
            <a:off x="3856996" y="2147308"/>
            <a:ext cx="514877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Tiết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7662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372F59-2DE8-4C1B-871C-773C72825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637" y="211015"/>
            <a:ext cx="2761237" cy="74257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993160" y="1188352"/>
            <a:ext cx="11001616" cy="480091"/>
            <a:chOff x="993160" y="1160690"/>
            <a:chExt cx="11001616" cy="480091"/>
          </a:xfrm>
        </p:grpSpPr>
        <p:sp>
          <p:nvSpPr>
            <p:cNvPr id="14" name="Oval 13"/>
            <p:cNvSpPr/>
            <p:nvPr/>
          </p:nvSpPr>
          <p:spPr>
            <a:xfrm>
              <a:off x="993160" y="1160690"/>
              <a:ext cx="496008" cy="459105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prstClr val="white"/>
                  </a:solidFill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489168" y="1179116"/>
              <a:ext cx="1050560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sz="24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Nhiệt</a:t>
              </a:r>
              <a:r>
                <a:rPr lang="en-US" sz="24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kế</a:t>
              </a:r>
              <a:r>
                <a:rPr lang="en-US" sz="24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nào</a:t>
              </a:r>
              <a:r>
                <a:rPr lang="en-US" sz="24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chỉ</a:t>
              </a:r>
              <a:r>
                <a:rPr lang="en-US" sz="24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nhiệt</a:t>
              </a:r>
              <a:r>
                <a:rPr lang="en-US" sz="24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độ</a:t>
              </a:r>
              <a:r>
                <a:rPr lang="en-US" sz="24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không</a:t>
              </a:r>
              <a:r>
                <a:rPr lang="en-US" sz="24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khí</a:t>
              </a:r>
              <a:r>
                <a:rPr lang="en-US" sz="24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phù</a:t>
              </a:r>
              <a:r>
                <a:rPr lang="en-US" sz="24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hợp</a:t>
              </a:r>
              <a:r>
                <a:rPr lang="en-US" sz="24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với</a:t>
              </a:r>
              <a:r>
                <a:rPr lang="en-US" sz="24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mỗi</a:t>
              </a:r>
              <a:r>
                <a:rPr lang="en-US" sz="24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bức</a:t>
              </a:r>
              <a:r>
                <a:rPr lang="en-US" sz="24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tranh</a:t>
              </a:r>
              <a:r>
                <a:rPr lang="en-US" sz="24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?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13" name="Picture 3">
            <a:extLst>
              <a:ext uri="{FF2B5EF4-FFF2-40B4-BE49-F238E27FC236}">
                <a16:creationId xmlns:a16="http://schemas.microsoft.com/office/drawing/2014/main" id="{D074890F-06C9-D947-DD15-90EA591929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181" y="4263268"/>
            <a:ext cx="1449929" cy="232495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3738" y="1681891"/>
            <a:ext cx="9212117" cy="4729101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>
          <a:xfrm>
            <a:off x="3111528" y="3346919"/>
            <a:ext cx="6114196" cy="135112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6523468" y="2923838"/>
            <a:ext cx="2374709" cy="140571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3111528" y="3019372"/>
            <a:ext cx="2374709" cy="1310185"/>
          </a:xfrm>
          <a:prstGeom prst="straightConnector1">
            <a:avLst/>
          </a:prstGeom>
          <a:ln w="28575">
            <a:solidFill>
              <a:srgbClr val="017F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ounded Rectangle 3"/>
          <p:cNvSpPr/>
          <p:nvPr/>
        </p:nvSpPr>
        <p:spPr>
          <a:xfrm>
            <a:off x="1264024" y="5957094"/>
            <a:ext cx="10623176" cy="442674"/>
          </a:xfrm>
          <a:prstGeom prst="roundRect">
            <a:avLst/>
          </a:prstGeom>
          <a:ln w="28575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OpenSans"/>
              </a:rPr>
              <a:t>Em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OpenSans"/>
              </a:rPr>
              <a:t>hãy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OpenSans"/>
              </a:rPr>
              <a:t>quan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OpenSans"/>
              </a:rPr>
              <a:t>sát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OpenSans"/>
              </a:rPr>
              <a:t>tranh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OpenSans"/>
              </a:rPr>
              <a:t>rồi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OpenSans"/>
              </a:rPr>
              <a:t>nối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OpenSans"/>
              </a:rPr>
              <a:t>nhiệt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OpenSans"/>
              </a:rPr>
              <a:t>kế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OpenSans"/>
              </a:rPr>
              <a:t>chỉ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OpenSans"/>
              </a:rPr>
              <a:t>nhiệt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OpenSans"/>
              </a:rPr>
              <a:t>độ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OpenSans"/>
              </a:rPr>
              <a:t>với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OpenSans"/>
              </a:rPr>
              <a:t>bức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OpenSans"/>
              </a:rPr>
              <a:t>tranh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OpenSans"/>
              </a:rPr>
              <a:t> minh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OpenSans"/>
              </a:rPr>
              <a:t>họa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OpenSans"/>
              </a:rPr>
              <a:t>thích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OpenSans"/>
              </a:rPr>
              <a:t>hợp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OpenSans"/>
              </a:rPr>
              <a:t>.</a:t>
            </a:r>
            <a:endParaRPr lang="en-US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7972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372F59-2DE8-4C1B-871C-773C72825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637" y="211015"/>
            <a:ext cx="2761237" cy="74257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993160" y="1188352"/>
            <a:ext cx="6537193" cy="480091"/>
            <a:chOff x="993160" y="1188352"/>
            <a:chExt cx="6537193" cy="480091"/>
          </a:xfrm>
        </p:grpSpPr>
        <p:sp>
          <p:nvSpPr>
            <p:cNvPr id="14" name="Oval 13"/>
            <p:cNvSpPr/>
            <p:nvPr/>
          </p:nvSpPr>
          <p:spPr>
            <a:xfrm>
              <a:off x="993160" y="1188352"/>
              <a:ext cx="496008" cy="459105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prstClr val="white"/>
                  </a:solidFill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489168" y="1206778"/>
              <a:ext cx="604118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Chọn</a:t>
              </a:r>
              <a:r>
                <a:rPr kumimoji="0" lang="en-US" sz="2400" b="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400" b="0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số</a:t>
              </a:r>
              <a:r>
                <a:rPr kumimoji="0" lang="en-US" sz="2400" b="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400" b="0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cân</a:t>
              </a:r>
              <a:r>
                <a:rPr kumimoji="0" lang="en-US" sz="2400" b="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400" b="0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nặng</a:t>
              </a:r>
              <a:r>
                <a:rPr kumimoji="0" lang="en-US" sz="2400" b="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400" b="0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thích</a:t>
              </a:r>
              <a:r>
                <a:rPr kumimoji="0" lang="en-US" sz="2400" b="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400" b="0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hợp</a:t>
              </a:r>
              <a:r>
                <a:rPr kumimoji="0" lang="en-US" sz="2400" b="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400" b="0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với</a:t>
              </a:r>
              <a:r>
                <a:rPr kumimoji="0" lang="en-US" sz="2400" b="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400" b="0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mỗi</a:t>
              </a:r>
              <a:r>
                <a:rPr kumimoji="0" lang="en-US" sz="2400" b="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400" b="0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vật</a:t>
              </a:r>
              <a:r>
                <a:rPr kumimoji="0" lang="en-US" sz="2400" b="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4" name="Rounded Rectangular Callout 3"/>
          <p:cNvSpPr/>
          <p:nvPr/>
        </p:nvSpPr>
        <p:spPr>
          <a:xfrm>
            <a:off x="1983632" y="5175247"/>
            <a:ext cx="7280601" cy="919401"/>
          </a:xfrm>
          <a:prstGeom prst="wedgeRoundRectCallout">
            <a:avLst>
              <a:gd name="adj1" fmla="val 57479"/>
              <a:gd name="adj2" fmla="val 100527"/>
              <a:gd name="adj3" fmla="val 16667"/>
            </a:avLst>
          </a:prstGeom>
          <a:ln w="28575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lvl="0"/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OpenSans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OpenSan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OpenSans"/>
              </a:rPr>
              <a:t>hãy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OpenSan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OpenSans"/>
              </a:rPr>
              <a:t>quan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OpenSan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OpenSans"/>
              </a:rPr>
              <a:t>sát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tranh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vẽ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rồi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nối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số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cân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nặng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thích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hợp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với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mỗi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vật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t="20885"/>
          <a:stretch/>
        </p:blipFill>
        <p:spPr>
          <a:xfrm>
            <a:off x="831796" y="1768290"/>
            <a:ext cx="10555199" cy="3209832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>
            <a:off x="3189283" y="3545108"/>
            <a:ext cx="5718412" cy="61414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6642167" y="3285800"/>
            <a:ext cx="2442949" cy="87345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3189283" y="3545108"/>
            <a:ext cx="2251881" cy="614149"/>
          </a:xfrm>
          <a:prstGeom prst="straightConnector1">
            <a:avLst/>
          </a:prstGeom>
          <a:ln w="28575">
            <a:solidFill>
              <a:srgbClr val="017F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3">
            <a:extLst>
              <a:ext uri="{FF2B5EF4-FFF2-40B4-BE49-F238E27FC236}">
                <a16:creationId xmlns:a16="http://schemas.microsoft.com/office/drawing/2014/main" id="{D074890F-06C9-D947-DD15-90EA591929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0181" y="4263268"/>
            <a:ext cx="1449929" cy="2324959"/>
          </a:xfrm>
          <a:prstGeom prst="rect">
            <a:avLst/>
          </a:prstGeom>
        </p:spPr>
      </p:pic>
      <p:pic>
        <p:nvPicPr>
          <p:cNvPr id="23" name="Picture 22" descr="A picture containing clipart&#10;&#10;Description automatically generated">
            <a:extLst>
              <a:ext uri="{FF2B5EF4-FFF2-40B4-BE49-F238E27FC236}">
                <a16:creationId xmlns:a16="http://schemas.microsoft.com/office/drawing/2014/main" id="{7BAAB50E-1425-F429-67EF-8F7936DBDD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7" b="98929" l="286" r="98286">
                        <a14:foregroundMark x1="27143" y1="78929" x2="27143" y2="78929"/>
                        <a14:foregroundMark x1="29143" y1="76786" x2="29143" y2="76786"/>
                        <a14:foregroundMark x1="29143" y1="76786" x2="29143" y2="76786"/>
                        <a14:foregroundMark x1="29143" y1="76786" x2="29143" y2="76786"/>
                        <a14:foregroundMark x1="17714" y1="39643" x2="17714" y2="39643"/>
                        <a14:foregroundMark x1="17714" y1="39643" x2="17714" y2="39643"/>
                        <a14:foregroundMark x1="38000" y1="38571" x2="38000" y2="38571"/>
                        <a14:foregroundMark x1="38000" y1="38571" x2="38000" y2="3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14646" y="4716578"/>
            <a:ext cx="2577353" cy="2141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6325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2242</TotalTime>
  <Words>402</Words>
  <Application>Microsoft Office PowerPoint</Application>
  <PresentationFormat>Widescreen</PresentationFormat>
  <Paragraphs>41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28" baseType="lpstr">
      <vt:lpstr>OpenSans</vt:lpstr>
      <vt:lpstr>Arial Black</vt:lpstr>
      <vt:lpstr>Tahoma</vt:lpstr>
      <vt:lpstr>Calibri</vt:lpstr>
      <vt:lpstr>UTM Futura Extra</vt:lpstr>
      <vt:lpstr>Sigmar One</vt:lpstr>
      <vt:lpstr>Arial</vt:lpstr>
      <vt:lpstr>Calibri Light</vt:lpstr>
      <vt:lpstr>Nunito Black</vt:lpstr>
      <vt:lpstr>Times New Roman</vt:lpstr>
      <vt:lpstr>Open Sans</vt:lpstr>
      <vt:lpstr>1_Office Theme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45</cp:revision>
  <dcterms:created xsi:type="dcterms:W3CDTF">2022-03-28T23:45:00Z</dcterms:created>
  <dcterms:modified xsi:type="dcterms:W3CDTF">2022-11-28T14:35:04Z</dcterms:modified>
</cp:coreProperties>
</file>