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Lst>
  <p:sldIdLst>
    <p:sldId id="256" r:id="rId6"/>
    <p:sldId id="301" r:id="rId7"/>
    <p:sldId id="300" r:id="rId8"/>
    <p:sldId id="258" r:id="rId9"/>
    <p:sldId id="260" r:id="rId10"/>
    <p:sldId id="261" r:id="rId11"/>
    <p:sldId id="303" r:id="rId12"/>
    <p:sldId id="265" r:id="rId13"/>
    <p:sldId id="264" r:id="rId14"/>
    <p:sldId id="305" r:id="rId15"/>
    <p:sldId id="304" r:id="rId16"/>
    <p:sldId id="306" r:id="rId17"/>
    <p:sldId id="307" r:id="rId18"/>
    <p:sldId id="308" r:id="rId19"/>
    <p:sldId id="309" r:id="rId20"/>
    <p:sldId id="310" r:id="rId21"/>
    <p:sldId id="311" r:id="rId22"/>
    <p:sldId id="269" r:id="rId23"/>
    <p:sldId id="266" r:id="rId24"/>
    <p:sldId id="270" r:id="rId25"/>
    <p:sldId id="312" r:id="rId26"/>
    <p:sldId id="272" r:id="rId27"/>
    <p:sldId id="313" r:id="rId28"/>
    <p:sldId id="273" r:id="rId29"/>
    <p:sldId id="275" r:id="rId30"/>
    <p:sldId id="314" r:id="rId31"/>
    <p:sldId id="315" r:id="rId32"/>
    <p:sldId id="291" r:id="rId33"/>
    <p:sldId id="278" r:id="rId34"/>
    <p:sldId id="316" r:id="rId35"/>
    <p:sldId id="317" r:id="rId36"/>
    <p:sldId id="318" r:id="rId37"/>
    <p:sldId id="285" r:id="rId38"/>
    <p:sldId id="286" r:id="rId39"/>
    <p:sldId id="320" r:id="rId40"/>
    <p:sldId id="321" r:id="rId41"/>
    <p:sldId id="322" r:id="rId42"/>
    <p:sldId id="323" r:id="rId43"/>
    <p:sldId id="324" r:id="rId44"/>
    <p:sldId id="325" r:id="rId45"/>
    <p:sldId id="326" r:id="rId46"/>
    <p:sldId id="292" r:id="rId47"/>
    <p:sldId id="327" r:id="rId48"/>
    <p:sldId id="328" r:id="rId49"/>
    <p:sldId id="329" r:id="rId50"/>
    <p:sldId id="330" r:id="rId51"/>
    <p:sldId id="331" r:id="rId52"/>
    <p:sldId id="332" r:id="rId53"/>
    <p:sldId id="319" r:id="rId54"/>
    <p:sldId id="333" r:id="rId55"/>
    <p:sldId id="298" r:id="rId56"/>
    <p:sldId id="33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FF99"/>
    <a:srgbClr val="FFCCFF"/>
    <a:srgbClr val="99CCFF"/>
    <a:srgbClr val="CC99FF"/>
    <a:srgbClr val="FF99CC"/>
    <a:srgbClr val="FFFFFF"/>
    <a:srgbClr val="EAEAEA"/>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2" autoAdjust="0"/>
    <p:restoredTop sz="94660"/>
  </p:normalViewPr>
  <p:slideViewPr>
    <p:cSldViewPr snapToGrid="0">
      <p:cViewPr varScale="1">
        <p:scale>
          <a:sx n="72" d="100"/>
          <a:sy n="72" d="100"/>
        </p:scale>
        <p:origin x="6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14/11/2023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2023/11/14</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2023/11/14</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2023/11/14</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2023/11/14</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2023/11/14</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2023/11/14</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685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5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348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64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52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1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596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3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167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222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14/11/2023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221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12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00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14/11/2023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23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9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62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400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794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16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52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566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14/11/2023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14/11/2023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6A78E-A6A1-4FC7-80C7-614CA0CBECE6}"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158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14/11/2023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983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39.pn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gif"/><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5.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37.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37.xml"/><Relationship Id="rId6" Type="http://schemas.openxmlformats.org/officeDocument/2006/relationships/image" Target="../media/image53.png"/><Relationship Id="rId5" Type="http://schemas.microsoft.com/office/2007/relationships/hdphoto" Target="../media/hdphoto8.wdp"/><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37.xml"/><Relationship Id="rId5" Type="http://schemas.microsoft.com/office/2007/relationships/hdphoto" Target="../media/hdphoto8.wdp"/><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37.xml"/><Relationship Id="rId5" Type="http://schemas.microsoft.com/office/2007/relationships/hdphoto" Target="../media/hdphoto8.wdp"/><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37.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9.wdp"/><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8.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10.wdp"/></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5" Type="http://schemas.openxmlformats.org/officeDocument/2006/relationships/image" Target="../media/image60.png"/><Relationship Id="rId4" Type="http://schemas.microsoft.com/office/2007/relationships/hdphoto" Target="../media/hdphoto11.wdp"/></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microsoft.com/office/2007/relationships/hdphoto" Target="../media/hdphoto12.wdp"/><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1.wdp"/><Relationship Id="rId9"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63.png"/><Relationship Id="rId5" Type="http://schemas.openxmlformats.org/officeDocument/2006/relationships/image" Target="../media/image60.png"/><Relationship Id="rId4" Type="http://schemas.microsoft.com/office/2007/relationships/hdphoto" Target="../media/hdphoto11.wdp"/></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5" Type="http://schemas.openxmlformats.org/officeDocument/2006/relationships/image" Target="../media/image60.png"/><Relationship Id="rId4" Type="http://schemas.microsoft.com/office/2007/relationships/hdphoto" Target="../media/hdphoto11.wdp"/></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5" Type="http://schemas.openxmlformats.org/officeDocument/2006/relationships/image" Target="../media/image60.png"/><Relationship Id="rId4" Type="http://schemas.microsoft.com/office/2007/relationships/hdphoto" Target="../media/hdphoto11.wdp"/></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5" Type="http://schemas.openxmlformats.org/officeDocument/2006/relationships/image" Target="../media/image60.png"/><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svg"/><Relationship Id="rId2" Type="http://schemas.openxmlformats.org/officeDocument/2006/relationships/image" Target="../media/image33.png"/><Relationship Id="rId1" Type="http://schemas.openxmlformats.org/officeDocument/2006/relationships/slideLayout" Target="../slideLayouts/slideLayout37.xml"/><Relationship Id="rId6" Type="http://schemas.openxmlformats.org/officeDocument/2006/relationships/image" Target="../media/image65.png"/><Relationship Id="rId5" Type="http://schemas.openxmlformats.org/officeDocument/2006/relationships/image" Target="../media/image60.png"/><Relationship Id="rId4" Type="http://schemas.microsoft.com/office/2007/relationships/hdphoto" Target="../media/hdphoto15.wdp"/></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11.wdp"/></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69.png"/><Relationship Id="rId5" Type="http://schemas.openxmlformats.org/officeDocument/2006/relationships/image" Target="../media/image67.png"/><Relationship Id="rId4" Type="http://schemas.microsoft.com/office/2007/relationships/hdphoto" Target="../media/hdphoto11.wdp"/></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67.png"/><Relationship Id="rId5" Type="http://schemas.openxmlformats.org/officeDocument/2006/relationships/image" Target="../media/image70.png"/><Relationship Id="rId4" Type="http://schemas.microsoft.com/office/2007/relationships/hdphoto" Target="../media/hdphoto11.wdp"/></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71.png"/><Relationship Id="rId5" Type="http://schemas.openxmlformats.org/officeDocument/2006/relationships/image" Target="../media/image67.png"/><Relationship Id="rId4" Type="http://schemas.microsoft.com/office/2007/relationships/hdphoto" Target="../media/hdphoto11.wdp"/></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6" Type="http://schemas.microsoft.com/office/2007/relationships/hdphoto" Target="../media/hdphoto16.wdp"/><Relationship Id="rId5" Type="http://schemas.openxmlformats.org/officeDocument/2006/relationships/image" Target="../media/image72.png"/><Relationship Id="rId4" Type="http://schemas.microsoft.com/office/2007/relationships/hdphoto" Target="../media/hdphoto11.wdp"/></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6" Type="http://schemas.microsoft.com/office/2007/relationships/hdphoto" Target="../media/hdphoto17.wdp"/><Relationship Id="rId5" Type="http://schemas.openxmlformats.org/officeDocument/2006/relationships/image" Target="../media/image73.png"/><Relationship Id="rId4" Type="http://schemas.microsoft.com/office/2007/relationships/hdphoto" Target="../media/hdphoto11.wdp"/></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4" Type="http://schemas.microsoft.com/office/2007/relationships/hdphoto" Target="../media/hdphoto11.wdp"/></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3.png"/><Relationship Id="rId1" Type="http://schemas.openxmlformats.org/officeDocument/2006/relationships/slideLayout" Target="../slideLayouts/slideLayout48.xml"/><Relationship Id="rId5" Type="http://schemas.openxmlformats.org/officeDocument/2006/relationships/image" Target="../media/image74.png"/><Relationship Id="rId4" Type="http://schemas.microsoft.com/office/2007/relationships/hdphoto" Target="../media/hdphoto11.wdp"/></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image" Target="../media/image33.png"/><Relationship Id="rId1" Type="http://schemas.openxmlformats.org/officeDocument/2006/relationships/slideLayout" Target="../slideLayouts/slideLayout48.xml"/><Relationship Id="rId6" Type="http://schemas.microsoft.com/office/2007/relationships/hdphoto" Target="../media/hdphoto18.wdp"/><Relationship Id="rId5" Type="http://schemas.openxmlformats.org/officeDocument/2006/relationships/image" Target="../media/image75.png"/><Relationship Id="rId4" Type="http://schemas.microsoft.com/office/2007/relationships/hdphoto" Target="../media/hdphoto15.wdp"/></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59.png"/><Relationship Id="rId7" Type="http://schemas.openxmlformats.org/officeDocument/2006/relationships/image" Target="../media/image77.png"/><Relationship Id="rId2" Type="http://schemas.openxmlformats.org/officeDocument/2006/relationships/image" Target="../media/image33.png"/><Relationship Id="rId1" Type="http://schemas.openxmlformats.org/officeDocument/2006/relationships/slideLayout" Target="../slideLayouts/slideLayout48.xml"/><Relationship Id="rId6" Type="http://schemas.microsoft.com/office/2007/relationships/hdphoto" Target="../media/hdphoto19.wdp"/><Relationship Id="rId5" Type="http://schemas.openxmlformats.org/officeDocument/2006/relationships/image" Target="../media/image76.png"/><Relationship Id="rId4" Type="http://schemas.microsoft.com/office/2007/relationships/hdphoto" Target="../media/hdphoto11.wdp"/></Relationships>
</file>

<file path=ppt/slides/_rels/slide51.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image" Target="../media/image79.gif"/><Relationship Id="rId7" Type="http://schemas.openxmlformats.org/officeDocument/2006/relationships/image" Target="../media/image83.gif"/><Relationship Id="rId2" Type="http://schemas.openxmlformats.org/officeDocument/2006/relationships/image" Target="../media/image78.png"/><Relationship Id="rId1" Type="http://schemas.openxmlformats.org/officeDocument/2006/relationships/slideLayout" Target="../slideLayouts/slideLayout42.xml"/><Relationship Id="rId6" Type="http://schemas.openxmlformats.org/officeDocument/2006/relationships/image" Target="../media/image82.gif"/><Relationship Id="rId5" Type="http://schemas.openxmlformats.org/officeDocument/2006/relationships/image" Target="../media/image81.gif"/><Relationship Id="rId4" Type="http://schemas.openxmlformats.org/officeDocument/2006/relationships/image" Target="../media/image80.gif"/></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image" Target="../media/image15.gif"/><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1073427" y="1829798"/>
            <a:ext cx="3856382" cy="1456788"/>
            <a:chOff x="1828053" y="2024192"/>
            <a:chExt cx="2444998" cy="1456788"/>
          </a:xfrm>
        </p:grpSpPr>
        <p:sp>
          <p:nvSpPr>
            <p:cNvPr id="23" name="Flowchart: Connector 22"/>
            <p:cNvSpPr/>
            <p:nvPr/>
          </p:nvSpPr>
          <p:spPr>
            <a:xfrm>
              <a:off x="2476745" y="2024192"/>
              <a:ext cx="1388410" cy="1333072"/>
            </a:xfrm>
            <a:prstGeom prst="flowChartConnector">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766A65-AB59-44B3-F82A-2DEA307661EB}"/>
                </a:ext>
              </a:extLst>
            </p:cNvPr>
            <p:cNvSpPr txBox="1"/>
            <p:nvPr/>
          </p:nvSpPr>
          <p:spPr>
            <a:xfrm>
              <a:off x="1828053" y="2157541"/>
              <a:ext cx="2444998" cy="1323439"/>
            </a:xfrm>
            <a:prstGeom prst="rect">
              <a:avLst/>
            </a:prstGeom>
            <a:noFill/>
          </p:spPr>
          <p:txBody>
            <a:bodyPr wrap="square" rtlCol="0">
              <a:spAutoFit/>
            </a:bodyPr>
            <a:lstStyle/>
            <a:p>
              <a:pPr algn="ctr">
                <a:buClr>
                  <a:srgbClr val="000000"/>
                </a:buClr>
                <a:buFont typeface="Arial"/>
                <a:buNone/>
              </a:pPr>
              <a:r>
                <a:rPr lang="en-US" sz="40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p>
            <a:p>
              <a:pPr algn="ctr">
                <a:buClr>
                  <a:srgbClr val="000000"/>
                </a:buClr>
                <a:buFont typeface="Arial"/>
                <a:buNone/>
              </a:pPr>
              <a:r>
                <a:rPr lang="en-US"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20</a:t>
              </a:r>
              <a:endParaRPr lang="id-ID"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grpSp>
        <p:nvGrpSpPr>
          <p:cNvPr id="17" name="Group 16"/>
          <p:cNvGrpSpPr/>
          <p:nvPr/>
        </p:nvGrpSpPr>
        <p:grpSpPr>
          <a:xfrm>
            <a:off x="2195270" y="260138"/>
            <a:ext cx="7986955" cy="1569660"/>
            <a:chOff x="2195270" y="260138"/>
            <a:chExt cx="7986955" cy="1569660"/>
          </a:xfrm>
        </p:grpSpPr>
        <p:sp>
          <p:nvSpPr>
            <p:cNvPr id="16" name="Flowchart: Terminator 15"/>
            <p:cNvSpPr/>
            <p:nvPr/>
          </p:nvSpPr>
          <p:spPr>
            <a:xfrm>
              <a:off x="2195270" y="260138"/>
              <a:ext cx="7986955" cy="1436311"/>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24727" y="260138"/>
              <a:ext cx="2981394" cy="1569660"/>
            </a:xfrm>
            <a:prstGeom prst="rect">
              <a:avLst/>
            </a:prstGeom>
            <a:noFill/>
          </p:spPr>
          <p:txBody>
            <a:bodyPr wrap="none" rtlCol="0">
              <a:spAutoFit/>
            </a:bodyPr>
            <a:lstStyle/>
            <a:p>
              <a:endParaRPr lang="en-US" sz="4800" b="1" dirty="0">
                <a:ln w="0"/>
                <a:solidFill>
                  <a:srgbClr val="FF0000"/>
                </a:solidFill>
                <a:effectLst>
                  <a:outerShdw blurRad="38100" dist="25400" dir="5400000" algn="ctr" rotWithShape="0">
                    <a:srgbClr val="6E747A">
                      <a:alpha val="43000"/>
                    </a:srgbClr>
                  </a:outerShdw>
                </a:effectLst>
                <a:latin typeface="Great Vibes" pitchFamily="2" charset="0"/>
              </a:endParaRPr>
            </a:p>
            <a:p>
              <a:pPr algn="ct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Tiếng</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Việt</a:t>
              </a:r>
              <a:endParaRPr lang="en-US" sz="4800" b="1" dirty="0">
                <a:ln w="0"/>
                <a:solidFill>
                  <a:srgbClr val="FF0000"/>
                </a:solidFill>
                <a:effectLst>
                  <a:outerShdw blurRad="38100" dist="25400" dir="5400000" algn="ctr" rotWithShape="0">
                    <a:srgbClr val="6E747A">
                      <a:alpha val="43000"/>
                    </a:srgbClr>
                  </a:outerShdw>
                </a:effectLst>
                <a:latin typeface="Great Vibes" pitchFamily="2" charset="0"/>
              </a:endParaRPr>
            </a:p>
          </p:txBody>
        </p:sp>
      </p:grpSp>
      <p:sp>
        <p:nvSpPr>
          <p:cNvPr id="20" name="Wave 19"/>
          <p:cNvSpPr/>
          <p:nvPr/>
        </p:nvSpPr>
        <p:spPr>
          <a:xfrm>
            <a:off x="3886199" y="1829798"/>
            <a:ext cx="5920409" cy="1369598"/>
          </a:xfrm>
          <a:prstGeom prst="wave">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276725" y="2157540"/>
            <a:ext cx="4524332" cy="671243"/>
          </a:xfrm>
          <a:prstGeom prst="rect">
            <a:avLst/>
          </a:prstGeom>
          <a:solidFill>
            <a:srgbClr val="99FF66"/>
          </a:solidFill>
        </p:spPr>
        <p:txBody>
          <a:bodyPr wrap="none" rtlCol="0">
            <a:prstTxWarp prst="textWave1">
              <a:avLst/>
            </a:prstTxWarp>
            <a:spAutoFit/>
          </a:bodyPr>
          <a:lstStyle/>
          <a:p>
            <a:r>
              <a:rPr lang="en-US" sz="3200" dirty="0">
                <a:ln w="0"/>
                <a:solidFill>
                  <a:srgbClr val="0099F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TRÒ </a:t>
            </a:r>
            <a:r>
              <a:rPr lang="en-US" sz="3200" dirty="0">
                <a:ln w="0"/>
                <a:solidFill>
                  <a:srgbClr val="FF66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 </a:t>
            </a:r>
            <a:r>
              <a:rPr lang="en-US" sz="3200" dirty="0">
                <a:ln w="0"/>
                <a:solidFill>
                  <a:srgbClr val="FF3399"/>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CÙNG</a:t>
            </a:r>
            <a:r>
              <a:rPr lang="en-US" sz="32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a:ln w="0"/>
                <a:solidFill>
                  <a:srgbClr val="008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MẸ</a:t>
            </a:r>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9688" b="92813" l="0" r="93906">
                        <a14:foregroundMark x1="20781" y1="80938" x2="20781" y2="80938"/>
                        <a14:foregroundMark x1="54844" y1="80781" x2="54844" y2="80781"/>
                        <a14:foregroundMark x1="53281" y1="81406" x2="53281" y2="81406"/>
                        <a14:foregroundMark x1="80625" y1="80000" x2="80625" y2="80000"/>
                      </a14:backgroundRemoval>
                    </a14:imgEffect>
                  </a14:imgLayer>
                </a14:imgProps>
              </a:ext>
            </a:extLst>
          </a:blip>
          <a:stretch>
            <a:fillRect/>
          </a:stretch>
        </p:blipFill>
        <p:spPr>
          <a:xfrm>
            <a:off x="3108249" y="2265558"/>
            <a:ext cx="5076985" cy="5076985"/>
          </a:xfrm>
          <a:prstGeom prst="rect">
            <a:avLst/>
          </a:prstGeom>
        </p:spPr>
      </p:pic>
    </p:spTree>
    <p:extLst>
      <p:ext uri="{BB962C8B-B14F-4D97-AF65-F5344CB8AC3E}">
        <p14:creationId xmlns:p14="http://schemas.microsoft.com/office/powerpoint/2010/main" val="82404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mj-lt"/>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2" name="TextBox 21">
            <a:extLst>
              <a:ext uri="{FF2B5EF4-FFF2-40B4-BE49-F238E27FC236}">
                <a16:creationId xmlns:a16="http://schemas.microsoft.com/office/drawing/2014/main" id="{874923DD-2CD3-2D7E-2162-E433FE8F2CFE}"/>
              </a:ext>
            </a:extLst>
          </p:cNvPr>
          <p:cNvSpPr txBox="1"/>
          <p:nvPr/>
        </p:nvSpPr>
        <p:spPr>
          <a:xfrm>
            <a:off x="77914" y="17547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8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a:t>
            </a:r>
            <a:r>
              <a:rPr lang="en-US" sz="2800" dirty="0" err="1">
                <a:solidFill>
                  <a:srgbClr val="002060"/>
                </a:solidFill>
                <a:latin typeface="Cambria" panose="02040503050406030204" pitchFamily="18" charset="0"/>
                <a:ea typeface="Cambria" panose="02040503050406030204" pitchFamily="18" charset="0"/>
              </a:rPr>
              <a:t>mà</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573964"/>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87306" y="82134"/>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644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a:t>
            </a:r>
            <a:r>
              <a:rPr lang="en-US">
                <a:solidFill>
                  <a:srgbClr val="002060"/>
                </a:solidFill>
                <a:latin typeface="Cambria" panose="02040503050406030204" pitchFamily="18" charset="0"/>
                <a:ea typeface="Cambria" panose="02040503050406030204" pitchFamily="18" charset="0"/>
              </a:rPr>
              <a:t>h</a:t>
            </a:r>
            <a:r>
              <a:rPr lang="vi-VN">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2" name="TextBox 21">
            <a:extLst>
              <a:ext uri="{FF2B5EF4-FFF2-40B4-BE49-F238E27FC236}">
                <a16:creationId xmlns:a16="http://schemas.microsoft.com/office/drawing/2014/main" id="{874923DD-2CD3-2D7E-2162-E433FE8F2CFE}"/>
              </a:ext>
            </a:extLst>
          </p:cNvPr>
          <p:cNvSpPr txBox="1"/>
          <p:nvPr/>
        </p:nvSpPr>
        <p:spPr>
          <a:xfrm>
            <a:off x="244011" y="44083"/>
            <a:ext cx="2034350"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407301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160458" y="57609"/>
            <a:ext cx="2152974"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377729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74923DD-2CD3-2D7E-2162-E433FE8F2CFE}"/>
              </a:ext>
            </a:extLst>
          </p:cNvPr>
          <p:cNvSpPr txBox="1"/>
          <p:nvPr/>
        </p:nvSpPr>
        <p:spPr>
          <a:xfrm>
            <a:off x="0" y="30208"/>
            <a:ext cx="2901789" cy="987504"/>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theo</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nhóm</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Tree>
    <p:extLst>
      <p:ext uri="{BB962C8B-B14F-4D97-AF65-F5344CB8AC3E}">
        <p14:creationId xmlns:p14="http://schemas.microsoft.com/office/powerpoint/2010/main" val="417418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9081"/>
            <a:ext cx="2932430" cy="1097375"/>
          </a:xfrm>
          <a:prstGeom prst="rect">
            <a:avLst/>
          </a:prstGeom>
        </p:spPr>
      </p:pic>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340154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74923DD-2CD3-2D7E-2162-E433FE8F2CFE}"/>
              </a:ext>
            </a:extLst>
          </p:cNvPr>
          <p:cNvSpPr txBox="1"/>
          <p:nvPr/>
        </p:nvSpPr>
        <p:spPr>
          <a:xfrm>
            <a:off x="172310" y="286550"/>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Tree>
    <p:extLst>
      <p:ext uri="{BB962C8B-B14F-4D97-AF65-F5344CB8AC3E}">
        <p14:creationId xmlns:p14="http://schemas.microsoft.com/office/powerpoint/2010/main" val="80026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91296" y="361386"/>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46611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2" name="Picture 1"/>
          <p:cNvPicPr>
            <a:picLocks noChangeAspect="1"/>
          </p:cNvPicPr>
          <p:nvPr/>
        </p:nvPicPr>
        <p:blipFill>
          <a:blip r:embed="rId6"/>
          <a:stretch>
            <a:fillRect/>
          </a:stretch>
        </p:blipFill>
        <p:spPr>
          <a:xfrm>
            <a:off x="11208376" y="51868"/>
            <a:ext cx="920576" cy="835224"/>
          </a:xfrm>
          <a:prstGeom prst="rect">
            <a:avLst/>
          </a:prstGeom>
        </p:spPr>
      </p:pic>
      <p:pic>
        <p:nvPicPr>
          <p:cNvPr id="9" name="Picture 8"/>
          <p:cNvPicPr>
            <a:picLocks noChangeAspect="1"/>
          </p:cNvPicPr>
          <p:nvPr/>
        </p:nvPicPr>
        <p:blipFill>
          <a:blip r:embed="rId7"/>
          <a:stretch>
            <a:fillRect/>
          </a:stretch>
        </p:blipFill>
        <p:spPr>
          <a:xfrm>
            <a:off x="2758269" y="374904"/>
            <a:ext cx="6513747" cy="2231136"/>
          </a:xfrm>
          <a:prstGeom prst="rect">
            <a:avLst/>
          </a:prstGeom>
        </p:spPr>
      </p:pic>
      <p:sp>
        <p:nvSpPr>
          <p:cNvPr id="10" name="Rectangle 9"/>
          <p:cNvSpPr/>
          <p:nvPr/>
        </p:nvSpPr>
        <p:spPr>
          <a:xfrm>
            <a:off x="3247191" y="1123714"/>
            <a:ext cx="5825634" cy="769441"/>
          </a:xfrm>
          <a:prstGeom prst="rect">
            <a:avLst/>
          </a:prstGeom>
        </p:spPr>
        <p:txBody>
          <a:bodyPr wrap="none">
            <a:spAutoFit/>
          </a:bodyPr>
          <a:lstStyle/>
          <a:p>
            <a:pPr lvl="0" algn="ctr"/>
            <a:r>
              <a:rPr lang="en-US" sz="4400" dirty="0">
                <a:solidFill>
                  <a:srgbClr val="C00000"/>
                </a:solidFill>
                <a:latin typeface="Sigmar One" panose="00000500000000000000" pitchFamily="2" charset="0"/>
              </a:rPr>
              <a:t>TRẢ LỜI CÂU HỎI</a:t>
            </a:r>
          </a:p>
        </p:txBody>
      </p:sp>
    </p:spTree>
    <p:extLst>
      <p:ext uri="{BB962C8B-B14F-4D97-AF65-F5344CB8AC3E}">
        <p14:creationId xmlns:p14="http://schemas.microsoft.com/office/powerpoint/2010/main" val="2524241982"/>
      </p:ext>
    </p:extLst>
  </p:cSld>
  <p:clrMapOvr>
    <a:masterClrMapping/>
  </p:clrMapOvr>
  <p:timing>
    <p:tnLst>
      <p:par>
        <p:cTn id="1" dur="indefinite" restart="never" nodeType="tmRoot">
          <p:childTnLst>
            <p:audio>
              <p:cMediaNode vol="80000" numSld="50">
                <p:cTn id="2"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rgbClr val="000000"/>
                </a:solidFill>
                <a:latin typeface="OpenSansBold"/>
              </a:rPr>
              <a:t>     </a:t>
            </a:r>
            <a:endParaRPr lang="en-US" sz="2800" dirty="0">
              <a:solidFill>
                <a:schemeClr val="tx1"/>
              </a:solidFill>
            </a:endParaRPr>
          </a:p>
        </p:txBody>
      </p:sp>
      <p:grpSp>
        <p:nvGrpSpPr>
          <p:cNvPr id="5" name="Group 4"/>
          <p:cNvGrpSpPr/>
          <p:nvPr/>
        </p:nvGrpSpPr>
        <p:grpSpPr>
          <a:xfrm>
            <a:off x="1667652" y="1417878"/>
            <a:ext cx="8856695" cy="1243217"/>
            <a:chOff x="1811455" y="1797923"/>
            <a:chExt cx="8856695" cy="1243217"/>
          </a:xfrm>
        </p:grpSpPr>
        <p:sp>
          <p:nvSpPr>
            <p:cNvPr id="4" name="Wave 3"/>
            <p:cNvSpPr/>
            <p:nvPr/>
          </p:nvSpPr>
          <p:spPr>
            <a:xfrm>
              <a:off x="1811455" y="1797923"/>
              <a:ext cx="8856695" cy="1243217"/>
            </a:xfrm>
            <a:prstGeom prst="wave">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33725" y="2218563"/>
              <a:ext cx="8734425" cy="461665"/>
            </a:xfrm>
            <a:prstGeom prst="rect">
              <a:avLst/>
            </a:prstGeom>
          </p:spPr>
          <p:txBody>
            <a:bodyPr wrap="square">
              <a:prstTxWarp prst="textWave1">
                <a:avLst/>
              </a:prstTxWarp>
              <a:spAutoFit/>
            </a:bodyPr>
            <a:lstStyle/>
            <a:p>
              <a:r>
                <a:rPr lang="vi-VN" sz="2400" b="1" dirty="0">
                  <a:solidFill>
                    <a:srgbClr val="FF0000"/>
                  </a:solidFill>
                  <a:latin typeface="Cambria" panose="02040503050406030204" pitchFamily="18" charset="0"/>
                  <a:ea typeface="Cambria" panose="02040503050406030204" pitchFamily="18" charset="0"/>
                </a:rPr>
                <a:t>Em đọc </a:t>
              </a:r>
              <a:r>
                <a:rPr lang="en-US" sz="2400" b="1" dirty="0" err="1">
                  <a:solidFill>
                    <a:srgbClr val="FF0000"/>
                  </a:solidFill>
                  <a:latin typeface="Cambria" panose="02040503050406030204" pitchFamily="18" charset="0"/>
                  <a:ea typeface="Cambria" panose="02040503050406030204" pitchFamily="18" charset="0"/>
                </a:rPr>
                <a:t>lướt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toàn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bài</a:t>
              </a:r>
              <a:r>
                <a:rPr lang="vi-VN" sz="2400" b="1" dirty="0">
                  <a:solidFill>
                    <a:srgbClr val="FF0000"/>
                  </a:solidFill>
                  <a:latin typeface="Cambria" panose="02040503050406030204" pitchFamily="18" charset="0"/>
                  <a:ea typeface="Cambria" panose="02040503050406030204" pitchFamily="18" charset="0"/>
                </a:rPr>
                <a:t> để trả lời câu hỏi.</a:t>
              </a:r>
              <a:endParaRPr lang="en-US" sz="2400" b="1" dirty="0">
                <a:solidFill>
                  <a:srgbClr val="FF0000"/>
                </a:solidFill>
                <a:latin typeface="Great Vibes" pitchFamily="2" charset="0"/>
                <a:ea typeface="Cambria" panose="02040503050406030204" pitchFamily="18" charset="0"/>
              </a:endParaRPr>
            </a:p>
          </p:txBody>
        </p:sp>
      </p:grpSp>
      <p:grpSp>
        <p:nvGrpSpPr>
          <p:cNvPr id="23" name="Group 22"/>
          <p:cNvGrpSpPr/>
          <p:nvPr/>
        </p:nvGrpSpPr>
        <p:grpSpPr>
          <a:xfrm>
            <a:off x="2226706" y="2069350"/>
            <a:ext cx="8297641" cy="1339119"/>
            <a:chOff x="3293854" y="3214948"/>
            <a:chExt cx="6155622" cy="1799532"/>
          </a:xfrm>
        </p:grpSpPr>
        <p:sp>
          <p:nvSpPr>
            <p:cNvPr id="22" name="Rounded Rectangle 21"/>
            <p:cNvSpPr/>
            <p:nvPr/>
          </p:nvSpPr>
          <p:spPr>
            <a:xfrm>
              <a:off x="3293854" y="3214948"/>
              <a:ext cx="5620888" cy="1799532"/>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353476" y="3236020"/>
              <a:ext cx="6096000" cy="1613023"/>
            </a:xfrm>
            <a:prstGeom prst="rect">
              <a:avLst/>
            </a:prstGeom>
          </p:spPr>
          <p:txBody>
            <a:bodyPr>
              <a:spAutoFit/>
            </a:bodyPr>
            <a:lstStyle/>
            <a:p>
              <a:r>
                <a:rPr lang="en-US" sz="3600" b="1" dirty="0">
                  <a:solidFill>
                    <a:srgbClr val="002060"/>
                  </a:solidFill>
                  <a:latin typeface="Cambria" panose="02040503050406030204" pitchFamily="18" charset="0"/>
                  <a:ea typeface="Cambria" panose="02040503050406030204" pitchFamily="18" charset="0"/>
                </a:rPr>
                <a:t>“</a:t>
              </a:r>
              <a:r>
                <a:rPr lang="vi-VN" sz="3600" b="1" dirty="0">
                  <a:solidFill>
                    <a:srgbClr val="002060"/>
                  </a:solidFill>
                  <a:latin typeface="Cambria" panose="02040503050406030204" pitchFamily="18" charset="0"/>
                  <a:ea typeface="Cambria" panose="02040503050406030204" pitchFamily="18" charset="0"/>
                </a:rPr>
                <a:t>Những câu chuyện của ba mẹ con thường nối vào nhau không dứt.</a:t>
              </a:r>
              <a:endParaRPr lang="en-US" sz="3600" b="1" dirty="0">
                <a:solidFill>
                  <a:srgbClr val="002060"/>
                </a:solidFill>
                <a:latin typeface="Cambria" panose="02040503050406030204" pitchFamily="18" charset="0"/>
                <a:ea typeface="Cambria" panose="02040503050406030204" pitchFamily="18" charset="0"/>
              </a:endParaRPr>
            </a:p>
          </p:txBody>
        </p:sp>
      </p:grpSp>
      <p:sp>
        <p:nvSpPr>
          <p:cNvPr id="26" name="Wave 25"/>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1</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7" name="Rectangle 6"/>
          <p:cNvSpPr/>
          <p:nvPr/>
        </p:nvSpPr>
        <p:spPr>
          <a:xfrm>
            <a:off x="1869958" y="241384"/>
            <a:ext cx="8869328" cy="1077218"/>
          </a:xfrm>
          <a:prstGeom prst="rect">
            <a:avLst/>
          </a:prstGeom>
        </p:spPr>
        <p:txBody>
          <a:bodyPr wrap="square">
            <a:spAutoFit/>
          </a:bodyPr>
          <a:lstStyle/>
          <a:p>
            <a:pPr algn="just"/>
            <a:r>
              <a:rPr lang="vi-VN" sz="3200" b="1" dirty="0">
                <a:solidFill>
                  <a:prstClr val="black"/>
                </a:solidFill>
                <a:latin typeface="Nunito Black" pitchFamily="2" charset="0"/>
              </a:rPr>
              <a:t>Chi tiết nào cho thấy ba mẹ con Thư rất thích trò chuyện với nhau trước khi đi ngủ?</a:t>
            </a:r>
            <a:endParaRPr lang="en-US" sz="2000" dirty="0"/>
          </a:p>
        </p:txBody>
      </p:sp>
      <p:grpSp>
        <p:nvGrpSpPr>
          <p:cNvPr id="10" name="Group 9"/>
          <p:cNvGrpSpPr/>
          <p:nvPr/>
        </p:nvGrpSpPr>
        <p:grpSpPr>
          <a:xfrm>
            <a:off x="805034" y="3607910"/>
            <a:ext cx="10580914" cy="1339119"/>
            <a:chOff x="1246910" y="4160186"/>
            <a:chExt cx="10580914" cy="1339119"/>
          </a:xfrm>
        </p:grpSpPr>
        <p:sp>
          <p:nvSpPr>
            <p:cNvPr id="20" name="Rounded Rectangle 19"/>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89412" y="4298976"/>
              <a:ext cx="10307184" cy="1200329"/>
            </a:xfrm>
            <a:prstGeom prst="rect">
              <a:avLst/>
            </a:prstGeom>
          </p:spPr>
          <p:txBody>
            <a:bodyPr wrap="square">
              <a:spAutoFit/>
            </a:bodyPr>
            <a:lstStyle/>
            <a:p>
              <a:pPr algn="just"/>
              <a:r>
                <a:rPr lang="vi-VN" sz="3600" b="1" dirty="0">
                  <a:solidFill>
                    <a:srgbClr val="002060"/>
                  </a:solidFill>
                  <a:latin typeface="Cambria" panose="02040503050406030204" pitchFamily="18" charset="0"/>
                  <a:ea typeface="Cambria" panose="02040503050406030204" pitchFamily="18" charset="0"/>
                </a:rPr>
                <a:t>Nhưng đôi khi chính mẹ nấn ná nghe chuyện của con, làm năm phút cứ được cộng thêm mãi.</a:t>
              </a:r>
              <a:r>
                <a:rPr lang="en-US" sz="3600" b="1" dirty="0">
                  <a:solidFill>
                    <a:srgbClr val="002060"/>
                  </a:solidFill>
                  <a:latin typeface="Cambria" panose="02040503050406030204" pitchFamily="18" charset="0"/>
                  <a:ea typeface="Cambria" panose="02040503050406030204" pitchFamily="18" charset="0"/>
                </a:rPr>
                <a:t>”</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2" name="Group 11"/>
          <p:cNvGrpSpPr/>
          <p:nvPr/>
        </p:nvGrpSpPr>
        <p:grpSpPr>
          <a:xfrm>
            <a:off x="2307075" y="5146470"/>
            <a:ext cx="7576832" cy="814688"/>
            <a:chOff x="2022846" y="5396107"/>
            <a:chExt cx="7576832" cy="814688"/>
          </a:xfrm>
        </p:grpSpPr>
        <p:sp>
          <p:nvSpPr>
            <p:cNvPr id="24" name="Rounded Rectangle 23"/>
            <p:cNvSpPr/>
            <p:nvPr/>
          </p:nvSpPr>
          <p:spPr>
            <a:xfrm>
              <a:off x="2022846" y="5396107"/>
              <a:ext cx="7576832" cy="814688"/>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26706" y="5534765"/>
              <a:ext cx="6929076" cy="584775"/>
            </a:xfrm>
            <a:prstGeom prst="rect">
              <a:avLst/>
            </a:prstGeom>
          </p:spPr>
          <p:txBody>
            <a:bodyPr wrap="none">
              <a:spAutoFit/>
            </a:bodyPr>
            <a:lstStyle/>
            <a:p>
              <a:r>
                <a:rPr lang="vi-VN" sz="3200" b="1" dirty="0">
                  <a:solidFill>
                    <a:srgbClr val="002060"/>
                  </a:solidFill>
                  <a:latin typeface="Cambria" panose="02040503050406030204" pitchFamily="18" charset="0"/>
                  <a:ea typeface="Cambria" panose="02040503050406030204" pitchFamily="18" charset="0"/>
                </a:rPr>
                <a:t>Ba mẹ con rúc rích mãi không chán. </a:t>
              </a:r>
              <a:endParaRPr lang="en-US" sz="2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55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Cloud 6"/>
          <p:cNvSpPr/>
          <p:nvPr/>
        </p:nvSpPr>
        <p:spPr>
          <a:xfrm>
            <a:off x="3905250" y="2544101"/>
            <a:ext cx="3800475" cy="161925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4" name="TextBox 3"/>
          <p:cNvSpPr txBox="1"/>
          <p:nvPr/>
        </p:nvSpPr>
        <p:spPr>
          <a:xfrm>
            <a:off x="4457700" y="2692007"/>
            <a:ext cx="3648075" cy="1323439"/>
          </a:xfrm>
          <a:prstGeom prst="rect">
            <a:avLst/>
          </a:prstGeom>
          <a:noFill/>
        </p:spPr>
        <p:txBody>
          <a:bodyPr wrap="square" rtlCol="0">
            <a:spAutoFit/>
          </a:bodyPr>
          <a:lstStyle/>
          <a:p>
            <a:r>
              <a:rPr lang="en-US" sz="8000" dirty="0">
                <a:solidFill>
                  <a:srgbClr val="FF3399"/>
                </a:solidFill>
                <a:latin typeface="Sigmar One" panose="00000500000000000000" pitchFamily="2" charset="0"/>
              </a:rPr>
              <a:t>ĐỌC</a:t>
            </a:r>
          </a:p>
        </p:txBody>
      </p:sp>
      <p:pic>
        <p:nvPicPr>
          <p:cNvPr id="9" name="Picture 8"/>
          <p:cNvPicPr>
            <a:picLocks noChangeAspect="1"/>
          </p:cNvPicPr>
          <p:nvPr/>
        </p:nvPicPr>
        <p:blipFill>
          <a:blip r:embed="rId5"/>
          <a:stretch>
            <a:fillRect/>
          </a:stretch>
        </p:blipFill>
        <p:spPr>
          <a:xfrm>
            <a:off x="8387431" y="3554284"/>
            <a:ext cx="3804569" cy="3029115"/>
          </a:xfrm>
          <a:prstGeom prst="rect">
            <a:avLst/>
          </a:prstGeom>
        </p:spPr>
      </p:pic>
      <p:pic>
        <p:nvPicPr>
          <p:cNvPr id="10" name="Picture 9"/>
          <p:cNvPicPr>
            <a:picLocks noChangeAspect="1"/>
          </p:cNvPicPr>
          <p:nvPr/>
        </p:nvPicPr>
        <p:blipFill>
          <a:blip r:embed="rId6"/>
          <a:stretch>
            <a:fillRect/>
          </a:stretch>
        </p:blipFill>
        <p:spPr>
          <a:xfrm rot="20983717">
            <a:off x="-23066" y="2984014"/>
            <a:ext cx="3055184" cy="2421693"/>
          </a:xfrm>
          <a:prstGeom prst="rect">
            <a:avLst/>
          </a:prstGeom>
        </p:spPr>
      </p:pic>
      <p:pic>
        <p:nvPicPr>
          <p:cNvPr id="6" name="Picture 5"/>
          <p:cNvPicPr>
            <a:picLocks noChangeAspect="1"/>
          </p:cNvPicPr>
          <p:nvPr/>
        </p:nvPicPr>
        <p:blipFill>
          <a:blip r:embed="rId7"/>
          <a:stretch>
            <a:fillRect/>
          </a:stretch>
        </p:blipFill>
        <p:spPr>
          <a:xfrm>
            <a:off x="2883785" y="105131"/>
            <a:ext cx="6078337" cy="4877940"/>
          </a:xfrm>
          <a:prstGeom prst="rect">
            <a:avLst/>
          </a:prstGeom>
        </p:spPr>
      </p:pic>
      <p:sp>
        <p:nvSpPr>
          <p:cNvPr id="13" name="Cloud 12"/>
          <p:cNvSpPr/>
          <p:nvPr/>
        </p:nvSpPr>
        <p:spPr>
          <a:xfrm>
            <a:off x="4048126" y="4714875"/>
            <a:ext cx="3917940"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2" name="Rectangle 11"/>
          <p:cNvSpPr/>
          <p:nvPr/>
        </p:nvSpPr>
        <p:spPr>
          <a:xfrm>
            <a:off x="4254793" y="5130977"/>
            <a:ext cx="3711273" cy="923330"/>
          </a:xfrm>
          <a:prstGeom prst="rect">
            <a:avLst/>
          </a:prstGeom>
        </p:spPr>
        <p:txBody>
          <a:bodyPr wrap="none">
            <a:spAutoFit/>
          </a:bodyPr>
          <a:lstStyle/>
          <a:p>
            <a:pPr lvl="0" algn="ctr"/>
            <a:r>
              <a:rPr lang="en-US" sz="5400" dirty="0">
                <a:solidFill>
                  <a:srgbClr val="00CC00"/>
                </a:solidFill>
                <a:latin typeface="Sigmar One" panose="00000500000000000000" pitchFamily="2" charset="0"/>
              </a:rPr>
              <a:t>TIẾT 1 +2 </a:t>
            </a:r>
          </a:p>
        </p:txBody>
      </p:sp>
    </p:spTree>
    <p:extLst>
      <p:ext uri="{BB962C8B-B14F-4D97-AF65-F5344CB8AC3E}">
        <p14:creationId xmlns:p14="http://schemas.microsoft.com/office/powerpoint/2010/main" val="372912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2192000" cy="1389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376105"/>
            <a:ext cx="12192000" cy="548189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a:solidFill>
                  <a:srgbClr val="C00000"/>
                </a:solidFill>
                <a:latin typeface="Nunito Black" pitchFamily="2" charset="0"/>
                <a:ea typeface="Cambria" panose="02040503050406030204" pitchFamily="18" charset="0"/>
                <a:sym typeface="Arial"/>
              </a:rPr>
              <a:t>Đọc</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thầm</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đoạn</a:t>
            </a:r>
            <a:r>
              <a:rPr lang="en-US" sz="3200" dirty="0">
                <a:solidFill>
                  <a:srgbClr val="C00000"/>
                </a:solidFill>
                <a:latin typeface="Nunito Black" pitchFamily="2" charset="0"/>
                <a:ea typeface="Cambria" panose="02040503050406030204" pitchFamily="18" charset="0"/>
                <a:sym typeface="Arial"/>
              </a:rPr>
              <a:t> 1 </a:t>
            </a:r>
            <a:r>
              <a:rPr lang="en-US" sz="3200" dirty="0" err="1">
                <a:solidFill>
                  <a:srgbClr val="C00000"/>
                </a:solidFill>
                <a:latin typeface="Nunito Black" pitchFamily="2" charset="0"/>
                <a:ea typeface="Cambria" panose="02040503050406030204" pitchFamily="18" charset="0"/>
                <a:sym typeface="Arial"/>
              </a:rPr>
              <a:t>để</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trả</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lời</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câu</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a:ln>
                <a:noFill/>
              </a:ln>
              <a:solidFill>
                <a:srgbClr val="C00000"/>
              </a:solidFill>
              <a:effectLst/>
              <a:uLnTx/>
              <a:uFillTx/>
              <a:latin typeface="Nunito Black" pitchFamily="2" charset="0"/>
              <a:ea typeface="Cambria" panose="02040503050406030204" pitchFamily="18" charset="0"/>
              <a:sym typeface="Arial"/>
            </a:endParaRPr>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2</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5" name="Down Arrow 4"/>
          <p:cNvSpPr/>
          <p:nvPr/>
        </p:nvSpPr>
        <p:spPr>
          <a:xfrm>
            <a:off x="5585361" y="1510893"/>
            <a:ext cx="1021278" cy="136285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49777" y="175775"/>
            <a:ext cx="9060873" cy="1200329"/>
          </a:xfrm>
          <a:prstGeom prst="rect">
            <a:avLst/>
          </a:prstGeom>
        </p:spPr>
        <p:txBody>
          <a:bodyPr wrap="square">
            <a:spAutoFit/>
          </a:bodyPr>
          <a:lstStyle/>
          <a:p>
            <a:pPr lvl="0" algn="just"/>
            <a:r>
              <a:rPr lang="vi-VN" sz="3600" b="1" dirty="0">
                <a:solidFill>
                  <a:prstClr val="black"/>
                </a:solidFill>
                <a:latin typeface="Nunito Black" pitchFamily="2" charset="0"/>
              </a:rPr>
              <a:t>Vì sao thời gian trò chuyện của ba mẹ con cứ được cộng thêm mãi</a:t>
            </a:r>
            <a:r>
              <a:rPr lang="en-US" sz="3600" b="1" dirty="0">
                <a:solidFill>
                  <a:prstClr val="black"/>
                </a:solidFill>
                <a:latin typeface="Nunito Black" pitchFamily="2" charset="0"/>
              </a:rPr>
              <a:t>?</a:t>
            </a:r>
            <a:endParaRPr lang="en-US" sz="3600" dirty="0">
              <a:solidFill>
                <a:prstClr val="black"/>
              </a:solidFill>
              <a:latin typeface="Nunito Black" pitchFamily="2" charset="0"/>
            </a:endParaRPr>
          </a:p>
        </p:txBody>
      </p:sp>
      <p:pic>
        <p:nvPicPr>
          <p:cNvPr id="4" name="Picture 3"/>
          <p:cNvPicPr>
            <a:picLocks noChangeAspect="1"/>
          </p:cNvPicPr>
          <p:nvPr/>
        </p:nvPicPr>
        <p:blipFill>
          <a:blip r:embed="rId4"/>
          <a:stretch>
            <a:fillRect/>
          </a:stretch>
        </p:blipFill>
        <p:spPr>
          <a:xfrm>
            <a:off x="0" y="1494002"/>
            <a:ext cx="12193057" cy="2828789"/>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0" y="3027848"/>
            <a:ext cx="12192000" cy="1736646"/>
          </a:xfrm>
          <a:prstGeom prst="roundRect">
            <a:avLst/>
          </a:prstGeom>
          <a:solidFill>
            <a:srgbClr val="CC99FF"/>
          </a:solidFill>
          <a:ln w="25400" cap="flat" cmpd="sng" algn="ctr">
            <a:solidFill>
              <a:srgbClr val="FFFFFF"/>
            </a:solidFill>
            <a:prstDash val="solid"/>
          </a:ln>
          <a:effectLst/>
        </p:spPr>
        <p:txBody>
          <a:bodyPr wrap="square">
            <a:spAutoFit/>
          </a:bodyPr>
          <a:lstStyle/>
          <a:p>
            <a:pPr lvl="0" algn="just"/>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t</a:t>
            </a:r>
            <a:r>
              <a:rPr lang="vi-VN" sz="3200" b="1" dirty="0">
                <a:solidFill>
                  <a:srgbClr val="002060"/>
                </a:solidFill>
                <a:latin typeface="Cambria" panose="02040503050406030204" pitchFamily="18" charset="0"/>
                <a:ea typeface="Cambria" panose="02040503050406030204" pitchFamily="18" charset="0"/>
              </a:rPr>
              <a:t>hời gian trò chuyện của ba mẹ con cứ được cộng thêm mãi vì ba mẹ con có rất nhiều điều để nói với nhau, những câu chuyện thường nối vào nhau không dứt.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9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xit" presetSubtype="0" fill="hold"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14"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66255"/>
            <a:ext cx="12192000" cy="702425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a:solidFill>
                  <a:srgbClr val="C00000"/>
                </a:solidFill>
                <a:latin typeface="Nunito Black" pitchFamily="2" charset="0"/>
                <a:ea typeface="Cambria" panose="02040503050406030204" pitchFamily="18" charset="0"/>
                <a:sym typeface="Arial"/>
              </a:rPr>
              <a:t>Đọc</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thầm</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đoạn</a:t>
            </a:r>
            <a:r>
              <a:rPr lang="en-US" sz="3200" dirty="0">
                <a:solidFill>
                  <a:srgbClr val="C00000"/>
                </a:solidFill>
                <a:latin typeface="Nunito Black" pitchFamily="2" charset="0"/>
                <a:ea typeface="Cambria" panose="02040503050406030204" pitchFamily="18" charset="0"/>
                <a:sym typeface="Arial"/>
              </a:rPr>
              <a:t> 2 </a:t>
            </a:r>
            <a:r>
              <a:rPr lang="en-US" sz="3200" dirty="0" err="1">
                <a:solidFill>
                  <a:srgbClr val="C00000"/>
                </a:solidFill>
                <a:latin typeface="Nunito Black" pitchFamily="2" charset="0"/>
                <a:ea typeface="Cambria" panose="02040503050406030204" pitchFamily="18" charset="0"/>
                <a:sym typeface="Arial"/>
              </a:rPr>
              <a:t>để</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trả</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lời</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câu</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a:ln>
                <a:noFill/>
              </a:ln>
              <a:solidFill>
                <a:srgbClr val="C00000"/>
              </a:solidFill>
              <a:effectLst/>
              <a:uLnTx/>
              <a:uFillTx/>
              <a:latin typeface="Nunito Black" pitchFamily="2" charset="0"/>
              <a:ea typeface="Cambria" panose="02040503050406030204" pitchFamily="18" charset="0"/>
              <a:sym typeface="Arial"/>
            </a:endParaRPr>
          </a:p>
        </p:txBody>
      </p:sp>
      <p:pic>
        <p:nvPicPr>
          <p:cNvPr id="7" name="Picture 6"/>
          <p:cNvPicPr>
            <a:picLocks noChangeAspect="1"/>
          </p:cNvPicPr>
          <p:nvPr/>
        </p:nvPicPr>
        <p:blipFill>
          <a:blip r:embed="rId3"/>
          <a:stretch>
            <a:fillRect/>
          </a:stretch>
        </p:blipFill>
        <p:spPr>
          <a:xfrm>
            <a:off x="0" y="1649914"/>
            <a:ext cx="12193057" cy="2194750"/>
          </a:xfrm>
          <a:prstGeom prst="rect">
            <a:avLst/>
          </a:prstGeom>
        </p:spPr>
      </p:pic>
      <p:sp>
        <p:nvSpPr>
          <p:cNvPr id="8" name="Rectangle 7"/>
          <p:cNvSpPr/>
          <p:nvPr/>
        </p:nvSpPr>
        <p:spPr>
          <a:xfrm>
            <a:off x="0" y="0"/>
            <a:ext cx="12192000" cy="1543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3</a:t>
            </a:r>
          </a:p>
        </p:txBody>
      </p:sp>
      <p:pic>
        <p:nvPicPr>
          <p:cNvPr id="2" name="Picture 1"/>
          <p:cNvPicPr>
            <a:picLocks noChangeAspect="1"/>
          </p:cNvPicPr>
          <p:nvPr/>
        </p:nvPicPr>
        <p:blipFill>
          <a:blip r:embed="rId4"/>
          <a:stretch>
            <a:fillRect/>
          </a:stretch>
        </p:blipFill>
        <p:spPr>
          <a:xfrm>
            <a:off x="11271424" y="0"/>
            <a:ext cx="920576" cy="835224"/>
          </a:xfrm>
          <a:prstGeom prst="rect">
            <a:avLst/>
          </a:prstGeom>
        </p:spPr>
      </p:pic>
      <p:sp>
        <p:nvSpPr>
          <p:cNvPr id="5" name="Down Arrow 4"/>
          <p:cNvSpPr/>
          <p:nvPr/>
        </p:nvSpPr>
        <p:spPr>
          <a:xfrm>
            <a:off x="5430982" y="1543792"/>
            <a:ext cx="1021278" cy="136285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FAEF9A1-8A6E-5257-C2B0-174A007AFF63}"/>
              </a:ext>
            </a:extLst>
          </p:cNvPr>
          <p:cNvSpPr txBox="1"/>
          <p:nvPr/>
        </p:nvSpPr>
        <p:spPr>
          <a:xfrm>
            <a:off x="0" y="2943737"/>
            <a:ext cx="12192000" cy="1736646"/>
          </a:xfrm>
          <a:prstGeom prst="roundRect">
            <a:avLst/>
          </a:prstGeom>
          <a:solidFill>
            <a:srgbClr val="FFCCFF"/>
          </a:solidFill>
          <a:ln w="25400" cap="flat" cmpd="sng" algn="ctr">
            <a:solidFill>
              <a:srgbClr val="FFFFFF"/>
            </a:solidFill>
            <a:prstDash val="solid"/>
          </a:ln>
          <a:effectLst/>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Mẹ đã kể cho chị em Thư về công việc của mẹ, về những ngày mẹ còn bé</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chị</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Thư</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còn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bé</a:t>
            </a:r>
            <a:r>
              <a:rPr lang="en-US" sz="3200" b="1" dirty="0">
                <a:solidFill>
                  <a:srgbClr val="002060"/>
                </a:solidFill>
                <a:latin typeface="Cambria" panose="02040503050406030204" pitchFamily="18" charset="0"/>
                <a:ea typeface="Cambria" panose="02040503050406030204" pitchFamily="18" charset="0"/>
              </a:rPr>
              <a:t>.</a:t>
            </a:r>
          </a:p>
        </p:txBody>
      </p:sp>
      <p:sp>
        <p:nvSpPr>
          <p:cNvPr id="12" name="Rectangle 11"/>
          <p:cNvSpPr/>
          <p:nvPr/>
        </p:nvSpPr>
        <p:spPr>
          <a:xfrm>
            <a:off x="1798245" y="481237"/>
            <a:ext cx="9737615" cy="646331"/>
          </a:xfrm>
          <a:prstGeom prst="rect">
            <a:avLst/>
          </a:prstGeom>
        </p:spPr>
        <p:txBody>
          <a:bodyPr wrap="square">
            <a:spAutoFit/>
          </a:bodyPr>
          <a:lstStyle/>
          <a:p>
            <a:pPr lvl="0"/>
            <a:r>
              <a:rPr lang="vi-VN" sz="3600" b="1" dirty="0">
                <a:solidFill>
                  <a:prstClr val="black"/>
                </a:solidFill>
                <a:latin typeface="Nunito Black" pitchFamily="2" charset="0"/>
              </a:rPr>
              <a:t>Mẹ đã kể cho chị em Thư những chuyện gì?</a:t>
            </a:r>
            <a:endParaRPr lang="en-US" sz="3600" dirty="0">
              <a:solidFill>
                <a:prstClr val="black"/>
              </a:solidFill>
              <a:latin typeface="Nunito Black" pitchFamily="2" charset="0"/>
            </a:endParaRPr>
          </a:p>
        </p:txBody>
      </p:sp>
    </p:spTree>
    <p:extLst>
      <p:ext uri="{BB962C8B-B14F-4D97-AF65-F5344CB8AC3E}">
        <p14:creationId xmlns:p14="http://schemas.microsoft.com/office/powerpoint/2010/main" val="7510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28"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83251" y="1657350"/>
            <a:ext cx="5320278" cy="5392700"/>
          </a:xfrm>
          <a:prstGeom prst="rect">
            <a:avLst/>
          </a:prstGeom>
        </p:spPr>
      </p:pic>
      <p:sp>
        <p:nvSpPr>
          <p:cNvPr id="6" name="Rectangle 5"/>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a:solidFill>
                  <a:srgbClr val="000000"/>
                </a:solidFill>
                <a:latin typeface="OpenSansBold"/>
              </a:rPr>
              <a:t> </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9" name="Rounded Rectangle 8"/>
          <p:cNvSpPr/>
          <p:nvPr/>
        </p:nvSpPr>
        <p:spPr>
          <a:xfrm>
            <a:off x="2180181" y="139086"/>
            <a:ext cx="8087757"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Nunito Black" pitchFamily="2" charset="0"/>
              </a:rPr>
              <a:t>Đóng vai Thư hoặc Hân nhắc lại những chuyện mình đã kể cho mẹ nghe.</a:t>
            </a:r>
            <a:endParaRPr lang="vi-VN" sz="3200" dirty="0">
              <a:solidFill>
                <a:schemeClr val="tx1"/>
              </a:solidFill>
              <a:latin typeface="Nunito Black" pitchFamily="2" charset="0"/>
            </a:endParaRPr>
          </a:p>
        </p:txBody>
      </p:sp>
      <p:pic>
        <p:nvPicPr>
          <p:cNvPr id="2" name="Picture 1"/>
          <p:cNvPicPr>
            <a:picLocks noChangeAspect="1"/>
          </p:cNvPicPr>
          <p:nvPr/>
        </p:nvPicPr>
        <p:blipFill>
          <a:blip r:embed="rId4"/>
          <a:stretch>
            <a:fillRect/>
          </a:stretch>
        </p:blipFill>
        <p:spPr>
          <a:xfrm>
            <a:off x="11271423" y="41078"/>
            <a:ext cx="920576" cy="83522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27" name="TextBox 26">
            <a:extLst>
              <a:ext uri="{FF2B5EF4-FFF2-40B4-BE49-F238E27FC236}">
                <a16:creationId xmlns:a16="http://schemas.microsoft.com/office/drawing/2014/main" id="{4FAEF9A1-8A6E-5257-C2B0-174A007AFF63}"/>
              </a:ext>
            </a:extLst>
          </p:cNvPr>
          <p:cNvSpPr txBox="1"/>
          <p:nvPr/>
        </p:nvSpPr>
        <p:spPr>
          <a:xfrm>
            <a:off x="273132" y="3361049"/>
            <a:ext cx="5130141" cy="2962513"/>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800" dirty="0">
                <a:solidFill>
                  <a:prstClr val="black"/>
                </a:solidFill>
                <a:latin typeface="Cambria" panose="02040503050406030204" pitchFamily="18" charset="0"/>
                <a:ea typeface="Cambria" panose="02040503050406030204" pitchFamily="18" charset="0"/>
              </a:rPr>
              <a:t>Tớ đã kể cho mẹ nghe về các bạn ở lớp mẫu giáo của mình, về những trò chơi mà tớ được cô dạy và cả những món quà chiều mà tớ ăn rồi nhưng cứ muốn ăn thêm nữa.</a:t>
            </a: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6360954" y="3361049"/>
            <a:ext cx="5285150" cy="2962513"/>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2400" b="1" dirty="0">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Mình kể cho mẹ nghe về chuyện mình được cô giáo mời đọc bài văn trước cả lớp và cả những bài toán thử trí thông minh các bạn trong lớp thường đố nhau vào giờ ra chơi.</a:t>
            </a:r>
          </a:p>
        </p:txBody>
      </p:sp>
    </p:spTree>
    <p:extLst>
      <p:ext uri="{BB962C8B-B14F-4D97-AF65-F5344CB8AC3E}">
        <p14:creationId xmlns:p14="http://schemas.microsoft.com/office/powerpoint/2010/main" val="225463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912192" y="2320671"/>
            <a:ext cx="6279808" cy="4489564"/>
          </a:xfrm>
          <a:prstGeom prst="rect">
            <a:avLst/>
          </a:prstGeom>
          <a:ln>
            <a:noFill/>
          </a:ln>
          <a:effectLst>
            <a:softEdge rad="112500"/>
          </a:effectLst>
        </p:spPr>
      </p:pic>
      <p:sp>
        <p:nvSpPr>
          <p:cNvPr id="12" name="Wave 11"/>
          <p:cNvSpPr/>
          <p:nvPr/>
        </p:nvSpPr>
        <p:spPr>
          <a:xfrm>
            <a:off x="331315" y="281952"/>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14" name="Rounded Rectangle 13"/>
          <p:cNvSpPr/>
          <p:nvPr/>
        </p:nvSpPr>
        <p:spPr>
          <a:xfrm>
            <a:off x="1727757" y="281952"/>
            <a:ext cx="9350759"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Nunito Black" pitchFamily="2" charset="0"/>
              </a:rPr>
              <a:t>Nêu cảm nghĩ của em sau khi đọc câu chuyện.</a:t>
            </a:r>
            <a:endParaRPr lang="vi-VN" sz="3200" dirty="0">
              <a:solidFill>
                <a:schemeClr val="tx1"/>
              </a:solidFill>
              <a:latin typeface="Nunito Black" pitchFamily="2" charset="0"/>
            </a:endParaRPr>
          </a:p>
        </p:txBody>
      </p:sp>
      <p:grpSp>
        <p:nvGrpSpPr>
          <p:cNvPr id="9" name="Group 8"/>
          <p:cNvGrpSpPr/>
          <p:nvPr/>
        </p:nvGrpSpPr>
        <p:grpSpPr>
          <a:xfrm>
            <a:off x="-1191643" y="1506849"/>
            <a:ext cx="9668865" cy="5550046"/>
            <a:chOff x="-1191643" y="1506849"/>
            <a:chExt cx="9668865" cy="5550046"/>
          </a:xfrm>
        </p:grpSpPr>
        <p:sp>
          <p:nvSpPr>
            <p:cNvPr id="7" name="Oval Callout 6"/>
            <p:cNvSpPr/>
            <p:nvPr/>
          </p:nvSpPr>
          <p:spPr>
            <a:xfrm>
              <a:off x="1090771" y="1506849"/>
              <a:ext cx="7386451" cy="2774351"/>
            </a:xfrm>
            <a:prstGeom prst="wedgeEllipseCallout">
              <a:avLst>
                <a:gd name="adj1" fmla="val -39701"/>
                <a:gd name="adj2" fmla="val 57146"/>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98587" y="1948031"/>
              <a:ext cx="6570821" cy="2246769"/>
            </a:xfrm>
            <a:prstGeom prst="rect">
              <a:avLst/>
            </a:prstGeom>
          </p:spPr>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Em cảm thấy ba mẹ con nhà Thư rất thân thiết với nhau. Em mong gia đình em cũng có những buổi trò chuyện thân thiết như vậy để cả nhà có thể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hiểu nhau hơn</a:t>
              </a:r>
              <a:r>
                <a:rPr lang="vi-VN" sz="2800" dirty="0">
                  <a:solidFill>
                    <a:prstClr val="black"/>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6952" l="3355" r="96805">
                          <a14:foregroundMark x1="40096" y1="31640" x2="42812" y2="32511"/>
                          <a14:foregroundMark x1="53355" y1="30624" x2="58147" y2="33091"/>
                          <a14:foregroundMark x1="26198" y1="47460" x2="35942" y2="50798"/>
                          <a14:foregroundMark x1="39137" y1="88389" x2="46486" y2="89695"/>
                          <a14:foregroundMark x1="51118" y1="82293" x2="54792" y2="88534"/>
                          <a14:foregroundMark x1="44089" y1="82583" x2="45208" y2="86067"/>
                          <a14:foregroundMark x1="40575" y1="88970" x2="43610" y2="86938"/>
                          <a14:foregroundMark x1="41214" y1="87373" x2="41214" y2="87373"/>
                          <a14:foregroundMark x1="55431" y1="87808" x2="57029" y2="87808"/>
                        </a14:backgroundRemoval>
                      </a14:imgEffect>
                    </a14:imgLayer>
                  </a14:imgProps>
                </a:ext>
              </a:extLst>
            </a:blip>
            <a:stretch>
              <a:fillRect/>
            </a:stretch>
          </p:blipFill>
          <p:spPr>
            <a:xfrm>
              <a:off x="-1191643" y="2239145"/>
              <a:ext cx="4377230" cy="4817750"/>
            </a:xfrm>
            <a:prstGeom prst="rect">
              <a:avLst/>
            </a:prstGeom>
          </p:spPr>
        </p:pic>
      </p:grpSp>
    </p:spTree>
    <p:extLst>
      <p:ext uri="{BB962C8B-B14F-4D97-AF65-F5344CB8AC3E}">
        <p14:creationId xmlns:p14="http://schemas.microsoft.com/office/powerpoint/2010/main" val="308826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2800767"/>
          </a:xfrm>
          <a:prstGeom prst="rect">
            <a:avLst/>
          </a:prstGeom>
        </p:spPr>
        <p:txBody>
          <a:bodyPr wrap="square">
            <a:spAutoFit/>
          </a:bodyPr>
          <a:lstStyle/>
          <a:p>
            <a:pPr algn="just"/>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Bài đọc “Trò chuyện cùng mẹ” kể về thời gian vui nhất trong buổi tối của Thư và Hân là trước khi đi ngủ. Bởi lúc đó ba mẹ con sẽ đọc sách rồi thủ thỉ chuyện trò.</a:t>
            </a:r>
            <a:endParaRPr lang="en-US" sz="20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6274086" y="3057040"/>
            <a:ext cx="5746547" cy="4082696"/>
          </a:xfrm>
          <a:prstGeom prst="rect">
            <a:avLst/>
          </a:prstGeom>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527499" y="1170481"/>
            <a:ext cx="7547637" cy="1862048"/>
          </a:xfrm>
          <a:prstGeom prst="rect">
            <a:avLst/>
          </a:prstGeom>
          <a:noFill/>
        </p:spPr>
        <p:txBody>
          <a:bodyPr wrap="square" rtlCol="0">
            <a:spAutoFit/>
          </a:bodyPr>
          <a:lstStyle/>
          <a:p>
            <a:r>
              <a:rPr lang="en-US" sz="11500" b="1" dirty="0" err="1">
                <a:solidFill>
                  <a:srgbClr val="C00000"/>
                </a:solidFill>
                <a:latin typeface="Great Vibes" pitchFamily="2" charset="0"/>
              </a:rPr>
              <a:t>Luyện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lại</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p>
          <a:p>
            <a:pPr marL="0" indent="0" algn="just">
              <a:buFont typeface="Arial" panose="020B0604020202020204" pitchFamily="34" charset="0"/>
              <a:buNone/>
            </a:pPr>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2337593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endParaRPr lang="en-US" sz="2800" dirty="0">
              <a:solidFill>
                <a:srgbClr val="002060"/>
              </a:solidFill>
              <a:latin typeface="Cambria" panose="02040503050406030204" pitchFamily="18" charset="0"/>
              <a:ea typeface="Cambria" panose="02040503050406030204" pitchFamily="18" charset="0"/>
            </a:endParaRP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3818443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77440" y="221381"/>
            <a:ext cx="7632834" cy="1837759"/>
          </a:xfrm>
          <a:prstGeom prst="rect">
            <a:avLst/>
          </a:prstGeom>
        </p:spPr>
      </p:pic>
      <p:sp>
        <p:nvSpPr>
          <p:cNvPr id="8" name="TextBox 7"/>
          <p:cNvSpPr txBox="1"/>
          <p:nvPr/>
        </p:nvSpPr>
        <p:spPr>
          <a:xfrm>
            <a:off x="2737433" y="416985"/>
            <a:ext cx="6912848" cy="1446550"/>
          </a:xfrm>
          <a:prstGeom prst="rect">
            <a:avLst/>
          </a:prstGeom>
          <a:noFill/>
        </p:spPr>
        <p:txBody>
          <a:bodyPr wrap="square" rtlCol="0">
            <a:spAutoFit/>
          </a:bodyPr>
          <a:lstStyle/>
          <a:p>
            <a:pPr algn="ctr"/>
            <a:r>
              <a:rPr lang="en-US" sz="8800" b="1" dirty="0" err="1">
                <a:solidFill>
                  <a:srgbClr val="002060"/>
                </a:solidFill>
                <a:latin typeface="Great Vibes" pitchFamily="2" charset="0"/>
              </a:rPr>
              <a:t>Đọc</a:t>
            </a:r>
            <a:r>
              <a:rPr lang="en-US" sz="8800" b="1" dirty="0">
                <a:solidFill>
                  <a:srgbClr val="002060"/>
                </a:solidFill>
                <a:latin typeface="Great Vibes" pitchFamily="2" charset="0"/>
              </a:rPr>
              <a:t> </a:t>
            </a:r>
            <a:r>
              <a:rPr lang="en-US" sz="8800" b="1" dirty="0" err="1">
                <a:solidFill>
                  <a:srgbClr val="002060"/>
                </a:solidFill>
                <a:latin typeface="Great Vibes" pitchFamily="2" charset="0"/>
              </a:rPr>
              <a:t>mở</a:t>
            </a:r>
            <a:r>
              <a:rPr lang="en-US" sz="8800" b="1" dirty="0">
                <a:solidFill>
                  <a:srgbClr val="002060"/>
                </a:solidFill>
                <a:latin typeface="Great Vibes" pitchFamily="2" charset="0"/>
              </a:rPr>
              <a:t> </a:t>
            </a:r>
            <a:r>
              <a:rPr lang="en-US" sz="8800" b="1" dirty="0" err="1">
                <a:solidFill>
                  <a:srgbClr val="002060"/>
                </a:solidFill>
                <a:latin typeface="Great Vibes" pitchFamily="2" charset="0"/>
              </a:rPr>
              <a:t>rộng</a:t>
            </a:r>
            <a:endParaRPr lang="en-US" sz="8800" b="1" dirty="0">
              <a:solidFill>
                <a:srgbClr val="002060"/>
              </a:solidFill>
              <a:latin typeface="Great Vibes" pitchFamily="2" charset="0"/>
            </a:endParaRPr>
          </a:p>
        </p:txBody>
      </p:sp>
      <p:pic>
        <p:nvPicPr>
          <p:cNvPr id="4" name="Picture 3"/>
          <p:cNvPicPr>
            <a:picLocks noChangeAspect="1"/>
          </p:cNvPicPr>
          <p:nvPr/>
        </p:nvPicPr>
        <p:blipFill>
          <a:blip r:embed="rId4"/>
          <a:stretch>
            <a:fillRect/>
          </a:stretch>
        </p:blipFill>
        <p:spPr>
          <a:xfrm>
            <a:off x="1848634" y="1266772"/>
            <a:ext cx="8071804" cy="5383235"/>
          </a:xfrm>
          <a:prstGeom prst="rect">
            <a:avLst/>
          </a:prstGeom>
        </p:spPr>
      </p:pic>
    </p:spTree>
    <p:extLst>
      <p:ext uri="{BB962C8B-B14F-4D97-AF65-F5344CB8AC3E}">
        <p14:creationId xmlns:p14="http://schemas.microsoft.com/office/powerpoint/2010/main" val="3886981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pic>
        <p:nvPicPr>
          <p:cNvPr id="3" name="Picture 2"/>
          <p:cNvPicPr>
            <a:picLocks noChangeAspect="1"/>
          </p:cNvPicPr>
          <p:nvPr/>
        </p:nvPicPr>
        <p:blipFill>
          <a:blip r:embed="rId6"/>
          <a:stretch>
            <a:fillRect/>
          </a:stretch>
        </p:blipFill>
        <p:spPr>
          <a:xfrm>
            <a:off x="1286863" y="2282919"/>
            <a:ext cx="9110471" cy="3221364"/>
          </a:xfrm>
          <a:prstGeom prst="rect">
            <a:avLst/>
          </a:prstGeom>
        </p:spPr>
      </p:pic>
      <p:sp>
        <p:nvSpPr>
          <p:cNvPr id="12" name="Rounded Rectangle 11"/>
          <p:cNvSpPr/>
          <p:nvPr/>
        </p:nvSpPr>
        <p:spPr>
          <a:xfrm>
            <a:off x="1430309" y="5518816"/>
            <a:ext cx="9331381" cy="1055608"/>
          </a:xfrm>
          <a:prstGeom prst="roundRect">
            <a:avLst/>
          </a:prstGeom>
          <a:solidFill>
            <a:schemeClr val="accent4">
              <a:lumMod val="20000"/>
              <a:lumOff val="80000"/>
            </a:schemeClr>
          </a:solidFill>
        </p:spPr>
        <p:txBody>
          <a:bodyPr wrap="square">
            <a:spAutoFit/>
          </a:bodyPr>
          <a:lstStyle/>
          <a:p>
            <a:pPr algn="just"/>
            <a:r>
              <a:rPr lang="vi-VN" sz="2800" b="1" dirty="0">
                <a:solidFill>
                  <a:schemeClr val="accent2">
                    <a:lumMod val="50000"/>
                  </a:schemeClr>
                </a:solidFill>
                <a:latin typeface="Cambria" panose="02040503050406030204" pitchFamily="18" charset="0"/>
                <a:ea typeface="Cambria" panose="02040503050406030204" pitchFamily="18" charset="0"/>
              </a:rPr>
              <a:t>Em tìm đọc ở sách báo, trên mạng hoặc hỏi người thân trong gia đình và điền thông tin vào phiếu đọc sách.</a:t>
            </a:r>
            <a:endParaRPr lang="en-US" sz="28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9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57134" y="-104275"/>
            <a:ext cx="9925215" cy="1627773"/>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14" name="Google Shape;1910;p31">
            <a:extLst>
              <a:ext uri="{FF2B5EF4-FFF2-40B4-BE49-F238E27FC236}">
                <a16:creationId xmlns:a16="http://schemas.microsoft.com/office/drawing/2014/main" id="{B4486D36-6C53-75D6-BF08-C59D05FCF23A}"/>
              </a:ext>
            </a:extLst>
          </p:cNvPr>
          <p:cNvSpPr txBox="1">
            <a:spLocks/>
          </p:cNvSpPr>
          <p:nvPr/>
        </p:nvSpPr>
        <p:spPr>
          <a:xfrm>
            <a:off x="2752726" y="123825"/>
            <a:ext cx="7172324" cy="1171575"/>
          </a:xfrm>
          <a:prstGeom prst="rect">
            <a:avLst/>
          </a:prstGeom>
          <a:noFill/>
          <a:ln>
            <a:noFill/>
          </a:ln>
        </p:spPr>
        <p:txBody>
          <a:bodyPr spcFirstLastPara="1" wrap="square" lIns="91425" tIns="91425" rIns="91425" bIns="91425" numCol="1" anchor="ctr" anchorCtr="0">
            <a:prstTxWarp prst="textPlain">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000" kern="0" dirty="0">
                <a:ln w="0"/>
                <a:solidFill>
                  <a:srgbClr val="FF3399"/>
                </a:solidFill>
                <a:effectLst>
                  <a:outerShdw blurRad="38100" dist="19050" dir="2700000" algn="tl" rotWithShape="0">
                    <a:schemeClr val="dk1">
                      <a:alpha val="40000"/>
                    </a:schemeClr>
                  </a:outerShdw>
                </a:effectLst>
                <a:latin typeface="Sigmar One" panose="00000500000000000000" pitchFamily="2" charset="0"/>
              </a:rPr>
              <a:t>KHỞI ĐỘNG</a:t>
            </a:r>
          </a:p>
        </p:txBody>
      </p:sp>
    </p:spTree>
    <p:extLst>
      <p:ext uri="{BB962C8B-B14F-4D97-AF65-F5344CB8AC3E}">
        <p14:creationId xmlns:p14="http://schemas.microsoft.com/office/powerpoint/2010/main" val="1408262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4" name="Rectangle 3"/>
          <p:cNvSpPr/>
          <p:nvPr/>
        </p:nvSpPr>
        <p:spPr>
          <a:xfrm>
            <a:off x="2910840" y="2282919"/>
            <a:ext cx="6096000" cy="4154984"/>
          </a:xfrm>
          <a:prstGeom prst="rect">
            <a:avLst/>
          </a:prstGeom>
        </p:spPr>
        <p:txBody>
          <a:bodyPr>
            <a:spAutoFit/>
          </a:bodyPr>
          <a:lstStyle/>
          <a:p>
            <a:pPr algn="ctr"/>
            <a:r>
              <a:rPr lang="vi-VN" sz="2400" b="1" dirty="0">
                <a:solidFill>
                  <a:srgbClr val="FF0000"/>
                </a:solidFill>
                <a:latin typeface="Cambria" panose="02040503050406030204" pitchFamily="18" charset="0"/>
                <a:ea typeface="Cambria" panose="02040503050406030204" pitchFamily="18" charset="0"/>
              </a:rPr>
              <a:t>Bài thơ: </a:t>
            </a:r>
            <a:r>
              <a:rPr lang="vi-VN" sz="2400" b="1" i="1" dirty="0">
                <a:solidFill>
                  <a:srgbClr val="FF0000"/>
                </a:solidFill>
                <a:latin typeface="Cambria" panose="02040503050406030204" pitchFamily="18" charset="0"/>
                <a:ea typeface="Cambria" panose="02040503050406030204" pitchFamily="18" charset="0"/>
              </a:rPr>
              <a:t>Mẹ tôi – Phạm Văn Ngoạn</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dirty="0">
                <a:solidFill>
                  <a:srgbClr val="000000"/>
                </a:solidFill>
                <a:latin typeface="Cambria" panose="02040503050406030204" pitchFamily="18" charset="0"/>
                <a:ea typeface="Cambria" panose="02040503050406030204" pitchFamily="18" charset="0"/>
              </a:rPr>
              <a:t>Con cò lặn lội bờ sông</a:t>
            </a:r>
          </a:p>
          <a:p>
            <a:pPr algn="ctr"/>
            <a:r>
              <a:rPr lang="vi-VN" sz="2400" dirty="0">
                <a:solidFill>
                  <a:srgbClr val="000000"/>
                </a:solidFill>
                <a:latin typeface="Cambria" panose="02040503050406030204" pitchFamily="18" charset="0"/>
                <a:ea typeface="Cambria" panose="02040503050406030204" pitchFamily="18" charset="0"/>
              </a:rPr>
              <a:t>Lam lũ nuôi chồng, nuôi cả đàn con</a:t>
            </a:r>
          </a:p>
          <a:p>
            <a:pPr algn="ctr"/>
            <a:r>
              <a:rPr lang="vi-VN" sz="2400" dirty="0">
                <a:solidFill>
                  <a:srgbClr val="000000"/>
                </a:solidFill>
                <a:latin typeface="Cambria" panose="02040503050406030204" pitchFamily="18" charset="0"/>
                <a:ea typeface="Cambria" panose="02040503050406030204" pitchFamily="18" charset="0"/>
              </a:rPr>
              <a:t>Tháng năm thân mẹ hao mòn</a:t>
            </a:r>
          </a:p>
          <a:p>
            <a:pPr algn="ctr"/>
            <a:r>
              <a:rPr lang="vi-VN" sz="2400" dirty="0">
                <a:solidFill>
                  <a:srgbClr val="000000"/>
                </a:solidFill>
                <a:latin typeface="Cambria" panose="02040503050406030204" pitchFamily="18" charset="0"/>
                <a:ea typeface="Cambria" panose="02040503050406030204" pitchFamily="18" charset="0"/>
              </a:rPr>
              <a:t>Sớm khuya vất vả, héo hon khô gầy</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br>
              <a:rPr lang="vi-VN" sz="2400" dirty="0">
                <a:latin typeface="Cambria" panose="02040503050406030204" pitchFamily="18" charset="0"/>
                <a:ea typeface="Cambria" panose="02040503050406030204" pitchFamily="18" charset="0"/>
              </a:rPr>
            </a:br>
            <a:r>
              <a:rPr lang="vi-VN" sz="2400" dirty="0">
                <a:solidFill>
                  <a:srgbClr val="000000"/>
                </a:solidFill>
                <a:latin typeface="Cambria" panose="02040503050406030204" pitchFamily="18" charset="0"/>
                <a:ea typeface="Cambria" panose="02040503050406030204" pitchFamily="18" charset="0"/>
              </a:rPr>
              <a:t>Cho con cuộc sống hàng ngày</a:t>
            </a:r>
          </a:p>
          <a:p>
            <a:pPr algn="ctr"/>
            <a:r>
              <a:rPr lang="vi-VN" sz="2400" dirty="0">
                <a:solidFill>
                  <a:srgbClr val="000000"/>
                </a:solidFill>
                <a:latin typeface="Cambria" panose="02040503050406030204" pitchFamily="18" charset="0"/>
                <a:ea typeface="Cambria" panose="02040503050406030204" pitchFamily="18" charset="0"/>
              </a:rPr>
              <a:t>Dạy con khôn lớn dựng xây cuộc đời</a:t>
            </a:r>
          </a:p>
          <a:p>
            <a:pPr algn="ctr"/>
            <a:r>
              <a:rPr lang="vi-VN" sz="2400" dirty="0">
                <a:solidFill>
                  <a:srgbClr val="000000"/>
                </a:solidFill>
                <a:latin typeface="Cambria" panose="02040503050406030204" pitchFamily="18" charset="0"/>
                <a:ea typeface="Cambria" panose="02040503050406030204" pitchFamily="18" charset="0"/>
              </a:rPr>
              <a:t>Lẽ thường nước mắt chảy xuôi</a:t>
            </a:r>
          </a:p>
          <a:p>
            <a:pPr algn="ctr"/>
            <a:r>
              <a:rPr lang="vi-VN" sz="2400" dirty="0">
                <a:solidFill>
                  <a:srgbClr val="000000"/>
                </a:solidFill>
                <a:latin typeface="Cambria" panose="02040503050406030204" pitchFamily="18" charset="0"/>
                <a:ea typeface="Cambria" panose="02040503050406030204" pitchFamily="18" charset="0"/>
              </a:rPr>
              <a:t>Vu Lan nhớ mẹ, con ngồi lệ tuôn</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en-US" sz="2400" dirty="0">
                <a:latin typeface="Cambria" panose="02040503050406030204" pitchFamily="18" charset="0"/>
                <a:ea typeface="Cambria" panose="02040503050406030204" pitchFamily="18" charset="0"/>
              </a:rPr>
              <a:t>.................</a:t>
            </a:r>
            <a:endParaRPr lang="vi-VN" sz="240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93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64609583"/>
              </p:ext>
            </p:extLst>
          </p:nvPr>
        </p:nvGraphicFramePr>
        <p:xfrm>
          <a:off x="2155144" y="2479961"/>
          <a:ext cx="7147624" cy="3430111"/>
        </p:xfrm>
        <a:graphic>
          <a:graphicData uri="http://schemas.openxmlformats.org/drawingml/2006/table">
            <a:tbl>
              <a:tblPr/>
              <a:tblGrid>
                <a:gridCol w="2197400">
                  <a:extLst>
                    <a:ext uri="{9D8B030D-6E8A-4147-A177-3AD203B41FA5}">
                      <a16:colId xmlns:a16="http://schemas.microsoft.com/office/drawing/2014/main" val="20000"/>
                    </a:ext>
                  </a:extLst>
                </a:gridCol>
                <a:gridCol w="4950224">
                  <a:extLst>
                    <a:ext uri="{9D8B030D-6E8A-4147-A177-3AD203B41FA5}">
                      <a16:colId xmlns:a16="http://schemas.microsoft.com/office/drawing/2014/main" val="20001"/>
                    </a:ext>
                  </a:extLst>
                </a:gridCol>
              </a:tblGrid>
              <a:tr h="473551">
                <a:tc gridSpan="2">
                  <a:txBody>
                    <a:bodyPr/>
                    <a:lstStyle/>
                    <a:p>
                      <a:pPr algn="ctr" fontAlgn="t"/>
                      <a:r>
                        <a:rPr lang="en-US" sz="2400" b="1" dirty="0">
                          <a:solidFill>
                            <a:srgbClr val="000000"/>
                          </a:solidFill>
                          <a:effectLst/>
                          <a:latin typeface="Nunito Black" pitchFamily="2" charset="0"/>
                        </a:rPr>
                        <a:t>PHIẾU ĐỌC SÁCH</a:t>
                      </a:r>
                      <a:endParaRPr lang="en-US" sz="2400" dirty="0">
                        <a:solidFill>
                          <a:srgbClr val="000000"/>
                        </a:solidFill>
                        <a:effectLst/>
                        <a:latin typeface="Nunito Black" pitchFamily="2"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0">
                <a:tc gridSpan="2">
                  <a:txBody>
                    <a:bodyPr/>
                    <a:lstStyle/>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Ngày</a:t>
                      </a:r>
                      <a:r>
                        <a:rPr lang="en-US" sz="2400" baseline="0" dirty="0">
                          <a:solidFill>
                            <a:srgbClr val="000000"/>
                          </a:solidFill>
                          <a:effectLst/>
                          <a:latin typeface="Nunito Black" pitchFamily="2" charset="0"/>
                        </a:rPr>
                        <a:t> </a:t>
                      </a:r>
                      <a:r>
                        <a:rPr lang="en-US" sz="2400" baseline="0" dirty="0" err="1">
                          <a:solidFill>
                            <a:srgbClr val="000000"/>
                          </a:solidFill>
                          <a:effectLst/>
                          <a:latin typeface="Nunito Black" pitchFamily="2" charset="0"/>
                        </a:rPr>
                        <a:t>đọc</a:t>
                      </a:r>
                      <a:r>
                        <a:rPr lang="en-US" sz="2400" baseline="0" dirty="0">
                          <a:solidFill>
                            <a:srgbClr val="000000"/>
                          </a:solidFill>
                          <a:effectLst/>
                          <a:latin typeface="Nunito Black" pitchFamily="2" charset="0"/>
                        </a:rPr>
                        <a:t>: 16/11/2022</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Tên</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bài</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Mẹ</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tôi</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Tác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giả</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Phạm</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Văn</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Ngoạn</a:t>
                      </a:r>
                      <a:endParaRPr lang="en-US" sz="2400" dirty="0">
                        <a:solidFill>
                          <a:srgbClr val="000000"/>
                        </a:solidFill>
                        <a:effectLst/>
                        <a:latin typeface="Nunito Black" pitchFamily="2"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0">
                <a:tc>
                  <a:txBody>
                    <a:bodyPr/>
                    <a:lstStyle/>
                    <a:p>
                      <a:pPr algn="just" fontAlgn="t"/>
                      <a:r>
                        <a:rPr lang="en-US" sz="2400">
                          <a:solidFill>
                            <a:srgbClr val="000000"/>
                          </a:solidFill>
                          <a:effectLst/>
                          <a:latin typeface="Nunito Black" pitchFamily="2" charset="0"/>
                        </a:rPr>
                        <a:t>Nhân vật em thích nhất: Nhân vật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400" dirty="0">
                          <a:solidFill>
                            <a:srgbClr val="000000"/>
                          </a:solidFill>
                          <a:effectLst/>
                          <a:latin typeface="Nunito Black" pitchFamily="2" charset="0"/>
                        </a:rPr>
                        <a:t>Lí do em thích nhân vật: Vì em yêu mẹ, mẹ thương và nuôi em thành người. Em rất biết ơn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6410">
                <a:tc gridSpan="2">
                  <a:txBody>
                    <a:bodyPr/>
                    <a:lstStyle/>
                    <a:p>
                      <a:pPr algn="just"/>
                      <a:r>
                        <a:rPr lang="en-US" sz="2400" dirty="0" err="1">
                          <a:solidFill>
                            <a:srgbClr val="000000"/>
                          </a:solidFill>
                          <a:effectLst/>
                          <a:latin typeface="Nunito Black" pitchFamily="2" charset="0"/>
                        </a:rPr>
                        <a:t>Mức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độ</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yêu</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thích</a:t>
                      </a:r>
                      <a:r>
                        <a:rPr lang="en-US" sz="2400" dirty="0">
                          <a:solidFill>
                            <a:srgbClr val="000000"/>
                          </a:solidFill>
                          <a:effectLst/>
                          <a:latin typeface="Nunito Black" pitchFamily="2" charset="0"/>
                        </a:rPr>
                        <a:t>: </a:t>
                      </a:r>
                      <a:r>
                        <a:rPr lang="en-US" sz="3200" dirty="0">
                          <a:solidFill>
                            <a:srgbClr val="FFFF00"/>
                          </a:solidFill>
                          <a:effectLst/>
                          <a:latin typeface="Nunito Black" pitchFamily="2"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0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18115" y="1005805"/>
            <a:ext cx="11523365" cy="1444788"/>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a:t>
            </a:r>
            <a:r>
              <a:rPr lang="en-US" sz="2800" b="1" dirty="0">
                <a:solidFill>
                  <a:srgbClr val="FF0000"/>
                </a:solidFill>
                <a:latin typeface="Nunito Black" pitchFamily="2" charset="0"/>
              </a:rPr>
              <a:t>2</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Chia sẻ với bạn về những nhân vật em yêu thích nhất: Nhân vật đó làm gì? Nhân vật đó có gì thú vị? Em học hỏi được điều gì ở nhân vật đó?</a:t>
            </a:r>
            <a:endParaRPr lang="en-US" sz="2800" dirty="0">
              <a:solidFill>
                <a:srgbClr val="0070C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99" b="98657" l="0" r="100000"/>
                    </a14:imgEffect>
                  </a14:imgLayer>
                </a14:imgProps>
              </a:ext>
            </a:extLst>
          </a:blip>
          <a:stretch>
            <a:fillRect/>
          </a:stretch>
        </p:blipFill>
        <p:spPr>
          <a:xfrm>
            <a:off x="5393048" y="1864943"/>
            <a:ext cx="5377138" cy="4993057"/>
          </a:xfrm>
          <a:prstGeom prst="rect">
            <a:avLst/>
          </a:prstGeom>
        </p:spPr>
      </p:pic>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3" name="Rectangle 2"/>
          <p:cNvSpPr/>
          <p:nvPr/>
        </p:nvSpPr>
        <p:spPr>
          <a:xfrm>
            <a:off x="5796002" y="3575513"/>
            <a:ext cx="4571229" cy="3108543"/>
          </a:xfrm>
          <a:prstGeom prst="rect">
            <a:avLst/>
          </a:prstGeom>
        </p:spPr>
        <p:txBody>
          <a:bodyPr wrap="square">
            <a:spAutoFit/>
          </a:bodyPr>
          <a:lstStyle/>
          <a:p>
            <a:pPr lvl="0" algn="just"/>
            <a:r>
              <a:rPr lang="en-US" sz="2800" dirty="0">
                <a:solidFill>
                  <a:prstClr val="black"/>
                </a:solidFill>
                <a:latin typeface="Nunito" pitchFamily="2" charset="0"/>
              </a:rPr>
              <a:t>      </a:t>
            </a:r>
            <a:r>
              <a:rPr lang="vi-VN" sz="2400" b="1" dirty="0">
                <a:solidFill>
                  <a:prstClr val="black"/>
                </a:solidFill>
                <a:latin typeface="Cambria" panose="02040503050406030204" pitchFamily="18" charset="0"/>
                <a:ea typeface="Cambria" panose="02040503050406030204" pitchFamily="18" charset="0"/>
              </a:rPr>
              <a:t>Nhân vật mà mình yêu thích nhất là người cháu trong bài Thương ông. Người cháu dù còn nhỏ nhưng đã biết giúp đỡ, quan tâm và chăm sóc khi ông mình bị đau chân. Qua bài thơ đó, mình học được ở người cháu sự hiếu thảo.</a:t>
            </a:r>
            <a:endParaRPr lang="en-US" sz="2400" b="1" dirty="0">
              <a:solidFill>
                <a:prstClr val="black"/>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7231" y="4488383"/>
            <a:ext cx="2931447" cy="2295261"/>
          </a:xfrm>
          <a:prstGeom prst="rect">
            <a:avLst/>
          </a:prstGeom>
        </p:spPr>
      </p:pic>
      <p:grpSp>
        <p:nvGrpSpPr>
          <p:cNvPr id="13" name="Group 12"/>
          <p:cNvGrpSpPr/>
          <p:nvPr/>
        </p:nvGrpSpPr>
        <p:grpSpPr>
          <a:xfrm>
            <a:off x="652263" y="2980638"/>
            <a:ext cx="4320250" cy="1816803"/>
            <a:chOff x="318115" y="2671579"/>
            <a:chExt cx="4320250" cy="1816803"/>
          </a:xfrm>
        </p:grpSpPr>
        <p:sp>
          <p:nvSpPr>
            <p:cNvPr id="10" name="Cloud 9"/>
            <p:cNvSpPr/>
            <p:nvPr/>
          </p:nvSpPr>
          <p:spPr>
            <a:xfrm>
              <a:off x="318115" y="2671579"/>
              <a:ext cx="4320249" cy="1816803"/>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7" name="Rectangle 6"/>
            <p:cNvSpPr/>
            <p:nvPr/>
          </p:nvSpPr>
          <p:spPr>
            <a:xfrm>
              <a:off x="738651" y="2975348"/>
              <a:ext cx="3899714" cy="1200329"/>
            </a:xfrm>
            <a:prstGeom prst="rect">
              <a:avLst/>
            </a:prstGeom>
          </p:spPr>
          <p:txBody>
            <a:bodyPr wrap="square">
              <a:spAutoFit/>
            </a:bodyPr>
            <a:lstStyle/>
            <a:p>
              <a:pPr lvl="0"/>
              <a:r>
                <a:rPr lang="vi-VN" sz="2400" dirty="0">
                  <a:solidFill>
                    <a:prstClr val="white"/>
                  </a:solidFill>
                  <a:latin typeface="Nunito Black" pitchFamily="2" charset="0"/>
                </a:rPr>
                <a:t>Em dựa vào bài đọc mà mình đã tìm đọc ở bài tập trước để chia sẻ.</a:t>
              </a:r>
              <a:endParaRPr lang="en-US" sz="2400" dirty="0">
                <a:solidFill>
                  <a:prstClr val="white"/>
                </a:solidFill>
                <a:latin typeface="Nunito Black" pitchFamily="2" charset="0"/>
              </a:endParaRPr>
            </a:p>
          </p:txBody>
        </p:sp>
      </p:grpSp>
    </p:spTree>
    <p:extLst>
      <p:ext uri="{BB962C8B-B14F-4D97-AF65-F5344CB8AC3E}">
        <p14:creationId xmlns:p14="http://schemas.microsoft.com/office/powerpoint/2010/main" val="2826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Picture 9" descr="C:\Users\ADMIN\Desktop\Tai nguyen thiet ke tro choi\Bảng gỗ\imag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175998" y="51868"/>
            <a:ext cx="4329827" cy="2917283"/>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080607" y="1594175"/>
            <a:ext cx="4193276" cy="120348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w="22225">
                  <a:solidFill>
                    <a:srgbClr val="ED7D31"/>
                  </a:solidFill>
                  <a:prstDash val="solid"/>
                </a:ln>
                <a:solidFill>
                  <a:srgbClr val="FFFF00"/>
                </a:solidFill>
                <a:effectLst/>
                <a:uLnTx/>
                <a:uFillTx/>
                <a:latin typeface="Great Vibes" pitchFamily="2" charset="0"/>
                <a:cs typeface="Times New Roman" panose="02020603050405020304" pitchFamily="18" charset="0"/>
              </a:rPr>
              <a:t>Tiết</a:t>
            </a:r>
            <a:r>
              <a:rPr kumimoji="0" lang="en-US" sz="7200" b="1" i="0" u="none" strike="noStrike" kern="0" cap="none" spc="0" normalizeH="0" noProof="0" dirty="0">
                <a:ln w="22225">
                  <a:solidFill>
                    <a:srgbClr val="ED7D31"/>
                  </a:solidFill>
                  <a:prstDash val="solid"/>
                </a:ln>
                <a:solidFill>
                  <a:srgbClr val="FFFF00"/>
                </a:solidFill>
                <a:effectLst/>
                <a:uLnTx/>
                <a:uFillTx/>
                <a:latin typeface="Great Vibes" pitchFamily="2" charset="0"/>
                <a:cs typeface="Times New Roman" panose="02020603050405020304" pitchFamily="18" charset="0"/>
              </a:rPr>
              <a:t> 3+4</a:t>
            </a:r>
            <a:endParaRPr kumimoji="0" lang="en-US" sz="7200" b="1" i="0" u="none" strike="noStrike" kern="0" cap="none" spc="0" normalizeH="0" baseline="0" noProof="0" dirty="0">
              <a:ln w="22225">
                <a:solidFill>
                  <a:srgbClr val="ED7D31"/>
                </a:solidFill>
                <a:prstDash val="solid"/>
              </a:ln>
              <a:solidFill>
                <a:srgbClr val="FFFF00"/>
              </a:solidFill>
              <a:effectLst/>
              <a:uLnTx/>
              <a:uFillTx/>
              <a:latin typeface="Great Vibes" pitchFamily="2"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8505825" y="1840523"/>
            <a:ext cx="4021438" cy="5017477"/>
          </a:xfrm>
          <a:prstGeom prst="rect">
            <a:avLst/>
          </a:prstGeom>
        </p:spPr>
      </p:pic>
      <p:sp>
        <p:nvSpPr>
          <p:cNvPr id="12" name="TextBox 11"/>
          <p:cNvSpPr txBox="1"/>
          <p:nvPr/>
        </p:nvSpPr>
        <p:spPr>
          <a:xfrm>
            <a:off x="1737678" y="3759413"/>
            <a:ext cx="7781460" cy="2308324"/>
          </a:xfrm>
          <a:prstGeom prst="rect">
            <a:avLst/>
          </a:prstGeom>
          <a:noFill/>
        </p:spPr>
        <p:txBody>
          <a:bodyPr wrap="square" rtlCol="0">
            <a:spAutoFit/>
          </a:bodyPr>
          <a:lstStyle/>
          <a:p>
            <a:pPr algn="ctr"/>
            <a:r>
              <a:rPr lang="en-US" sz="7200" dirty="0">
                <a:solidFill>
                  <a:srgbClr val="FFC000"/>
                </a:solidFill>
                <a:latin typeface="Sigmar One" panose="00000500000000000000" pitchFamily="2" charset="0"/>
              </a:rPr>
              <a:t>LUYỆN TỪ</a:t>
            </a:r>
          </a:p>
          <a:p>
            <a:pPr algn="ctr"/>
            <a:r>
              <a:rPr lang="en-US" sz="7200" dirty="0">
                <a:solidFill>
                  <a:srgbClr val="FFC000"/>
                </a:solidFill>
                <a:latin typeface="Sigmar One" panose="00000500000000000000" pitchFamily="2" charset="0"/>
              </a:rPr>
              <a:t> VÀ CÂU</a:t>
            </a:r>
          </a:p>
        </p:txBody>
      </p:sp>
      <p:pic>
        <p:nvPicPr>
          <p:cNvPr id="13" name="Picture 12"/>
          <p:cNvPicPr>
            <a:picLocks noChangeAspect="1"/>
          </p:cNvPicPr>
          <p:nvPr/>
        </p:nvPicPr>
        <p:blipFill>
          <a:blip r:embed="rId6"/>
          <a:stretch>
            <a:fillRect/>
          </a:stretch>
        </p:blipFill>
        <p:spPr>
          <a:xfrm>
            <a:off x="-182651" y="4134967"/>
            <a:ext cx="2166614" cy="2723033"/>
          </a:xfrm>
          <a:prstGeom prst="rect">
            <a:avLst/>
          </a:prstGeom>
        </p:spPr>
      </p:pic>
    </p:spTree>
    <p:extLst>
      <p:ext uri="{BB962C8B-B14F-4D97-AF65-F5344CB8AC3E}">
        <p14:creationId xmlns:p14="http://schemas.microsoft.com/office/powerpoint/2010/main" val="1855271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79429" y="236348"/>
            <a:ext cx="11993477" cy="935228"/>
            <a:chOff x="-159954" y="236348"/>
            <a:chExt cx="10691710" cy="935228"/>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59954" y="236348"/>
              <a:ext cx="10561427" cy="935228"/>
            </a:xfrm>
            <a:prstGeom prst="rect">
              <a:avLst/>
            </a:prstGeom>
          </p:spPr>
        </p:pic>
        <p:sp>
          <p:nvSpPr>
            <p:cNvPr id="2" name="Rectangle 1"/>
            <p:cNvSpPr/>
            <p:nvPr/>
          </p:nvSpPr>
          <p:spPr>
            <a:xfrm>
              <a:off x="367175" y="425992"/>
              <a:ext cx="10164581" cy="584775"/>
            </a:xfrm>
            <a:prstGeom prst="rect">
              <a:avLst/>
            </a:prstGeom>
          </p:spPr>
          <p:txBody>
            <a:bodyPr wrap="square">
              <a:spAutoFit/>
            </a:bodyPr>
            <a:lstStyle/>
            <a:p>
              <a:pPr lvl="0"/>
              <a:r>
                <a:rPr lang="vi-VN" sz="3200" b="1" dirty="0">
                  <a:solidFill>
                    <a:prstClr val="black"/>
                  </a:solidFill>
                  <a:latin typeface="Nunito Black" pitchFamily="2" charset="0"/>
                </a:rPr>
                <a:t>1</a:t>
              </a:r>
              <a:r>
                <a:rPr lang="en-US" sz="3200" dirty="0">
                  <a:solidFill>
                    <a:prstClr val="black"/>
                  </a:solidFill>
                  <a:latin typeface="Nunito Black" pitchFamily="2" charset="0"/>
                </a:rPr>
                <a:t>. </a:t>
              </a:r>
              <a:r>
                <a:rPr lang="vi-VN" sz="3200" b="1" dirty="0">
                  <a:solidFill>
                    <a:prstClr val="black"/>
                  </a:solidFill>
                  <a:latin typeface="Nunito Black" pitchFamily="2" charset="0"/>
                </a:rPr>
                <a:t>Tìm các từ chỉ người thân trong đoạn văn dưới đây</a:t>
              </a:r>
              <a:r>
                <a:rPr lang="en-US" sz="3200" b="1" dirty="0">
                  <a:solidFill>
                    <a:prstClr val="black"/>
                  </a:solidFill>
                  <a:latin typeface="Nunito Black" pitchFamily="2" charset="0"/>
                </a:rPr>
                <a:t>.</a:t>
              </a:r>
              <a:endParaRPr lang="vi-VN" sz="3200" dirty="0">
                <a:solidFill>
                  <a:prstClr val="black"/>
                </a:solidFill>
                <a:latin typeface="Nunito Black" pitchFamily="2" charset="0"/>
              </a:endParaRPr>
            </a:p>
          </p:txBody>
        </p:sp>
      </p:grpSp>
      <p:sp>
        <p:nvSpPr>
          <p:cNvPr id="14" name="Rounded Rectangle 13"/>
          <p:cNvSpPr/>
          <p:nvPr/>
        </p:nvSpPr>
        <p:spPr>
          <a:xfrm>
            <a:off x="3666744" y="3392423"/>
            <a:ext cx="3694176"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Làm</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việc</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theo</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nhóm</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9433122" y="3666694"/>
            <a:ext cx="3139712" cy="3011685"/>
          </a:xfrm>
          <a:prstGeom prst="rect">
            <a:avLst/>
          </a:prstGeom>
        </p:spPr>
      </p:pic>
      <p:sp>
        <p:nvSpPr>
          <p:cNvPr id="4" name="Rectangle 3"/>
          <p:cNvSpPr/>
          <p:nvPr/>
        </p:nvSpPr>
        <p:spPr>
          <a:xfrm>
            <a:off x="1350547" y="1400230"/>
            <a:ext cx="9524834" cy="1815882"/>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25" name="Rounded Rectangle 24"/>
          <p:cNvSpPr/>
          <p:nvPr/>
        </p:nvSpPr>
        <p:spPr>
          <a:xfrm>
            <a:off x="3715512" y="3392423"/>
            <a:ext cx="3596640"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trình</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bày</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1779758" y="3504479"/>
            <a:ext cx="7736112" cy="523220"/>
          </a:xfrm>
          <a:prstGeom prst="rect">
            <a:avLst/>
          </a:prstGeom>
          <a:ln w="28575">
            <a:solidFill>
              <a:schemeClr val="accent2">
                <a:lumMod val="75000"/>
              </a:schemeClr>
            </a:solidFill>
          </a:ln>
        </p:spPr>
        <p:txBody>
          <a:bodyPr wrap="square">
            <a:spAutoFit/>
          </a:bodyPr>
          <a:lstStyle/>
          <a:p>
            <a:r>
              <a:rPr lang="vi-VN" sz="2800" b="1" dirty="0">
                <a:solidFill>
                  <a:srgbClr val="002060"/>
                </a:solidFill>
                <a:latin typeface="Cambria" panose="02040503050406030204" pitchFamily="18" charset="0"/>
                <a:ea typeface="Cambria" panose="02040503050406030204" pitchFamily="18" charset="0"/>
              </a:rPr>
              <a:t>Các từ ngữ chỉ người thân trong đoạn văn là: </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p:cNvSpPr/>
          <p:nvPr/>
        </p:nvSpPr>
        <p:spPr>
          <a:xfrm>
            <a:off x="700369" y="4512895"/>
            <a:ext cx="1300356" cy="523220"/>
          </a:xfrm>
          <a:prstGeom prst="rect">
            <a:avLst/>
          </a:prstGeom>
          <a:solidFill>
            <a:schemeClr val="accent1">
              <a:lumMod val="40000"/>
              <a:lumOff val="60000"/>
            </a:schemeClr>
          </a:solidFill>
        </p:spPr>
        <p:txBody>
          <a:bodyPr wrap="none">
            <a:spAutoFit/>
          </a:bodyPr>
          <a:lstStyle/>
          <a:p>
            <a:r>
              <a:rPr lang="vi-VN" sz="2800" b="1" dirty="0">
                <a:solidFill>
                  <a:srgbClr val="FF0000"/>
                </a:solidFill>
                <a:latin typeface="Nunito" pitchFamily="2" charset="0"/>
              </a:rPr>
              <a:t>bà nội </a:t>
            </a:r>
            <a:endParaRPr lang="en-US" dirty="0">
              <a:solidFill>
                <a:srgbClr val="FF0000"/>
              </a:solidFill>
            </a:endParaRPr>
          </a:p>
        </p:txBody>
      </p:sp>
      <p:sp>
        <p:nvSpPr>
          <p:cNvPr id="7" name="Rectangle 6"/>
          <p:cNvSpPr/>
          <p:nvPr/>
        </p:nvSpPr>
        <p:spPr>
          <a:xfrm>
            <a:off x="2528738" y="4512895"/>
            <a:ext cx="1713931" cy="523220"/>
          </a:xfrm>
          <a:prstGeom prst="rect">
            <a:avLst/>
          </a:prstGeom>
          <a:solidFill>
            <a:srgbClr val="92D050"/>
          </a:solidFill>
        </p:spPr>
        <p:txBody>
          <a:bodyPr wrap="none">
            <a:spAutoFit/>
          </a:bodyPr>
          <a:lstStyle/>
          <a:p>
            <a:r>
              <a:rPr lang="vi-VN" sz="2800" b="1" dirty="0">
                <a:solidFill>
                  <a:srgbClr val="FF0000"/>
                </a:solidFill>
                <a:latin typeface="Nunito" pitchFamily="2" charset="0"/>
              </a:rPr>
              <a:t>bà ngoại </a:t>
            </a:r>
            <a:endParaRPr lang="en-US" dirty="0">
              <a:solidFill>
                <a:srgbClr val="FF0000"/>
              </a:solidFill>
            </a:endParaRPr>
          </a:p>
        </p:txBody>
      </p:sp>
      <p:sp>
        <p:nvSpPr>
          <p:cNvPr id="8" name="Rectangle 7"/>
          <p:cNvSpPr/>
          <p:nvPr/>
        </p:nvSpPr>
        <p:spPr>
          <a:xfrm>
            <a:off x="7816459" y="4520841"/>
            <a:ext cx="1149122" cy="523220"/>
          </a:xfrm>
          <a:prstGeom prst="rect">
            <a:avLst/>
          </a:prstGeom>
          <a:solidFill>
            <a:schemeClr val="accent2">
              <a:lumMod val="40000"/>
              <a:lumOff val="60000"/>
            </a:schemeClr>
          </a:solidFill>
        </p:spPr>
        <p:txBody>
          <a:bodyPr wrap="square">
            <a:spAutoFit/>
          </a:bodyPr>
          <a:lstStyle/>
          <a:p>
            <a:pPr algn="ctr"/>
            <a:r>
              <a:rPr lang="vi-VN" sz="2800" b="1" dirty="0">
                <a:solidFill>
                  <a:srgbClr val="FF0000"/>
                </a:solidFill>
                <a:latin typeface="Nunito" pitchFamily="2" charset="0"/>
              </a:rPr>
              <a:t>chị</a:t>
            </a:r>
            <a:endParaRPr lang="en-US" dirty="0">
              <a:solidFill>
                <a:srgbClr val="FF0000"/>
              </a:solidFill>
            </a:endParaRPr>
          </a:p>
        </p:txBody>
      </p:sp>
      <p:sp>
        <p:nvSpPr>
          <p:cNvPr id="10" name="Rectangle 9"/>
          <p:cNvSpPr/>
          <p:nvPr/>
        </p:nvSpPr>
        <p:spPr>
          <a:xfrm>
            <a:off x="4622609" y="4520841"/>
            <a:ext cx="1143783" cy="523220"/>
          </a:xfrm>
          <a:prstGeom prst="rect">
            <a:avLst/>
          </a:prstGeom>
          <a:solidFill>
            <a:srgbClr val="CC99FF"/>
          </a:solidFill>
        </p:spPr>
        <p:txBody>
          <a:bodyPr wrap="square">
            <a:spAutoFit/>
          </a:bodyPr>
          <a:lstStyle/>
          <a:p>
            <a:pPr algn="ctr"/>
            <a:r>
              <a:rPr lang="vi-VN" sz="2800" b="1" dirty="0">
                <a:solidFill>
                  <a:srgbClr val="FF0000"/>
                </a:solidFill>
                <a:latin typeface="Nunito" pitchFamily="2" charset="0"/>
              </a:rPr>
              <a:t>bà</a:t>
            </a:r>
            <a:endParaRPr lang="en-US" dirty="0">
              <a:solidFill>
                <a:srgbClr val="FF0000"/>
              </a:solidFill>
            </a:endParaRPr>
          </a:p>
        </p:txBody>
      </p:sp>
      <p:sp>
        <p:nvSpPr>
          <p:cNvPr id="28" name="Rectangle 27"/>
          <p:cNvSpPr/>
          <p:nvPr/>
        </p:nvSpPr>
        <p:spPr>
          <a:xfrm>
            <a:off x="6240486" y="4520841"/>
            <a:ext cx="1011556" cy="523220"/>
          </a:xfrm>
          <a:prstGeom prst="rect">
            <a:avLst/>
          </a:prstGeom>
          <a:solidFill>
            <a:srgbClr val="FFFF99"/>
          </a:solidFill>
        </p:spPr>
        <p:txBody>
          <a:bodyPr wrap="square">
            <a:spAutoFit/>
          </a:bodyPr>
          <a:lstStyle/>
          <a:p>
            <a:pPr algn="ctr"/>
            <a:r>
              <a:rPr lang="vi-VN" sz="2800" b="1" dirty="0">
                <a:solidFill>
                  <a:srgbClr val="FF0000"/>
                </a:solidFill>
                <a:latin typeface="Nunito" pitchFamily="2" charset="0"/>
              </a:rPr>
              <a:t>em</a:t>
            </a:r>
            <a:endParaRPr lang="en-US" dirty="0">
              <a:solidFill>
                <a:srgbClr val="FF0000"/>
              </a:solidFill>
            </a:endParaRPr>
          </a:p>
        </p:txBody>
      </p:sp>
    </p:spTree>
    <p:extLst>
      <p:ext uri="{BB962C8B-B14F-4D97-AF65-F5344CB8AC3E}">
        <p14:creationId xmlns:p14="http://schemas.microsoft.com/office/powerpoint/2010/main" val="345785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xit" presetSubtype="0" fill="hold" grpId="1"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5"/>
                                        </p:tgtEl>
                                      </p:cBhvr>
                                    </p:animEffect>
                                    <p:set>
                                      <p:cBhvr>
                                        <p:cTn id="30" dur="1" fill="hold">
                                          <p:stCondLst>
                                            <p:cond delay="499"/>
                                          </p:stCondLst>
                                        </p:cTn>
                                        <p:tgtEl>
                                          <p:spTgt spid="25"/>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 grpId="0"/>
      <p:bldP spid="25" grpId="0" animBg="1"/>
      <p:bldP spid="25" grpId="1" animBg="1"/>
      <p:bldP spid="27" grpId="0" animBg="1"/>
      <p:bldP spid="5" grpId="0" animBg="1"/>
      <p:bldP spid="7" grpId="0" animBg="1"/>
      <p:bldP spid="8" grpId="0" animBg="1"/>
      <p:bldP spid="10"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75852" y="126153"/>
            <a:ext cx="11847331" cy="1455292"/>
            <a:chOff x="-245911" y="126153"/>
            <a:chExt cx="10561427" cy="1455292"/>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45911" y="126153"/>
              <a:ext cx="10561427" cy="1455292"/>
            </a:xfrm>
            <a:prstGeom prst="rect">
              <a:avLst/>
            </a:prstGeom>
          </p:spPr>
        </p:pic>
        <p:sp>
          <p:nvSpPr>
            <p:cNvPr id="2" name="Rectangle 1"/>
            <p:cNvSpPr/>
            <p:nvPr/>
          </p:nvSpPr>
          <p:spPr>
            <a:xfrm>
              <a:off x="624351" y="411039"/>
              <a:ext cx="9520612" cy="1077218"/>
            </a:xfrm>
            <a:prstGeom prst="rect">
              <a:avLst/>
            </a:prstGeom>
          </p:spPr>
          <p:txBody>
            <a:bodyPr wrap="square">
              <a:spAutoFit/>
            </a:bodyPr>
            <a:lstStyle/>
            <a:p>
              <a:pPr lvl="0"/>
              <a:r>
                <a:rPr lang="en-US" sz="3200" b="1" dirty="0">
                  <a:solidFill>
                    <a:prstClr val="black"/>
                  </a:solidFill>
                  <a:latin typeface="Nunito Black" pitchFamily="2" charset="0"/>
                </a:rPr>
                <a:t>2</a:t>
              </a:r>
              <a:r>
                <a:rPr lang="en-US" sz="3200" dirty="0">
                  <a:solidFill>
                    <a:prstClr val="black"/>
                  </a:solidFill>
                  <a:latin typeface="Nunito Black" pitchFamily="2" charset="0"/>
                </a:rPr>
                <a:t>. </a:t>
              </a:r>
              <a:r>
                <a:rPr lang="vi-VN" sz="3200" b="1" dirty="0">
                  <a:solidFill>
                    <a:srgbClr val="000000"/>
                  </a:solidFill>
                  <a:latin typeface="Nunito Black" pitchFamily="2" charset="0"/>
                </a:rPr>
                <a:t>Tìm thêm từ ngữ chỉ những người thân bên nội và bên ngoại</a:t>
              </a:r>
              <a:r>
                <a:rPr lang="en-US" sz="3200" b="1" dirty="0">
                  <a:solidFill>
                    <a:srgbClr val="000000"/>
                  </a:solidFill>
                  <a:latin typeface="Nunito Black" pitchFamily="2" charset="0"/>
                </a:rPr>
                <a:t>.</a:t>
              </a:r>
              <a:endParaRPr lang="en-US" sz="3200" dirty="0">
                <a:solidFill>
                  <a:prstClr val="black"/>
                </a:solidFill>
                <a:latin typeface="Nunito Black" pitchFamily="2" charset="0"/>
              </a:endParaRPr>
            </a:p>
          </p:txBody>
        </p:sp>
      </p:grpSp>
      <p:sp>
        <p:nvSpPr>
          <p:cNvPr id="14" name="Rounded Rectangle 13"/>
          <p:cNvSpPr/>
          <p:nvPr/>
        </p:nvSpPr>
        <p:spPr>
          <a:xfrm>
            <a:off x="121387" y="2829757"/>
            <a:ext cx="2084832"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Làm</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việc</a:t>
            </a:r>
            <a:endParaRPr lang="en-US" sz="2800" b="1" kern="0" dirty="0">
              <a:solidFill>
                <a:srgbClr val="002060"/>
              </a:solidFill>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theo</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nhóm</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25" name="Rounded Rectangle 24"/>
          <p:cNvSpPr/>
          <p:nvPr/>
        </p:nvSpPr>
        <p:spPr>
          <a:xfrm>
            <a:off x="189259" y="2829757"/>
            <a:ext cx="1874296"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trình</a:t>
            </a:r>
            <a:r>
              <a:rPr kumimoji="0" lang="en-US" sz="28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bày</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16" name="Group 15"/>
          <p:cNvGrpSpPr/>
          <p:nvPr/>
        </p:nvGrpSpPr>
        <p:grpSpPr>
          <a:xfrm>
            <a:off x="2415945" y="1581445"/>
            <a:ext cx="4183662" cy="4559565"/>
            <a:chOff x="2415945" y="1581445"/>
            <a:chExt cx="4183662" cy="4559565"/>
          </a:xfrm>
        </p:grpSpPr>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05" b="98473" l="0" r="99501">
                          <a14:foregroundMark x1="36772" y1="6107" x2="54077" y2="48092"/>
                          <a14:foregroundMark x1="38103" y1="29771" x2="39101" y2="30382"/>
                          <a14:foregroundMark x1="32612" y1="33435" x2="40100" y2="38931"/>
                          <a14:foregroundMark x1="53245" y1="28397" x2="61231" y2="40305"/>
                          <a14:foregroundMark x1="66556" y1="48244" x2="69717" y2="49924"/>
                          <a14:foregroundMark x1="25790" y1="46412" x2="30116" y2="50076"/>
                        </a14:backgroundRemoval>
                      </a14:imgEffect>
                    </a14:imgLayer>
                  </a14:imgProps>
                </a:ext>
              </a:extLst>
            </a:blip>
            <a:stretch>
              <a:fillRect/>
            </a:stretch>
          </p:blipFill>
          <p:spPr>
            <a:xfrm>
              <a:off x="2415945" y="1581445"/>
              <a:ext cx="4183662" cy="4559565"/>
            </a:xfrm>
            <a:prstGeom prst="rect">
              <a:avLst/>
            </a:prstGeom>
          </p:spPr>
        </p:pic>
        <p:sp>
          <p:nvSpPr>
            <p:cNvPr id="11" name="Rectangle 10"/>
            <p:cNvSpPr/>
            <p:nvPr/>
          </p:nvSpPr>
          <p:spPr>
            <a:xfrm>
              <a:off x="2756794" y="4394684"/>
              <a:ext cx="3381290" cy="954107"/>
            </a:xfrm>
            <a:prstGeom prst="rect">
              <a:avLst/>
            </a:prstGeom>
          </p:spPr>
          <p:txBody>
            <a:bodyPr wrap="square">
              <a:spAutoFit/>
            </a:bodyPr>
            <a:lstStyle/>
            <a:p>
              <a:pPr lvl="0" algn="ctr"/>
              <a:r>
                <a:rPr lang="en-US" sz="2800" dirty="0" err="1">
                  <a:solidFill>
                    <a:srgbClr val="000000"/>
                  </a:solidFill>
                  <a:latin typeface="Nunito Black" pitchFamily="2" charset="0"/>
                </a:rPr>
                <a:t>Chú</a:t>
              </a:r>
              <a:r>
                <a:rPr lang="en-US" sz="2800" dirty="0">
                  <a:solidFill>
                    <a:srgbClr val="000000"/>
                  </a:solidFill>
                  <a:latin typeface="Nunito Black" pitchFamily="2" charset="0"/>
                </a:rPr>
                <a:t>, </a:t>
              </a:r>
              <a:r>
                <a:rPr lang="en-US" sz="2800" dirty="0" err="1">
                  <a:solidFill>
                    <a:srgbClr val="000000"/>
                  </a:solidFill>
                  <a:latin typeface="Nunito Black" pitchFamily="2" charset="0"/>
                </a:rPr>
                <a:t>thím</a:t>
              </a:r>
              <a:r>
                <a:rPr lang="vi-VN" sz="2800" dirty="0">
                  <a:solidFill>
                    <a:srgbClr val="000000"/>
                  </a:solidFill>
                  <a:latin typeface="Nunito Black" pitchFamily="2" charset="0"/>
                </a:rPr>
                <a:t>, bác, </a:t>
              </a:r>
              <a:endParaRPr lang="en-US" sz="2800" dirty="0">
                <a:solidFill>
                  <a:srgbClr val="000000"/>
                </a:solidFill>
                <a:latin typeface="Nunito Black" pitchFamily="2" charset="0"/>
              </a:endParaRPr>
            </a:p>
            <a:p>
              <a:pPr lvl="0" algn="ctr"/>
              <a:r>
                <a:rPr lang="vi-VN" sz="2800" dirty="0">
                  <a:solidFill>
                    <a:srgbClr val="000000"/>
                  </a:solidFill>
                  <a:latin typeface="Nunito Black" pitchFamily="2" charset="0"/>
                </a:rPr>
                <a:t>cô, </a:t>
              </a:r>
              <a:r>
                <a:rPr lang="en-US" sz="2800" dirty="0" err="1">
                  <a:solidFill>
                    <a:srgbClr val="000000"/>
                  </a:solidFill>
                  <a:latin typeface="Nunito Black" pitchFamily="2" charset="0"/>
                </a:rPr>
                <a:t>anh</a:t>
              </a:r>
              <a:r>
                <a:rPr lang="en-US" sz="2800" dirty="0">
                  <a:solidFill>
                    <a:srgbClr val="000000"/>
                  </a:solidFill>
                  <a:latin typeface="Nunito Black" pitchFamily="2" charset="0"/>
                </a:rPr>
                <a:t>, </a:t>
              </a:r>
              <a:r>
                <a:rPr lang="en-US" sz="2800" dirty="0" err="1">
                  <a:solidFill>
                    <a:srgbClr val="000000"/>
                  </a:solidFill>
                  <a:latin typeface="Nunito Black" pitchFamily="2" charset="0"/>
                </a:rPr>
                <a:t>chị</a:t>
              </a:r>
              <a:r>
                <a:rPr lang="en-US" sz="2800" dirty="0">
                  <a:solidFill>
                    <a:srgbClr val="000000"/>
                  </a:solidFill>
                  <a:latin typeface="Nunito Black" pitchFamily="2" charset="0"/>
                </a:rPr>
                <a:t>, </a:t>
              </a:r>
              <a:r>
                <a:rPr lang="en-US" sz="2800" dirty="0" err="1">
                  <a:solidFill>
                    <a:srgbClr val="000000"/>
                  </a:solidFill>
                  <a:latin typeface="Nunito Black" pitchFamily="2" charset="0"/>
                </a:rPr>
                <a:t>em</a:t>
              </a:r>
              <a:r>
                <a:rPr lang="en-US" sz="2800" dirty="0">
                  <a:solidFill>
                    <a:srgbClr val="000000"/>
                  </a:solidFill>
                  <a:latin typeface="Nunito Black" pitchFamily="2" charset="0"/>
                </a:rPr>
                <a:t>,...</a:t>
              </a:r>
              <a:endParaRPr lang="vi-VN" sz="2800" dirty="0">
                <a:solidFill>
                  <a:srgbClr val="000000"/>
                </a:solidFill>
                <a:latin typeface="Nunito Black" pitchFamily="2" charset="0"/>
              </a:endParaRPr>
            </a:p>
          </p:txBody>
        </p:sp>
      </p:grpSp>
      <p:grpSp>
        <p:nvGrpSpPr>
          <p:cNvPr id="17" name="Group 16"/>
          <p:cNvGrpSpPr/>
          <p:nvPr/>
        </p:nvGrpSpPr>
        <p:grpSpPr>
          <a:xfrm>
            <a:off x="6314279" y="1581444"/>
            <a:ext cx="4074402" cy="4559565"/>
            <a:chOff x="6314279" y="1581445"/>
            <a:chExt cx="4074402" cy="4439770"/>
          </a:xfrm>
        </p:grpSpPr>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2993" b="97007" l="2717" r="97283">
                          <a14:foregroundMark x1="27446" y1="20200" x2="41576" y2="33416"/>
                          <a14:foregroundMark x1="52717" y1="21696" x2="63587" y2="33666"/>
                          <a14:foregroundMark x1="55707" y1="10973" x2="67663" y2="21197"/>
                        </a14:backgroundRemoval>
                      </a14:imgEffect>
                    </a14:imgLayer>
                  </a14:imgProps>
                </a:ext>
              </a:extLst>
            </a:blip>
            <a:stretch>
              <a:fillRect/>
            </a:stretch>
          </p:blipFill>
          <p:spPr>
            <a:xfrm>
              <a:off x="6314279" y="1581445"/>
              <a:ext cx="4074402" cy="4439770"/>
            </a:xfrm>
            <a:prstGeom prst="rect">
              <a:avLst/>
            </a:prstGeom>
          </p:spPr>
        </p:pic>
        <p:sp>
          <p:nvSpPr>
            <p:cNvPr id="20" name="Rectangle 19"/>
            <p:cNvSpPr/>
            <p:nvPr/>
          </p:nvSpPr>
          <p:spPr>
            <a:xfrm>
              <a:off x="6809333" y="4410957"/>
              <a:ext cx="3084293" cy="954107"/>
            </a:xfrm>
            <a:prstGeom prst="rect">
              <a:avLst/>
            </a:prstGeom>
          </p:spPr>
          <p:txBody>
            <a:bodyPr wrap="square">
              <a:spAutoFit/>
            </a:bodyPr>
            <a:lstStyle/>
            <a:p>
              <a:pPr lvl="0" algn="ctr"/>
              <a:r>
                <a:rPr lang="vi-VN" sz="2800" dirty="0">
                  <a:solidFill>
                    <a:srgbClr val="000000"/>
                  </a:solidFill>
                  <a:latin typeface="Nunito Black" pitchFamily="2" charset="0"/>
                </a:rPr>
                <a:t>bác, </a:t>
              </a:r>
              <a:r>
                <a:rPr lang="en-US" sz="2800" dirty="0" err="1">
                  <a:solidFill>
                    <a:srgbClr val="000000"/>
                  </a:solidFill>
                  <a:latin typeface="Nunito Black" pitchFamily="2" charset="0"/>
                </a:rPr>
                <a:t>dì</a:t>
              </a:r>
              <a:r>
                <a:rPr lang="en-US" sz="2800" dirty="0">
                  <a:solidFill>
                    <a:srgbClr val="000000"/>
                  </a:solidFill>
                  <a:latin typeface="Nunito Black" pitchFamily="2" charset="0"/>
                </a:rPr>
                <a:t>, </a:t>
              </a:r>
              <a:r>
                <a:rPr lang="en-US" sz="2800" dirty="0" err="1">
                  <a:solidFill>
                    <a:srgbClr val="000000"/>
                  </a:solidFill>
                  <a:latin typeface="Nunito Black" pitchFamily="2" charset="0"/>
                </a:rPr>
                <a:t>cậu</a:t>
              </a:r>
              <a:r>
                <a:rPr lang="en-US" sz="2800" dirty="0">
                  <a:solidFill>
                    <a:srgbClr val="000000"/>
                  </a:solidFill>
                  <a:latin typeface="Nunito Black" pitchFamily="2" charset="0"/>
                </a:rPr>
                <a:t> </a:t>
              </a:r>
              <a:r>
                <a:rPr lang="en-US" sz="2800" dirty="0" err="1">
                  <a:solidFill>
                    <a:srgbClr val="000000"/>
                  </a:solidFill>
                  <a:latin typeface="Nunito Black" pitchFamily="2" charset="0"/>
                </a:rPr>
                <a:t>mợ</a:t>
              </a:r>
              <a:r>
                <a:rPr lang="vi-VN" sz="2800" dirty="0">
                  <a:solidFill>
                    <a:srgbClr val="000000"/>
                  </a:solidFill>
                  <a:latin typeface="Nunito Black" pitchFamily="2" charset="0"/>
                </a:rPr>
                <a:t>, </a:t>
              </a:r>
              <a:r>
                <a:rPr lang="en-US" sz="2800" dirty="0" err="1">
                  <a:solidFill>
                    <a:srgbClr val="000000"/>
                  </a:solidFill>
                  <a:latin typeface="Nunito Black" pitchFamily="2" charset="0"/>
                </a:rPr>
                <a:t>anh</a:t>
              </a:r>
              <a:r>
                <a:rPr lang="en-US" sz="2800" dirty="0">
                  <a:solidFill>
                    <a:srgbClr val="000000"/>
                  </a:solidFill>
                  <a:latin typeface="Nunito Black" pitchFamily="2" charset="0"/>
                </a:rPr>
                <a:t>, </a:t>
              </a:r>
              <a:r>
                <a:rPr lang="en-US" sz="2800" dirty="0" err="1">
                  <a:solidFill>
                    <a:srgbClr val="000000"/>
                  </a:solidFill>
                  <a:latin typeface="Nunito Black" pitchFamily="2" charset="0"/>
                </a:rPr>
                <a:t>chị</a:t>
              </a:r>
              <a:r>
                <a:rPr lang="en-US" sz="2800" dirty="0">
                  <a:solidFill>
                    <a:srgbClr val="000000"/>
                  </a:solidFill>
                  <a:latin typeface="Nunito Black" pitchFamily="2" charset="0"/>
                </a:rPr>
                <a:t>, </a:t>
              </a:r>
              <a:r>
                <a:rPr lang="en-US" sz="2800" dirty="0" err="1">
                  <a:solidFill>
                    <a:srgbClr val="000000"/>
                  </a:solidFill>
                  <a:latin typeface="Nunito Black" pitchFamily="2" charset="0"/>
                </a:rPr>
                <a:t>em</a:t>
              </a:r>
              <a:r>
                <a:rPr lang="en-US" sz="2800" dirty="0">
                  <a:solidFill>
                    <a:srgbClr val="000000"/>
                  </a:solidFill>
                  <a:latin typeface="Nunito Black" pitchFamily="2" charset="0"/>
                </a:rPr>
                <a:t>,....</a:t>
              </a:r>
              <a:endParaRPr lang="vi-VN" sz="2800" dirty="0">
                <a:solidFill>
                  <a:srgbClr val="000000"/>
                </a:solidFill>
                <a:latin typeface="Nunito Black" pitchFamily="2" charset="0"/>
              </a:endParaRPr>
            </a:p>
          </p:txBody>
        </p:sp>
      </p:grpSp>
      <p:sp>
        <p:nvSpPr>
          <p:cNvPr id="24" name="Rounded Rectangle 23"/>
          <p:cNvSpPr/>
          <p:nvPr/>
        </p:nvSpPr>
        <p:spPr>
          <a:xfrm>
            <a:off x="3691443" y="5883635"/>
            <a:ext cx="1511992" cy="653484"/>
          </a:xfrm>
          <a:prstGeom prst="roundRect">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Bên</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nội</a:t>
            </a:r>
            <a:endParaRPr kumimoji="0" lang="vi-VN"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9" name="Rounded Rectangle 28"/>
          <p:cNvSpPr/>
          <p:nvPr/>
        </p:nvSpPr>
        <p:spPr>
          <a:xfrm>
            <a:off x="7392009" y="5841958"/>
            <a:ext cx="1899395" cy="675216"/>
          </a:xfrm>
          <a:prstGeom prst="roundRect">
            <a:avLst/>
          </a:prstGeom>
          <a:solidFill>
            <a:srgbClr val="FFC00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Bên</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ngoại</a:t>
            </a:r>
            <a:endParaRPr kumimoji="0" lang="vi-VN"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30" name="Rounded Rectangle 29"/>
          <p:cNvSpPr/>
          <p:nvPr/>
        </p:nvSpPr>
        <p:spPr>
          <a:xfrm>
            <a:off x="189259" y="2209476"/>
            <a:ext cx="2029968" cy="2185208"/>
          </a:xfrm>
          <a:prstGeom prst="round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Chú</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ý: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số</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từ</a:t>
            </a:r>
            <a:endParaRPr lang="en-US" sz="2800" b="1" kern="0" dirty="0">
              <a:solidFill>
                <a:schemeClr val="bg1"/>
              </a:solidFill>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thuộc</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cả</a:t>
            </a:r>
            <a:endParaRPr lang="en-US" sz="2800" b="1" kern="0" dirty="0">
              <a:solidFill>
                <a:schemeClr val="bg1"/>
              </a:solidFill>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2 </a:t>
            </a:r>
            <a:r>
              <a:rPr kumimoji="0" lang="en-US" sz="28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nhóm</a:t>
            </a:r>
            <a:endParaRPr kumimoji="0" lang="vi-VN"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023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xit" presetSubtype="0" fill="hold" grpId="1" nodeType="withEffect">
                                  <p:stCondLst>
                                    <p:cond delay="0"/>
                                  </p:stCondLst>
                                  <p:childTnLst>
                                    <p:animEffect transition="out" filter="fad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5"/>
                                        </p:tgtEl>
                                      </p:cBhvr>
                                    </p:animEffect>
                                    <p:set>
                                      <p:cBhvr>
                                        <p:cTn id="33" dur="1" fill="hold">
                                          <p:stCondLst>
                                            <p:cond delay="499"/>
                                          </p:stCondLst>
                                        </p:cTn>
                                        <p:tgtEl>
                                          <p:spTgt spid="2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5" grpId="0" animBg="1"/>
      <p:bldP spid="25" grpId="1" animBg="1"/>
      <p:bldP spid="24" grpId="0" animBg="1"/>
      <p:bldP spid="29" grpId="0" animBg="1"/>
      <p:bldP spid="30" grpId="0" animBg="1"/>
      <p:bldP spid="3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93555" y="144441"/>
            <a:ext cx="11921189" cy="1079126"/>
            <a:chOff x="-286668" y="62145"/>
            <a:chExt cx="10627268" cy="1079126"/>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5"/>
              <a:ext cx="9815789" cy="1079126"/>
            </a:xfrm>
            <a:prstGeom prst="rect">
              <a:avLst/>
            </a:prstGeom>
          </p:spPr>
        </p:pic>
        <p:sp>
          <p:nvSpPr>
            <p:cNvPr id="2" name="Rectangle 1"/>
            <p:cNvSpPr/>
            <p:nvPr/>
          </p:nvSpPr>
          <p:spPr>
            <a:xfrm>
              <a:off x="440182" y="309320"/>
              <a:ext cx="9900418" cy="584775"/>
            </a:xfrm>
            <a:prstGeom prst="rect">
              <a:avLst/>
            </a:prstGeom>
          </p:spPr>
          <p:txBody>
            <a:bodyPr wrap="square">
              <a:spAutoFit/>
            </a:bodyPr>
            <a:lstStyle/>
            <a:p>
              <a:pPr lvl="0"/>
              <a:r>
                <a:rPr lang="en-US" sz="3200" b="1" dirty="0">
                  <a:solidFill>
                    <a:prstClr val="black"/>
                  </a:solidFill>
                  <a:latin typeface="Nunito Black" pitchFamily="2" charset="0"/>
                </a:rPr>
                <a:t>3</a:t>
              </a:r>
              <a:r>
                <a:rPr lang="en-US" sz="3200" dirty="0">
                  <a:solidFill>
                    <a:prstClr val="black"/>
                  </a:solidFill>
                  <a:latin typeface="Nunito Black" pitchFamily="2" charset="0"/>
                </a:rPr>
                <a:t>. </a:t>
              </a:r>
              <a:r>
                <a:rPr lang="en-US" sz="3200" b="1" i="1" dirty="0">
                  <a:solidFill>
                    <a:srgbClr val="000000"/>
                  </a:solidFill>
                  <a:latin typeface="Nunito Black" pitchFamily="2" charset="0"/>
                </a:rPr>
                <a:t>D</a:t>
              </a:r>
              <a:r>
                <a:rPr lang="vi-VN" sz="3200" b="1" i="1" dirty="0">
                  <a:solidFill>
                    <a:srgbClr val="000000"/>
                  </a:solidFill>
                  <a:latin typeface="Nunito Black" pitchFamily="2" charset="0"/>
                </a:rPr>
                <a:t>ấu hai chấm </a:t>
              </a:r>
              <a:r>
                <a:rPr lang="vi-VN" sz="3200" b="1" dirty="0">
                  <a:solidFill>
                    <a:srgbClr val="000000"/>
                  </a:solidFill>
                  <a:latin typeface="Nunito Black" pitchFamily="2" charset="0"/>
                </a:rPr>
                <a:t>trong câu sau</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dùng</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để</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làm</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gì</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7" name="Flowchart: Alternate Process 6"/>
          <p:cNvSpPr/>
          <p:nvPr/>
        </p:nvSpPr>
        <p:spPr>
          <a:xfrm>
            <a:off x="1120593" y="1470742"/>
            <a:ext cx="10259568" cy="1709928"/>
          </a:xfrm>
          <a:prstGeom prst="flowChartAlternateProcess">
            <a:avLst/>
          </a:prstGeom>
          <a:solidFill>
            <a:schemeClr val="bg1"/>
          </a:solidFill>
          <a:ln w="28575">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Cảnh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vật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xung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quanh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tôi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đều</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thay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đổi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vì</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chính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lòng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tôi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đang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có</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sự</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thay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đổi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lớn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hôm</a:t>
            </a:r>
            <a:r>
              <a:rPr lang="en-US" sz="3200" dirty="0">
                <a:solidFill>
                  <a:srgbClr val="000000"/>
                </a:solidFill>
                <a:latin typeface="Cambria" panose="02040503050406030204" pitchFamily="18" charset="0"/>
                <a:ea typeface="Cambria" panose="02040503050406030204" pitchFamily="18" charset="0"/>
              </a:rPr>
              <a:t> nay </a:t>
            </a:r>
            <a:r>
              <a:rPr lang="en-US" sz="3200" dirty="0" err="1">
                <a:solidFill>
                  <a:srgbClr val="000000"/>
                </a:solidFill>
                <a:latin typeface="Cambria" panose="02040503050406030204" pitchFamily="18" charset="0"/>
                <a:ea typeface="Cambria" panose="02040503050406030204" pitchFamily="18" charset="0"/>
              </a:rPr>
              <a:t>tôi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học</a:t>
            </a:r>
            <a:r>
              <a:rPr lang="en-US" sz="3200" dirty="0">
                <a:solidFill>
                  <a:srgbClr val="000000"/>
                </a:solidFill>
                <a:latin typeface="Cambria" panose="02040503050406030204" pitchFamily="18" charset="0"/>
                <a:ea typeface="Cambria" panose="02040503050406030204" pitchFamily="18" charset="0"/>
              </a:rPr>
              <a:t>.</a:t>
            </a:r>
          </a:p>
          <a:p>
            <a:pPr lvl="0" algn="r"/>
            <a:r>
              <a:rPr lang="en-US" sz="3200" dirty="0">
                <a:solidFill>
                  <a:srgbClr val="000000"/>
                </a:solidFill>
                <a:latin typeface="Cambria" panose="02040503050406030204" pitchFamily="18" charset="0"/>
                <a:ea typeface="Cambria" panose="02040503050406030204" pitchFamily="18" charset="0"/>
              </a:rPr>
              <a:t>(</a:t>
            </a:r>
            <a:r>
              <a:rPr lang="en-US" sz="3200" i="1" dirty="0">
                <a:solidFill>
                  <a:srgbClr val="000000"/>
                </a:solidFill>
                <a:latin typeface="Cambria" panose="02040503050406030204" pitchFamily="18" charset="0"/>
                <a:ea typeface="Cambria" panose="02040503050406030204" pitchFamily="18" charset="0"/>
              </a:rPr>
              <a:t>Theo</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Thanh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Tịnh</a:t>
            </a:r>
            <a:r>
              <a:rPr lang="en-US" sz="3200" dirty="0">
                <a:solidFill>
                  <a:srgbClr val="000000"/>
                </a:solidFill>
                <a:latin typeface="Cambria" panose="02040503050406030204" pitchFamily="18" charset="0"/>
                <a:ea typeface="Cambria" panose="02040503050406030204" pitchFamily="18" charset="0"/>
              </a:rPr>
              <a:t>)</a:t>
            </a:r>
          </a:p>
        </p:txBody>
      </p:sp>
      <p:grpSp>
        <p:nvGrpSpPr>
          <p:cNvPr id="8" name="Group 7">
            <a:extLst>
              <a:ext uri="{FF2B5EF4-FFF2-40B4-BE49-F238E27FC236}">
                <a16:creationId xmlns:a16="http://schemas.microsoft.com/office/drawing/2014/main" id="{7C63C92D-84AA-4FBF-4C07-278825C6C1AC}"/>
              </a:ext>
            </a:extLst>
          </p:cNvPr>
          <p:cNvGrpSpPr/>
          <p:nvPr/>
        </p:nvGrpSpPr>
        <p:grpSpPr>
          <a:xfrm>
            <a:off x="2261081" y="2979567"/>
            <a:ext cx="5790664" cy="1166161"/>
            <a:chOff x="1738784" y="2685603"/>
            <a:chExt cx="4471619" cy="1276449"/>
          </a:xfrm>
        </p:grpSpPr>
        <p:sp>
          <p:nvSpPr>
            <p:cNvPr id="9" name="Freeform: Shape 8">
              <a:extLst>
                <a:ext uri="{FF2B5EF4-FFF2-40B4-BE49-F238E27FC236}">
                  <a16:creationId xmlns:a16="http://schemas.microsoft.com/office/drawing/2014/main" id="{58245217-77D1-04F5-1A0F-ACEC991A9615}"/>
                </a:ext>
              </a:extLst>
            </p:cNvPr>
            <p:cNvSpPr/>
            <p:nvPr/>
          </p:nvSpPr>
          <p:spPr>
            <a:xfrm>
              <a:off x="1738784" y="2685603"/>
              <a:ext cx="4257846" cy="1276449"/>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ECFF"/>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a:solidFill>
                  <a:srgbClr val="FFFFFF"/>
                </a:solidFill>
                <a:latin typeface="UTM Avo" panose="02040603050506020204" pitchFamily="18" charset="0"/>
                <a:sym typeface="Arial"/>
              </a:endParaRPr>
            </a:p>
          </p:txBody>
        </p:sp>
        <p:sp>
          <p:nvSpPr>
            <p:cNvPr id="10" name="TextBox 9">
              <a:extLst>
                <a:ext uri="{FF2B5EF4-FFF2-40B4-BE49-F238E27FC236}">
                  <a16:creationId xmlns:a16="http://schemas.microsoft.com/office/drawing/2014/main" id="{F5BD5560-E7D2-6AC8-9D2C-A6505DFA0F3C}"/>
                </a:ext>
              </a:extLst>
            </p:cNvPr>
            <p:cNvSpPr txBox="1"/>
            <p:nvPr/>
          </p:nvSpPr>
          <p:spPr>
            <a:xfrm>
              <a:off x="1741069" y="3023890"/>
              <a:ext cx="4469334" cy="80532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2800" b="1" kern="0" dirty="0">
                  <a:latin typeface="Cambria" panose="02040503050406030204" pitchFamily="18" charset="0"/>
                  <a:ea typeface="Cambria" panose="02040503050406030204" pitchFamily="18" charset="0"/>
                  <a:sym typeface="Arial"/>
                </a:rPr>
                <a:t>a. </a:t>
              </a:r>
              <a:r>
                <a:rPr lang="en-US" sz="2800" b="1" kern="0" dirty="0" err="1">
                  <a:latin typeface="Cambria" panose="02040503050406030204" pitchFamily="18" charset="0"/>
                  <a:ea typeface="Cambria" panose="02040503050406030204" pitchFamily="18" charset="0"/>
                  <a:sym typeface="Arial"/>
                </a:rPr>
                <a:t>Để</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báo</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hiệu</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lời</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nói</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trực</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tiếp</a:t>
              </a:r>
              <a:endParaRPr lang="vi-VN" sz="2800" b="1" kern="0" dirty="0">
                <a:latin typeface="Cambria" panose="02040503050406030204" pitchFamily="18" charset="0"/>
                <a:ea typeface="Cambria" panose="02040503050406030204" pitchFamily="18" charset="0"/>
                <a:sym typeface="Arial"/>
              </a:endParaRPr>
            </a:p>
          </p:txBody>
        </p:sp>
      </p:grpSp>
      <p:grpSp>
        <p:nvGrpSpPr>
          <p:cNvPr id="11" name="Group 10">
            <a:extLst>
              <a:ext uri="{FF2B5EF4-FFF2-40B4-BE49-F238E27FC236}">
                <a16:creationId xmlns:a16="http://schemas.microsoft.com/office/drawing/2014/main" id="{7C63C92D-84AA-4FBF-4C07-278825C6C1AC}"/>
              </a:ext>
            </a:extLst>
          </p:cNvPr>
          <p:cNvGrpSpPr/>
          <p:nvPr/>
        </p:nvGrpSpPr>
        <p:grpSpPr>
          <a:xfrm>
            <a:off x="3660220" y="4071707"/>
            <a:ext cx="5710206" cy="1109667"/>
            <a:chOff x="1738784" y="2846556"/>
            <a:chExt cx="4409488" cy="1214612"/>
          </a:xfrm>
        </p:grpSpPr>
        <p:sp>
          <p:nvSpPr>
            <p:cNvPr id="12" name="Freeform: Shape 8">
              <a:extLst>
                <a:ext uri="{FF2B5EF4-FFF2-40B4-BE49-F238E27FC236}">
                  <a16:creationId xmlns:a16="http://schemas.microsoft.com/office/drawing/2014/main" id="{58245217-77D1-04F5-1A0F-ACEC991A9615}"/>
                </a:ext>
              </a:extLst>
            </p:cNvPr>
            <p:cNvSpPr/>
            <p:nvPr/>
          </p:nvSpPr>
          <p:spPr>
            <a:xfrm>
              <a:off x="1738784" y="2846556"/>
              <a:ext cx="4257846" cy="1214612"/>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ECFF"/>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a:solidFill>
                  <a:srgbClr val="FFFFFF"/>
                </a:solidFill>
                <a:latin typeface="UTM Avo" panose="02040603050506020204" pitchFamily="18" charset="0"/>
                <a:sym typeface="Arial"/>
              </a:endParaRPr>
            </a:p>
          </p:txBody>
        </p:sp>
        <p:sp>
          <p:nvSpPr>
            <p:cNvPr id="13" name="TextBox 12">
              <a:extLst>
                <a:ext uri="{FF2B5EF4-FFF2-40B4-BE49-F238E27FC236}">
                  <a16:creationId xmlns:a16="http://schemas.microsoft.com/office/drawing/2014/main" id="{F5BD5560-E7D2-6AC8-9D2C-A6505DFA0F3C}"/>
                </a:ext>
              </a:extLst>
            </p:cNvPr>
            <p:cNvSpPr txBox="1"/>
            <p:nvPr/>
          </p:nvSpPr>
          <p:spPr>
            <a:xfrm>
              <a:off x="1809731" y="3140084"/>
              <a:ext cx="4338541" cy="80532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2800" b="1" kern="0" dirty="0">
                  <a:latin typeface="Cambria" panose="02040503050406030204" pitchFamily="18" charset="0"/>
                  <a:ea typeface="Cambria" panose="02040503050406030204" pitchFamily="18" charset="0"/>
                  <a:sym typeface="Arial"/>
                </a:rPr>
                <a:t>b. </a:t>
              </a:r>
              <a:r>
                <a:rPr lang="en-US" sz="2800" b="1" kern="0" dirty="0" err="1">
                  <a:latin typeface="Cambria" panose="02040503050406030204" pitchFamily="18" charset="0"/>
                  <a:ea typeface="Cambria" panose="02040503050406030204" pitchFamily="18" charset="0"/>
                  <a:sym typeface="Arial"/>
                </a:rPr>
                <a:t>Để</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báo</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hiệu</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phần</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giải</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thích</a:t>
              </a:r>
              <a:endParaRPr lang="vi-VN" sz="2800" b="1" kern="0" dirty="0">
                <a:latin typeface="Cambria" panose="02040503050406030204" pitchFamily="18" charset="0"/>
                <a:ea typeface="Cambria" panose="02040503050406030204" pitchFamily="18" charset="0"/>
                <a:sym typeface="Arial"/>
              </a:endParaRPr>
            </a:p>
          </p:txBody>
        </p:sp>
      </p:grpSp>
      <p:grpSp>
        <p:nvGrpSpPr>
          <p:cNvPr id="14" name="Group 13">
            <a:extLst>
              <a:ext uri="{FF2B5EF4-FFF2-40B4-BE49-F238E27FC236}">
                <a16:creationId xmlns:a16="http://schemas.microsoft.com/office/drawing/2014/main" id="{7C63C92D-84AA-4FBF-4C07-278825C6C1AC}"/>
              </a:ext>
            </a:extLst>
          </p:cNvPr>
          <p:cNvGrpSpPr/>
          <p:nvPr/>
        </p:nvGrpSpPr>
        <p:grpSpPr>
          <a:xfrm>
            <a:off x="4239680" y="5181374"/>
            <a:ext cx="5710203" cy="1323385"/>
            <a:chOff x="1738784" y="2612627"/>
            <a:chExt cx="4409486" cy="1448543"/>
          </a:xfrm>
        </p:grpSpPr>
        <p:sp>
          <p:nvSpPr>
            <p:cNvPr id="15" name="Freeform: Shape 8">
              <a:extLst>
                <a:ext uri="{FF2B5EF4-FFF2-40B4-BE49-F238E27FC236}">
                  <a16:creationId xmlns:a16="http://schemas.microsoft.com/office/drawing/2014/main" id="{58245217-77D1-04F5-1A0F-ACEC991A9615}"/>
                </a:ext>
              </a:extLst>
            </p:cNvPr>
            <p:cNvSpPr/>
            <p:nvPr/>
          </p:nvSpPr>
          <p:spPr>
            <a:xfrm>
              <a:off x="1966586" y="2612627"/>
              <a:ext cx="3842166" cy="144854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ECFF"/>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a:solidFill>
                  <a:srgbClr val="FFFFFF"/>
                </a:solidFill>
                <a:latin typeface="UTM Avo" panose="02040603050506020204" pitchFamily="18" charset="0"/>
                <a:sym typeface="Arial"/>
              </a:endParaRPr>
            </a:p>
          </p:txBody>
        </p:sp>
        <p:sp>
          <p:nvSpPr>
            <p:cNvPr id="16" name="TextBox 15">
              <a:extLst>
                <a:ext uri="{FF2B5EF4-FFF2-40B4-BE49-F238E27FC236}">
                  <a16:creationId xmlns:a16="http://schemas.microsoft.com/office/drawing/2014/main" id="{F5BD5560-E7D2-6AC8-9D2C-A6505DFA0F3C}"/>
                </a:ext>
              </a:extLst>
            </p:cNvPr>
            <p:cNvSpPr txBox="1"/>
            <p:nvPr/>
          </p:nvSpPr>
          <p:spPr>
            <a:xfrm>
              <a:off x="1738784" y="3033103"/>
              <a:ext cx="4409486" cy="80532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2800" b="1" kern="0" dirty="0">
                  <a:latin typeface="Cambria" panose="02040503050406030204" pitchFamily="18" charset="0"/>
                  <a:ea typeface="Cambria" panose="02040503050406030204" pitchFamily="18" charset="0"/>
                  <a:sym typeface="Arial"/>
                </a:rPr>
                <a:t>c. </a:t>
              </a:r>
              <a:r>
                <a:rPr lang="en-US" sz="2800" b="1" kern="0" dirty="0" err="1">
                  <a:latin typeface="Cambria" panose="02040503050406030204" pitchFamily="18" charset="0"/>
                  <a:ea typeface="Cambria" panose="02040503050406030204" pitchFamily="18" charset="0"/>
                  <a:sym typeface="Arial"/>
                </a:rPr>
                <a:t>Để</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báo</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hiệu</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phần</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liệt</a:t>
              </a:r>
              <a:r>
                <a:rPr lang="en-US" sz="2800" b="1" kern="0" dirty="0">
                  <a:latin typeface="Cambria" panose="02040503050406030204" pitchFamily="18" charset="0"/>
                  <a:ea typeface="Cambria" panose="02040503050406030204" pitchFamily="18" charset="0"/>
                  <a:sym typeface="Arial"/>
                </a:rPr>
                <a:t> </a:t>
              </a:r>
              <a:r>
                <a:rPr lang="en-US" sz="2800" b="1" kern="0" dirty="0" err="1">
                  <a:latin typeface="Cambria" panose="02040503050406030204" pitchFamily="18" charset="0"/>
                  <a:ea typeface="Cambria" panose="02040503050406030204" pitchFamily="18" charset="0"/>
                  <a:sym typeface="Arial"/>
                </a:rPr>
                <a:t>kê</a:t>
              </a:r>
              <a:endParaRPr lang="vi-VN" sz="2800" b="1" kern="0" dirty="0">
                <a:latin typeface="Cambria" panose="02040503050406030204" pitchFamily="18" charset="0"/>
                <a:ea typeface="Cambria" panose="02040503050406030204" pitchFamily="18" charset="0"/>
                <a:sym typeface="Arial"/>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21739" y1="37500" x2="44022" y2="32292"/>
                        <a14:foregroundMark x1="31522" y1="72917" x2="30978" y2="80556"/>
                      </a14:backgroundRemoval>
                    </a14:imgEffect>
                  </a14:imgLayer>
                </a14:imgProps>
              </a:ext>
            </a:extLst>
          </a:blip>
          <a:stretch>
            <a:fillRect/>
          </a:stretch>
        </p:blipFill>
        <p:spPr>
          <a:xfrm>
            <a:off x="276210" y="4857474"/>
            <a:ext cx="2243522" cy="1755800"/>
          </a:xfrm>
          <a:prstGeom prst="rect">
            <a:avLst/>
          </a:prstGeom>
        </p:spPr>
      </p:pic>
      <p:grpSp>
        <p:nvGrpSpPr>
          <p:cNvPr id="17" name="Group 16"/>
          <p:cNvGrpSpPr/>
          <p:nvPr/>
        </p:nvGrpSpPr>
        <p:grpSpPr>
          <a:xfrm>
            <a:off x="1014983" y="3427846"/>
            <a:ext cx="3230837" cy="1617304"/>
            <a:chOff x="392020" y="2939391"/>
            <a:chExt cx="3730481" cy="1752335"/>
          </a:xfrm>
        </p:grpSpPr>
        <p:sp>
          <p:nvSpPr>
            <p:cNvPr id="18" name="Cloud 17"/>
            <p:cNvSpPr/>
            <p:nvPr/>
          </p:nvSpPr>
          <p:spPr>
            <a:xfrm>
              <a:off x="392020" y="2939391"/>
              <a:ext cx="3730481" cy="1752335"/>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19" name="Rectangle 18"/>
            <p:cNvSpPr/>
            <p:nvPr/>
          </p:nvSpPr>
          <p:spPr>
            <a:xfrm>
              <a:off x="872267" y="3158423"/>
              <a:ext cx="2902158" cy="1300546"/>
            </a:xfrm>
            <a:prstGeom prst="rect">
              <a:avLst/>
            </a:prstGeom>
          </p:spPr>
          <p:txBody>
            <a:bodyPr wrap="square">
              <a:spAutoFit/>
            </a:bodyPr>
            <a:lstStyle/>
            <a:p>
              <a:pPr lvl="0" algn="just"/>
              <a:r>
                <a:rPr lang="en-US" sz="2400" dirty="0" err="1">
                  <a:solidFill>
                    <a:prstClr val="white"/>
                  </a:solidFill>
                  <a:latin typeface="Nunito Black" pitchFamily="2" charset="0"/>
                </a:rPr>
                <a:t>Em</a:t>
              </a:r>
              <a:r>
                <a:rPr lang="en-US" sz="2400" dirty="0">
                  <a:solidFill>
                    <a:prstClr val="white"/>
                  </a:solidFill>
                  <a:latin typeface="Nunito Black" pitchFamily="2" charset="0"/>
                </a:rPr>
                <a:t> </a:t>
              </a:r>
              <a:r>
                <a:rPr lang="en-US" sz="2400" dirty="0" err="1">
                  <a:solidFill>
                    <a:prstClr val="white"/>
                  </a:solidFill>
                  <a:latin typeface="Nunito Black" pitchFamily="2" charset="0"/>
                </a:rPr>
                <a:t>hãy</a:t>
              </a:r>
              <a:r>
                <a:rPr lang="en-US" sz="2400" dirty="0">
                  <a:solidFill>
                    <a:prstClr val="white"/>
                  </a:solidFill>
                  <a:latin typeface="Nunito Black" pitchFamily="2" charset="0"/>
                </a:rPr>
                <a:t> </a:t>
              </a:r>
              <a:r>
                <a:rPr lang="en-US" sz="2400" dirty="0" err="1">
                  <a:solidFill>
                    <a:prstClr val="white"/>
                  </a:solidFill>
                  <a:latin typeface="Nunito Black" pitchFamily="2" charset="0"/>
                </a:rPr>
                <a:t>nhớ</a:t>
              </a:r>
              <a:r>
                <a:rPr lang="en-US" sz="2400" dirty="0">
                  <a:solidFill>
                    <a:prstClr val="white"/>
                  </a:solidFill>
                  <a:latin typeface="Nunito Black" pitchFamily="2" charset="0"/>
                </a:rPr>
                <a:t> </a:t>
              </a:r>
              <a:r>
                <a:rPr lang="en-US" sz="2400" dirty="0" err="1">
                  <a:solidFill>
                    <a:prstClr val="white"/>
                  </a:solidFill>
                  <a:latin typeface="Nunito Black" pitchFamily="2" charset="0"/>
                </a:rPr>
                <a:t>lại</a:t>
              </a:r>
              <a:r>
                <a:rPr lang="en-US" sz="2400" dirty="0">
                  <a:solidFill>
                    <a:prstClr val="white"/>
                  </a:solidFill>
                  <a:latin typeface="Nunito Black" pitchFamily="2" charset="0"/>
                </a:rPr>
                <a:t> </a:t>
              </a:r>
              <a:r>
                <a:rPr lang="en-US" sz="2400" dirty="0" err="1">
                  <a:solidFill>
                    <a:prstClr val="white"/>
                  </a:solidFill>
                  <a:latin typeface="Nunito Black" pitchFamily="2" charset="0"/>
                </a:rPr>
                <a:t>công</a:t>
              </a:r>
              <a:r>
                <a:rPr lang="en-US" sz="2400" dirty="0">
                  <a:solidFill>
                    <a:prstClr val="white"/>
                  </a:solidFill>
                  <a:latin typeface="Nunito Black" pitchFamily="2" charset="0"/>
                </a:rPr>
                <a:t> </a:t>
              </a:r>
              <a:r>
                <a:rPr lang="en-US" sz="2400" dirty="0" err="1">
                  <a:solidFill>
                    <a:prstClr val="white"/>
                  </a:solidFill>
                  <a:latin typeface="Nunito Black" pitchFamily="2" charset="0"/>
                </a:rPr>
                <a:t>dụng</a:t>
              </a:r>
              <a:r>
                <a:rPr lang="en-US" sz="2400" dirty="0">
                  <a:solidFill>
                    <a:prstClr val="white"/>
                  </a:solidFill>
                  <a:latin typeface="Nunito Black" pitchFamily="2" charset="0"/>
                </a:rPr>
                <a:t> </a:t>
              </a:r>
              <a:r>
                <a:rPr lang="en-US" sz="2400" dirty="0" err="1">
                  <a:solidFill>
                    <a:prstClr val="white"/>
                  </a:solidFill>
                  <a:latin typeface="Nunito Black" pitchFamily="2" charset="0"/>
                </a:rPr>
                <a:t>của</a:t>
              </a:r>
              <a:r>
                <a:rPr lang="en-US" sz="2400" dirty="0">
                  <a:solidFill>
                    <a:prstClr val="white"/>
                  </a:solidFill>
                  <a:latin typeface="Nunito Black" pitchFamily="2" charset="0"/>
                </a:rPr>
                <a:t> </a:t>
              </a:r>
              <a:r>
                <a:rPr lang="en-US" sz="2400" dirty="0" err="1">
                  <a:solidFill>
                    <a:prstClr val="white"/>
                  </a:solidFill>
                  <a:latin typeface="Nunito Black" pitchFamily="2" charset="0"/>
                </a:rPr>
                <a:t>dấu</a:t>
              </a:r>
              <a:r>
                <a:rPr lang="en-US" sz="2400" dirty="0">
                  <a:solidFill>
                    <a:prstClr val="white"/>
                  </a:solidFill>
                  <a:latin typeface="Nunito Black" pitchFamily="2" charset="0"/>
                </a:rPr>
                <a:t> </a:t>
              </a:r>
              <a:r>
                <a:rPr lang="en-US" sz="2400" dirty="0" err="1">
                  <a:solidFill>
                    <a:prstClr val="white"/>
                  </a:solidFill>
                  <a:latin typeface="Nunito Black" pitchFamily="2" charset="0"/>
                </a:rPr>
                <a:t>hai</a:t>
              </a:r>
              <a:r>
                <a:rPr lang="en-US" sz="2400" dirty="0">
                  <a:solidFill>
                    <a:prstClr val="white"/>
                  </a:solidFill>
                  <a:latin typeface="Nunito Black" pitchFamily="2" charset="0"/>
                </a:rPr>
                <a:t> </a:t>
              </a:r>
              <a:r>
                <a:rPr lang="en-US" sz="2400" dirty="0" err="1">
                  <a:solidFill>
                    <a:prstClr val="white"/>
                  </a:solidFill>
                  <a:latin typeface="Nunito Black" pitchFamily="2" charset="0"/>
                </a:rPr>
                <a:t>chấm</a:t>
              </a:r>
              <a:r>
                <a:rPr lang="en-US" sz="2400" dirty="0">
                  <a:solidFill>
                    <a:prstClr val="white"/>
                  </a:solidFill>
                  <a:latin typeface="Nunito Black" pitchFamily="2" charset="0"/>
                </a:rPr>
                <a:t>.</a:t>
              </a:r>
            </a:p>
          </p:txBody>
        </p:sp>
      </p:grpSp>
      <p:grpSp>
        <p:nvGrpSpPr>
          <p:cNvPr id="20" name="Group 19"/>
          <p:cNvGrpSpPr/>
          <p:nvPr/>
        </p:nvGrpSpPr>
        <p:grpSpPr>
          <a:xfrm>
            <a:off x="948573" y="3288625"/>
            <a:ext cx="3181016" cy="1944558"/>
            <a:chOff x="392021" y="2939391"/>
            <a:chExt cx="3672955" cy="2106912"/>
          </a:xfrm>
        </p:grpSpPr>
        <p:sp>
          <p:nvSpPr>
            <p:cNvPr id="21" name="Cloud 20"/>
            <p:cNvSpPr/>
            <p:nvPr/>
          </p:nvSpPr>
          <p:spPr>
            <a:xfrm>
              <a:off x="392021" y="2939391"/>
              <a:ext cx="3672955" cy="2106912"/>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22" name="Rectangle 21"/>
            <p:cNvSpPr/>
            <p:nvPr/>
          </p:nvSpPr>
          <p:spPr>
            <a:xfrm>
              <a:off x="814741" y="3365596"/>
              <a:ext cx="3250234" cy="1300546"/>
            </a:xfrm>
            <a:prstGeom prst="rect">
              <a:avLst/>
            </a:prstGeom>
          </p:spPr>
          <p:txBody>
            <a:bodyPr wrap="square">
              <a:spAutoFit/>
            </a:bodyPr>
            <a:lstStyle/>
            <a:p>
              <a:pPr lvl="0" algn="just"/>
              <a:r>
                <a:rPr lang="en-US" sz="2400" dirty="0" err="1">
                  <a:solidFill>
                    <a:prstClr val="white"/>
                  </a:solidFill>
                  <a:latin typeface="Nunito Black" pitchFamily="2" charset="0"/>
                </a:rPr>
                <a:t>Dấu</a:t>
              </a:r>
              <a:r>
                <a:rPr lang="en-US" sz="2400" dirty="0">
                  <a:solidFill>
                    <a:prstClr val="white"/>
                  </a:solidFill>
                  <a:latin typeface="Nunito Black" pitchFamily="2" charset="0"/>
                </a:rPr>
                <a:t> </a:t>
              </a:r>
              <a:r>
                <a:rPr lang="en-US" sz="2400" dirty="0" err="1">
                  <a:solidFill>
                    <a:prstClr val="white"/>
                  </a:solidFill>
                  <a:latin typeface="Nunito Black" pitchFamily="2" charset="0"/>
                </a:rPr>
                <a:t>hai</a:t>
              </a:r>
              <a:r>
                <a:rPr lang="en-US" sz="2400" dirty="0">
                  <a:solidFill>
                    <a:prstClr val="white"/>
                  </a:solidFill>
                  <a:latin typeface="Nunito Black" pitchFamily="2" charset="0"/>
                </a:rPr>
                <a:t> </a:t>
              </a:r>
              <a:r>
                <a:rPr lang="en-US" sz="2400" dirty="0" err="1">
                  <a:solidFill>
                    <a:prstClr val="white"/>
                  </a:solidFill>
                  <a:latin typeface="Nunito Black" pitchFamily="2" charset="0"/>
                </a:rPr>
                <a:t>chấm</a:t>
              </a:r>
              <a:r>
                <a:rPr lang="en-US" sz="2400" dirty="0">
                  <a:solidFill>
                    <a:prstClr val="white"/>
                  </a:solidFill>
                  <a:latin typeface="Nunito Black" pitchFamily="2" charset="0"/>
                </a:rPr>
                <a:t> </a:t>
              </a:r>
              <a:r>
                <a:rPr lang="en-US" sz="2400" dirty="0" err="1">
                  <a:solidFill>
                    <a:prstClr val="white"/>
                  </a:solidFill>
                  <a:latin typeface="Nunito Black" pitchFamily="2" charset="0"/>
                </a:rPr>
                <a:t>dùng</a:t>
              </a:r>
              <a:r>
                <a:rPr lang="en-US" sz="2400" dirty="0">
                  <a:solidFill>
                    <a:prstClr val="white"/>
                  </a:solidFill>
                  <a:latin typeface="Nunito Black" pitchFamily="2" charset="0"/>
                </a:rPr>
                <a:t> </a:t>
              </a:r>
              <a:r>
                <a:rPr lang="en-US" sz="2400" dirty="0" err="1">
                  <a:solidFill>
                    <a:prstClr val="white"/>
                  </a:solidFill>
                  <a:latin typeface="Nunito Black" pitchFamily="2" charset="0"/>
                </a:rPr>
                <a:t>để</a:t>
              </a:r>
              <a:r>
                <a:rPr lang="en-US" sz="2400" dirty="0">
                  <a:solidFill>
                    <a:prstClr val="white"/>
                  </a:solidFill>
                  <a:latin typeface="Nunito Black" pitchFamily="2" charset="0"/>
                </a:rPr>
                <a:t> </a:t>
              </a:r>
              <a:r>
                <a:rPr lang="en-US" sz="2400" dirty="0" err="1">
                  <a:solidFill>
                    <a:prstClr val="white"/>
                  </a:solidFill>
                  <a:latin typeface="Nunito Black" pitchFamily="2" charset="0"/>
                </a:rPr>
                <a:t>báo</a:t>
              </a:r>
              <a:r>
                <a:rPr lang="en-US" sz="2400" dirty="0">
                  <a:solidFill>
                    <a:prstClr val="white"/>
                  </a:solidFill>
                  <a:latin typeface="Nunito Black" pitchFamily="2" charset="0"/>
                </a:rPr>
                <a:t> </a:t>
              </a:r>
              <a:r>
                <a:rPr lang="en-US" sz="2400" dirty="0" err="1">
                  <a:solidFill>
                    <a:prstClr val="white"/>
                  </a:solidFill>
                  <a:latin typeface="Nunito Black" pitchFamily="2" charset="0"/>
                </a:rPr>
                <a:t>hiệu</a:t>
              </a:r>
              <a:r>
                <a:rPr lang="en-US" sz="2400" dirty="0">
                  <a:solidFill>
                    <a:prstClr val="white"/>
                  </a:solidFill>
                  <a:latin typeface="Nunito Black" pitchFamily="2" charset="0"/>
                </a:rPr>
                <a:t> </a:t>
              </a:r>
              <a:r>
                <a:rPr lang="en-US" sz="2400" dirty="0" err="1">
                  <a:solidFill>
                    <a:prstClr val="white"/>
                  </a:solidFill>
                  <a:latin typeface="Nunito Black" pitchFamily="2" charset="0"/>
                </a:rPr>
                <a:t>phần</a:t>
              </a:r>
              <a:r>
                <a:rPr lang="en-US" sz="2400" dirty="0">
                  <a:solidFill>
                    <a:prstClr val="white"/>
                  </a:solidFill>
                  <a:latin typeface="Nunito Black" pitchFamily="2" charset="0"/>
                </a:rPr>
                <a:t> </a:t>
              </a:r>
              <a:r>
                <a:rPr lang="en-US" sz="2400" dirty="0" err="1">
                  <a:solidFill>
                    <a:prstClr val="white"/>
                  </a:solidFill>
                  <a:latin typeface="Nunito Black" pitchFamily="2" charset="0"/>
                </a:rPr>
                <a:t>liệt</a:t>
              </a:r>
              <a:r>
                <a:rPr lang="en-US" sz="2400" dirty="0">
                  <a:solidFill>
                    <a:prstClr val="white"/>
                  </a:solidFill>
                  <a:latin typeface="Nunito Black" pitchFamily="2" charset="0"/>
                </a:rPr>
                <a:t> </a:t>
              </a:r>
              <a:r>
                <a:rPr lang="en-US" sz="2400" dirty="0" err="1">
                  <a:solidFill>
                    <a:prstClr val="white"/>
                  </a:solidFill>
                  <a:latin typeface="Nunito Black" pitchFamily="2" charset="0"/>
                </a:rPr>
                <a:t>kê</a:t>
              </a:r>
              <a:r>
                <a:rPr lang="en-US" sz="2400" dirty="0">
                  <a:solidFill>
                    <a:prstClr val="white"/>
                  </a:solidFill>
                  <a:latin typeface="Nunito Black" pitchFamily="2" charset="0"/>
                </a:rPr>
                <a:t>.</a:t>
              </a:r>
            </a:p>
          </p:txBody>
        </p:sp>
      </p:grpSp>
    </p:spTree>
    <p:extLst>
      <p:ext uri="{BB962C8B-B14F-4D97-AF65-F5344CB8AC3E}">
        <p14:creationId xmlns:p14="http://schemas.microsoft.com/office/powerpoint/2010/main" val="132195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5E-6 2.96296E-6 L -0.03568 -0.08843 " pathEditMode="relative" rAng="0" ptsTypes="AA">
                                      <p:cBhvr>
                                        <p:cTn id="58" dur="2000" fill="hold"/>
                                        <p:tgtEl>
                                          <p:spTgt spid="11"/>
                                        </p:tgtEl>
                                        <p:attrNameLst>
                                          <p:attrName>ppt_x</p:attrName>
                                          <p:attrName>ppt_y</p:attrName>
                                        </p:attrNameLst>
                                      </p:cBhvr>
                                      <p:rCtr x="-1784" y="-4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lgn="just">
              <a:buAutoNum type="alphaLcPeriod"/>
            </a:pPr>
            <a:r>
              <a:rPr lang="vi-VN" sz="2800" dirty="0">
                <a:solidFill>
                  <a:srgbClr val="000000"/>
                </a:solidFill>
                <a:latin typeface="Cambria" panose="02040503050406030204" pitchFamily="18" charset="0"/>
                <a:ea typeface="Cambria" panose="02040503050406030204" pitchFamily="18" charset="0"/>
              </a:rPr>
              <a:t>Trong túi vải thô của bà có đủ thứ quà, mùa nào thức nấy: nhãn tháng Sáu, na tháng Bảy, roi mùa hạ, gương sen mùa thu.</a:t>
            </a:r>
            <a:endParaRPr lang="en-US" sz="2800" dirty="0">
              <a:solidFill>
                <a:srgbClr val="000000"/>
              </a:solidFill>
              <a:latin typeface="Cambria" panose="02040503050406030204" pitchFamily="18" charset="0"/>
              <a:ea typeface="Cambria" panose="02040503050406030204" pitchFamily="18" charset="0"/>
            </a:endParaRP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Ma </a:t>
            </a:r>
            <a:r>
              <a:rPr lang="en-US" sz="2800" dirty="0" err="1">
                <a:solidFill>
                  <a:srgbClr val="000000"/>
                </a:solidFill>
                <a:latin typeface="Cambria" panose="02040503050406030204" pitchFamily="18" charset="0"/>
                <a:ea typeface="Cambria" panose="02040503050406030204" pitchFamily="18" charset="0"/>
              </a:rPr>
              <a:t>Văn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Kháng</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7003840"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cách</a:t>
            </a:r>
            <a:r>
              <a:rPr lang="en-US" sz="2800" dirty="0">
                <a:solidFill>
                  <a:srgbClr val="FF0000"/>
                </a:solidFill>
                <a:latin typeface="Nunito Black" pitchFamily="2" charset="0"/>
              </a:rPr>
              <a:t> </a:t>
            </a:r>
            <a:r>
              <a:rPr lang="en-US" sz="2800" dirty="0" err="1">
                <a:solidFill>
                  <a:srgbClr val="FF0000"/>
                </a:solidFill>
                <a:latin typeface="Nunito Black" pitchFamily="2" charset="0"/>
              </a:rPr>
              <a:t>thức</a:t>
            </a:r>
            <a:r>
              <a:rPr lang="en-US" sz="2800" dirty="0">
                <a:solidFill>
                  <a:srgbClr val="FF0000"/>
                </a:solidFill>
                <a:latin typeface="Nunito Black" pitchFamily="2" charset="0"/>
              </a:rPr>
              <a:t> </a:t>
            </a:r>
            <a:r>
              <a:rPr lang="en-US" sz="2800" dirty="0" err="1">
                <a:solidFill>
                  <a:srgbClr val="FF0000"/>
                </a:solidFill>
                <a:latin typeface="Nunito Black" pitchFamily="2" charset="0"/>
              </a:rPr>
              <a:t>quả</a:t>
            </a:r>
            <a:r>
              <a:rPr lang="en-US" sz="2800" dirty="0">
                <a:solidFill>
                  <a:srgbClr val="FF0000"/>
                </a:solidFill>
                <a:latin typeface="Nunito Black" pitchFamily="2" charset="0"/>
              </a:rPr>
              <a:t> </a:t>
            </a:r>
            <a:r>
              <a:rPr lang="en-US" sz="2800" dirty="0" err="1">
                <a:solidFill>
                  <a:srgbClr val="FF0000"/>
                </a:solidFill>
                <a:latin typeface="Nunito Black" pitchFamily="2" charset="0"/>
              </a:rPr>
              <a:t>theo</a:t>
            </a:r>
            <a:r>
              <a:rPr lang="en-US" sz="2800" dirty="0">
                <a:solidFill>
                  <a:srgbClr val="FF0000"/>
                </a:solidFill>
                <a:latin typeface="Nunito Black" pitchFamily="2" charset="0"/>
              </a:rPr>
              <a:t> </a:t>
            </a:r>
            <a:r>
              <a:rPr lang="en-US" sz="2800" dirty="0" err="1">
                <a:solidFill>
                  <a:srgbClr val="FF0000"/>
                </a:solidFill>
                <a:latin typeface="Nunito Black" pitchFamily="2" charset="0"/>
              </a:rPr>
              <a:t>từng</a:t>
            </a:r>
            <a:r>
              <a:rPr lang="en-US" sz="2800" dirty="0">
                <a:solidFill>
                  <a:srgbClr val="FF0000"/>
                </a:solidFill>
                <a:latin typeface="Nunito Black" pitchFamily="2" charset="0"/>
              </a:rPr>
              <a:t> </a:t>
            </a:r>
            <a:r>
              <a:rPr lang="en-US" sz="2800" dirty="0" err="1">
                <a:solidFill>
                  <a:srgbClr val="FF0000"/>
                </a:solidFill>
                <a:latin typeface="Nunito Black" pitchFamily="2" charset="0"/>
              </a:rPr>
              <a:t>mùa</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334028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0.04205 -0.01064 L -0.23711 0.39908 " pathEditMode="relative" rAng="0" ptsTypes="AA">
                                      <p:cBhvr>
                                        <p:cTn id="14" dur="2000" fill="hold"/>
                                        <p:tgtEl>
                                          <p:spTgt spid="7"/>
                                        </p:tgtEl>
                                        <p:attrNameLst>
                                          <p:attrName>ppt_x</p:attrName>
                                          <p:attrName>ppt_y</p:attrName>
                                        </p:attrNameLst>
                                      </p:cBhvr>
                                      <p:rCtr x="-13958" y="20486"/>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b.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giấy</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một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đặc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điểm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với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nhiều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loài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rụng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vẫn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còn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tươi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nguyên</a:t>
            </a:r>
            <a:r>
              <a:rPr lang="en-US" sz="2800" dirty="0">
                <a:solidFill>
                  <a:srgbClr val="000000"/>
                </a:solidFill>
                <a:latin typeface="Cambria" panose="02040503050406030204" pitchFamily="18" charset="0"/>
                <a:ea typeface="Cambria" panose="02040503050406030204" pitchFamily="18" charset="0"/>
              </a:rPr>
              <a:t>.</a:t>
            </a: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Hoài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Dương</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6696064"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đặc</a:t>
            </a:r>
            <a:r>
              <a:rPr lang="en-US" sz="2800" dirty="0">
                <a:solidFill>
                  <a:srgbClr val="FF0000"/>
                </a:solidFill>
                <a:latin typeface="Nunito Black" pitchFamily="2" charset="0"/>
              </a:rPr>
              <a:t> </a:t>
            </a:r>
            <a:r>
              <a:rPr lang="en-US" sz="2800" dirty="0" err="1">
                <a:solidFill>
                  <a:srgbClr val="FF0000"/>
                </a:solidFill>
                <a:latin typeface="Nunito Black" pitchFamily="2" charset="0"/>
              </a:rPr>
              <a:t>điểm</a:t>
            </a:r>
            <a:r>
              <a:rPr lang="en-US" sz="2800" dirty="0">
                <a:solidFill>
                  <a:srgbClr val="FF0000"/>
                </a:solidFill>
                <a:latin typeface="Nunito Black" pitchFamily="2" charset="0"/>
              </a:rPr>
              <a:t> </a:t>
            </a:r>
            <a:r>
              <a:rPr lang="en-US" sz="2800" dirty="0" err="1">
                <a:solidFill>
                  <a:srgbClr val="FF0000"/>
                </a:solidFill>
                <a:latin typeface="Nunito Black" pitchFamily="2" charset="0"/>
              </a:rPr>
              <a:t>khác</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hoa</a:t>
            </a:r>
            <a:r>
              <a:rPr lang="en-US" sz="2800" dirty="0">
                <a:solidFill>
                  <a:srgbClr val="FF0000"/>
                </a:solidFill>
                <a:latin typeface="Nunito Black" pitchFamily="2" charset="0"/>
              </a:rPr>
              <a:t> </a:t>
            </a:r>
            <a:r>
              <a:rPr lang="en-US" sz="2800" dirty="0" err="1">
                <a:solidFill>
                  <a:srgbClr val="FF0000"/>
                </a:solidFill>
                <a:latin typeface="Nunito Black" pitchFamily="2" charset="0"/>
              </a:rPr>
              <a:t>giấy</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274150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2.5E-6 -4.81481E-6 L 0.19545 0.38959 " pathEditMode="relative" rAng="0" ptsTypes="AA">
                                      <p:cBhvr>
                                        <p:cTn id="14" dur="2000" fill="hold"/>
                                        <p:tgtEl>
                                          <p:spTgt spid="4"/>
                                        </p:tgtEl>
                                        <p:attrNameLst>
                                          <p:attrName>ppt_x</p:attrName>
                                          <p:attrName>ppt_y</p:attrName>
                                        </p:attrNameLst>
                                      </p:cBhvr>
                                      <p:rCtr x="9766" y="19468"/>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Alternate Process 4"/>
          <p:cNvSpPr/>
          <p:nvPr/>
        </p:nvSpPr>
        <p:spPr>
          <a:xfrm>
            <a:off x="847147" y="2634641"/>
            <a:ext cx="10259568" cy="1709928"/>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c.   </a:t>
            </a:r>
            <a:r>
              <a:rPr lang="en-US" sz="2800" dirty="0" err="1">
                <a:solidFill>
                  <a:srgbClr val="000000"/>
                </a:solidFill>
                <a:latin typeface="Cambria" panose="02040503050406030204" pitchFamily="18" charset="0"/>
                <a:ea typeface="Cambria" panose="02040503050406030204" pitchFamily="18" charset="0"/>
              </a:rPr>
              <a:t>Chú</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sóc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bộ</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lông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đẹp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lưng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xám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nhưng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bụng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chóp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đuôi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đỏ</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rực</a:t>
            </a:r>
            <a:r>
              <a:rPr lang="en-US" sz="2800" dirty="0">
                <a:solidFill>
                  <a:srgbClr val="000000"/>
                </a:solidFill>
                <a:latin typeface="Cambria" panose="02040503050406030204" pitchFamily="18" charset="0"/>
                <a:ea typeface="Cambria" panose="02040503050406030204" pitchFamily="18" charset="0"/>
              </a:rPr>
              <a:t>.</a:t>
            </a: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Ngô</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Quân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Miện</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212919" y="5366273"/>
            <a:ext cx="7528023"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đặc</a:t>
            </a:r>
            <a:r>
              <a:rPr lang="en-US" sz="2800" dirty="0">
                <a:solidFill>
                  <a:srgbClr val="FF0000"/>
                </a:solidFill>
                <a:latin typeface="Nunito Black" pitchFamily="2" charset="0"/>
              </a:rPr>
              <a:t> </a:t>
            </a:r>
            <a:r>
              <a:rPr lang="en-US" sz="2800" dirty="0" err="1">
                <a:solidFill>
                  <a:srgbClr val="FF0000"/>
                </a:solidFill>
                <a:latin typeface="Nunito Black" pitchFamily="2" charset="0"/>
              </a:rPr>
              <a:t>điểm</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bộ</a:t>
            </a:r>
            <a:r>
              <a:rPr lang="en-US" sz="2800" dirty="0">
                <a:solidFill>
                  <a:srgbClr val="FF0000"/>
                </a:solidFill>
                <a:latin typeface="Nunito Black" pitchFamily="2" charset="0"/>
              </a:rPr>
              <a:t> </a:t>
            </a:r>
            <a:r>
              <a:rPr lang="en-US" sz="2800" dirty="0" err="1">
                <a:solidFill>
                  <a:srgbClr val="FF0000"/>
                </a:solidFill>
                <a:latin typeface="Nunito Black" pitchFamily="2" charset="0"/>
              </a:rPr>
              <a:t>lông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chú</a:t>
            </a:r>
            <a:r>
              <a:rPr lang="en-US" sz="2800" dirty="0">
                <a:solidFill>
                  <a:srgbClr val="FF0000"/>
                </a:solidFill>
                <a:latin typeface="Nunito Black" pitchFamily="2" charset="0"/>
              </a:rPr>
              <a:t> </a:t>
            </a:r>
            <a:r>
              <a:rPr lang="en-US" sz="2800" dirty="0" err="1">
                <a:solidFill>
                  <a:srgbClr val="FF0000"/>
                </a:solidFill>
                <a:latin typeface="Nunito Black" pitchFamily="2" charset="0"/>
              </a:rPr>
              <a:t>sóc</a:t>
            </a:r>
            <a:r>
              <a:rPr lang="en-US" sz="2800" dirty="0">
                <a:solidFill>
                  <a:srgbClr val="FF0000"/>
                </a:solidFill>
                <a:latin typeface="Nunito Black" pitchFamily="2" charset="0"/>
              </a:rPr>
              <a:t>.</a:t>
            </a:r>
          </a:p>
        </p:txBody>
      </p:sp>
      <p:sp>
        <p:nvSpPr>
          <p:cNvPr id="7" name="Flowchart: Terminator 6"/>
          <p:cNvSpPr/>
          <p:nvPr/>
        </p:nvSpPr>
        <p:spPr>
          <a:xfrm>
            <a:off x="6305793"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133965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5E-6 -4.81481E-6 L 0.19545 0.40163 " pathEditMode="relative" rAng="0" ptsTypes="AA">
                                      <p:cBhvr>
                                        <p:cTn id="11" dur="2000" fill="hold"/>
                                        <p:tgtEl>
                                          <p:spTgt spid="4"/>
                                        </p:tgtEl>
                                        <p:attrNameLst>
                                          <p:attrName>ppt_x</p:attrName>
                                          <p:attrName>ppt_y</p:attrName>
                                        </p:attrNameLst>
                                      </p:cBhvr>
                                      <p:rCtr x="9766" y="20069"/>
                                    </p:animMotion>
                                  </p:childTnLst>
                                </p:cTn>
                              </p:par>
                              <p:par>
                                <p:cTn id="12" presetID="10" presetClass="exit" presetSubtype="0" fill="hold" grpId="0"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09653" y="2799740"/>
            <a:ext cx="4304713" cy="4304713"/>
          </a:xfrm>
          <a:prstGeom prst="rect">
            <a:avLst/>
          </a:prstGeom>
        </p:spPr>
      </p:pic>
      <p:pic>
        <p:nvPicPr>
          <p:cNvPr id="6" name="Picture 5"/>
          <p:cNvPicPr>
            <a:picLocks noChangeAspect="1"/>
          </p:cNvPicPr>
          <p:nvPr/>
        </p:nvPicPr>
        <p:blipFill>
          <a:blip r:embed="rId4"/>
          <a:stretch>
            <a:fillRect/>
          </a:stretch>
        </p:blipFill>
        <p:spPr>
          <a:xfrm>
            <a:off x="2601498" y="2609850"/>
            <a:ext cx="4816310" cy="4816310"/>
          </a:xfrm>
          <a:prstGeom prst="rect">
            <a:avLst/>
          </a:prstGeom>
        </p:spPr>
      </p:pic>
      <p:sp>
        <p:nvSpPr>
          <p:cNvPr id="10" name="Rounded Rectangle 9"/>
          <p:cNvSpPr/>
          <p:nvPr/>
        </p:nvSpPr>
        <p:spPr>
          <a:xfrm>
            <a:off x="-31172" y="-4225"/>
            <a:ext cx="12223171" cy="1156750"/>
          </a:xfrm>
          <a:prstGeom prst="round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11119821" y="54989"/>
            <a:ext cx="920576" cy="835224"/>
          </a:xfrm>
          <a:prstGeom prst="rect">
            <a:avLst/>
          </a:prstGeom>
        </p:spPr>
      </p:pic>
      <p:sp>
        <p:nvSpPr>
          <p:cNvPr id="4" name="Rectangle 3"/>
          <p:cNvSpPr/>
          <p:nvPr/>
        </p:nvSpPr>
        <p:spPr>
          <a:xfrm>
            <a:off x="690745" y="342680"/>
            <a:ext cx="10277474" cy="534072"/>
          </a:xfrm>
          <a:prstGeom prst="rect">
            <a:avLst/>
          </a:prstGeom>
        </p:spPr>
        <p:txBody>
          <a:bodyPr wrap="square">
            <a:spAutoFit/>
          </a:bodyPr>
          <a:lstStyle/>
          <a:p>
            <a:pPr lvl="0" algn="just">
              <a:buClr>
                <a:srgbClr val="FFFFFF"/>
              </a:buClr>
            </a:pPr>
            <a:r>
              <a:rPr lang="en-US" sz="2800" dirty="0" err="1">
                <a:solidFill>
                  <a:srgbClr val="FF0000"/>
                </a:solidFill>
                <a:latin typeface="Nunito Black" pitchFamily="2" charset="0"/>
              </a:rPr>
              <a:t>Kể</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một</a:t>
            </a:r>
            <a:r>
              <a:rPr lang="en-US" sz="2800" dirty="0">
                <a:solidFill>
                  <a:srgbClr val="FF0000"/>
                </a:solidFill>
                <a:latin typeface="Nunito Black" pitchFamily="2" charset="0"/>
              </a:rPr>
              <a:t> </a:t>
            </a:r>
            <a:r>
              <a:rPr lang="en-US" sz="2800" dirty="0" err="1">
                <a:solidFill>
                  <a:srgbClr val="FF0000"/>
                </a:solidFill>
                <a:latin typeface="Nunito Black" pitchFamily="2" charset="0"/>
              </a:rPr>
              <a:t>hoạt</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động</a:t>
            </a:r>
            <a:r>
              <a:rPr lang="en-US" sz="2800" dirty="0">
                <a:solidFill>
                  <a:srgbClr val="FF0000"/>
                </a:solidFill>
                <a:latin typeface="Nunito Black" pitchFamily="2" charset="0"/>
              </a:rPr>
              <a:t> </a:t>
            </a:r>
            <a:r>
              <a:rPr lang="en-US" sz="2800" dirty="0" err="1">
                <a:solidFill>
                  <a:srgbClr val="FF0000"/>
                </a:solidFill>
                <a:latin typeface="Nunito Black" pitchFamily="2" charset="0"/>
              </a:rPr>
              <a:t>chung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gia</a:t>
            </a:r>
            <a:r>
              <a:rPr lang="en-US" sz="2800" dirty="0">
                <a:solidFill>
                  <a:srgbClr val="FF0000"/>
                </a:solidFill>
                <a:latin typeface="Nunito Black" pitchFamily="2" charset="0"/>
              </a:rPr>
              <a:t> </a:t>
            </a:r>
            <a:r>
              <a:rPr lang="en-US" sz="2800" dirty="0" err="1">
                <a:solidFill>
                  <a:srgbClr val="FF0000"/>
                </a:solidFill>
                <a:latin typeface="Nunito Black" pitchFamily="2" charset="0"/>
              </a:rPr>
              <a:t>đình</a:t>
            </a:r>
            <a:r>
              <a:rPr lang="en-US" sz="2800" dirty="0">
                <a:solidFill>
                  <a:srgbClr val="FF0000"/>
                </a:solidFill>
                <a:latin typeface="Nunito Black" pitchFamily="2" charset="0"/>
              </a:rPr>
              <a:t> </a:t>
            </a:r>
            <a:r>
              <a:rPr lang="en-US" sz="2800" dirty="0" err="1">
                <a:solidFill>
                  <a:srgbClr val="FF0000"/>
                </a:solidFill>
                <a:latin typeface="Nunito Black" pitchFamily="2" charset="0"/>
              </a:rPr>
              <a:t>em</a:t>
            </a:r>
            <a:r>
              <a:rPr lang="en-US" sz="2800" dirty="0">
                <a:solidFill>
                  <a:srgbClr val="FF0000"/>
                </a:solidFill>
                <a:latin typeface="Nunito Black" pitchFamily="2" charset="0"/>
              </a:rPr>
              <a:t> </a:t>
            </a:r>
            <a:r>
              <a:rPr lang="en-US" sz="2800" dirty="0" err="1">
                <a:solidFill>
                  <a:srgbClr val="FF0000"/>
                </a:solidFill>
                <a:latin typeface="Nunito Black" pitchFamily="2" charset="0"/>
              </a:rPr>
              <a:t>vào</a:t>
            </a:r>
            <a:r>
              <a:rPr lang="en-US" sz="2800" dirty="0">
                <a:solidFill>
                  <a:srgbClr val="FF0000"/>
                </a:solidFill>
                <a:latin typeface="Nunito Black" pitchFamily="2" charset="0"/>
              </a:rPr>
              <a:t> </a:t>
            </a:r>
            <a:r>
              <a:rPr lang="en-US" sz="2800" dirty="0" err="1">
                <a:solidFill>
                  <a:srgbClr val="FF0000"/>
                </a:solidFill>
                <a:latin typeface="Nunito Black" pitchFamily="2" charset="0"/>
              </a:rPr>
              <a:t>buổi</a:t>
            </a:r>
            <a:r>
              <a:rPr lang="en-US" sz="2800" dirty="0">
                <a:solidFill>
                  <a:srgbClr val="FF0000"/>
                </a:solidFill>
                <a:latin typeface="Nunito Black" pitchFamily="2" charset="0"/>
              </a:rPr>
              <a:t> </a:t>
            </a:r>
            <a:r>
              <a:rPr lang="en-US" sz="2800" dirty="0" err="1">
                <a:solidFill>
                  <a:srgbClr val="FF0000"/>
                </a:solidFill>
                <a:latin typeface="Nunito Black" pitchFamily="2" charset="0"/>
              </a:rPr>
              <a:t>tối</a:t>
            </a:r>
            <a:r>
              <a:rPr lang="en-US" sz="2800" dirty="0">
                <a:solidFill>
                  <a:srgbClr val="FF0000"/>
                </a:solidFill>
                <a:latin typeface="Nunito Black" pitchFamily="2" charset="0"/>
              </a:rPr>
              <a:t>.</a:t>
            </a:r>
            <a:endParaRPr lang="vi-VN" sz="2800" b="1" kern="0" dirty="0">
              <a:ln/>
              <a:solidFill>
                <a:srgbClr val="FF0000"/>
              </a:solidFill>
              <a:latin typeface="Nunito Black" pitchFamily="2" charset="0"/>
              <a:sym typeface="Chango"/>
            </a:endParaRPr>
          </a:p>
        </p:txBody>
      </p:sp>
      <p:sp>
        <p:nvSpPr>
          <p:cNvPr id="16" name="Flowchart: Terminator 15"/>
          <p:cNvSpPr/>
          <p:nvPr/>
        </p:nvSpPr>
        <p:spPr>
          <a:xfrm>
            <a:off x="-126421" y="1339724"/>
            <a:ext cx="4429125" cy="2524124"/>
          </a:xfrm>
          <a:prstGeom prst="flowChartTerminator">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90000"/>
              </a:lnSpc>
              <a:spcBef>
                <a:spcPts val="1000"/>
              </a:spcBef>
            </a:pPr>
            <a:r>
              <a:rPr lang="vi-VN" sz="2400" b="1" dirty="0">
                <a:solidFill>
                  <a:srgbClr val="002060"/>
                </a:solidFill>
                <a:latin typeface="Cambria" panose="02040503050406030204" pitchFamily="18" charset="0"/>
                <a:ea typeface="Cambria" panose="02040503050406030204" pitchFamily="18" charset="0"/>
              </a:rPr>
              <a:t>Buổi tối trước khi đi ngủ, cả gia đình mình thường cùng nhau trò chuyện. Bố và mẹ sẽ hỏi về một ngày đi học của em và em trai. Sau đó bố mẹ sẽ động viên chúng em cố gắng học tập.</a:t>
            </a:r>
          </a:p>
        </p:txBody>
      </p:sp>
      <p:sp>
        <p:nvSpPr>
          <p:cNvPr id="20" name="Flowchart: Terminator 19"/>
          <p:cNvSpPr/>
          <p:nvPr/>
        </p:nvSpPr>
        <p:spPr>
          <a:xfrm>
            <a:off x="7756400" y="1339724"/>
            <a:ext cx="4429125" cy="2524124"/>
          </a:xfrm>
          <a:prstGeom prst="flowChartTerminator">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7030A0"/>
                </a:solidFill>
                <a:latin typeface="Cambria" panose="02040503050406030204" pitchFamily="18" charset="0"/>
                <a:ea typeface="Cambria" panose="02040503050406030204" pitchFamily="18" charset="0"/>
              </a:rPr>
              <a:t>Tối nào bố cũng kể chuyện cho anh em em trước khi đi ngủ. Anh em em sẽ lựa chọn một cuốn truyện trong giá sách và bố sẽ là người kể câu chuyện đó.</a:t>
            </a:r>
          </a:p>
        </p:txBody>
      </p:sp>
    </p:spTree>
    <p:extLst>
      <p:ext uri="{BB962C8B-B14F-4D97-AF65-F5344CB8AC3E}">
        <p14:creationId xmlns:p14="http://schemas.microsoft.com/office/powerpoint/2010/main" val="1089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401568" y="-215466"/>
            <a:ext cx="8193023" cy="7457513"/>
          </a:xfrm>
          <a:prstGeom prst="rect">
            <a:avLst/>
          </a:prstGeom>
        </p:spPr>
      </p:pic>
      <p:sp>
        <p:nvSpPr>
          <p:cNvPr id="8" name="TextBox 7"/>
          <p:cNvSpPr txBox="1"/>
          <p:nvPr/>
        </p:nvSpPr>
        <p:spPr>
          <a:xfrm>
            <a:off x="5584540" y="2001892"/>
            <a:ext cx="4112242" cy="3416320"/>
          </a:xfrm>
          <a:prstGeom prst="rect">
            <a:avLst/>
          </a:prstGeom>
          <a:noFill/>
        </p:spPr>
        <p:txBody>
          <a:bodyPr wrap="square" rtlCol="0">
            <a:spAutoFit/>
          </a:bodyPr>
          <a:lstStyle/>
          <a:p>
            <a:pPr algn="ctr"/>
            <a:r>
              <a:rPr lang="en-US" sz="7000" dirty="0">
                <a:solidFill>
                  <a:srgbClr val="00B050"/>
                </a:solidFill>
                <a:latin typeface="Sigmar One" panose="00000500000000000000" pitchFamily="2" charset="0"/>
              </a:rPr>
              <a:t>LUYỆN VIẾT ĐOẠN</a:t>
            </a:r>
          </a:p>
        </p:txBody>
      </p:sp>
      <p:pic>
        <p:nvPicPr>
          <p:cNvPr id="11" name="Picture 10"/>
          <p:cNvPicPr>
            <a:picLocks noChangeAspect="1"/>
          </p:cNvPicPr>
          <p:nvPr/>
        </p:nvPicPr>
        <p:blipFill>
          <a:blip r:embed="rId5"/>
          <a:stretch>
            <a:fillRect/>
          </a:stretch>
        </p:blipFill>
        <p:spPr>
          <a:xfrm>
            <a:off x="10148935" y="4447808"/>
            <a:ext cx="2371075" cy="2274390"/>
          </a:xfrm>
          <a:prstGeom prst="rect">
            <a:avLst/>
          </a:prstGeom>
        </p:spPr>
      </p:pic>
      <p:pic>
        <p:nvPicPr>
          <p:cNvPr id="6" name="Picture 5">
            <a:extLst>
              <a:ext uri="{FF2B5EF4-FFF2-40B4-BE49-F238E27FC236}">
                <a16:creationId xmlns:a16="http://schemas.microsoft.com/office/drawing/2014/main" id="{EBBF361E-F561-9F7D-45A5-664B39FAA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009420"/>
            <a:ext cx="4547257" cy="5712778"/>
          </a:xfrm>
          <a:prstGeom prst="rect">
            <a:avLst/>
          </a:prstGeom>
        </p:spPr>
      </p:pic>
    </p:spTree>
    <p:extLst>
      <p:ext uri="{BB962C8B-B14F-4D97-AF65-F5344CB8AC3E}">
        <p14:creationId xmlns:p14="http://schemas.microsoft.com/office/powerpoint/2010/main" val="4039314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80" y="416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9447042" y="3725902"/>
            <a:ext cx="3142068" cy="3011149"/>
          </a:xfrm>
          <a:prstGeom prst="rect">
            <a:avLst/>
          </a:prstGeom>
        </p:spPr>
      </p:pic>
      <p:pic>
        <p:nvPicPr>
          <p:cNvPr id="5" name="Picture 4"/>
          <p:cNvPicPr>
            <a:picLocks noChangeAspect="1"/>
          </p:cNvPicPr>
          <p:nvPr/>
        </p:nvPicPr>
        <p:blipFill>
          <a:blip r:embed="rId6"/>
          <a:stretch>
            <a:fillRect/>
          </a:stretch>
        </p:blipFill>
        <p:spPr>
          <a:xfrm>
            <a:off x="1160498" y="1037259"/>
            <a:ext cx="9857578" cy="2710145"/>
          </a:xfrm>
          <a:prstGeom prst="rect">
            <a:avLst/>
          </a:prstGeom>
        </p:spPr>
      </p:pic>
      <p:sp>
        <p:nvSpPr>
          <p:cNvPr id="30" name="Rounded Rectangle 29"/>
          <p:cNvSpPr/>
          <p:nvPr/>
        </p:nvSpPr>
        <p:spPr>
          <a:xfrm>
            <a:off x="3730752" y="4828032"/>
            <a:ext cx="3685032" cy="1022006"/>
          </a:xfrm>
          <a:prstGeom prst="round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THẢO</a:t>
            </a:r>
            <a:r>
              <a:rPr kumimoji="0" lang="en-US" sz="28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LUẬN NHÓM</a:t>
            </a:r>
            <a:endParaRPr kumimoji="0" lang="vi-VN" sz="2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33" name="Rounded Rectangle 32"/>
          <p:cNvSpPr/>
          <p:nvPr/>
        </p:nvSpPr>
        <p:spPr>
          <a:xfrm>
            <a:off x="1818425" y="3766086"/>
            <a:ext cx="1683727" cy="682150"/>
          </a:xfrm>
          <a:prstGeom prst="roundRect">
            <a:avLst/>
          </a:prstGeom>
          <a:solidFill>
            <a:srgbClr val="CCE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a:ln>
                  <a:noFill/>
                </a:ln>
                <a:effectLst/>
                <a:uLnTx/>
                <a:uFillTx/>
                <a:latin typeface="Cambria" panose="02040503050406030204" pitchFamily="18" charset="0"/>
                <a:ea typeface="Cambria" panose="02040503050406030204" pitchFamily="18" charset="0"/>
              </a:rPr>
              <a:t> 1</a:t>
            </a:r>
            <a:endPar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34" name="Rounded Rectangle 33"/>
          <p:cNvSpPr/>
          <p:nvPr/>
        </p:nvSpPr>
        <p:spPr>
          <a:xfrm>
            <a:off x="4997774" y="3824907"/>
            <a:ext cx="1683727" cy="682150"/>
          </a:xfrm>
          <a:prstGeom prst="roundRect">
            <a:avLst/>
          </a:prstGeom>
          <a:solidFill>
            <a:srgbClr val="FF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a:ln>
                  <a:noFill/>
                </a:ln>
                <a:effectLst/>
                <a:uLnTx/>
                <a:uFillTx/>
                <a:latin typeface="Cambria" panose="02040503050406030204" pitchFamily="18" charset="0"/>
                <a:ea typeface="Cambria" panose="02040503050406030204" pitchFamily="18" charset="0"/>
              </a:rPr>
              <a:t> 2</a:t>
            </a:r>
            <a:endPar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35" name="Rounded Rectangle 34"/>
          <p:cNvSpPr/>
          <p:nvPr/>
        </p:nvSpPr>
        <p:spPr>
          <a:xfrm>
            <a:off x="8177123" y="3824907"/>
            <a:ext cx="1683727" cy="682150"/>
          </a:xfrm>
          <a:prstGeom prst="roundRect">
            <a:avLst/>
          </a:prstGeom>
          <a:solidFill>
            <a:srgbClr val="FFFF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a:ln>
                  <a:noFill/>
                </a:ln>
                <a:effectLst/>
                <a:uLnTx/>
                <a:uFillTx/>
                <a:latin typeface="Cambria" panose="02040503050406030204" pitchFamily="18" charset="0"/>
                <a:ea typeface="Cambria" panose="02040503050406030204" pitchFamily="18" charset="0"/>
              </a:rPr>
              <a:t> 3</a:t>
            </a:r>
            <a:endPar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540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3" grpId="0" animBg="1"/>
      <p:bldP spid="34" grpId="0" animBg="1"/>
      <p:bldP spid="3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10358266" y="4786330"/>
            <a:ext cx="2100942" cy="2013403"/>
          </a:xfrm>
          <a:prstGeom prst="rect">
            <a:avLst/>
          </a:prstGeom>
        </p:spPr>
      </p:pic>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6"/>
          <a:stretch>
            <a:fillRect/>
          </a:stretch>
        </p:blipFill>
        <p:spPr>
          <a:xfrm>
            <a:off x="636520" y="1077398"/>
            <a:ext cx="3432561" cy="2629400"/>
          </a:xfrm>
          <a:prstGeom prst="rect">
            <a:avLst/>
          </a:prstGeom>
        </p:spPr>
      </p:pic>
      <p:grpSp>
        <p:nvGrpSpPr>
          <p:cNvPr id="15" name="Group 14"/>
          <p:cNvGrpSpPr/>
          <p:nvPr/>
        </p:nvGrpSpPr>
        <p:grpSpPr>
          <a:xfrm>
            <a:off x="1609148" y="3706798"/>
            <a:ext cx="9237989" cy="2648504"/>
            <a:chOff x="1654868" y="3706798"/>
            <a:chExt cx="9237989" cy="2648504"/>
          </a:xfrm>
        </p:grpSpPr>
        <p:sp>
          <p:nvSpPr>
            <p:cNvPr id="14" name="Rounded Rectangle 13"/>
            <p:cNvSpPr/>
            <p:nvPr/>
          </p:nvSpPr>
          <p:spPr>
            <a:xfrm>
              <a:off x="1654868" y="3706798"/>
              <a:ext cx="8703398" cy="2648504"/>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654868" y="3839277"/>
              <a:ext cx="9237989" cy="2246769"/>
            </a:xfrm>
            <a:prstGeom prst="rect">
              <a:avLst/>
            </a:prstGeom>
          </p:spPr>
          <p:txBody>
            <a:bodyPr wrap="square">
              <a:spAutoFit/>
            </a:bodyPr>
            <a:lstStyle/>
            <a:p>
              <a:pPr eaLnBrk="0" fontAlgn="base" hangingPunct="0">
                <a:spcBef>
                  <a:spcPct val="0"/>
                </a:spcBef>
                <a:spcAft>
                  <a:spcPct val="0"/>
                </a:spcAft>
              </a:pPr>
              <a:r>
                <a:rPr lang="en-US" altLang="en-US" sz="2800" b="1" u="sng" dirty="0" err="1">
                  <a:solidFill>
                    <a:srgbClr val="FF0000"/>
                  </a:solidFill>
                  <a:latin typeface="Cambria" panose="02040503050406030204" pitchFamily="18" charset="0"/>
                  <a:ea typeface="Cambria" panose="02040503050406030204" pitchFamily="18" charset="0"/>
                </a:rPr>
                <a:t>Tranh</a:t>
              </a:r>
              <a:r>
                <a:rPr lang="en-US" altLang="en-US" sz="2800" b="1" u="sng" dirty="0">
                  <a:solidFill>
                    <a:srgbClr val="FF0000"/>
                  </a:solidFill>
                  <a:latin typeface="Cambria" panose="02040503050406030204" pitchFamily="18" charset="0"/>
                  <a:ea typeface="Cambria" panose="02040503050406030204" pitchFamily="18" charset="0"/>
                </a:rPr>
                <a:t> 1</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trong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sàn</a:t>
              </a:r>
              <a:endParaRPr lang="en-US" altLang="en-US" sz="2800" b="1" dirty="0">
                <a:solidFill>
                  <a:srgbClr val="002060"/>
                </a:solidFill>
                <a:latin typeface="Cambria" panose="02040503050406030204" pitchFamily="18" charset="0"/>
                <a:ea typeface="Cambria" panose="02040503050406030204" pitchFamily="18" charset="0"/>
              </a:endParaRP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được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xây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bằng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gỗ</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tre</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nứa</a:t>
              </a:r>
              <a:r>
                <a:rPr lang="en-US" altLang="en-US" sz="2800" b="1" dirty="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Xung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quanh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đồi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núi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trập</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trùng</a:t>
              </a:r>
              <a:r>
                <a:rPr lang="en-US" altLang="en-US" sz="2800" b="1" dirty="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Đây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của</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những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người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sống</a:t>
              </a:r>
              <a:r>
                <a:rPr lang="en-US" altLang="en-US" sz="2800" b="1" dirty="0">
                  <a:solidFill>
                    <a:srgbClr val="002060"/>
                  </a:solidFill>
                  <a:latin typeface="Cambria" panose="02040503050406030204" pitchFamily="18" charset="0"/>
                  <a:ea typeface="Cambria" panose="02040503050406030204" pitchFamily="18" charset="0"/>
                </a:rPr>
                <a:t> ở </a:t>
              </a:r>
              <a:r>
                <a:rPr lang="en-US" altLang="en-US" sz="2800" b="1" dirty="0" err="1">
                  <a:solidFill>
                    <a:srgbClr val="002060"/>
                  </a:solidFill>
                  <a:latin typeface="Cambria" panose="02040503050406030204" pitchFamily="18" charset="0"/>
                  <a:ea typeface="Cambria" panose="02040503050406030204" pitchFamily="18" charset="0"/>
                </a:rPr>
                <a:t>vùng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núi</a:t>
              </a:r>
              <a:r>
                <a:rPr lang="en-US" altLang="en-US" sz="28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3454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675784" y="972296"/>
            <a:ext cx="3164696" cy="2518452"/>
          </a:xfrm>
          <a:prstGeom prst="rect">
            <a:avLst/>
          </a:prstGeom>
        </p:spPr>
      </p:pic>
      <p:grpSp>
        <p:nvGrpSpPr>
          <p:cNvPr id="7" name="Group 6"/>
          <p:cNvGrpSpPr/>
          <p:nvPr/>
        </p:nvGrpSpPr>
        <p:grpSpPr>
          <a:xfrm>
            <a:off x="841248" y="3604237"/>
            <a:ext cx="10268712" cy="2580882"/>
            <a:chOff x="841248" y="3604237"/>
            <a:chExt cx="10268712" cy="2580882"/>
          </a:xfrm>
        </p:grpSpPr>
        <p:sp>
          <p:nvSpPr>
            <p:cNvPr id="14" name="Rounded Rectangle 13"/>
            <p:cNvSpPr/>
            <p:nvPr/>
          </p:nvSpPr>
          <p:spPr>
            <a:xfrm>
              <a:off x="841248" y="3635930"/>
              <a:ext cx="10122407" cy="254918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3720" y="3604237"/>
              <a:ext cx="10116240" cy="2523768"/>
            </a:xfrm>
            <a:prstGeom prst="rect">
              <a:avLst/>
            </a:prstGeom>
          </p:spPr>
          <p:txBody>
            <a:bodyPr wrap="square">
              <a:spAutoFit/>
            </a:bodyPr>
            <a:lstStyle/>
            <a:p>
              <a:pPr lvl="0" eaLnBrk="0" fontAlgn="base" hangingPunct="0">
                <a:spcBef>
                  <a:spcPct val="0"/>
                </a:spcBef>
                <a:spcAft>
                  <a:spcPct val="0"/>
                </a:spcAft>
              </a:pPr>
              <a:r>
                <a:rPr kumimoji="0" lang="en-US" altLang="en-US" sz="2800" b="1" i="0" u="sng" strike="noStrike" cap="none" normalizeH="0" baseline="0" dirty="0" err="1">
                  <a:ln>
                    <a:noFill/>
                  </a:ln>
                  <a:solidFill>
                    <a:srgbClr val="FF0000"/>
                  </a:solidFill>
                  <a:effectLst/>
                  <a:latin typeface="Cambria" panose="02040503050406030204" pitchFamily="18" charset="0"/>
                  <a:ea typeface="Cambria" panose="02040503050406030204" pitchFamily="18" charset="0"/>
                </a:rPr>
                <a:t>Tranh</a:t>
              </a:r>
              <a:r>
                <a:rPr kumimoji="0" lang="en-US" altLang="en-US" sz="2800" b="1" i="0" u="sng" strike="noStrike" cap="none" normalizeH="0" baseline="0" dirty="0">
                  <a:ln>
                    <a:noFill/>
                  </a:ln>
                  <a:solidFill>
                    <a:srgbClr val="FF0000"/>
                  </a:solidFill>
                  <a:effectLst/>
                  <a:latin typeface="Cambria" panose="02040503050406030204" pitchFamily="18" charset="0"/>
                  <a:ea typeface="Cambria" panose="02040503050406030204" pitchFamily="18" charset="0"/>
                </a:rPr>
                <a:t> 2:</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trong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cấp</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ở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vùng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nông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thôn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được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sơn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tường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màu</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vàng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ngói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đỏ</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Xung</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quanh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cây</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cối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vườn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tược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về</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này</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đem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lại</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cho</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em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cảm</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giác</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dị</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yên</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6"/>
          <a:stretch>
            <a:fillRect/>
          </a:stretch>
        </p:blipFill>
        <p:spPr>
          <a:xfrm>
            <a:off x="10465897" y="5011303"/>
            <a:ext cx="1885679" cy="1807109"/>
          </a:xfrm>
          <a:prstGeom prst="rect">
            <a:avLst/>
          </a:prstGeom>
        </p:spPr>
      </p:pic>
    </p:spTree>
    <p:extLst>
      <p:ext uri="{BB962C8B-B14F-4D97-AF65-F5344CB8AC3E}">
        <p14:creationId xmlns:p14="http://schemas.microsoft.com/office/powerpoint/2010/main" val="368861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a:t>
              </a:r>
              <a:r>
                <a:rPr lang="en-US" sz="2800" b="1" dirty="0" err="1">
                  <a:latin typeface="Nunito Black" pitchFamily="2" charset="0"/>
                </a:rPr>
                <a:t>Quan</a:t>
              </a:r>
              <a:r>
                <a:rPr lang="en-US" sz="2800" b="1" dirty="0">
                  <a:latin typeface="Nunito Black" pitchFamily="2" charset="0"/>
                </a:rPr>
                <a:t> </a:t>
              </a:r>
              <a:r>
                <a:rPr lang="en-US" sz="2800" b="1" dirty="0" err="1">
                  <a:latin typeface="Nunito Black" pitchFamily="2" charset="0"/>
                </a:rPr>
                <a:t>sách</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 </a:t>
              </a:r>
              <a:r>
                <a:rPr lang="en-US" sz="2800" b="1" dirty="0" err="1">
                  <a:latin typeface="Nunito Black" pitchFamily="2" charset="0"/>
                </a:rPr>
                <a:t>nêu</a:t>
              </a:r>
              <a:r>
                <a:rPr lang="en-US" sz="2800" b="1" dirty="0">
                  <a:latin typeface="Nunito Black" pitchFamily="2" charset="0"/>
                </a:rPr>
                <a:t> </a:t>
              </a:r>
              <a:r>
                <a:rPr lang="en-US" sz="2800" b="1" dirty="0" err="1">
                  <a:latin typeface="Nunito Black" pitchFamily="2" charset="0"/>
                </a:rPr>
                <a:t>đặc</a:t>
              </a:r>
              <a:r>
                <a:rPr lang="en-US" sz="2800" b="1" dirty="0">
                  <a:latin typeface="Nunito Black" pitchFamily="2" charset="0"/>
                </a:rPr>
                <a:t> </a:t>
              </a:r>
              <a:r>
                <a:rPr lang="en-US" sz="2800" b="1" dirty="0" err="1">
                  <a:latin typeface="Nunito Black" pitchFamily="2" charset="0"/>
                </a:rPr>
                <a:t>điểm</a:t>
              </a:r>
              <a:r>
                <a:rPr lang="en-US" sz="2800" b="1" dirty="0">
                  <a:latin typeface="Nunito Black" pitchFamily="2" charset="0"/>
                </a:rPr>
                <a:t> </a:t>
              </a:r>
              <a:r>
                <a:rPr lang="en-US" sz="2800" b="1" dirty="0" err="1">
                  <a:latin typeface="Nunito Black" pitchFamily="2" charset="0"/>
                </a:rPr>
                <a:t>của</a:t>
              </a:r>
              <a:r>
                <a:rPr lang="en-US" sz="2800" b="1" dirty="0">
                  <a:latin typeface="Nunito Black" pitchFamily="2" charset="0"/>
                </a:rPr>
                <a:t> </a:t>
              </a:r>
              <a:r>
                <a:rPr lang="en-US" sz="2800" b="1" dirty="0" err="1">
                  <a:latin typeface="Nunito Black" pitchFamily="2" charset="0"/>
                </a:rPr>
                <a:t>sự</a:t>
              </a:r>
              <a:r>
                <a:rPr lang="en-US" sz="2800" b="1" dirty="0">
                  <a:latin typeface="Nunito Black" pitchFamily="2" charset="0"/>
                </a:rPr>
                <a:t> </a:t>
              </a:r>
              <a:r>
                <a:rPr lang="en-US" sz="2800" b="1" dirty="0" err="1">
                  <a:latin typeface="Nunito Black" pitchFamily="2" charset="0"/>
                </a:rPr>
                <a:t>vật</a:t>
              </a:r>
              <a:r>
                <a:rPr lang="en-US" sz="2800" b="1" dirty="0">
                  <a:latin typeface="Nunito Black" pitchFamily="2" charset="0"/>
                </a:rPr>
                <a:t> </a:t>
              </a:r>
              <a:r>
                <a:rPr lang="en-US" sz="2800" b="1" dirty="0" err="1">
                  <a:latin typeface="Nunito Black" pitchFamily="2" charset="0"/>
                </a:rPr>
                <a:t>trong</a:t>
              </a:r>
              <a:r>
                <a:rPr lang="en-US" sz="2800" b="1" dirty="0">
                  <a:latin typeface="Nunito Black" pitchFamily="2" charset="0"/>
                </a:rPr>
                <a:t> </a:t>
              </a:r>
              <a:r>
                <a:rPr lang="en-US" sz="2800" b="1" dirty="0" err="1">
                  <a:latin typeface="Nunito Black" pitchFamily="2" charset="0"/>
                </a:rPr>
                <a:t>mỗi</a:t>
              </a:r>
              <a:r>
                <a:rPr lang="en-US" sz="2800" b="1" dirty="0">
                  <a:latin typeface="Nunito Black" pitchFamily="2" charset="0"/>
                </a:rPr>
                <a:t> </a:t>
              </a:r>
              <a:r>
                <a:rPr lang="en-US" sz="2800" b="1" dirty="0" err="1">
                  <a:latin typeface="Nunito Black" pitchFamily="2" charset="0"/>
                </a:rPr>
                <a:t>tranh</a:t>
              </a:r>
              <a:r>
                <a:rPr lang="en-US" sz="2800" b="1" dirty="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10358266" y="4786330"/>
            <a:ext cx="2100942" cy="2013403"/>
          </a:xfrm>
          <a:prstGeom prst="rect">
            <a:avLst/>
          </a:prstGeom>
        </p:spPr>
      </p:pic>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a:solidFill>
                  <a:srgbClr val="000000"/>
                </a:solidFill>
                <a:latin typeface="Cambria" panose="02040503050406030204" pitchFamily="18" charset="0"/>
                <a:ea typeface="Cambria" panose="02040503050406030204" pitchFamily="18" charset="0"/>
              </a:rPr>
              <a:t>Gợi</a:t>
            </a:r>
            <a:r>
              <a:rPr lang="en-US" altLang="en-US" sz="2800" dirty="0">
                <a:solidFill>
                  <a:srgbClr val="000000"/>
                </a:solidFill>
                <a:latin typeface="Cambria" panose="02040503050406030204" pitchFamily="18" charset="0"/>
                <a:ea typeface="Cambria" panose="02040503050406030204" pitchFamily="18" charset="0"/>
              </a:rPr>
              <a:t> ý: </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trong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tranh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thuộc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loại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những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đặc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điểm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nổi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bật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hình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dạng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màu</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sắc</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cảnh</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vật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xung</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quanh</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Em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có</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cảm</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nghĩ</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gì</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khi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quan</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sát</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ngôi</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nhà</a:t>
            </a:r>
            <a:r>
              <a:rPr lang="en-US" altLang="en-US" sz="2800" dirty="0">
                <a:solidFill>
                  <a:srgbClr val="000000"/>
                </a:solidFill>
                <a:latin typeface="Cambria" panose="02040503050406030204" pitchFamily="18" charset="0"/>
                <a:ea typeface="Cambria" panose="02040503050406030204" pitchFamily="18" charset="0"/>
              </a:rPr>
              <a:t> </a:t>
            </a:r>
            <a:r>
              <a:rPr lang="en-US" altLang="en-US" sz="2800" dirty="0" err="1">
                <a:solidFill>
                  <a:srgbClr val="000000"/>
                </a:solidFill>
                <a:latin typeface="Cambria" panose="02040503050406030204" pitchFamily="18" charset="0"/>
                <a:ea typeface="Cambria" panose="02040503050406030204" pitchFamily="18" charset="0"/>
              </a:rPr>
              <a:t>đó</a:t>
            </a:r>
            <a:r>
              <a:rPr lang="en-US" altLang="en-US" sz="2800" dirty="0">
                <a:solidFill>
                  <a:srgbClr val="000000"/>
                </a:solidFill>
                <a:latin typeface="Cambria" panose="02040503050406030204" pitchFamily="18" charset="0"/>
                <a:ea typeface="Cambria" panose="02040503050406030204" pitchFamily="18" charset="0"/>
              </a:rPr>
              <a:t>?</a:t>
            </a:r>
            <a:endParaRPr lang="en-US" altLang="en-US" sz="2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6"/>
          <a:stretch>
            <a:fillRect/>
          </a:stretch>
        </p:blipFill>
        <p:spPr>
          <a:xfrm>
            <a:off x="466344" y="948402"/>
            <a:ext cx="3566159" cy="2758396"/>
          </a:xfrm>
          <a:prstGeom prst="rect">
            <a:avLst/>
          </a:prstGeom>
        </p:spPr>
      </p:pic>
      <p:grpSp>
        <p:nvGrpSpPr>
          <p:cNvPr id="7" name="Group 6"/>
          <p:cNvGrpSpPr/>
          <p:nvPr/>
        </p:nvGrpSpPr>
        <p:grpSpPr>
          <a:xfrm>
            <a:off x="1487937" y="3650520"/>
            <a:ext cx="9018518" cy="2704782"/>
            <a:chOff x="1487937" y="3650520"/>
            <a:chExt cx="9018518" cy="2704782"/>
          </a:xfrm>
        </p:grpSpPr>
        <p:sp>
          <p:nvSpPr>
            <p:cNvPr id="14" name="Rounded Rectangle 13"/>
            <p:cNvSpPr/>
            <p:nvPr/>
          </p:nvSpPr>
          <p:spPr>
            <a:xfrm>
              <a:off x="1487937" y="3706798"/>
              <a:ext cx="9018517" cy="2648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97152" y="3650520"/>
              <a:ext cx="8909303" cy="2677656"/>
            </a:xfrm>
            <a:prstGeom prst="rect">
              <a:avLst/>
            </a:prstGeom>
          </p:spPr>
          <p:txBody>
            <a:bodyPr wrap="square">
              <a:spAutoFit/>
            </a:bodyPr>
            <a:lstStyle/>
            <a:p>
              <a:pPr eaLnBrk="0" fontAlgn="base" hangingPunct="0">
                <a:spcBef>
                  <a:spcPct val="0"/>
                </a:spcBef>
                <a:spcAft>
                  <a:spcPct val="0"/>
                </a:spcAft>
              </a:pPr>
              <a:r>
                <a:rPr lang="en-US" altLang="en-US" sz="2800" b="1" u="sng" dirty="0" err="1">
                  <a:solidFill>
                    <a:srgbClr val="FF0000"/>
                  </a:solidFill>
                  <a:latin typeface="Cambria" panose="02040503050406030204" pitchFamily="18" charset="0"/>
                  <a:ea typeface="Cambria" panose="02040503050406030204" pitchFamily="18" charset="0"/>
                </a:rPr>
                <a:t>Tranh</a:t>
              </a:r>
              <a:r>
                <a:rPr lang="en-US" altLang="en-US" sz="2800" b="1" u="sng" dirty="0">
                  <a:solidFill>
                    <a:srgbClr val="FF0000"/>
                  </a:solidFill>
                  <a:latin typeface="Cambria" panose="02040503050406030204" pitchFamily="18" charset="0"/>
                  <a:ea typeface="Cambria" panose="02040503050406030204" pitchFamily="18" charset="0"/>
                </a:rPr>
                <a:t> 3:</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trong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tranh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ở </a:t>
              </a:r>
              <a:r>
                <a:rPr lang="en-US" altLang="en-US" sz="2800" b="1" dirty="0" err="1">
                  <a:solidFill>
                    <a:srgbClr val="002060"/>
                  </a:solidFill>
                  <a:latin typeface="Cambria" panose="02040503050406030204" pitchFamily="18" charset="0"/>
                  <a:ea typeface="Cambria" panose="02040503050406030204" pitchFamily="18" charset="0"/>
                </a:rPr>
                <a:t>thành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phố</a:t>
              </a:r>
              <a:endParaRPr lang="en-US" altLang="en-US" sz="2800" b="1" dirty="0">
                <a:solidFill>
                  <a:srgbClr val="002060"/>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có</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những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thiết</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bị</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hiện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đại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như</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ti</a:t>
              </a:r>
              <a:r>
                <a:rPr lang="en-US" altLang="en-US" sz="2800" b="1" dirty="0">
                  <a:solidFill>
                    <a:srgbClr val="002060"/>
                  </a:solidFill>
                  <a:latin typeface="Cambria" panose="02040503050406030204" pitchFamily="18" charset="0"/>
                  <a:ea typeface="Cambria" panose="02040503050406030204" pitchFamily="18" charset="0"/>
                </a:rPr>
                <a:t> vi </a:t>
              </a:r>
              <a:r>
                <a:rPr lang="en-US" altLang="en-US" sz="2800" b="1" dirty="0" err="1">
                  <a:solidFill>
                    <a:srgbClr val="002060"/>
                  </a:solidFill>
                  <a:latin typeface="Cambria" panose="02040503050406030204" pitchFamily="18" charset="0"/>
                  <a:ea typeface="Cambria" panose="02040503050406030204" pitchFamily="18" charset="0"/>
                </a:rPr>
                <a:t>màn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hình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phẳng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điều</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hòa</a:t>
              </a:r>
              <a:r>
                <a:rPr lang="en-US" altLang="en-US" sz="2800" b="1" dirty="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Tường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của</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được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sơn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màu</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hồng</a:t>
              </a:r>
              <a:r>
                <a:rPr lang="en-US" altLang="en-US" sz="2800" b="1" dirty="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Ngôi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nhà</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này</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mang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lại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cho</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em</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cảm</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giác</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tiện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nghi</a:t>
              </a:r>
              <a:r>
                <a:rPr lang="en-US" altLang="en-US" sz="28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04149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13" name="Rounded Rectangle 12"/>
          <p:cNvSpPr/>
          <p:nvPr/>
        </p:nvSpPr>
        <p:spPr>
          <a:xfrm>
            <a:off x="1563624" y="1038330"/>
            <a:ext cx="9125712" cy="5550456"/>
          </a:xfrm>
          <a:prstGeom prst="roundRect">
            <a:avLst/>
          </a:prstGeom>
          <a:solidFill>
            <a:schemeClr val="bg1"/>
          </a:solidFill>
          <a:ln w="28575">
            <a:solidFill>
              <a:schemeClr val="accent2">
                <a:lumMod val="75000"/>
              </a:schemeClr>
            </a:solidFill>
          </a:ln>
        </p:spPr>
        <p:txBody>
          <a:bodyPr wrap="square">
            <a:spAutoFit/>
          </a:bodyPr>
          <a:lstStyle/>
          <a:p>
            <a:pPr algn="just"/>
            <a:r>
              <a:rPr lang="en-US" sz="4000" dirty="0" err="1">
                <a:solidFill>
                  <a:srgbClr val="FF0000"/>
                </a:solidFill>
                <a:latin typeface="Great Vibes" pitchFamily="2" charset="0"/>
                <a:ea typeface="Cambria" panose="02040503050406030204" pitchFamily="18" charset="0"/>
              </a:rPr>
              <a:t>Gợi</a:t>
            </a:r>
            <a:r>
              <a:rPr lang="en-US" sz="4000" dirty="0">
                <a:solidFill>
                  <a:srgbClr val="FF0000"/>
                </a:solidFill>
                <a:latin typeface="Great Vibes" pitchFamily="2" charset="0"/>
                <a:ea typeface="Cambria" panose="02040503050406030204" pitchFamily="18" charset="0"/>
              </a:rPr>
              <a:t> ý:</a:t>
            </a:r>
            <a:endParaRPr lang="vi-VN" sz="4000" dirty="0">
              <a:solidFill>
                <a:srgbClr val="FF0000"/>
              </a:solidFill>
              <a:latin typeface="Cambria" panose="02040503050406030204" pitchFamily="18" charset="0"/>
              <a:ea typeface="Cambria" panose="02040503050406030204" pitchFamily="18" charset="0"/>
            </a:endParaRPr>
          </a:p>
          <a:p>
            <a:pPr algn="just"/>
            <a:r>
              <a:rPr lang="vi-VN" sz="2800" b="1" dirty="0">
                <a:solidFill>
                  <a:srgbClr val="002060"/>
                </a:solidFill>
                <a:latin typeface="Cambria" panose="02040503050406030204" pitchFamily="18" charset="0"/>
                <a:ea typeface="Cambria" panose="02040503050406030204" pitchFamily="18" charset="0"/>
              </a:rPr>
              <a:t>a. Giới thiệu về ngôi nhà</a:t>
            </a:r>
          </a:p>
          <a:p>
            <a:pPr algn="just"/>
            <a:r>
              <a:rPr lang="vi-VN" sz="2800" b="1" dirty="0">
                <a:solidFill>
                  <a:srgbClr val="002060"/>
                </a:solidFill>
                <a:latin typeface="Cambria" panose="02040503050406030204" pitchFamily="18" charset="0"/>
                <a:ea typeface="Cambria" panose="02040503050406030204" pitchFamily="18" charset="0"/>
              </a:rPr>
              <a:t>- Nhà em ở đâu?</a:t>
            </a:r>
          </a:p>
          <a:p>
            <a:pPr algn="just"/>
            <a:r>
              <a:rPr lang="vi-VN" sz="2800" b="1" dirty="0">
                <a:solidFill>
                  <a:srgbClr val="002060"/>
                </a:solidFill>
                <a:latin typeface="Cambria" panose="02040503050406030204" pitchFamily="18" charset="0"/>
                <a:ea typeface="Cambria" panose="02040503050406030204" pitchFamily="18" charset="0"/>
              </a:rPr>
              <a:t>- Gia đình em ở đó từ khi nào?</a:t>
            </a:r>
          </a:p>
          <a:p>
            <a:pPr algn="just"/>
            <a:r>
              <a:rPr lang="vi-VN" sz="2800" b="1" dirty="0">
                <a:solidFill>
                  <a:srgbClr val="002060"/>
                </a:solidFill>
                <a:latin typeface="Cambria" panose="02040503050406030204" pitchFamily="18" charset="0"/>
                <a:ea typeface="Cambria" panose="02040503050406030204" pitchFamily="18" charset="0"/>
              </a:rPr>
              <a:t>b. Tả bao quát về ngôi nhà</a:t>
            </a:r>
          </a:p>
          <a:p>
            <a:pPr algn="just"/>
            <a:r>
              <a:rPr lang="vi-VN" sz="2800" b="1" dirty="0">
                <a:solidFill>
                  <a:srgbClr val="002060"/>
                </a:solidFill>
                <a:latin typeface="Cambria" panose="02040503050406030204" pitchFamily="18" charset="0"/>
                <a:ea typeface="Cambria" panose="02040503050406030204" pitchFamily="18" charset="0"/>
              </a:rPr>
              <a:t>- Hình dạng</a:t>
            </a:r>
          </a:p>
          <a:p>
            <a:pPr algn="just"/>
            <a:r>
              <a:rPr lang="vi-VN" sz="2800" b="1" dirty="0">
                <a:solidFill>
                  <a:srgbClr val="002060"/>
                </a:solidFill>
                <a:latin typeface="Cambria" panose="02040503050406030204" pitchFamily="18" charset="0"/>
                <a:ea typeface="Cambria" panose="02040503050406030204" pitchFamily="18" charset="0"/>
              </a:rPr>
              <a:t>- Cảnh vật xung quanh</a:t>
            </a:r>
          </a:p>
          <a:p>
            <a:pPr algn="just"/>
            <a:r>
              <a:rPr lang="vi-VN" sz="2800" b="1" dirty="0">
                <a:solidFill>
                  <a:srgbClr val="002060"/>
                </a:solidFill>
                <a:latin typeface="Cambria" panose="02040503050406030204" pitchFamily="18" charset="0"/>
                <a:ea typeface="Cambria" panose="02040503050406030204" pitchFamily="18" charset="0"/>
              </a:rPr>
              <a:t>c. Đặc điểm nổi bật của ngôi nhà</a:t>
            </a:r>
          </a:p>
          <a:p>
            <a:pPr algn="just"/>
            <a:r>
              <a:rPr lang="vi-VN" sz="2800" b="1" dirty="0">
                <a:solidFill>
                  <a:srgbClr val="002060"/>
                </a:solidFill>
                <a:latin typeface="Cambria" panose="02040503050406030204" pitchFamily="18" charset="0"/>
                <a:ea typeface="Cambria" panose="02040503050406030204" pitchFamily="18" charset="0"/>
              </a:rPr>
              <a:t>- Bên ngoài (mái, tường, vách, cửa sổ, cửa ra vào,…)</a:t>
            </a:r>
          </a:p>
          <a:p>
            <a:pPr algn="just"/>
            <a:r>
              <a:rPr lang="vi-VN" sz="2800" b="1" dirty="0">
                <a:solidFill>
                  <a:srgbClr val="002060"/>
                </a:solidFill>
                <a:latin typeface="Cambria" panose="02040503050406030204" pitchFamily="18" charset="0"/>
                <a:ea typeface="Cambria" panose="02040503050406030204" pitchFamily="18" charset="0"/>
              </a:rPr>
              <a:t>- Bên trong (phòng bếp, phòng khách, đồ đạc,…)</a:t>
            </a:r>
          </a:p>
          <a:p>
            <a:pPr algn="just"/>
            <a:r>
              <a:rPr lang="vi-VN" sz="2800" b="1" dirty="0">
                <a:solidFill>
                  <a:srgbClr val="002060"/>
                </a:solidFill>
                <a:latin typeface="Cambria" panose="02040503050406030204" pitchFamily="18" charset="0"/>
                <a:ea typeface="Cambria" panose="02040503050406030204" pitchFamily="18" charset="0"/>
              </a:rPr>
              <a:t>d. Nêu tình cảm của em với ngôi nhà</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9944" b="89869" l="0" r="100000"/>
                    </a14:imgEffect>
                  </a14:imgLayer>
                </a14:imgProps>
              </a:ext>
            </a:extLst>
          </a:blip>
          <a:stretch>
            <a:fillRect/>
          </a:stretch>
        </p:blipFill>
        <p:spPr>
          <a:xfrm>
            <a:off x="6881061" y="-146304"/>
            <a:ext cx="3749040" cy="4995595"/>
          </a:xfrm>
          <a:prstGeom prst="rect">
            <a:avLst/>
          </a:prstGeom>
        </p:spPr>
      </p:pic>
    </p:spTree>
    <p:extLst>
      <p:ext uri="{BB962C8B-B14F-4D97-AF65-F5344CB8AC3E}">
        <p14:creationId xmlns:p14="http://schemas.microsoft.com/office/powerpoint/2010/main" val="110490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06906"/>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Bài tham khảo 1:</a:t>
            </a:r>
            <a:endParaRPr lang="vi-VN" sz="3200" dirty="0">
              <a:solidFill>
                <a:srgbClr val="000000"/>
              </a:solidFill>
              <a:latin typeface="Cambria" panose="02040503050406030204" pitchFamily="18" charset="0"/>
              <a:ea typeface="Cambria" panose="02040503050406030204" pitchFamily="18" charset="0"/>
            </a:endParaRPr>
          </a:p>
          <a:p>
            <a:pPr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Phòng</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ngủ của em và chị gái. Các đồ dùng trong nhà đều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còn rất mới. Trên cùng là tầng thượng có rất nhiều cây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cảnh của bố. Những lúc rảnh rỗi, cả gia đình em lại lên </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sân thượng ngồi hóng mát, trò chuyện. Em rất thích ngôi</a:t>
            </a:r>
            <a:endParaRPr lang="en-US"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 nhà mới của mình.</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90000" l="31250" r="91016">
                        <a14:foregroundMark x1="42891" y1="18194" x2="49141" y2="18194"/>
                        <a14:foregroundMark x1="67578" y1="23889" x2="75781" y2="31389"/>
                        <a14:foregroundMark x1="50781" y1="12639" x2="53203" y2="20000"/>
                        <a14:foregroundMark x1="74453" y1="22222" x2="76094" y2="28611"/>
                        <a14:foregroundMark x1="68359" y1="26667" x2="69297" y2="29583"/>
                        <a14:foregroundMark x1="67656" y1="30833" x2="72500" y2="31944"/>
                        <a14:foregroundMark x1="43047" y1="34167" x2="44453" y2="42361"/>
                        <a14:foregroundMark x1="49531" y1="31944" x2="54141" y2="43889"/>
                        <a14:foregroundMark x1="39922" y1="63472" x2="49297" y2="72083"/>
                        <a14:foregroundMark x1="54375" y1="77361" x2="62031" y2="83472"/>
                        <a14:foregroundMark x1="64219" y1="63472" x2="77500" y2="72917"/>
                        <a14:foregroundMark x1="38047" y1="64306" x2="43359" y2="77222"/>
                        <a14:foregroundMark x1="52188" y1="79861" x2="59297" y2="84861"/>
                        <a14:foregroundMark x1="65234" y1="64861" x2="67109" y2="72917"/>
                        <a14:foregroundMark x1="53984" y1="84722" x2="60000" y2="85278"/>
                        <a14:foregroundMark x1="40547" y1="33194" x2="42734" y2="43194"/>
                        <a14:foregroundMark x1="53438" y1="31944" x2="54453" y2="42778"/>
                      </a14:backgroundRemoval>
                    </a14:imgEffect>
                  </a14:imgLayer>
                </a14:imgProps>
              </a:ext>
            </a:extLst>
          </a:blip>
          <a:stretch>
            <a:fillRect/>
          </a:stretch>
        </p:blipFill>
        <p:spPr>
          <a:xfrm>
            <a:off x="7275732" y="3776472"/>
            <a:ext cx="5909916" cy="3372110"/>
          </a:xfrm>
          <a:prstGeom prst="rect">
            <a:avLst/>
          </a:prstGeom>
        </p:spPr>
      </p:pic>
    </p:spTree>
    <p:extLst>
      <p:ext uri="{BB962C8B-B14F-4D97-AF65-F5344CB8AC3E}">
        <p14:creationId xmlns:p14="http://schemas.microsoft.com/office/powerpoint/2010/main" val="2202885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kern="0" dirty="0" err="1">
                  <a:latin typeface="Nunito Black" panose="00000A00000000000000" pitchFamily="2" charset="0"/>
                </a:rPr>
                <a:t>Viết</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tả</a:t>
              </a:r>
              <a:r>
                <a:rPr lang="en-US" sz="2800" kern="0" dirty="0">
                  <a:latin typeface="Nunito Black" panose="00000A00000000000000" pitchFamily="2" charset="0"/>
                </a:rPr>
                <a:t> </a:t>
              </a:r>
              <a:r>
                <a:rPr lang="en-US" sz="2800" kern="0" dirty="0" err="1">
                  <a:latin typeface="Nunito Black" panose="00000A00000000000000" pitchFamily="2" charset="0"/>
                </a:rPr>
                <a:t>ngôi</a:t>
              </a:r>
              <a:r>
                <a:rPr lang="en-US" sz="2800" kern="0" dirty="0">
                  <a:latin typeface="Nunito Black" panose="00000A00000000000000" pitchFamily="2" charset="0"/>
                </a:rPr>
                <a:t> </a:t>
              </a:r>
              <a:r>
                <a:rPr lang="en-US" sz="2800" kern="0" dirty="0" err="1">
                  <a:latin typeface="Nunito Black" panose="00000A00000000000000" pitchFamily="2" charset="0"/>
                </a:rPr>
                <a:t>nhà</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23151"/>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Bài tham khảo </a:t>
            </a:r>
            <a:r>
              <a:rPr lang="en-US" sz="3200" b="1" dirty="0">
                <a:solidFill>
                  <a:srgbClr val="000000"/>
                </a:solidFill>
                <a:latin typeface="Cambria" panose="02040503050406030204" pitchFamily="18" charset="0"/>
                <a:ea typeface="Cambria" panose="02040503050406030204" pitchFamily="18" charset="0"/>
              </a:rPr>
              <a:t>2</a:t>
            </a:r>
            <a:r>
              <a:rPr lang="vi-VN" sz="3200" b="1" dirty="0">
                <a:solidFill>
                  <a:srgbClr val="000000"/>
                </a:solidFill>
                <a:latin typeface="Cambria" panose="02040503050406030204" pitchFamily="18" charset="0"/>
                <a:ea typeface="Cambria" panose="02040503050406030204" pitchFamily="18" charset="0"/>
              </a:rPr>
              <a:t>:</a:t>
            </a:r>
            <a:endParaRPr lang="vi-VN" sz="3200" dirty="0">
              <a:solidFill>
                <a:srgbClr val="000000"/>
              </a:solidFill>
              <a:latin typeface="Cambria" panose="02040503050406030204" pitchFamily="18" charset="0"/>
              <a:ea typeface="Cambria" panose="02040503050406030204" pitchFamily="18" charset="0"/>
            </a:endParaRPr>
          </a:p>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em được làm bằng gỗ tre mộc mạc, đơn sơ. 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là thể đấy em cảm thấy hạnh phúc khi được ở trong ngôi nhà này.</a:t>
            </a:r>
          </a:p>
        </p:txBody>
      </p:sp>
    </p:spTree>
    <p:extLst>
      <p:ext uri="{BB962C8B-B14F-4D97-AF65-F5344CB8AC3E}">
        <p14:creationId xmlns:p14="http://schemas.microsoft.com/office/powerpoint/2010/main" val="534544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2115" y="257104"/>
            <a:ext cx="10906405" cy="1247178"/>
            <a:chOff x="1061978" y="188231"/>
            <a:chExt cx="11090620" cy="130130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061978" y="188231"/>
              <a:ext cx="11090620" cy="1301300"/>
            </a:xfrm>
            <a:prstGeom prst="rect">
              <a:avLst/>
            </a:prstGeom>
          </p:spPr>
        </p:pic>
        <p:sp>
          <p:nvSpPr>
            <p:cNvPr id="2" name="Rectangle 1"/>
            <p:cNvSpPr/>
            <p:nvPr/>
          </p:nvSpPr>
          <p:spPr>
            <a:xfrm>
              <a:off x="1865367" y="416770"/>
              <a:ext cx="9591937" cy="995511"/>
            </a:xfrm>
            <a:prstGeom prst="rect">
              <a:avLst/>
            </a:prstGeom>
          </p:spPr>
          <p:txBody>
            <a:bodyPr wrap="square">
              <a:spAutoFit/>
            </a:bodyPr>
            <a:lstStyle/>
            <a:p>
              <a:pPr lvl="0" algn="just" defTabSz="609539">
                <a:defRPr/>
              </a:pPr>
              <a:r>
                <a:rPr lang="en-US" sz="2800" kern="0" dirty="0">
                  <a:latin typeface="Nunito Black" panose="00000A00000000000000" pitchFamily="2" charset="0"/>
                </a:rPr>
                <a:t>3. </a:t>
              </a:r>
              <a:r>
                <a:rPr lang="en-US" sz="2800" kern="0" dirty="0" err="1">
                  <a:latin typeface="Nunito Black" panose="00000A00000000000000" pitchFamily="2" charset="0"/>
                </a:rPr>
                <a:t>Trao</a:t>
              </a:r>
              <a:r>
                <a:rPr lang="en-US" sz="2800" kern="0" dirty="0">
                  <a:latin typeface="Nunito Black" panose="00000A00000000000000" pitchFamily="2" charset="0"/>
                </a:rPr>
                <a:t> </a:t>
              </a:r>
              <a:r>
                <a:rPr lang="en-US" sz="2800" kern="0" dirty="0" err="1">
                  <a:latin typeface="Nunito Black" panose="00000A00000000000000" pitchFamily="2" charset="0"/>
                </a:rPr>
                <a:t>đổi</a:t>
              </a:r>
              <a:r>
                <a:rPr lang="en-US" sz="2800" kern="0" dirty="0">
                  <a:latin typeface="Nunito Black" panose="00000A00000000000000" pitchFamily="2" charset="0"/>
                </a:rPr>
                <a:t> </a:t>
              </a:r>
              <a:r>
                <a:rPr lang="en-US" sz="2800" kern="0" dirty="0" err="1">
                  <a:latin typeface="Nunito Black" panose="00000A00000000000000" pitchFamily="2" charset="0"/>
                </a:rPr>
                <a:t>đoạn</a:t>
              </a:r>
              <a:r>
                <a:rPr lang="en-US" sz="2800" kern="0" dirty="0">
                  <a:latin typeface="Nunito Black" panose="00000A00000000000000" pitchFamily="2" charset="0"/>
                </a:rPr>
                <a:t> </a:t>
              </a:r>
              <a:r>
                <a:rPr lang="en-US" sz="2800" kern="0" dirty="0" err="1">
                  <a:latin typeface="Nunito Black" panose="00000A00000000000000" pitchFamily="2" charset="0"/>
                </a:rPr>
                <a:t>văn</a:t>
              </a:r>
              <a:r>
                <a:rPr lang="en-US" sz="2800" kern="0" dirty="0">
                  <a:latin typeface="Nunito Black" panose="00000A00000000000000" pitchFamily="2" charset="0"/>
                </a:rPr>
                <a:t> </a:t>
              </a:r>
              <a:r>
                <a:rPr lang="en-US" sz="2800" kern="0" dirty="0" err="1">
                  <a:latin typeface="Nunito Black" panose="00000A00000000000000" pitchFamily="2" charset="0"/>
                </a:rPr>
                <a:t>của</a:t>
              </a:r>
              <a:r>
                <a:rPr lang="en-US" sz="2800" kern="0" dirty="0">
                  <a:latin typeface="Nunito Black" panose="00000A00000000000000" pitchFamily="2" charset="0"/>
                </a:rPr>
                <a:t> </a:t>
              </a:r>
              <a:r>
                <a:rPr lang="en-US" sz="2800" kern="0" dirty="0" err="1">
                  <a:latin typeface="Nunito Black" panose="00000A00000000000000" pitchFamily="2" charset="0"/>
                </a:rPr>
                <a:t>em</a:t>
              </a:r>
              <a:r>
                <a:rPr lang="en-US" sz="2800" kern="0" dirty="0">
                  <a:latin typeface="Nunito Black" panose="00000A00000000000000" pitchFamily="2" charset="0"/>
                </a:rPr>
                <a:t> </a:t>
              </a:r>
              <a:r>
                <a:rPr lang="en-US" sz="2800" kern="0" dirty="0" err="1">
                  <a:latin typeface="Nunito Black" panose="00000A00000000000000" pitchFamily="2" charset="0"/>
                </a:rPr>
                <a:t>với</a:t>
              </a:r>
              <a:r>
                <a:rPr lang="en-US" sz="2800" kern="0" dirty="0">
                  <a:latin typeface="Nunito Black" panose="00000A00000000000000" pitchFamily="2" charset="0"/>
                </a:rPr>
                <a:t> </a:t>
              </a:r>
              <a:r>
                <a:rPr lang="en-US" sz="2800" kern="0" dirty="0" err="1">
                  <a:latin typeface="Nunito Black" panose="00000A00000000000000" pitchFamily="2" charset="0"/>
                </a:rPr>
                <a:t>bạn</a:t>
              </a:r>
              <a:r>
                <a:rPr lang="en-US" sz="2800" kern="0" dirty="0">
                  <a:latin typeface="Nunito Black" panose="00000A00000000000000" pitchFamily="2" charset="0"/>
                </a:rPr>
                <a:t>, </a:t>
              </a:r>
              <a:r>
                <a:rPr lang="en-US" sz="2800" kern="0" dirty="0" err="1">
                  <a:latin typeface="Nunito Black" panose="00000A00000000000000" pitchFamily="2" charset="0"/>
                </a:rPr>
                <a:t>chỉnh</a:t>
              </a:r>
              <a:r>
                <a:rPr lang="en-US" sz="2800" kern="0" dirty="0">
                  <a:latin typeface="Nunito Black" panose="00000A00000000000000" pitchFamily="2" charset="0"/>
                </a:rPr>
                <a:t> </a:t>
              </a:r>
              <a:r>
                <a:rPr lang="en-US" sz="2800" kern="0" dirty="0" err="1">
                  <a:latin typeface="Nunito Black" panose="00000A00000000000000" pitchFamily="2" charset="0"/>
                </a:rPr>
                <a:t>sửa</a:t>
              </a:r>
              <a:r>
                <a:rPr lang="en-US" sz="2800" kern="0" dirty="0">
                  <a:latin typeface="Nunito Black" panose="00000A00000000000000" pitchFamily="2" charset="0"/>
                </a:rPr>
                <a:t> </a:t>
              </a:r>
              <a:r>
                <a:rPr lang="en-US" sz="2800" kern="0" dirty="0" err="1">
                  <a:latin typeface="Nunito Black" panose="00000A00000000000000" pitchFamily="2" charset="0"/>
                </a:rPr>
                <a:t>và</a:t>
              </a:r>
              <a:r>
                <a:rPr lang="en-US" sz="2800" kern="0" dirty="0">
                  <a:latin typeface="Nunito Black" panose="00000A00000000000000" pitchFamily="2" charset="0"/>
                </a:rPr>
                <a:t> </a:t>
              </a:r>
              <a:r>
                <a:rPr lang="en-US" sz="2800" kern="0" dirty="0" err="1">
                  <a:latin typeface="Nunito Black" panose="00000A00000000000000" pitchFamily="2" charset="0"/>
                </a:rPr>
                <a:t>bổ</a:t>
              </a:r>
              <a:r>
                <a:rPr lang="en-US" sz="2800" kern="0" dirty="0">
                  <a:latin typeface="Nunito Black" panose="00000A00000000000000" pitchFamily="2" charset="0"/>
                </a:rPr>
                <a:t> sung ý hay.</a:t>
              </a:r>
              <a:endParaRPr lang="en-US" sz="2800" b="1" kern="0" dirty="0">
                <a:latin typeface="Nunito Black" panose="00000A00000000000000" pitchFamily="2" charset="0"/>
              </a:endParaRPr>
            </a:p>
          </p:txBody>
        </p:sp>
      </p:grpSp>
      <p:pic>
        <p:nvPicPr>
          <p:cNvPr id="5" name="Picture 4"/>
          <p:cNvPicPr>
            <a:picLocks noChangeAspect="1"/>
          </p:cNvPicPr>
          <p:nvPr/>
        </p:nvPicPr>
        <p:blipFill>
          <a:blip r:embed="rId5"/>
          <a:stretch>
            <a:fillRect/>
          </a:stretch>
        </p:blipFill>
        <p:spPr>
          <a:xfrm>
            <a:off x="1810512" y="1880189"/>
            <a:ext cx="8284416" cy="4659985"/>
          </a:xfrm>
          <a:prstGeom prst="rect">
            <a:avLst/>
          </a:prstGeom>
        </p:spPr>
      </p:pic>
    </p:spTree>
    <p:extLst>
      <p:ext uri="{BB962C8B-B14F-4D97-AF65-F5344CB8AC3E}">
        <p14:creationId xmlns:p14="http://schemas.microsoft.com/office/powerpoint/2010/main" val="412266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387969" y="-153909"/>
            <a:ext cx="8288215" cy="6443318"/>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5853694" y="1704821"/>
            <a:ext cx="4071948" cy="2800767"/>
          </a:xfrm>
          <a:prstGeom prst="rect">
            <a:avLst/>
          </a:prstGeom>
          <a:noFill/>
        </p:spPr>
        <p:txBody>
          <a:bodyPr wrap="none" rtlCol="0">
            <a:spAutoFit/>
          </a:bodyPr>
          <a:lstStyle/>
          <a:p>
            <a:pPr algn="ctr"/>
            <a:r>
              <a:rPr lang="en-US" sz="8800" dirty="0">
                <a:solidFill>
                  <a:srgbClr val="92D050"/>
                </a:solidFill>
                <a:latin typeface="Sigmar One" panose="00000500000000000000" pitchFamily="2" charset="0"/>
              </a:rPr>
              <a:t>VẬN </a:t>
            </a:r>
          </a:p>
          <a:p>
            <a:pPr algn="ctr"/>
            <a:r>
              <a:rPr lang="en-US" sz="8800" dirty="0">
                <a:solidFill>
                  <a:srgbClr val="92D050"/>
                </a:solidFill>
                <a:latin typeface="Sigmar One" panose="00000500000000000000" pitchFamily="2" charset="0"/>
              </a:rPr>
              <a:t>DỤNG</a:t>
            </a:r>
          </a:p>
        </p:txBody>
      </p:sp>
      <p:pic>
        <p:nvPicPr>
          <p:cNvPr id="11" name="Picture 10"/>
          <p:cNvPicPr>
            <a:picLocks noChangeAspect="1"/>
          </p:cNvPicPr>
          <p:nvPr/>
        </p:nvPicPr>
        <p:blipFill>
          <a:blip r:embed="rId7"/>
          <a:stretch>
            <a:fillRect/>
          </a:stretch>
        </p:blipFill>
        <p:spPr>
          <a:xfrm>
            <a:off x="9480014" y="3846315"/>
            <a:ext cx="3139712" cy="3011685"/>
          </a:xfrm>
          <a:prstGeom prst="rect">
            <a:avLst/>
          </a:prstGeom>
        </p:spPr>
      </p:pic>
    </p:spTree>
    <p:extLst>
      <p:ext uri="{BB962C8B-B14F-4D97-AF65-F5344CB8AC3E}">
        <p14:creationId xmlns:p14="http://schemas.microsoft.com/office/powerpoint/2010/main" val="1791523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8" y="1981941"/>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960889" y="917755"/>
            <a:ext cx="6506083" cy="1862048"/>
          </a:xfrm>
          <a:prstGeom prst="rect">
            <a:avLst/>
          </a:prstGeom>
          <a:noFill/>
        </p:spPr>
        <p:txBody>
          <a:bodyPr wrap="square" rtlCol="0">
            <a:spAutoFit/>
          </a:bodyPr>
          <a:lstStyle/>
          <a:p>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văn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bản</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670201" y="2651027"/>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1789323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2115" y="257104"/>
            <a:ext cx="10906405" cy="1535120"/>
            <a:chOff x="1061978" y="188231"/>
            <a:chExt cx="11090620" cy="1601738"/>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061978" y="188231"/>
              <a:ext cx="11090620" cy="1601738"/>
            </a:xfrm>
            <a:prstGeom prst="rect">
              <a:avLst/>
            </a:prstGeom>
          </p:spPr>
        </p:pic>
        <p:sp>
          <p:nvSpPr>
            <p:cNvPr id="2" name="Rectangle 1"/>
            <p:cNvSpPr/>
            <p:nvPr/>
          </p:nvSpPr>
          <p:spPr>
            <a:xfrm>
              <a:off x="1865367" y="416770"/>
              <a:ext cx="9591937" cy="1123964"/>
            </a:xfrm>
            <a:prstGeom prst="rect">
              <a:avLst/>
            </a:prstGeom>
          </p:spPr>
          <p:txBody>
            <a:bodyPr wrap="square">
              <a:spAutoFit/>
            </a:bodyPr>
            <a:lstStyle/>
            <a:p>
              <a:pPr lvl="0" algn="just"/>
              <a:r>
                <a:rPr lang="vi-VN" sz="3200" b="1" dirty="0">
                  <a:solidFill>
                    <a:srgbClr val="000000"/>
                  </a:solidFill>
                  <a:latin typeface="Nunito Black" pitchFamily="2" charset="0"/>
                </a:rPr>
                <a:t>Vẽ ngôi nhà em yêu thích. Viết 2 - 3 câu giới thiệu bức tranh của em.</a:t>
              </a:r>
              <a:endParaRPr lang="vi-VN" sz="3200" dirty="0">
                <a:solidFill>
                  <a:srgbClr val="000000"/>
                </a:solidFill>
                <a:latin typeface="Nunito Black" pitchFamily="2" charset="0"/>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52" b="100000" l="0" r="100000">
                        <a14:foregroundMark x1="15289" y1="6525" x2="21178" y2="13202"/>
                        <a14:foregroundMark x1="48698" y1="9256" x2="60023" y2="18361"/>
                        <a14:foregroundMark x1="77576" y1="12291" x2="86410" y2="35964"/>
                        <a14:foregroundMark x1="53114" y1="45068" x2="62741" y2="56601"/>
                        <a14:foregroundMark x1="15062" y1="67527" x2="23103" y2="74507"/>
                        <a14:foregroundMark x1="23103" y1="67678" x2="26274" y2="84067"/>
                        <a14:foregroundMark x1="56852" y1="42489" x2="59570" y2="48407"/>
                        <a14:foregroundMark x1="27520" y1="64492" x2="27973" y2="89074"/>
                        <a14:foregroundMark x1="23783" y1="89530" x2="22424" y2="99090"/>
                        <a14:foregroundMark x1="11212" y1="63885" x2="11212" y2="84977"/>
                        <a14:foregroundMark x1="21744" y1="91199" x2="10306" y2="98634"/>
                        <a14:foregroundMark x1="20385" y1="90895" x2="8494" y2="98634"/>
                        <a14:foregroundMark x1="76897" y1="20182" x2="80294" y2="31563"/>
                        <a14:foregroundMark x1="86750" y1="10015" x2="93205" y2="20182"/>
                      </a14:backgroundRemoval>
                    </a14:imgEffect>
                  </a14:imgLayer>
                </a14:imgProps>
              </a:ext>
            </a:extLst>
          </a:blip>
          <a:stretch>
            <a:fillRect/>
          </a:stretch>
        </p:blipFill>
        <p:spPr>
          <a:xfrm>
            <a:off x="7626097" y="2788920"/>
            <a:ext cx="4381600" cy="3792153"/>
          </a:xfrm>
          <a:prstGeom prst="rect">
            <a:avLst/>
          </a:prstGeom>
        </p:spPr>
      </p:pic>
      <p:sp>
        <p:nvSpPr>
          <p:cNvPr id="8" name="Rounded Rectangle 7"/>
          <p:cNvSpPr/>
          <p:nvPr/>
        </p:nvSpPr>
        <p:spPr>
          <a:xfrm>
            <a:off x="2374062" y="2011258"/>
            <a:ext cx="5252035" cy="2826306"/>
          </a:xfrm>
          <a:prstGeom prst="roundRect">
            <a:avLst/>
          </a:prstGeom>
          <a:noFill/>
          <a:ln w="38100">
            <a:solidFill>
              <a:srgbClr val="00B0F0"/>
            </a:solidFill>
          </a:ln>
        </p:spPr>
        <p:txBody>
          <a:bodyPr wrap="square">
            <a:spAutoFit/>
          </a:bodyPr>
          <a:lstStyle/>
          <a:p>
            <a:pPr algn="just" eaLnBrk="0" fontAlgn="base" hangingPunct="0">
              <a:spcBef>
                <a:spcPct val="0"/>
              </a:spcBef>
              <a:spcAft>
                <a:spcPct val="0"/>
              </a:spcAft>
            </a:pP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Đây</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là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ngôi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mà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em</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yêu</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thích</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Ngôi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nhà</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đơn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giản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nhưng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ấm</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cúng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Hàng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ngày</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được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đón</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ánh</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nắng</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mặc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trời</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rực</a:t>
            </a:r>
            <a:r>
              <a:rPr lang="en-US" altLang="en-US" sz="3200" b="1" dirty="0">
                <a:solidFill>
                  <a:srgbClr val="002060"/>
                </a:solidFill>
                <a:latin typeface="Cambria" panose="02040503050406030204" pitchFamily="18" charset="0"/>
                <a:ea typeface="Cambria" panose="02040503050406030204" pitchFamily="18" charset="0"/>
              </a:rPr>
              <a:t> </a:t>
            </a:r>
            <a:r>
              <a:rPr lang="en-US" altLang="en-US" sz="3200" b="1" dirty="0" err="1">
                <a:solidFill>
                  <a:srgbClr val="002060"/>
                </a:solidFill>
                <a:latin typeface="Cambria" panose="02040503050406030204" pitchFamily="18" charset="0"/>
                <a:ea typeface="Cambria" panose="02040503050406030204" pitchFamily="18" charset="0"/>
              </a:rPr>
              <a:t>rỡ</a:t>
            </a:r>
            <a:r>
              <a:rPr lang="en-US" altLang="en-US" sz="3200" b="1" dirty="0">
                <a:solidFill>
                  <a:srgbClr val="002060"/>
                </a:solidFill>
                <a:latin typeface="Cambria" panose="02040503050406030204" pitchFamily="18" charset="0"/>
                <a:ea typeface="Cambria" panose="02040503050406030204" pitchFamily="18" charset="0"/>
              </a:rPr>
              <a:t>.</a:t>
            </a: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4167" b="97667" l="19500" r="79250"/>
                    </a14:imgEffect>
                  </a14:imgLayer>
                </a14:imgProps>
              </a:ext>
            </a:extLst>
          </a:blip>
          <a:stretch>
            <a:fillRect/>
          </a:stretch>
        </p:blipFill>
        <p:spPr>
          <a:xfrm>
            <a:off x="-529069" y="2788920"/>
            <a:ext cx="3892737" cy="3892737"/>
          </a:xfrm>
          <a:prstGeom prst="rect">
            <a:avLst/>
          </a:prstGeom>
        </p:spPr>
      </p:pic>
    </p:spTree>
    <p:extLst>
      <p:ext uri="{BB962C8B-B14F-4D97-AF65-F5344CB8AC3E}">
        <p14:creationId xmlns:p14="http://schemas.microsoft.com/office/powerpoint/2010/main" val="244160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p:cNvPicPr>
            <a:picLocks noChangeAspect="1"/>
          </p:cNvPicPr>
          <p:nvPr/>
        </p:nvPicPr>
        <p:blipFill>
          <a:blip r:embed="rId4">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p:cNvPicPr>
            <a:picLocks noChangeAspect="1"/>
          </p:cNvPicPr>
          <p:nvPr/>
        </p:nvPicPr>
        <p:blipFill>
          <a:blip r:embed="rId5">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p:cNvPicPr>
            <a:picLocks noChangeAspect="1" noChangeArrowheads="1" noCrop="1"/>
          </p:cNvPicPr>
          <p:nvPr/>
        </p:nvPicPr>
        <p:blipFill>
          <a:blip r:embed="rId7">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prstClr val="black"/>
                    </a:solidFill>
                    <a:latin typeface="Times New Roman" panose="02020603050405020304" pitchFamily="18" charset="0"/>
                    <a:cs typeface="Times New Roman" panose="02020603050405020304" pitchFamily="18" charset="0"/>
                  </a:rPr>
                  <a:t>CỐ LÊN!</a:t>
                </a:r>
              </a:p>
            </p:txBody>
          </p:sp>
        </p:grpSp>
      </p:grpSp>
      <p:sp>
        <p:nvSpPr>
          <p:cNvPr id="13" name="TextBox 12">
            <a:extLst>
              <a:ext uri="{FF2B5EF4-FFF2-40B4-BE49-F238E27FC236}">
                <a16:creationId xmlns:a16="http://schemas.microsoft.com/office/drawing/2014/main" id="{CB511CE4-D72B-4A67-AC64-409265306DFB}"/>
              </a:ext>
            </a:extLst>
          </p:cNvPr>
          <p:cNvSpPr txBox="1"/>
          <p:nvPr/>
        </p:nvSpPr>
        <p:spPr>
          <a:xfrm>
            <a:off x="1672259" y="995492"/>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600" dirty="0">
                <a:solidFill>
                  <a:srgbClr val="0070C0"/>
                </a:solidFill>
                <a:latin typeface="Sigmar One" panose="00000500000000000000" pitchFamily="2" charset="0"/>
                <a:ea typeface="+mj-ea"/>
                <a:cs typeface="+mj-cs"/>
              </a:rPr>
              <a:t>CỦNG CỐ, DẶN DÒ</a:t>
            </a:r>
          </a:p>
        </p:txBody>
      </p:sp>
    </p:spTree>
    <p:extLst>
      <p:ext uri="{BB962C8B-B14F-4D97-AF65-F5344CB8AC3E}">
        <p14:creationId xmlns:p14="http://schemas.microsoft.com/office/powerpoint/2010/main" val="3239028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Cloud 12"/>
          <p:cNvSpPr/>
          <p:nvPr/>
        </p:nvSpPr>
        <p:spPr>
          <a:xfrm>
            <a:off x="3670306" y="2233590"/>
            <a:ext cx="4390762"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pic>
        <p:nvPicPr>
          <p:cNvPr id="6" name="Picture 5"/>
          <p:cNvPicPr>
            <a:picLocks noChangeAspect="1"/>
          </p:cNvPicPr>
          <p:nvPr/>
        </p:nvPicPr>
        <p:blipFill>
          <a:blip r:embed="rId3"/>
          <a:stretch>
            <a:fillRect/>
          </a:stretch>
        </p:blipFill>
        <p:spPr>
          <a:xfrm>
            <a:off x="3267970" y="-166511"/>
            <a:ext cx="5502128" cy="441552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9" name="Picture 8"/>
          <p:cNvPicPr>
            <a:picLocks noChangeAspect="1"/>
          </p:cNvPicPr>
          <p:nvPr/>
        </p:nvPicPr>
        <p:blipFill>
          <a:blip r:embed="rId6"/>
          <a:stretch>
            <a:fillRect/>
          </a:stretch>
        </p:blipFill>
        <p:spPr>
          <a:xfrm rot="730109">
            <a:off x="9107926" y="4118763"/>
            <a:ext cx="3191826" cy="2541262"/>
          </a:xfrm>
          <a:prstGeom prst="rect">
            <a:avLst/>
          </a:prstGeom>
        </p:spPr>
      </p:pic>
      <p:pic>
        <p:nvPicPr>
          <p:cNvPr id="10" name="Picture 9"/>
          <p:cNvPicPr>
            <a:picLocks noChangeAspect="1"/>
          </p:cNvPicPr>
          <p:nvPr/>
        </p:nvPicPr>
        <p:blipFill>
          <a:blip r:embed="rId7"/>
          <a:stretch>
            <a:fillRect/>
          </a:stretch>
        </p:blipFill>
        <p:spPr>
          <a:xfrm rot="20983717">
            <a:off x="62338" y="1639138"/>
            <a:ext cx="2573111" cy="2039578"/>
          </a:xfrm>
          <a:prstGeom prst="rect">
            <a:avLst/>
          </a:prstGeom>
        </p:spPr>
      </p:pic>
      <p:sp>
        <p:nvSpPr>
          <p:cNvPr id="12" name="Rectangle 11"/>
          <p:cNvSpPr/>
          <p:nvPr/>
        </p:nvSpPr>
        <p:spPr>
          <a:xfrm>
            <a:off x="1935175" y="3943102"/>
            <a:ext cx="8569975" cy="923330"/>
          </a:xfrm>
          <a:prstGeom prst="rect">
            <a:avLst/>
          </a:prstGeom>
        </p:spPr>
        <p:txBody>
          <a:bodyPr wrap="none">
            <a:spAutoFit/>
          </a:bodyPr>
          <a:lstStyle/>
          <a:p>
            <a:pPr algn="ctr"/>
            <a:r>
              <a:rPr lang="en-US" sz="5400" dirty="0">
                <a:solidFill>
                  <a:srgbClr val="0070C0"/>
                </a:solidFill>
                <a:latin typeface="Sigmar One" panose="00000500000000000000" pitchFamily="2" charset="0"/>
              </a:rPr>
              <a:t>HẸN GẶP LẠI CÁC EM</a:t>
            </a:r>
          </a:p>
        </p:txBody>
      </p:sp>
    </p:spTree>
    <p:extLst>
      <p:ext uri="{BB962C8B-B14F-4D97-AF65-F5344CB8AC3E}">
        <p14:creationId xmlns:p14="http://schemas.microsoft.com/office/powerpoint/2010/main" val="4182587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p>
          <a:p>
            <a:pPr marL="0" indent="0" algn="just">
              <a:buNone/>
            </a:pPr>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136207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endParaRPr lang="en-US" sz="2800" dirty="0">
              <a:solidFill>
                <a:srgbClr val="002060"/>
              </a:solidFill>
              <a:latin typeface="Cambria" panose="02040503050406030204" pitchFamily="18" charset="0"/>
              <a:ea typeface="Cambria" panose="02040503050406030204" pitchFamily="18" charset="0"/>
            </a:endParaRP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14016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799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3033017" y="207757"/>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từ</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khó</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id="{874923DD-2CD3-2D7E-2162-E433FE8F2CFE}"/>
              </a:ext>
            </a:extLst>
          </p:cNvPr>
          <p:cNvSpPr txBox="1"/>
          <p:nvPr/>
        </p:nvSpPr>
        <p:spPr>
          <a:xfrm>
            <a:off x="2282495" y="1600119"/>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rành</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rọt</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id="{31CD8366-6099-09EB-BC77-037F0CEFC165}"/>
              </a:ext>
            </a:extLst>
          </p:cNvPr>
          <p:cNvSpPr txBox="1"/>
          <p:nvPr/>
        </p:nvSpPr>
        <p:spPr>
          <a:xfrm>
            <a:off x="7098131" y="272433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luận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id="{6E035349-06E2-6263-388B-3A094A78C4B5}"/>
              </a:ext>
            </a:extLst>
          </p:cNvPr>
          <p:cNvSpPr txBox="1"/>
          <p:nvPr/>
        </p:nvSpPr>
        <p:spPr>
          <a:xfrm>
            <a:off x="2282495" y="2840296"/>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ná</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id="{B1D7AC33-63B4-1642-0256-750DD4363E26}"/>
              </a:ext>
            </a:extLst>
          </p:cNvPr>
          <p:cNvSpPr txBox="1"/>
          <p:nvPr/>
        </p:nvSpPr>
        <p:spPr>
          <a:xfrm>
            <a:off x="7098131" y="1576718"/>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líu</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lo</a:t>
            </a:r>
          </a:p>
        </p:txBody>
      </p:sp>
      <p:sp>
        <p:nvSpPr>
          <p:cNvPr id="20" name="TextBox 19">
            <a:extLst>
              <a:ext uri="{FF2B5EF4-FFF2-40B4-BE49-F238E27FC236}">
                <a16:creationId xmlns:a16="http://schemas.microsoft.com/office/drawing/2014/main" id="{F169BCCA-F6F1-CBEF-A160-CA8D549690B9}"/>
              </a:ext>
            </a:extLst>
          </p:cNvPr>
          <p:cNvSpPr txBox="1"/>
          <p:nvPr/>
        </p:nvSpPr>
        <p:spPr>
          <a:xfrm>
            <a:off x="2282495" y="3986262"/>
            <a:ext cx="245706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nắc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nẻ</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id="{C8E43040-427E-9BEC-1142-C127DC0E9906}"/>
              </a:ext>
            </a:extLst>
          </p:cNvPr>
          <p:cNvSpPr txBox="1"/>
          <p:nvPr/>
        </p:nvSpPr>
        <p:spPr>
          <a:xfrm>
            <a:off x="7098131" y="3983856"/>
            <a:ext cx="2514599"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rúc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rích</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3"/>
          <a:stretch>
            <a:fillRect/>
          </a:stretch>
        </p:blipFill>
        <p:spPr>
          <a:xfrm>
            <a:off x="11113486" y="164901"/>
            <a:ext cx="920576" cy="835224"/>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0" y="4561535"/>
            <a:ext cx="2931447" cy="2295261"/>
          </a:xfrm>
          <a:prstGeom prst="rect">
            <a:avLst/>
          </a:prstGeom>
        </p:spPr>
      </p:pic>
    </p:spTree>
    <p:extLst>
      <p:ext uri="{BB962C8B-B14F-4D97-AF65-F5344CB8AC3E}">
        <p14:creationId xmlns:p14="http://schemas.microsoft.com/office/powerpoint/2010/main" val="5849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230266" y="1759124"/>
            <a:ext cx="5961734" cy="4969585"/>
          </a:xfrm>
          <a:prstGeom prst="rect">
            <a:avLst/>
          </a:prstGeom>
          <a:ln>
            <a:noFill/>
          </a:ln>
          <a:effectLst>
            <a:softEdge rad="112500"/>
          </a:effectLst>
        </p:spPr>
      </p:pic>
      <p:sp>
        <p:nvSpPr>
          <p:cNvPr id="10" name="Rectangle 9"/>
          <p:cNvSpPr/>
          <p:nvPr/>
        </p:nvSpPr>
        <p:spPr>
          <a:xfrm>
            <a:off x="5912192" y="381260"/>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câu</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id="{2D9E22BA-1147-6B37-2480-A90B3680939E}"/>
              </a:ext>
            </a:extLst>
          </p:cNvPr>
          <p:cNvSpPr txBox="1"/>
          <p:nvPr/>
        </p:nvSpPr>
        <p:spPr>
          <a:xfrm>
            <a:off x="906688" y="1112139"/>
            <a:ext cx="4859277" cy="64698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Cambria" panose="02040503050406030204" pitchFamily="18" charset="0"/>
                <a:ea typeface="Cambria" panose="02040503050406030204" pitchFamily="18" charset="0"/>
              </a:rPr>
              <a:t>Năm phút nữa thôi nhé.</a:t>
            </a:r>
            <a:endParaRPr lang="vi-VN" sz="40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D9E22BA-1147-6B37-2480-A90B3680939E}"/>
              </a:ext>
            </a:extLst>
          </p:cNvPr>
          <p:cNvSpPr txBox="1"/>
          <p:nvPr/>
        </p:nvSpPr>
        <p:spPr>
          <a:xfrm>
            <a:off x="977779" y="2239145"/>
            <a:ext cx="4717094" cy="1191816"/>
          </a:xfrm>
          <a:prstGeom prst="roundRect">
            <a:avLst/>
          </a:prstGeom>
          <a:solidFill>
            <a:schemeClr val="accent4">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Chỉ là đến giờ ngủ thì phải ngủ thôi.</a:t>
            </a:r>
            <a:r>
              <a:rPr lang="en-US" sz="3200" b="1"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4"/>
          <a:stretch>
            <a:fillRect/>
          </a:stretch>
        </p:blipFill>
        <p:spPr>
          <a:xfrm>
            <a:off x="222377" y="4353028"/>
            <a:ext cx="2932430" cy="2298391"/>
          </a:xfrm>
          <a:prstGeom prst="rect">
            <a:avLst/>
          </a:prstGeom>
        </p:spPr>
      </p:pic>
      <p:grpSp>
        <p:nvGrpSpPr>
          <p:cNvPr id="18" name="Group 17"/>
          <p:cNvGrpSpPr/>
          <p:nvPr/>
        </p:nvGrpSpPr>
        <p:grpSpPr>
          <a:xfrm>
            <a:off x="2900679" y="3623936"/>
            <a:ext cx="3245993" cy="1544621"/>
            <a:chOff x="2900679" y="3623936"/>
            <a:chExt cx="3245993" cy="1544621"/>
          </a:xfrm>
        </p:grpSpPr>
        <p:sp>
          <p:nvSpPr>
            <p:cNvPr id="15" name="TextBox 14">
              <a:extLst>
                <a:ext uri="{FF2B5EF4-FFF2-40B4-BE49-F238E27FC236}">
                  <a16:creationId xmlns:a16="http://schemas.microsoft.com/office/drawing/2014/main" id="{F5BD5560-E7D2-6AC8-9D2C-A6505DFA0F3C}"/>
                </a:ext>
              </a:extLst>
            </p:cNvPr>
            <p:cNvSpPr txBox="1"/>
            <p:nvPr/>
          </p:nvSpPr>
          <p:spPr>
            <a:xfrm>
              <a:off x="2900679" y="3623936"/>
              <a:ext cx="3245993" cy="1508310"/>
            </a:xfrm>
            <a:prstGeom prst="flowChartTerminator">
              <a:avLst/>
            </a:prstGeom>
            <a:noFill/>
            <a:ln w="25400" cap="flat" cmpd="sng" algn="ctr">
              <a:solidFill>
                <a:srgbClr val="CC99FF"/>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44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Arial"/>
              </a:endParaRPr>
            </a:p>
          </p:txBody>
        </p:sp>
        <p:sp>
          <p:nvSpPr>
            <p:cNvPr id="17" name="Rectangle 16"/>
            <p:cNvSpPr/>
            <p:nvPr/>
          </p:nvSpPr>
          <p:spPr>
            <a:xfrm>
              <a:off x="2999010" y="3722007"/>
              <a:ext cx="2999105" cy="1446550"/>
            </a:xfrm>
            <a:prstGeom prst="rect">
              <a:avLst/>
            </a:prstGeom>
          </p:spPr>
          <p:txBody>
            <a:bodyPr wrap="square">
              <a:spAutoFit/>
            </a:bodyPr>
            <a:lstStyle/>
            <a:p>
              <a:pPr lvl="0" algn="ctr">
                <a:buClr>
                  <a:srgbClr val="000000"/>
                </a:buClr>
                <a:defRPr/>
              </a:pPr>
              <a:r>
                <a:rPr lang="en-US" sz="4400" b="1" kern="0" dirty="0" err="1">
                  <a:solidFill>
                    <a:srgbClr val="C00000"/>
                  </a:solidFill>
                  <a:latin typeface="Great Vibes" pitchFamily="2" charset="0"/>
                  <a:ea typeface="Cambria" panose="02040503050406030204" pitchFamily="18" charset="0"/>
                  <a:sym typeface="Arial"/>
                </a:rPr>
                <a:t>Đọc</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nhấn</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mạnh</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các</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câu</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trên</a:t>
              </a:r>
              <a:r>
                <a:rPr lang="en-US" sz="4400" b="1" kern="0" dirty="0">
                  <a:solidFill>
                    <a:srgbClr val="C00000"/>
                  </a:solidFill>
                  <a:latin typeface="Great Vibes" pitchFamily="2" charset="0"/>
                  <a:ea typeface="Cambria" panose="02040503050406030204" pitchFamily="18" charset="0"/>
                  <a:sym typeface="Arial"/>
                </a:rPr>
                <a:t>.</a:t>
              </a:r>
              <a:endParaRPr lang="vi-VN" sz="4400" b="1" kern="0" dirty="0">
                <a:solidFill>
                  <a:srgbClr val="C00000"/>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6093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1635</TotalTime>
  <Words>4122</Words>
  <Application>Microsoft Office PowerPoint</Application>
  <PresentationFormat>Widescreen</PresentationFormat>
  <Paragraphs>269</Paragraphs>
  <Slides>52</Slides>
  <Notes>0</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52</vt:i4>
      </vt:variant>
    </vt:vector>
  </HeadingPairs>
  <TitlesOfParts>
    <vt:vector size="71" baseType="lpstr">
      <vt:lpstr>KaiTi</vt:lpstr>
      <vt:lpstr>宋体</vt:lpstr>
      <vt:lpstr>Arial</vt:lpstr>
      <vt:lpstr>Calibri</vt:lpstr>
      <vt:lpstr>Calibri Light</vt:lpstr>
      <vt:lpstr>Cambria</vt:lpstr>
      <vt:lpstr>Chango</vt:lpstr>
      <vt:lpstr>Great Vibes</vt:lpstr>
      <vt:lpstr>Nunito</vt:lpstr>
      <vt:lpstr>Nunito Black</vt:lpstr>
      <vt:lpstr>OpenSansBold</vt:lpstr>
      <vt:lpstr>Sigmar One</vt:lpstr>
      <vt:lpstr>Times New Roman</vt:lpstr>
      <vt:lpstr>UTM Avo</vt:lpstr>
      <vt:lpstr>Office Theme</vt:lpstr>
      <vt:lpstr>Theme1</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Trương Thanh Thủy</cp:lastModifiedBy>
  <cp:revision>116</cp:revision>
  <dcterms:created xsi:type="dcterms:W3CDTF">2022-08-13T14:24:05Z</dcterms:created>
  <dcterms:modified xsi:type="dcterms:W3CDTF">2023-11-14T01:29:54Z</dcterms:modified>
</cp:coreProperties>
</file>