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0"/>
  </p:notesMasterIdLst>
  <p:sldIdLst>
    <p:sldId id="11732" r:id="rId3"/>
    <p:sldId id="8573" r:id="rId4"/>
    <p:sldId id="11733" r:id="rId5"/>
    <p:sldId id="11729" r:id="rId6"/>
    <p:sldId id="266" r:id="rId7"/>
    <p:sldId id="11730" r:id="rId8"/>
    <p:sldId id="11713" r:id="rId9"/>
    <p:sldId id="11718" r:id="rId10"/>
    <p:sldId id="11719" r:id="rId11"/>
    <p:sldId id="11731" r:id="rId12"/>
    <p:sldId id="11708" r:id="rId13"/>
    <p:sldId id="11720" r:id="rId14"/>
    <p:sldId id="11723" r:id="rId15"/>
    <p:sldId id="11721" r:id="rId16"/>
    <p:sldId id="11722" r:id="rId17"/>
    <p:sldId id="11724" r:id="rId18"/>
    <p:sldId id="117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F6A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7476A-A991-4182-989C-88EE4144447E}"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85000-A8BB-4B31-9D9A-FEA39405F2CC}" type="slidenum">
              <a:rPr lang="en-US" smtClean="0"/>
              <a:t>‹#›</a:t>
            </a:fld>
            <a:endParaRPr lang="en-US"/>
          </a:p>
        </p:txBody>
      </p:sp>
    </p:spTree>
    <p:extLst>
      <p:ext uri="{BB962C8B-B14F-4D97-AF65-F5344CB8AC3E}">
        <p14:creationId xmlns:p14="http://schemas.microsoft.com/office/powerpoint/2010/main" val="12767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585000-A8BB-4B31-9D9A-FEA39405F2CC}" type="slidenum">
              <a:rPr lang="en-US" smtClean="0"/>
              <a:t>3</a:t>
            </a:fld>
            <a:endParaRPr lang="en-US"/>
          </a:p>
        </p:txBody>
      </p:sp>
    </p:spTree>
    <p:extLst>
      <p:ext uri="{BB962C8B-B14F-4D97-AF65-F5344CB8AC3E}">
        <p14:creationId xmlns:p14="http://schemas.microsoft.com/office/powerpoint/2010/main" val="132850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585000-A8BB-4B31-9D9A-FEA39405F2CC}" type="slidenum">
              <a:rPr lang="en-US" smtClean="0"/>
              <a:t>5</a:t>
            </a:fld>
            <a:endParaRPr lang="en-US"/>
          </a:p>
        </p:txBody>
      </p:sp>
    </p:spTree>
    <p:extLst>
      <p:ext uri="{BB962C8B-B14F-4D97-AF65-F5344CB8AC3E}">
        <p14:creationId xmlns:p14="http://schemas.microsoft.com/office/powerpoint/2010/main" val="72325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585000-A8BB-4B31-9D9A-FEA39405F2CC}" type="slidenum">
              <a:rPr lang="en-US" smtClean="0"/>
              <a:t>7</a:t>
            </a:fld>
            <a:endParaRPr lang="en-US"/>
          </a:p>
        </p:txBody>
      </p:sp>
    </p:spTree>
    <p:extLst>
      <p:ext uri="{BB962C8B-B14F-4D97-AF65-F5344CB8AC3E}">
        <p14:creationId xmlns:p14="http://schemas.microsoft.com/office/powerpoint/2010/main" val="322931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585000-A8BB-4B31-9D9A-FEA39405F2CC}" type="slidenum">
              <a:rPr lang="en-US" smtClean="0"/>
              <a:t>9</a:t>
            </a:fld>
            <a:endParaRPr lang="en-US"/>
          </a:p>
        </p:txBody>
      </p:sp>
    </p:spTree>
    <p:extLst>
      <p:ext uri="{BB962C8B-B14F-4D97-AF65-F5344CB8AC3E}">
        <p14:creationId xmlns:p14="http://schemas.microsoft.com/office/powerpoint/2010/main" val="196290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585000-A8BB-4B31-9D9A-FEA39405F2CC}" type="slidenum">
              <a:rPr lang="en-US" smtClean="0"/>
              <a:t>14</a:t>
            </a:fld>
            <a:endParaRPr lang="en-US"/>
          </a:p>
        </p:txBody>
      </p:sp>
    </p:spTree>
    <p:extLst>
      <p:ext uri="{BB962C8B-B14F-4D97-AF65-F5344CB8AC3E}">
        <p14:creationId xmlns:p14="http://schemas.microsoft.com/office/powerpoint/2010/main" val="2661036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6" name="Picture 5">
            <a:extLst>
              <a:ext uri="{FF2B5EF4-FFF2-40B4-BE49-F238E27FC236}">
                <a16:creationId xmlns:a16="http://schemas.microsoft.com/office/drawing/2014/main" id="{47816D4A-E9D3-0D55-0B29-B0ADF66BDE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000"/>
          <a:stretch/>
        </p:blipFill>
        <p:spPr>
          <a:xfrm>
            <a:off x="0" y="0"/>
            <a:ext cx="12192000" cy="6858000"/>
          </a:xfrm>
          <a:prstGeom prst="rect">
            <a:avLst/>
          </a:prstGeom>
        </p:spPr>
      </p:pic>
    </p:spTree>
    <p:extLst>
      <p:ext uri="{BB962C8B-B14F-4D97-AF65-F5344CB8AC3E}">
        <p14:creationId xmlns:p14="http://schemas.microsoft.com/office/powerpoint/2010/main" val="15636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95449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875834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483666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798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09097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912850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482072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2107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32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828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9" name="Picture 8">
            <a:extLst>
              <a:ext uri="{FF2B5EF4-FFF2-40B4-BE49-F238E27FC236}">
                <a16:creationId xmlns:a16="http://schemas.microsoft.com/office/drawing/2014/main" id="{85105DF7-2A9F-DC0F-6DA5-BDEAC9B625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53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a:extLst>
              <a:ext uri="{FF2B5EF4-FFF2-40B4-BE49-F238E27FC236}">
                <a16:creationId xmlns:a16="http://schemas.microsoft.com/office/drawing/2014/main" id="{180EF673-0524-F680-ABC1-9A2A68FC1C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445" b="10000"/>
          <a:stretch/>
        </p:blipFill>
        <p:spPr>
          <a:xfrm>
            <a:off x="0" y="0"/>
            <a:ext cx="12192000" cy="6858000"/>
          </a:xfrm>
          <a:prstGeom prst="rect">
            <a:avLst/>
          </a:prstGeom>
        </p:spPr>
      </p:pic>
    </p:spTree>
    <p:extLst>
      <p:ext uri="{BB962C8B-B14F-4D97-AF65-F5344CB8AC3E}">
        <p14:creationId xmlns:p14="http://schemas.microsoft.com/office/powerpoint/2010/main" val="150681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94291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17223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5176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911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2032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349087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9"/>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0"/>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1"/>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nk background with white leaves and black text&#10;&#10;Description automatically generated">
            <a:extLst>
              <a:ext uri="{FF2B5EF4-FFF2-40B4-BE49-F238E27FC236}">
                <a16:creationId xmlns:a16="http://schemas.microsoft.com/office/drawing/2014/main" id="{D83E11BE-28AE-A103-B883-CEBB6BE7148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35279" y="322005"/>
            <a:ext cx="1722489" cy="1722489"/>
          </a:xfrm>
          <a:prstGeom prst="rect">
            <a:avLst/>
          </a:prstGeom>
        </p:spPr>
      </p:pic>
    </p:spTree>
    <p:extLst>
      <p:ext uri="{BB962C8B-B14F-4D97-AF65-F5344CB8AC3E}">
        <p14:creationId xmlns:p14="http://schemas.microsoft.com/office/powerpoint/2010/main" val="2531508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 id="214748368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2023/11/1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2635543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2.png"/><Relationship Id="rId10"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2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a:extLst>
              <a:ext uri="{FF2B5EF4-FFF2-40B4-BE49-F238E27FC236}">
                <a16:creationId xmlns:a16="http://schemas.microsoft.com/office/drawing/2014/main" id="{D2F403B9-A7A7-4E10-C654-9A592BBE6719}"/>
              </a:ext>
            </a:extLst>
          </p:cNvPr>
          <p:cNvSpPr>
            <a:spLocks noChangeArrowheads="1" noChangeShapeType="1" noTextEdit="1"/>
          </p:cNvSpPr>
          <p:nvPr/>
        </p:nvSpPr>
        <p:spPr bwMode="auto">
          <a:xfrm>
            <a:off x="466356" y="1668008"/>
            <a:ext cx="11540436" cy="5265737"/>
          </a:xfrm>
          <a:prstGeom prst="rect">
            <a:avLst/>
          </a:prstGeom>
        </p:spPr>
        <p:txBody>
          <a:bodyPr spcFirstLastPara="1" wrap="none" lIns="108852" tIns="54426" rIns="108852" bIns="54426" numCol="1" fromWordArt="1">
            <a:prstTxWarp prst="textArchUp">
              <a:avLst>
                <a:gd name="adj" fmla="val 11150645"/>
              </a:avLst>
            </a:prstTxWarp>
          </a:bodyPr>
          <a:lstStyle/>
          <a:p>
            <a:pPr algn="ctr" defTabSz="1088473">
              <a:defRPr/>
            </a:pPr>
            <a:r>
              <a:rPr lang="en-US" sz="3333" b="1" kern="10" dirty="0" err="1">
                <a:ln w="9525">
                  <a:solidFill>
                    <a:srgbClr val="FF3300"/>
                  </a:solidFill>
                  <a:round/>
                  <a:headEnd/>
                  <a:tailEnd/>
                </a:ln>
                <a:solidFill>
                  <a:srgbClr val="FF0000"/>
                </a:solidFill>
                <a:latin typeface="Times New Roman"/>
                <a:cs typeface="Times New Roman"/>
              </a:rPr>
              <a:t>Chào</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mừng</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quý</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thầy</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cô</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về</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sinh</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hoạt</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chuyên</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môn</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cấp</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smtClean="0">
                <a:ln w="9525">
                  <a:solidFill>
                    <a:srgbClr val="FF3300"/>
                  </a:solidFill>
                  <a:round/>
                  <a:headEnd/>
                  <a:tailEnd/>
                </a:ln>
                <a:solidFill>
                  <a:srgbClr val="FF0000"/>
                </a:solidFill>
                <a:latin typeface="Times New Roman"/>
                <a:cs typeface="Times New Roman"/>
              </a:rPr>
              <a:t>trường</a:t>
            </a:r>
            <a:endParaRPr lang="en-US" sz="3667" b="1" kern="10" dirty="0">
              <a:ln w="9525">
                <a:solidFill>
                  <a:srgbClr val="FF3300"/>
                </a:solidFill>
                <a:round/>
                <a:headEnd/>
                <a:tailEnd/>
              </a:ln>
              <a:solidFill>
                <a:srgbClr val="FF0000"/>
              </a:solidFill>
              <a:latin typeface="Times New Roman"/>
              <a:cs typeface="Times New Roman"/>
            </a:endParaRPr>
          </a:p>
        </p:txBody>
      </p:sp>
      <p:sp>
        <p:nvSpPr>
          <p:cNvPr id="3" name="Rectangle 2">
            <a:extLst>
              <a:ext uri="{FF2B5EF4-FFF2-40B4-BE49-F238E27FC236}">
                <a16:creationId xmlns:a16="http://schemas.microsoft.com/office/drawing/2014/main" id="{29D978F4-EC8A-E78C-6B51-DA04C968BA18}"/>
              </a:ext>
            </a:extLst>
          </p:cNvPr>
          <p:cNvSpPr/>
          <p:nvPr/>
        </p:nvSpPr>
        <p:spPr>
          <a:xfrm>
            <a:off x="3551582" y="2654756"/>
            <a:ext cx="5215836"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4000" b="1" dirty="0">
                <a:solidFill>
                  <a:srgbClr val="FF0000"/>
                </a:solidFill>
                <a:latin typeface="Times New Roman" pitchFamily="18" charset="0"/>
                <a:cs typeface="Times New Roman" pitchFamily="18" charset="0"/>
              </a:rPr>
              <a:t>TIẾNG VIỆT - LỚP 4</a:t>
            </a:r>
            <a:endParaRPr lang="vi-VN" sz="4000" b="1" dirty="0">
              <a:solidFill>
                <a:srgbClr val="FF0000"/>
              </a:solidFill>
              <a:latin typeface="Times New Roman" pitchFamily="18" charset="0"/>
              <a:cs typeface="Times New Roman" pitchFamily="18" charset="0"/>
            </a:endParaRPr>
          </a:p>
        </p:txBody>
      </p:sp>
      <p:sp>
        <p:nvSpPr>
          <p:cNvPr id="6" name="Text Box 6">
            <a:extLst>
              <a:ext uri="{FF2B5EF4-FFF2-40B4-BE49-F238E27FC236}">
                <a16:creationId xmlns:a16="http://schemas.microsoft.com/office/drawing/2014/main" id="{0B73E9B6-91F1-B35A-9690-E62D9123FAF9}"/>
              </a:ext>
            </a:extLst>
          </p:cNvPr>
          <p:cNvSpPr txBox="1">
            <a:spLocks noChangeArrowheads="1"/>
          </p:cNvSpPr>
          <p:nvPr/>
        </p:nvSpPr>
        <p:spPr bwMode="auto">
          <a:xfrm>
            <a:off x="3111500" y="528411"/>
            <a:ext cx="6858000" cy="4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99" tIns="13499" rIns="26999" bIns="13499">
            <a:spAutoFit/>
          </a:bodyPr>
          <a:lstStyle>
            <a:lvl1pPr eaLnBrk="0" hangingPunct="0">
              <a:defRPr sz="2600">
                <a:solidFill>
                  <a:schemeClr val="tx1"/>
                </a:solidFill>
                <a:latin typeface="Calibri" panose="020F0502020204030204" pitchFamily="34" charset="0"/>
                <a:cs typeface="Arial" panose="020B0604020202020204" pitchFamily="34" charset="0"/>
              </a:defRPr>
            </a:lvl1pPr>
            <a:lvl2pPr marL="742950" indent="-285750" eaLnBrk="0" hangingPunct="0">
              <a:defRPr sz="2600">
                <a:solidFill>
                  <a:schemeClr val="tx1"/>
                </a:solidFill>
                <a:latin typeface="Calibri" panose="020F0502020204030204" pitchFamily="34" charset="0"/>
                <a:cs typeface="Arial" panose="020B0604020202020204" pitchFamily="34" charset="0"/>
              </a:defRPr>
            </a:lvl2pPr>
            <a:lvl3pPr marL="1143000" indent="-228600" eaLnBrk="0" hangingPunct="0">
              <a:defRPr sz="2600">
                <a:solidFill>
                  <a:schemeClr val="tx1"/>
                </a:solidFill>
                <a:latin typeface="Calibri" panose="020F0502020204030204" pitchFamily="34" charset="0"/>
                <a:cs typeface="Arial" panose="020B0604020202020204" pitchFamily="34" charset="0"/>
              </a:defRPr>
            </a:lvl3pPr>
            <a:lvl4pPr marL="1600200" indent="-228600" eaLnBrk="0" hangingPunct="0">
              <a:defRPr sz="2600">
                <a:solidFill>
                  <a:schemeClr val="tx1"/>
                </a:solidFill>
                <a:latin typeface="Calibri" panose="020F0502020204030204" pitchFamily="34" charset="0"/>
                <a:cs typeface="Arial" panose="020B0604020202020204" pitchFamily="34" charset="0"/>
              </a:defRPr>
            </a:lvl4pPr>
            <a:lvl5pPr marL="2057400" indent="-228600" eaLnBrk="0" hangingPunct="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67" b="1" dirty="0">
                <a:latin typeface="Arial" panose="020B0604020202020204" pitchFamily="34" charset="0"/>
              </a:rPr>
              <a:t>  </a:t>
            </a:r>
            <a:r>
              <a:rPr lang="en-US" altLang="en-US" sz="2667" b="1" dirty="0">
                <a:solidFill>
                  <a:srgbClr val="0000CC"/>
                </a:solidFill>
                <a:latin typeface="Times New Roman" panose="02020603050405020304" pitchFamily="18" charset="0"/>
                <a:cs typeface="Times New Roman" panose="02020603050405020304" pitchFamily="18" charset="0"/>
              </a:rPr>
              <a:t>TRƯỜNG TIỂU </a:t>
            </a:r>
            <a:r>
              <a:rPr lang="en-US" altLang="en-US" sz="2667" b="1" dirty="0" smtClean="0">
                <a:solidFill>
                  <a:srgbClr val="0000CC"/>
                </a:solidFill>
                <a:latin typeface="Times New Roman" panose="02020603050405020304" pitchFamily="18" charset="0"/>
                <a:cs typeface="Times New Roman" panose="02020603050405020304" pitchFamily="18" charset="0"/>
              </a:rPr>
              <a:t>HỌC ĐẠI ĐỒNG</a:t>
            </a:r>
            <a:r>
              <a:rPr lang="en-US" altLang="en-US" sz="2333" b="1" dirty="0" smtClean="0">
                <a:solidFill>
                  <a:srgbClr val="0000CC"/>
                </a:solidFill>
                <a:latin typeface="Times New Roman" panose="02020603050405020304" pitchFamily="18" charset="0"/>
                <a:cs typeface="Times New Roman" panose="02020603050405020304" pitchFamily="18" charset="0"/>
              </a:rPr>
              <a:t>                             </a:t>
            </a:r>
            <a:endParaRPr lang="en-US" altLang="en-US" sz="2333" b="1" dirty="0">
              <a:solidFill>
                <a:srgbClr val="0000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6A8D2C-F7AB-7A19-038F-B3FF6B390E4A}"/>
              </a:ext>
            </a:extLst>
          </p:cNvPr>
          <p:cNvSpPr/>
          <p:nvPr/>
        </p:nvSpPr>
        <p:spPr>
          <a:xfrm>
            <a:off x="2757055" y="4545585"/>
            <a:ext cx="7687373"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3333" dirty="0" err="1">
                <a:solidFill>
                  <a:srgbClr val="9900FF"/>
                </a:solidFill>
                <a:latin typeface="Times New Roman" panose="02020603050405020304" pitchFamily="18" charset="0"/>
                <a:cs typeface="Times New Roman" panose="02020603050405020304" pitchFamily="18" charset="0"/>
              </a:rPr>
              <a:t>Giáo</a:t>
            </a:r>
            <a:r>
              <a:rPr lang="en-US" sz="3333" dirty="0">
                <a:solidFill>
                  <a:srgbClr val="9900FF"/>
                </a:solidFill>
                <a:latin typeface="Times New Roman" panose="02020603050405020304" pitchFamily="18" charset="0"/>
                <a:cs typeface="Times New Roman" panose="02020603050405020304" pitchFamily="18" charset="0"/>
              </a:rPr>
              <a:t> </a:t>
            </a:r>
            <a:r>
              <a:rPr lang="en-US" sz="3333" dirty="0" err="1">
                <a:solidFill>
                  <a:srgbClr val="9900FF"/>
                </a:solidFill>
                <a:latin typeface="Times New Roman" panose="02020603050405020304" pitchFamily="18" charset="0"/>
                <a:cs typeface="Times New Roman" panose="02020603050405020304" pitchFamily="18" charset="0"/>
              </a:rPr>
              <a:t>viên</a:t>
            </a:r>
            <a:r>
              <a:rPr lang="vi-VN" sz="3333" dirty="0">
                <a:solidFill>
                  <a:srgbClr val="9900FF"/>
                </a:solidFill>
                <a:latin typeface="Times New Roman" panose="02020603050405020304" pitchFamily="18" charset="0"/>
                <a:cs typeface="Times New Roman" panose="02020603050405020304" pitchFamily="18" charset="0"/>
              </a:rPr>
              <a:t>:</a:t>
            </a:r>
            <a:r>
              <a:rPr lang="en-US" sz="3333" dirty="0">
                <a:solidFill>
                  <a:srgbClr val="9900FF"/>
                </a:solidFill>
                <a:latin typeface="Times New Roman" panose="02020603050405020304" pitchFamily="18" charset="0"/>
                <a:cs typeface="Times New Roman" panose="02020603050405020304" pitchFamily="18" charset="0"/>
              </a:rPr>
              <a:t> </a:t>
            </a:r>
            <a:r>
              <a:rPr lang="en-US" sz="3333" dirty="0" smtClean="0">
                <a:solidFill>
                  <a:srgbClr val="9900FF"/>
                </a:solidFill>
                <a:latin typeface="Times New Roman" panose="02020603050405020304" pitchFamily="18" charset="0"/>
                <a:cs typeface="Times New Roman" panose="02020603050405020304" pitchFamily="18" charset="0"/>
              </a:rPr>
              <a:t>NGUYỄN THỊ THU</a:t>
            </a:r>
            <a:endParaRPr lang="vi-VN" sz="3333" dirty="0">
              <a:solidFill>
                <a:srgbClr val="99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341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7413814"/>
              </p:ext>
            </p:extLst>
          </p:nvPr>
        </p:nvGraphicFramePr>
        <p:xfrm>
          <a:off x="138544" y="974088"/>
          <a:ext cx="11845638" cy="5110182"/>
        </p:xfrm>
        <a:graphic>
          <a:graphicData uri="http://schemas.openxmlformats.org/drawingml/2006/table">
            <a:tbl>
              <a:tblPr firstRow="1" bandRow="1">
                <a:tableStyleId>{5C22544A-7EE6-4342-B048-85BDC9FD1C3A}</a:tableStyleId>
              </a:tblPr>
              <a:tblGrid>
                <a:gridCol w="5922819">
                  <a:extLst>
                    <a:ext uri="{9D8B030D-6E8A-4147-A177-3AD203B41FA5}">
                      <a16:colId xmlns:a16="http://schemas.microsoft.com/office/drawing/2014/main" val="1869694035"/>
                    </a:ext>
                  </a:extLst>
                </a:gridCol>
                <a:gridCol w="5922819">
                  <a:extLst>
                    <a:ext uri="{9D8B030D-6E8A-4147-A177-3AD203B41FA5}">
                      <a16:colId xmlns:a16="http://schemas.microsoft.com/office/drawing/2014/main" val="1225771735"/>
                    </a:ext>
                  </a:extLst>
                </a:gridCol>
              </a:tblGrid>
              <a:tr h="757265">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Kết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bài</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không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mở</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rộng</a:t>
                      </a:r>
                      <a:endParaRPr lang="vi-VN"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Kết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bài</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mở</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rộng</a:t>
                      </a:r>
                      <a:endParaRPr lang="vi-VN" sz="2800" dirty="0" smtClean="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995313"/>
                  </a:ext>
                </a:extLst>
              </a:tr>
              <a:tr h="4352917">
                <a:tc>
                  <a:txBody>
                    <a:bodyPr/>
                    <a:lstStyle/>
                    <a:p>
                      <a:endParaRPr lang="vi-VN" sz="28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vi-VN" sz="28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17469523"/>
                  </a:ext>
                </a:extLst>
              </a:tr>
            </a:tbl>
          </a:graphicData>
        </a:graphic>
      </p:graphicFrame>
      <p:sp>
        <p:nvSpPr>
          <p:cNvPr id="12" name="Rectangle 11"/>
          <p:cNvSpPr/>
          <p:nvPr/>
        </p:nvSpPr>
        <p:spPr>
          <a:xfrm>
            <a:off x="138544" y="1725714"/>
            <a:ext cx="5922819" cy="18172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i="1"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Em rất thích câu chuyện Cô bé Lọ Lem </a:t>
            </a:r>
          </a:p>
        </p:txBody>
      </p:sp>
      <p:sp>
        <p:nvSpPr>
          <p:cNvPr id="13" name="Rectangle 12"/>
          <p:cNvSpPr/>
          <p:nvPr/>
        </p:nvSpPr>
        <p:spPr>
          <a:xfrm>
            <a:off x="6061363" y="1725714"/>
            <a:ext cx="5922819" cy="18260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 Em rất thích câu chuyện này vì cái kết thật có hậu. Cô bé Lọ Lem xứng đáng là một trong những câu chuyện cổ tích hay nhất thế giới.</a:t>
            </a:r>
          </a:p>
        </p:txBody>
      </p:sp>
      <p:sp>
        <p:nvSpPr>
          <p:cNvPr id="14" name="Rectangle 13"/>
          <p:cNvSpPr/>
          <p:nvPr/>
        </p:nvSpPr>
        <p:spPr>
          <a:xfrm>
            <a:off x="6061363" y="3542994"/>
            <a:ext cx="5922819" cy="254127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 Câu chuyện Cô bé Lọ Lem mặc dù đã kết thúc nhưng thế giới của những hoàng tử, công chúa, những bà tiên với phép màu kì diệu vẫn khiến em thao thức mãi. Ước gì trong giấc mơ, em được bước vào thế giới thần tiên ấy.</a:t>
            </a:r>
          </a:p>
        </p:txBody>
      </p:sp>
      <p:sp>
        <p:nvSpPr>
          <p:cNvPr id="6" name="TextBox 5">
            <a:extLst>
              <a:ext uri="{FF2B5EF4-FFF2-40B4-BE49-F238E27FC236}">
                <a16:creationId xmlns:a16="http://schemas.microsoft.com/office/drawing/2014/main" id="{4B907265-4D54-6354-AE82-7708861017D2}"/>
              </a:ext>
            </a:extLst>
          </p:cNvPr>
          <p:cNvSpPr txBox="1"/>
          <p:nvPr/>
        </p:nvSpPr>
        <p:spPr>
          <a:xfrm>
            <a:off x="553749" y="153669"/>
            <a:ext cx="11159287" cy="646331"/>
          </a:xfrm>
          <a:prstGeom prst="rect">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kumimoji="0" lang="vi-VN" sz="3600" b="1" i="0" u="none" strike="noStrike" kern="1200" cap="none" spc="0" normalizeH="0" baseline="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lang="vi-VN" sz="3600" b="1" dirty="0">
                <a:solidFill>
                  <a:prstClr val="black"/>
                </a:solidFill>
                <a:latin typeface="Times New Roman" panose="02020603050405020304" pitchFamily="18" charset="0"/>
                <a:cs typeface="Times New Roman" panose="02020603050405020304" pitchFamily="18" charset="0"/>
              </a:rPr>
              <a:t>Xác định kiểu kết bài của mỗi đoạn dưới đây:</a:t>
            </a:r>
          </a:p>
        </p:txBody>
      </p:sp>
      <p:sp>
        <p:nvSpPr>
          <p:cNvPr id="7" name="Oval 6"/>
          <p:cNvSpPr/>
          <p:nvPr/>
        </p:nvSpPr>
        <p:spPr>
          <a:xfrm>
            <a:off x="185997" y="126673"/>
            <a:ext cx="539560" cy="645621"/>
          </a:xfrm>
          <a:prstGeom prst="ellipse">
            <a:avLst/>
          </a:prstGeom>
          <a:solidFill>
            <a:schemeClr val="tx2">
              <a:lumMod val="40000"/>
              <a:lumOff val="60000"/>
            </a:schemeClr>
          </a:solidFill>
          <a:ln>
            <a:solidFill>
              <a:srgbClr val="002060"/>
            </a:solidFill>
          </a:ln>
        </p:spPr>
        <p:style>
          <a:lnRef idx="3">
            <a:schemeClr val="lt1"/>
          </a:lnRef>
          <a:fillRef idx="1">
            <a:schemeClr val="accent5"/>
          </a:fillRef>
          <a:effectRef idx="1">
            <a:schemeClr val="accent5"/>
          </a:effectRef>
          <a:fontRef idx="minor">
            <a:schemeClr val="lt1"/>
          </a:fontRef>
        </p:style>
        <p:txBody>
          <a:bodyPr rtlCol="0" anchor="ctr"/>
          <a:lstStyle/>
          <a:p>
            <a:r>
              <a:rPr lang="vi-VN" sz="4000" b="1" dirty="0">
                <a:solidFill>
                  <a:schemeClr val="tx1"/>
                </a:solidFill>
                <a:latin typeface="Times New Roman" pitchFamily="18" charset="0"/>
                <a:cs typeface="Times New Roman" pitchFamily="18" charset="0"/>
              </a:rPr>
              <a:t>2</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740878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25">
            <a:extLst>
              <a:ext uri="{FF2B5EF4-FFF2-40B4-BE49-F238E27FC236}">
                <a16:creationId xmlns:a16="http://schemas.microsoft.com/office/drawing/2014/main" id="{F44867A6-E375-9FAA-BCEB-D0D20D434B0B}"/>
              </a:ext>
            </a:extLst>
          </p:cNvPr>
          <p:cNvSpPr/>
          <p:nvPr/>
        </p:nvSpPr>
        <p:spPr>
          <a:xfrm>
            <a:off x="6623887" y="422871"/>
            <a:ext cx="2854125" cy="1382891"/>
          </a:xfrm>
          <a:prstGeom prst="roundRect">
            <a:avLst>
              <a:gd name="adj" fmla="val 10000"/>
            </a:avLst>
          </a:prstGeom>
          <a:solidFill>
            <a:schemeClr val="bg1"/>
          </a:solidFill>
          <a:ln w="9525">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chuyện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25">
            <a:extLst>
              <a:ext uri="{FF2B5EF4-FFF2-40B4-BE49-F238E27FC236}">
                <a16:creationId xmlns:a16="http://schemas.microsoft.com/office/drawing/2014/main" id="{F44867A6-E375-9FAA-BCEB-D0D20D434B0B}"/>
              </a:ext>
            </a:extLst>
          </p:cNvPr>
          <p:cNvSpPr/>
          <p:nvPr/>
        </p:nvSpPr>
        <p:spPr>
          <a:xfrm>
            <a:off x="6639545" y="2009088"/>
            <a:ext cx="2940405" cy="1832716"/>
          </a:xfrm>
          <a:prstGeom prst="roundRect">
            <a:avLst>
              <a:gd name="adj" fmla="val 10000"/>
            </a:avLst>
          </a:prstGeom>
          <a:solidFill>
            <a:schemeClr val="bg1"/>
          </a:solidFill>
          <a:ln w="9525">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chuyện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5986760" y="884707"/>
            <a:ext cx="623966"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2800">
              <a:latin typeface="Calibri" panose="020F0502020204030204" pitchFamily="34" charset="0"/>
              <a:cs typeface="Calibri" panose="020F0502020204030204" pitchFamily="34" charset="0"/>
              <a:sym typeface="+mn-lt"/>
            </a:endParaRPr>
          </a:p>
        </p:txBody>
      </p:sp>
      <p:sp>
        <p:nvSpPr>
          <p:cNvPr id="19"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6015276" y="2705163"/>
            <a:ext cx="629792"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2800">
              <a:latin typeface="Calibri" panose="020F0502020204030204" pitchFamily="34" charset="0"/>
              <a:cs typeface="Calibri" panose="020F0502020204030204" pitchFamily="34" charset="0"/>
              <a:sym typeface="+mn-lt"/>
            </a:endParaRPr>
          </a:p>
        </p:txBody>
      </p:sp>
      <p:sp>
        <p:nvSpPr>
          <p:cNvPr id="20"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6114272" y="5268111"/>
            <a:ext cx="594126"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2800">
              <a:latin typeface="Calibri" panose="020F0502020204030204" pitchFamily="34" charset="0"/>
              <a:cs typeface="Calibri" panose="020F0502020204030204" pitchFamily="34" charset="0"/>
              <a:sym typeface="+mn-lt"/>
            </a:endParaRPr>
          </a:p>
        </p:txBody>
      </p:sp>
      <p:sp>
        <p:nvSpPr>
          <p:cNvPr id="23" name="TextBox 22">
            <a:extLst>
              <a:ext uri="{FF2B5EF4-FFF2-40B4-BE49-F238E27FC236}">
                <a16:creationId xmlns:a16="http://schemas.microsoft.com/office/drawing/2014/main" id="{822F8BD9-519A-20CF-2444-566FB88E1630}"/>
              </a:ext>
            </a:extLst>
          </p:cNvPr>
          <p:cNvSpPr txBox="1"/>
          <p:nvPr/>
        </p:nvSpPr>
        <p:spPr>
          <a:xfrm>
            <a:off x="10122300" y="4753080"/>
            <a:ext cx="2026965" cy="1395180"/>
          </a:xfrm>
          <a:prstGeom prst="rect">
            <a:avLst/>
          </a:prstGeom>
          <a:solidFill>
            <a:schemeClr val="bg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defTabSz="1555750" rtl="0" eaLnBrk="1" fontAlgn="auto" latinLnBrk="0" hangingPunct="1">
              <a:lnSpc>
                <a:spcPct val="90000"/>
              </a:lnSpc>
              <a:spcBef>
                <a:spcPct val="0"/>
              </a:spcBef>
              <a:spcAft>
                <a:spcPct val="35000"/>
              </a:spcAft>
              <a:buClrTx/>
              <a:buSzTx/>
              <a:buFontTx/>
              <a:buNone/>
              <a:tabLst/>
              <a:defRPr/>
            </a:pPr>
            <a:r>
              <a:rPr lang="en-US" sz="2800" noProof="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Kết</a:t>
            </a:r>
            <a:r>
              <a:rPr lang="en-US" sz="2800"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noProof="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US" sz="2800"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noProof="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mở</a:t>
            </a:r>
            <a:r>
              <a:rPr lang="en-US" sz="2800"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noProof="0" dirty="0" err="1"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rộng</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22F8BD9-519A-20CF-2444-566FB88E1630}"/>
              </a:ext>
            </a:extLst>
          </p:cNvPr>
          <p:cNvSpPr txBox="1"/>
          <p:nvPr/>
        </p:nvSpPr>
        <p:spPr>
          <a:xfrm>
            <a:off x="10002968" y="465719"/>
            <a:ext cx="2166808" cy="1394635"/>
          </a:xfrm>
          <a:prstGeom prst="rect">
            <a:avLst/>
          </a:prstGeom>
          <a:solidFill>
            <a:schemeClr val="bg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defTabSz="1555750">
              <a:lnSpc>
                <a:spcPct val="90000"/>
              </a:lnSpc>
              <a:spcBef>
                <a:spcPct val="0"/>
              </a:spcBef>
              <a:spcAft>
                <a:spcPct val="35000"/>
              </a:spcAft>
              <a:defRPr/>
            </a:pP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Kết</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US" sz="2800"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không</a:t>
            </a:r>
            <a:r>
              <a:rPr lang="en-US" sz="2800"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mở</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rộng</a:t>
            </a:r>
            <a:endParaRPr kumimoji="0" lang="en-US" sz="28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25"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9476766" y="878981"/>
            <a:ext cx="510737" cy="497728"/>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2800">
              <a:latin typeface="Calibri" panose="020F0502020204030204" pitchFamily="34" charset="0"/>
              <a:cs typeface="Calibri" panose="020F0502020204030204" pitchFamily="34" charset="0"/>
              <a:sym typeface="+mn-lt"/>
            </a:endParaRPr>
          </a:p>
        </p:txBody>
      </p:sp>
      <p:sp>
        <p:nvSpPr>
          <p:cNvPr id="16" name="Rectangle: Rounded Corners 1">
            <a:extLst>
              <a:ext uri="{FF2B5EF4-FFF2-40B4-BE49-F238E27FC236}">
                <a16:creationId xmlns:a16="http://schemas.microsoft.com/office/drawing/2014/main" id="{107D5B83-E3D8-501B-065F-A5F258D4828B}"/>
              </a:ext>
            </a:extLst>
          </p:cNvPr>
          <p:cNvSpPr/>
          <p:nvPr/>
        </p:nvSpPr>
        <p:spPr>
          <a:xfrm>
            <a:off x="0" y="422871"/>
            <a:ext cx="6004271" cy="131605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smtClean="0">
                <a:solidFill>
                  <a:schemeClr val="tx1"/>
                </a:solidFill>
                <a:latin typeface="Times New Roman" panose="02020603050405020304" pitchFamily="18" charset="0"/>
                <a:cs typeface="Times New Roman" panose="02020603050405020304" pitchFamily="18" charset="0"/>
              </a:rPr>
              <a:t>Em </a:t>
            </a:r>
            <a:r>
              <a:rPr lang="vi-VN" sz="2800" dirty="0">
                <a:solidFill>
                  <a:schemeClr val="tx1"/>
                </a:solidFill>
                <a:latin typeface="Times New Roman" panose="02020603050405020304" pitchFamily="18" charset="0"/>
                <a:cs typeface="Times New Roman" panose="02020603050405020304" pitchFamily="18" charset="0"/>
              </a:rPr>
              <a:t>rất thích câu chuyện Cô bé </a:t>
            </a:r>
            <a:r>
              <a:rPr lang="vi-VN" sz="2800" dirty="0" smtClean="0">
                <a:solidFill>
                  <a:schemeClr val="tx1"/>
                </a:solidFill>
                <a:latin typeface="Times New Roman" panose="02020603050405020304" pitchFamily="18" charset="0"/>
                <a:cs typeface="Times New Roman" panose="02020603050405020304" pitchFamily="18" charset="0"/>
              </a:rPr>
              <a:t>Lọ Lem</a:t>
            </a:r>
            <a:r>
              <a:rPr lang="en-US" sz="2800" dirty="0" smtClean="0">
                <a:solidFill>
                  <a:schemeClr val="tx1"/>
                </a:solidFill>
                <a:latin typeface="Times New Roman" panose="02020603050405020304" pitchFamily="18" charset="0"/>
                <a:cs typeface="Times New Roman" panose="02020603050405020304" pitchFamily="18" charset="0"/>
              </a:rPr>
              <a:t>.</a:t>
            </a:r>
            <a:r>
              <a:rPr lang="vi-VN" sz="2800" dirty="0" smtClean="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23">
            <a:extLst>
              <a:ext uri="{FF2B5EF4-FFF2-40B4-BE49-F238E27FC236}">
                <a16:creationId xmlns:a16="http://schemas.microsoft.com/office/drawing/2014/main" id="{630F791C-2D71-6B4B-E53C-E8D383529B42}"/>
              </a:ext>
            </a:extLst>
          </p:cNvPr>
          <p:cNvSpPr/>
          <p:nvPr/>
        </p:nvSpPr>
        <p:spPr>
          <a:xfrm>
            <a:off x="79331" y="1984663"/>
            <a:ext cx="5897306" cy="1732144"/>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Em rất thích câu chuyện này vì cái kết thật có hậu. Cô bé Lọ Lem xứng đáng là một trong những câu chuyện cổ tích hay nhất thế giới.</a:t>
            </a:r>
          </a:p>
        </p:txBody>
      </p:sp>
      <p:sp>
        <p:nvSpPr>
          <p:cNvPr id="21" name="Rectangle: Rounded Corners 1">
            <a:extLst>
              <a:ext uri="{FF2B5EF4-FFF2-40B4-BE49-F238E27FC236}">
                <a16:creationId xmlns:a16="http://schemas.microsoft.com/office/drawing/2014/main" id="{107D5B83-E3D8-501B-065F-A5F258D4828B}"/>
              </a:ext>
            </a:extLst>
          </p:cNvPr>
          <p:cNvSpPr/>
          <p:nvPr/>
        </p:nvSpPr>
        <p:spPr>
          <a:xfrm>
            <a:off x="52035" y="3849052"/>
            <a:ext cx="6126026" cy="272821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Câu chuyện Cô bé Lọ Lem mặc dù đã kết thúc nhưng thế giới của những hoàng tử, công chúa, những bà tiên với phép màu kì diệu vẫn khiến em thao thức mãi. Ước gì trong giấc mơ, em được bước vào thế giới thần tiên ấy.</a:t>
            </a:r>
          </a:p>
        </p:txBody>
      </p:sp>
      <p:sp>
        <p:nvSpPr>
          <p:cNvPr id="22" name="Rounded Rectangle 25">
            <a:extLst>
              <a:ext uri="{FF2B5EF4-FFF2-40B4-BE49-F238E27FC236}">
                <a16:creationId xmlns:a16="http://schemas.microsoft.com/office/drawing/2014/main" id="{F44867A6-E375-9FAA-BCEB-D0D20D434B0B}"/>
              </a:ext>
            </a:extLst>
          </p:cNvPr>
          <p:cNvSpPr/>
          <p:nvPr/>
        </p:nvSpPr>
        <p:spPr>
          <a:xfrm>
            <a:off x="6709913" y="4243596"/>
            <a:ext cx="2921786" cy="2253186"/>
          </a:xfrm>
          <a:prstGeom prst="roundRect">
            <a:avLst>
              <a:gd name="adj" fmla="val 10000"/>
            </a:avLst>
          </a:prstGeom>
          <a:solidFill>
            <a:schemeClr val="bg1"/>
          </a:solidFill>
          <a:ln w="9525">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a:r>
              <a:rPr lang="en-US" sz="2800" dirty="0" err="1">
                <a:solidFill>
                  <a:schemeClr val="tx1"/>
                </a:solidFill>
                <a:latin typeface="Times New Roman" panose="02020603050405020304" pitchFamily="18" charset="0"/>
                <a:cs typeface="Times New Roman" panose="02020603050405020304" pitchFamily="18" charset="0"/>
              </a:rPr>
              <a:t>Nê</a:t>
            </a:r>
            <a:r>
              <a:rPr lang="vi-VN" sz="2800" dirty="0">
                <a:solidFill>
                  <a:schemeClr val="tx1"/>
                </a:solidFill>
                <a:latin typeface="Times New Roman" panose="02020603050405020304" pitchFamily="18" charset="0"/>
                <a:cs typeface="Times New Roman" panose="02020603050405020304" pitchFamily="18" charset="0"/>
              </a:rPr>
              <a:t>u mong ước, liên tưởng của người viết sau khi nghe câu chuyện.</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22F8BD9-519A-20CF-2444-566FB88E1630}"/>
              </a:ext>
            </a:extLst>
          </p:cNvPr>
          <p:cNvSpPr txBox="1"/>
          <p:nvPr/>
        </p:nvSpPr>
        <p:spPr>
          <a:xfrm>
            <a:off x="10136715" y="2446623"/>
            <a:ext cx="2026965" cy="1395180"/>
          </a:xfrm>
          <a:prstGeom prst="rect">
            <a:avLst/>
          </a:prstGeom>
          <a:solidFill>
            <a:schemeClr val="bg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defTabSz="1555750" rtl="0" eaLnBrk="1" fontAlgn="auto" latinLnBrk="0" hangingPunct="1">
              <a:lnSpc>
                <a:spcPct val="90000"/>
              </a:lnSpc>
              <a:spcBef>
                <a:spcPct val="0"/>
              </a:spcBef>
              <a:spcAft>
                <a:spcPct val="35000"/>
              </a:spcAft>
              <a:buClrTx/>
              <a:buSzTx/>
              <a:buFontTx/>
              <a:buNone/>
              <a:tabLst/>
              <a:defRPr/>
            </a:pPr>
            <a:r>
              <a:rPr lang="en-US" sz="2800" noProof="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Kết</a:t>
            </a:r>
            <a:r>
              <a:rPr lang="en-US" sz="2800"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noProof="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US" sz="2800"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noProof="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mở</a:t>
            </a:r>
            <a:r>
              <a:rPr lang="en-US" sz="2800"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noProof="0" dirty="0" err="1"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rộng</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1956744" y="2820303"/>
            <a:ext cx="3757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7004" y="3248351"/>
            <a:ext cx="5453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2012" y="3660953"/>
            <a:ext cx="2470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67" y="6446934"/>
            <a:ext cx="50863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9560528" y="2776235"/>
            <a:ext cx="567561"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2800">
              <a:latin typeface="Calibri" panose="020F0502020204030204" pitchFamily="34" charset="0"/>
              <a:cs typeface="Calibri" panose="020F0502020204030204" pitchFamily="34" charset="0"/>
              <a:sym typeface="+mn-lt"/>
            </a:endParaRPr>
          </a:p>
        </p:txBody>
      </p:sp>
      <p:sp>
        <p:nvSpPr>
          <p:cNvPr id="28"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9609891" y="5200766"/>
            <a:ext cx="510124"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2800">
              <a:latin typeface="Calibri" panose="020F0502020204030204" pitchFamily="34" charset="0"/>
              <a:cs typeface="Calibri" panose="020F0502020204030204" pitchFamily="34" charset="0"/>
              <a:sym typeface="+mn-lt"/>
            </a:endParaRPr>
          </a:p>
        </p:txBody>
      </p:sp>
      <p:cxnSp>
        <p:nvCxnSpPr>
          <p:cNvPr id="36" name="Straight Connector 35"/>
          <p:cNvCxnSpPr/>
          <p:nvPr/>
        </p:nvCxnSpPr>
        <p:spPr>
          <a:xfrm>
            <a:off x="1623554" y="6058649"/>
            <a:ext cx="3780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843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heel(1)">
                                      <p:cBhvr>
                                        <p:cTn id="50" dur="2000"/>
                                        <p:tgtEl>
                                          <p:spTgt spid="26"/>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heel(1)">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circle(in)">
                                      <p:cBhvr>
                                        <p:cTn id="71" dur="2000"/>
                                        <p:tgtEl>
                                          <p:spTgt spid="35"/>
                                        </p:tgtEl>
                                      </p:cBhvr>
                                    </p:animEffect>
                                  </p:childTnLst>
                                </p:cTn>
                              </p:par>
                              <p:par>
                                <p:cTn id="72" presetID="6" presetClass="entr" presetSubtype="16"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circle(in)">
                                      <p:cBhvr>
                                        <p:cTn id="74" dur="20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ircle(in)">
                                      <p:cBhvr>
                                        <p:cTn id="79" dur="2000"/>
                                        <p:tgtEl>
                                          <p:spTgt spid="2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circle(in)">
                                      <p:cBhvr>
                                        <p:cTn id="8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19" grpId="0" animBg="1"/>
      <p:bldP spid="20" grpId="0" animBg="1"/>
      <p:bldP spid="23" grpId="0" animBg="1"/>
      <p:bldP spid="24" grpId="0" animBg="1"/>
      <p:bldP spid="25" grpId="0" animBg="1"/>
      <p:bldP spid="18" grpId="0" animBg="1"/>
      <p:bldP spid="21" grpId="0" animBg="1"/>
      <p:bldP spid="22" grpId="0" animBg="1"/>
      <p:bldP spid="15" grpId="0" animBg="1"/>
      <p:bldP spid="2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28257" y="805543"/>
            <a:ext cx="6183086" cy="1012371"/>
          </a:xfrm>
          <a:prstGeom prst="round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lvl="0" algn="ctr" defTabSz="1555750">
              <a:lnSpc>
                <a:spcPct val="90000"/>
              </a:lnSpc>
              <a:spcBef>
                <a:spcPct val="0"/>
              </a:spcBef>
              <a:spcAft>
                <a:spcPct val="35000"/>
              </a:spcAft>
            </a:pP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hai</a:t>
            </a:r>
            <a:r>
              <a:rPr lang="vi-VN"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cách kết</a:t>
            </a:r>
            <a:r>
              <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endPar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6155473" y="2705098"/>
            <a:ext cx="5720841" cy="3570513"/>
          </a:xfrm>
          <a:prstGeom prst="roundRect">
            <a:avLst/>
          </a:prstGeom>
          <a:solidFill>
            <a:srgbClr val="B5F6AC"/>
          </a:solidFill>
        </p:spPr>
        <p:style>
          <a:lnRef idx="3">
            <a:schemeClr val="lt1"/>
          </a:lnRef>
          <a:fillRef idx="1">
            <a:schemeClr val="accent3"/>
          </a:fillRef>
          <a:effectRef idx="1">
            <a:schemeClr val="accent3"/>
          </a:effectRef>
          <a:fontRef idx="minor">
            <a:schemeClr val="lt1"/>
          </a:fontRef>
        </p:style>
        <p:txBody>
          <a:bodyPr rtlCol="0" anchor="ctr"/>
          <a:lstStyle/>
          <a:p>
            <a:pPr lvl="0" algn="ctr" defTabSz="1422400">
              <a:lnSpc>
                <a:spcPct val="90000"/>
              </a:lnSpc>
              <a:spcBef>
                <a:spcPct val="0"/>
              </a:spcBef>
              <a:spcAft>
                <a:spcPct val="35000"/>
              </a:spcAft>
            </a:pPr>
            <a:r>
              <a:rPr lang="en-US" sz="4000" dirty="0" err="1">
                <a:ln w="0"/>
                <a:solidFill>
                  <a:prstClr val="black"/>
                </a:solidFill>
                <a:latin typeface="Times New Roman" panose="02020603050405020304" pitchFamily="18" charset="0"/>
                <a:cs typeface="Times New Roman" panose="02020603050405020304" pitchFamily="18" charset="0"/>
              </a:rPr>
              <a:t>Nêu</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suy</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nghĩ</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cảm</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xúc</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về</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câu</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chuyện</a:t>
            </a:r>
            <a:r>
              <a:rPr lang="en-US" sz="4000" dirty="0">
                <a:ln w="0"/>
                <a:solidFill>
                  <a:prstClr val="black"/>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374073" y="2705098"/>
            <a:ext cx="5181600" cy="3570513"/>
          </a:xfrm>
          <a:prstGeom prst="roundRect">
            <a:avLst/>
          </a:prstGeom>
          <a:solidFill>
            <a:srgbClr val="B5F6AC"/>
          </a:solidFill>
        </p:spPr>
        <p:style>
          <a:lnRef idx="3">
            <a:schemeClr val="lt1"/>
          </a:lnRef>
          <a:fillRef idx="1">
            <a:schemeClr val="accent3"/>
          </a:fillRef>
          <a:effectRef idx="1">
            <a:schemeClr val="accent3"/>
          </a:effectRef>
          <a:fontRef idx="minor">
            <a:schemeClr val="lt1"/>
          </a:fontRef>
        </p:style>
        <p:txBody>
          <a:bodyPr rtlCol="0" anchor="ctr"/>
          <a:lstStyle/>
          <a:p>
            <a:pPr lvl="0" algn="ctr" defTabSz="1422400">
              <a:lnSpc>
                <a:spcPct val="90000"/>
              </a:lnSpc>
              <a:spcBef>
                <a:spcPct val="0"/>
              </a:spcBef>
              <a:spcAft>
                <a:spcPct val="35000"/>
              </a:spcAft>
            </a:pPr>
            <a:r>
              <a:rPr lang="en-US" sz="4000" dirty="0" err="1">
                <a:ln w="0"/>
                <a:solidFill>
                  <a:prstClr val="black"/>
                </a:solidFill>
                <a:latin typeface="Times New Roman" panose="02020603050405020304" pitchFamily="18" charset="0"/>
                <a:cs typeface="Times New Roman" panose="02020603050405020304" pitchFamily="18" charset="0"/>
              </a:rPr>
              <a:t>Nêu</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suy</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nghĩ</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cảm</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xúc</a:t>
            </a:r>
            <a:r>
              <a:rPr lang="en-US" sz="4000" dirty="0">
                <a:ln w="0"/>
                <a:solidFill>
                  <a:prstClr val="black"/>
                </a:solidFill>
                <a:latin typeface="Times New Roman" panose="02020603050405020304" pitchFamily="18" charset="0"/>
                <a:cs typeface="Times New Roman" panose="02020603050405020304" pitchFamily="18" charset="0"/>
              </a:rPr>
              <a:t>,…</a:t>
            </a:r>
            <a:r>
              <a:rPr lang="en-US" sz="4000" dirty="0" err="1">
                <a:ln w="0"/>
                <a:solidFill>
                  <a:prstClr val="black"/>
                </a:solidFill>
                <a:latin typeface="Times New Roman" panose="02020603050405020304" pitchFamily="18" charset="0"/>
                <a:cs typeface="Times New Roman" panose="02020603050405020304" pitchFamily="18" charset="0"/>
              </a:rPr>
              <a:t>và</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những</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liên</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tưởng</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suy</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luận</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được</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gợi</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ra</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từ</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câu</a:t>
            </a:r>
            <a:r>
              <a:rPr lang="en-US" sz="4000" dirty="0">
                <a:ln w="0"/>
                <a:solidFill>
                  <a:prstClr val="black"/>
                </a:solidFill>
                <a:latin typeface="Times New Roman" panose="02020603050405020304" pitchFamily="18" charset="0"/>
                <a:cs typeface="Times New Roman" panose="02020603050405020304" pitchFamily="18" charset="0"/>
              </a:rPr>
              <a:t> </a:t>
            </a:r>
            <a:r>
              <a:rPr lang="en-US" sz="4000" dirty="0" err="1">
                <a:ln w="0"/>
                <a:solidFill>
                  <a:prstClr val="black"/>
                </a:solidFill>
                <a:latin typeface="Times New Roman" panose="02020603050405020304" pitchFamily="18" charset="0"/>
                <a:cs typeface="Times New Roman" panose="02020603050405020304" pitchFamily="18" charset="0"/>
              </a:rPr>
              <a:t>chuyện</a:t>
            </a:r>
            <a:endParaRPr lang="en-US" sz="4000" dirty="0">
              <a:ln w="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12373" y="2651138"/>
            <a:ext cx="4288971" cy="707886"/>
          </a:xfrm>
          <a:prstGeom prst="rect">
            <a:avLst/>
          </a:prstGeom>
          <a:noFill/>
        </p:spPr>
        <p:txBody>
          <a:bodyPr wrap="square" rtlCol="0">
            <a:spAutoFit/>
          </a:bodyPr>
          <a:lstStyle/>
          <a:p>
            <a:pPr algn="ctr"/>
            <a:r>
              <a:rPr lang="vi-VN" sz="4000" b="1" u="sng" dirty="0">
                <a:ln w="0"/>
                <a:latin typeface="Times New Roman" panose="02020603050405020304" pitchFamily="18" charset="0"/>
                <a:cs typeface="Times New Roman" panose="02020603050405020304" pitchFamily="18" charset="0"/>
              </a:rPr>
              <a:t>Kết</a:t>
            </a:r>
            <a:r>
              <a:rPr lang="en-US" sz="4000" b="1" u="sng" dirty="0">
                <a:ln w="0"/>
                <a:latin typeface="Times New Roman" panose="02020603050405020304" pitchFamily="18" charset="0"/>
                <a:cs typeface="Times New Roman" panose="02020603050405020304" pitchFamily="18" charset="0"/>
              </a:rPr>
              <a:t> </a:t>
            </a:r>
            <a:r>
              <a:rPr lang="en-US" sz="4000" b="1" u="sng" dirty="0" err="1">
                <a:ln w="0"/>
                <a:latin typeface="Times New Roman" panose="02020603050405020304" pitchFamily="18" charset="0"/>
                <a:cs typeface="Times New Roman" panose="02020603050405020304" pitchFamily="18" charset="0"/>
              </a:rPr>
              <a:t>bài</a:t>
            </a:r>
            <a:r>
              <a:rPr lang="en-US" sz="4000" b="1" u="sng" dirty="0">
                <a:ln w="0"/>
                <a:latin typeface="Times New Roman" panose="02020603050405020304" pitchFamily="18" charset="0"/>
                <a:cs typeface="Times New Roman" panose="02020603050405020304" pitchFamily="18" charset="0"/>
              </a:rPr>
              <a:t> </a:t>
            </a:r>
            <a:r>
              <a:rPr lang="vi-VN" sz="4000" b="1" u="sng" dirty="0">
                <a:ln w="0"/>
                <a:latin typeface="Times New Roman" panose="02020603050405020304" pitchFamily="18" charset="0"/>
                <a:cs typeface="Times New Roman" panose="02020603050405020304" pitchFamily="18" charset="0"/>
              </a:rPr>
              <a:t>mở </a:t>
            </a:r>
            <a:r>
              <a:rPr lang="en-US" sz="4000" b="1" u="sng" dirty="0" smtClean="0">
                <a:ln w="0"/>
                <a:latin typeface="Times New Roman" panose="02020603050405020304" pitchFamily="18" charset="0"/>
                <a:cs typeface="Times New Roman" panose="02020603050405020304" pitchFamily="18" charset="0"/>
              </a:rPr>
              <a:t>r</a:t>
            </a:r>
            <a:r>
              <a:rPr lang="vi-VN" sz="4000" b="1" u="sng" dirty="0" smtClean="0">
                <a:ln w="0"/>
                <a:latin typeface="Times New Roman" panose="02020603050405020304" pitchFamily="18" charset="0"/>
                <a:cs typeface="Times New Roman" panose="02020603050405020304" pitchFamily="18" charset="0"/>
              </a:rPr>
              <a:t>ộng</a:t>
            </a:r>
            <a:r>
              <a:rPr lang="en-US" sz="4000" b="1" u="sng" dirty="0" smtClean="0">
                <a:ln w="0"/>
                <a:latin typeface="Times New Roman" panose="02020603050405020304" pitchFamily="18" charset="0"/>
                <a:cs typeface="Times New Roman" panose="02020603050405020304" pitchFamily="18" charset="0"/>
              </a:rPr>
              <a:t> </a:t>
            </a:r>
            <a:endParaRPr lang="en-US" sz="4000" dirty="0"/>
          </a:p>
        </p:txBody>
      </p:sp>
      <p:sp>
        <p:nvSpPr>
          <p:cNvPr id="8" name="TextBox 7"/>
          <p:cNvSpPr txBox="1"/>
          <p:nvPr/>
        </p:nvSpPr>
        <p:spPr>
          <a:xfrm>
            <a:off x="6155473" y="2625983"/>
            <a:ext cx="5720841" cy="707886"/>
          </a:xfrm>
          <a:prstGeom prst="rect">
            <a:avLst/>
          </a:prstGeom>
          <a:noFill/>
        </p:spPr>
        <p:txBody>
          <a:bodyPr wrap="square" rtlCol="0">
            <a:spAutoFit/>
          </a:bodyPr>
          <a:lstStyle/>
          <a:p>
            <a:pPr algn="ctr"/>
            <a:r>
              <a:rPr lang="vi-VN" sz="4000" b="1" u="sng" dirty="0">
                <a:ln w="0"/>
                <a:latin typeface="Times New Roman" panose="02020603050405020304" pitchFamily="18" charset="0"/>
                <a:cs typeface="Times New Roman" panose="02020603050405020304" pitchFamily="18" charset="0"/>
              </a:rPr>
              <a:t>Kết</a:t>
            </a:r>
            <a:r>
              <a:rPr lang="en-US" sz="4000" b="1" u="sng" dirty="0">
                <a:ln w="0"/>
                <a:latin typeface="Times New Roman" panose="02020603050405020304" pitchFamily="18" charset="0"/>
                <a:cs typeface="Times New Roman" panose="02020603050405020304" pitchFamily="18" charset="0"/>
              </a:rPr>
              <a:t> </a:t>
            </a:r>
            <a:r>
              <a:rPr lang="en-US" sz="4000" b="1" u="sng" dirty="0" err="1">
                <a:ln w="0"/>
                <a:latin typeface="Times New Roman" panose="02020603050405020304" pitchFamily="18" charset="0"/>
                <a:cs typeface="Times New Roman" panose="02020603050405020304" pitchFamily="18" charset="0"/>
              </a:rPr>
              <a:t>bài</a:t>
            </a:r>
            <a:r>
              <a:rPr lang="en-US" sz="4000" b="1" u="sng" dirty="0">
                <a:ln w="0"/>
                <a:latin typeface="Times New Roman" panose="02020603050405020304" pitchFamily="18" charset="0"/>
                <a:cs typeface="Times New Roman" panose="02020603050405020304" pitchFamily="18" charset="0"/>
              </a:rPr>
              <a:t> </a:t>
            </a:r>
            <a:r>
              <a:rPr lang="vi-VN" sz="4000" b="1" u="sng" dirty="0">
                <a:ln w="0"/>
                <a:latin typeface="Times New Roman" panose="02020603050405020304" pitchFamily="18" charset="0"/>
                <a:cs typeface="Times New Roman" panose="02020603050405020304" pitchFamily="18" charset="0"/>
              </a:rPr>
              <a:t>không mở rộng</a:t>
            </a:r>
            <a:endParaRPr lang="en-US" sz="4000" dirty="0"/>
          </a:p>
        </p:txBody>
      </p:sp>
      <p:sp>
        <p:nvSpPr>
          <p:cNvPr id="9" name="Rounded Rectangle 8"/>
          <p:cNvSpPr/>
          <p:nvPr/>
        </p:nvSpPr>
        <p:spPr>
          <a:xfrm>
            <a:off x="315686" y="336474"/>
            <a:ext cx="2122714" cy="522514"/>
          </a:xfrm>
          <a:prstGeom prst="roundRect">
            <a:avLst/>
          </a:prstGeom>
          <a:solidFill>
            <a:schemeClr val="accent1">
              <a:lumMod val="20000"/>
              <a:lumOff val="80000"/>
            </a:schemeClr>
          </a:solidFill>
          <a:ln w="38100">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vi-VN" sz="3200" b="1" dirty="0">
                <a:solidFill>
                  <a:srgbClr val="FF0000"/>
                </a:solidFill>
                <a:latin typeface="Times New Roman" pitchFamily="18" charset="0"/>
                <a:cs typeface="Times New Roman" pitchFamily="18" charset="0"/>
              </a:rPr>
              <a:t>Kết luận </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03574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332515" y="199100"/>
            <a:ext cx="2340428" cy="522514"/>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vi-VN" sz="4000" b="1" dirty="0">
                <a:solidFill>
                  <a:srgbClr val="FF0000"/>
                </a:solidFill>
                <a:latin typeface="Times New Roman" pitchFamily="18" charset="0"/>
                <a:cs typeface="Times New Roman" pitchFamily="18" charset="0"/>
              </a:rPr>
              <a:t>Ghi </a:t>
            </a:r>
            <a:r>
              <a:rPr lang="vi-VN" sz="4000" b="1" dirty="0" smtClean="0">
                <a:solidFill>
                  <a:srgbClr val="FF0000"/>
                </a:solidFill>
                <a:latin typeface="Times New Roman" pitchFamily="18" charset="0"/>
                <a:cs typeface="Times New Roman" pitchFamily="18" charset="0"/>
              </a:rPr>
              <a:t>n</a:t>
            </a:r>
            <a:r>
              <a:rPr lang="en-US" sz="4000" b="1" dirty="0" err="1" smtClean="0">
                <a:solidFill>
                  <a:srgbClr val="FF0000"/>
                </a:solidFill>
                <a:latin typeface="Times New Roman" pitchFamily="18" charset="0"/>
                <a:cs typeface="Times New Roman" pitchFamily="18" charset="0"/>
              </a:rPr>
              <a:t>hớ</a:t>
            </a:r>
            <a:endParaRPr lang="en-US" sz="4000" b="1" dirty="0">
              <a:solidFill>
                <a:srgbClr val="FF0000"/>
              </a:solidFill>
              <a:latin typeface="Times New Roman" pitchFamily="18" charset="0"/>
              <a:cs typeface="Times New Roman" pitchFamily="18" charset="0"/>
            </a:endParaRPr>
          </a:p>
        </p:txBody>
      </p:sp>
      <p:sp>
        <p:nvSpPr>
          <p:cNvPr id="7" name="Rounded Rectangle 6"/>
          <p:cNvSpPr/>
          <p:nvPr/>
        </p:nvSpPr>
        <p:spPr>
          <a:xfrm>
            <a:off x="642256" y="1382486"/>
            <a:ext cx="10755086" cy="54755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pic>
        <p:nvPicPr>
          <p:cNvPr id="1034" name="Picture 10" descr="Hình ảnh Clip Giấy Vẽ Tay đơn Giản PNG , Cái Kẹp Giấy, Kẹp, Ghim PNG miễn  phí tải tập tin PSDComment và Vecto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41" t="15222" r="16838" b="9778"/>
          <a:stretch/>
        </p:blipFill>
        <p:spPr bwMode="auto">
          <a:xfrm>
            <a:off x="623452" y="805402"/>
            <a:ext cx="1160812" cy="11635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1215568"/>
            <a:ext cx="10921342" cy="206210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hai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vi-VN" sz="3200" b="1"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498765" y="2448886"/>
            <a:ext cx="11554690" cy="14204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chemeClr val="tx1"/>
                </a:solidFill>
                <a:latin typeface="Times New Roman" panose="02020603050405020304" pitchFamily="18" charset="0"/>
                <a:cs typeface="Times New Roman" panose="02020603050405020304" pitchFamily="18" charset="0"/>
              </a:rPr>
              <a:t>Mở</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trực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tiếp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giới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thiệu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ngay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 </a:t>
            </a:r>
            <a:endParaRPr lang="en-US" sz="3600" b="1" dirty="0" smtClean="0">
              <a:solidFill>
                <a:schemeClr val="tx1"/>
              </a:solidFill>
              <a:latin typeface="Times New Roman" panose="02020603050405020304" pitchFamily="18" charset="0"/>
              <a:cs typeface="Times New Roman" panose="02020603050405020304" pitchFamily="18" charset="0"/>
            </a:endParaRPr>
          </a:p>
          <a:p>
            <a:r>
              <a:rPr lang="en-US" sz="3600" b="1" dirty="0" err="1" smtClean="0">
                <a:solidFill>
                  <a:schemeClr val="tx1"/>
                </a:solidFill>
                <a:latin typeface="Times New Roman" panose="02020603050405020304" pitchFamily="18" charset="0"/>
                <a:cs typeface="Times New Roman" panose="02020603050405020304" pitchFamily="18" charset="0"/>
              </a:rPr>
              <a:t>Mở</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gián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tiếp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nói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dẫn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câu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chuyện</a:t>
            </a:r>
            <a:endParaRPr lang="en-US" sz="3600" b="1" dirty="0">
              <a:solidFill>
                <a:schemeClr val="tx1"/>
              </a:solidFill>
            </a:endParaRPr>
          </a:p>
        </p:txBody>
      </p:sp>
      <p:sp>
        <p:nvSpPr>
          <p:cNvPr id="3" name="Rectangle 2"/>
          <p:cNvSpPr/>
          <p:nvPr/>
        </p:nvSpPr>
        <p:spPr>
          <a:xfrm>
            <a:off x="498765" y="4120243"/>
            <a:ext cx="11554690" cy="1704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chemeClr val="tx1"/>
                </a:solidFill>
                <a:latin typeface="Times New Roman" panose="02020603050405020304" pitchFamily="18" charset="0"/>
                <a:cs typeface="Times New Roman" panose="02020603050405020304" pitchFamily="18" charset="0"/>
              </a:rPr>
              <a:t>Kết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mở</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rộng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nêu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suy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nghĩ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cảm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xúc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những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liên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tưởng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suy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luận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được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Kết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mở</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rộng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nêu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suy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nghĩ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cảm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xúc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8278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34"/>
                                        </p:tgtEl>
                                        <p:attrNameLst>
                                          <p:attrName>style.visibility</p:attrName>
                                        </p:attrNameLst>
                                      </p:cBhvr>
                                      <p:to>
                                        <p:strVal val="visible"/>
                                      </p:to>
                                    </p:set>
                                    <p:anim calcmode="lin" valueType="num">
                                      <p:cBhvr additive="base">
                                        <p:cTn id="30" dur="500" fill="hold"/>
                                        <p:tgtEl>
                                          <p:spTgt spid="1034"/>
                                        </p:tgtEl>
                                        <p:attrNameLst>
                                          <p:attrName>ppt_x</p:attrName>
                                        </p:attrNameLst>
                                      </p:cBhvr>
                                      <p:tavLst>
                                        <p:tav tm="0">
                                          <p:val>
                                            <p:strVal val="#ppt_x"/>
                                          </p:val>
                                        </p:tav>
                                        <p:tav tm="100000">
                                          <p:val>
                                            <p:strVal val="#ppt_x"/>
                                          </p:val>
                                        </p:tav>
                                      </p:tavLst>
                                    </p:anim>
                                    <p:anim calcmode="lin" valueType="num">
                                      <p:cBhvr additive="base">
                                        <p:cTn id="31"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907265-4D54-6354-AE82-7708861017D2}"/>
              </a:ext>
            </a:extLst>
          </p:cNvPr>
          <p:cNvSpPr txBox="1"/>
          <p:nvPr/>
        </p:nvSpPr>
        <p:spPr>
          <a:xfrm>
            <a:off x="706582" y="79763"/>
            <a:ext cx="11222182" cy="954107"/>
          </a:xfrm>
          <a:prstGeom prst="rect">
            <a:avLst/>
          </a:prstGeom>
          <a:solidFill>
            <a:schemeClr val="accent1">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kumimoji="0" lang="vi-VN" sz="2800" b="1" i="0" u="none" strike="noStrike" kern="1200" cap="none" spc="0" normalizeH="0" baseline="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mở</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tiếp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mở</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cho</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văn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kể</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lại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Cô</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bé</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Lọ</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Lem</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 name="Oval 2"/>
          <p:cNvSpPr/>
          <p:nvPr/>
        </p:nvSpPr>
        <p:spPr>
          <a:xfrm>
            <a:off x="97319" y="-128448"/>
            <a:ext cx="539560" cy="1199619"/>
          </a:xfrm>
          <a:prstGeom prst="ellipse">
            <a:avLst/>
          </a:prstGeom>
          <a:solidFill>
            <a:schemeClr val="tx2">
              <a:lumMod val="40000"/>
              <a:lumOff val="60000"/>
            </a:schemeClr>
          </a:solidFill>
          <a:ln>
            <a:solidFill>
              <a:srgbClr val="00206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vi-VN" sz="4000" b="1" dirty="0">
                <a:solidFill>
                  <a:schemeClr val="tx1"/>
                </a:solidFill>
                <a:latin typeface="Times New Roman" pitchFamily="18" charset="0"/>
                <a:cs typeface="Times New Roman" pitchFamily="18" charset="0"/>
              </a:rPr>
              <a:t>3</a:t>
            </a:r>
            <a:endParaRPr lang="en-US" sz="4000" b="1" dirty="0">
              <a:solidFill>
                <a:schemeClr val="tx1"/>
              </a:solidFill>
              <a:latin typeface="Times New Roman" pitchFamily="18" charset="0"/>
              <a:cs typeface="Times New Roman" pitchFamily="18" charset="0"/>
            </a:endParaRPr>
          </a:p>
        </p:txBody>
      </p:sp>
      <p:sp>
        <p:nvSpPr>
          <p:cNvPr id="10" name="Cloud Callout 9"/>
          <p:cNvSpPr/>
          <p:nvPr/>
        </p:nvSpPr>
        <p:spPr>
          <a:xfrm>
            <a:off x="2161307" y="4700089"/>
            <a:ext cx="7204363" cy="2068706"/>
          </a:xfrm>
          <a:prstGeom prst="cloudCallout">
            <a:avLst>
              <a:gd name="adj1" fmla="val -72083"/>
              <a:gd name="adj2" fmla="val -480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Lưu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ý:</a:t>
            </a:r>
          </a:p>
          <a:p>
            <a:pPr algn="ctr"/>
            <a:r>
              <a:rPr lang="vi-VN"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đúng</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yêu</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cầu</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p>
          <a:p>
            <a:pPr algn="ct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Dùng</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đặt</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p>
          <a:p>
            <a:pPr algn="ct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Lỗi</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chính</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tả</a:t>
            </a:r>
            <a:endPar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ounded Rectangle 6"/>
          <p:cNvSpPr/>
          <p:nvPr/>
        </p:nvSpPr>
        <p:spPr>
          <a:xfrm>
            <a:off x="6359236" y="1177635"/>
            <a:ext cx="5569528" cy="3338949"/>
          </a:xfrm>
          <a:prstGeom prst="round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lvl="1" defTabSz="1422400">
              <a:lnSpc>
                <a:spcPct val="90000"/>
              </a:lnSpc>
              <a:spcBef>
                <a:spcPct val="0"/>
              </a:spcBef>
              <a:spcAft>
                <a:spcPct val="35000"/>
              </a:spcAft>
            </a:pPr>
            <a:r>
              <a:rPr lang="en-US" sz="3600" dirty="0" err="1" smtClean="0">
                <a:ln w="0"/>
                <a:solidFill>
                  <a:prstClr val="black"/>
                </a:solidFill>
                <a:latin typeface="Times New Roman" panose="02020603050405020304" pitchFamily="18" charset="0"/>
                <a:cs typeface="Times New Roman" panose="02020603050405020304" pitchFamily="18" charset="0"/>
              </a:rPr>
              <a:t>Nêu</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smtClean="0">
                <a:ln w="0"/>
                <a:solidFill>
                  <a:prstClr val="black"/>
                </a:solidFill>
                <a:latin typeface="Times New Roman" panose="02020603050405020304" pitchFamily="18" charset="0"/>
                <a:cs typeface="Times New Roman" panose="02020603050405020304" pitchFamily="18" charset="0"/>
              </a:rPr>
              <a:t>suy</a:t>
            </a:r>
            <a:r>
              <a:rPr lang="en-US" sz="3600" dirty="0" smtClean="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nghĩ</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cảm</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xúc</a:t>
            </a:r>
            <a:r>
              <a:rPr lang="en-US" sz="3600" dirty="0">
                <a:ln w="0"/>
                <a:solidFill>
                  <a:prstClr val="black"/>
                </a:solidFill>
                <a:latin typeface="Times New Roman" panose="02020603050405020304" pitchFamily="18" charset="0"/>
                <a:cs typeface="Times New Roman" panose="02020603050405020304" pitchFamily="18" charset="0"/>
              </a:rPr>
              <a:t>,…</a:t>
            </a:r>
            <a:r>
              <a:rPr lang="en-US" sz="3600" dirty="0" err="1">
                <a:ln w="0"/>
                <a:solidFill>
                  <a:prstClr val="black"/>
                </a:solidFill>
                <a:latin typeface="Times New Roman" panose="02020603050405020304" pitchFamily="18" charset="0"/>
                <a:cs typeface="Times New Roman" panose="02020603050405020304" pitchFamily="18" charset="0"/>
              </a:rPr>
              <a:t>và</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những</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liên</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tưởng</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suy</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luận</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được</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gợi</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ra</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từ</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câu</a:t>
            </a:r>
            <a:r>
              <a:rPr lang="en-US" sz="3600" dirty="0">
                <a:ln w="0"/>
                <a:solidFill>
                  <a:prstClr val="black"/>
                </a:solidFill>
                <a:latin typeface="Times New Roman" panose="02020603050405020304" pitchFamily="18" charset="0"/>
                <a:cs typeface="Times New Roman" panose="02020603050405020304" pitchFamily="18" charset="0"/>
              </a:rPr>
              <a:t> </a:t>
            </a:r>
            <a:r>
              <a:rPr lang="en-US" sz="3600" dirty="0" err="1">
                <a:ln w="0"/>
                <a:solidFill>
                  <a:prstClr val="black"/>
                </a:solidFill>
                <a:latin typeface="Times New Roman" panose="02020603050405020304" pitchFamily="18" charset="0"/>
                <a:cs typeface="Times New Roman" panose="02020603050405020304" pitchFamily="18" charset="0"/>
              </a:rPr>
              <a:t>chuyện</a:t>
            </a:r>
            <a:endParaRPr lang="en-US" sz="3600" dirty="0">
              <a:ln w="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633839" y="1210248"/>
            <a:ext cx="3297397" cy="584775"/>
          </a:xfrm>
          <a:prstGeom prst="rect">
            <a:avLst/>
          </a:prstGeom>
          <a:noFill/>
        </p:spPr>
        <p:txBody>
          <a:bodyPr wrap="square" rtlCol="0">
            <a:spAutoFit/>
          </a:bodyPr>
          <a:lstStyle/>
          <a:p>
            <a:r>
              <a:rPr lang="vi-VN" sz="3200" b="1" u="sng" dirty="0">
                <a:ln w="0"/>
                <a:latin typeface="Times New Roman" panose="02020603050405020304" pitchFamily="18" charset="0"/>
                <a:cs typeface="Times New Roman" panose="02020603050405020304" pitchFamily="18" charset="0"/>
              </a:rPr>
              <a:t>Kết</a:t>
            </a:r>
            <a:r>
              <a:rPr lang="en-US" sz="3200" b="1" u="sng" dirty="0">
                <a:ln w="0"/>
                <a:latin typeface="Times New Roman" panose="02020603050405020304" pitchFamily="18" charset="0"/>
                <a:cs typeface="Times New Roman" panose="02020603050405020304" pitchFamily="18" charset="0"/>
              </a:rPr>
              <a:t> </a:t>
            </a:r>
            <a:r>
              <a:rPr lang="en-US" sz="3200" b="1" u="sng" dirty="0" err="1">
                <a:ln w="0"/>
                <a:latin typeface="Times New Roman" panose="02020603050405020304" pitchFamily="18" charset="0"/>
                <a:cs typeface="Times New Roman" panose="02020603050405020304" pitchFamily="18" charset="0"/>
              </a:rPr>
              <a:t>bài</a:t>
            </a:r>
            <a:r>
              <a:rPr lang="en-US" sz="3200" b="1" u="sng" dirty="0">
                <a:ln w="0"/>
                <a:latin typeface="Times New Roman" panose="02020603050405020304" pitchFamily="18" charset="0"/>
                <a:cs typeface="Times New Roman" panose="02020603050405020304" pitchFamily="18" charset="0"/>
              </a:rPr>
              <a:t> </a:t>
            </a:r>
            <a:r>
              <a:rPr lang="vi-VN" sz="3200" b="1" u="sng" dirty="0">
                <a:ln w="0"/>
                <a:latin typeface="Times New Roman" panose="02020603050405020304" pitchFamily="18" charset="0"/>
                <a:cs typeface="Times New Roman" panose="02020603050405020304" pitchFamily="18" charset="0"/>
              </a:rPr>
              <a:t>mở rộng</a:t>
            </a:r>
            <a:r>
              <a:rPr lang="en-US" sz="3200" b="1" u="sng" dirty="0">
                <a:ln w="0"/>
                <a:latin typeface="Times New Roman" panose="02020603050405020304" pitchFamily="18" charset="0"/>
                <a:cs typeface="Times New Roman" panose="02020603050405020304" pitchFamily="18" charset="0"/>
              </a:rPr>
              <a:t> </a:t>
            </a:r>
            <a:endParaRPr lang="en-US" sz="3200" dirty="0"/>
          </a:p>
        </p:txBody>
      </p:sp>
      <p:sp>
        <p:nvSpPr>
          <p:cNvPr id="12" name="Rounded Rectangle 11"/>
          <p:cNvSpPr/>
          <p:nvPr/>
        </p:nvSpPr>
        <p:spPr>
          <a:xfrm>
            <a:off x="332510" y="1177632"/>
            <a:ext cx="5420088" cy="3245363"/>
          </a:xfrm>
          <a:prstGeom prst="round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just" defTabSz="1422400">
              <a:lnSpc>
                <a:spcPct val="90000"/>
              </a:lnSpc>
              <a:spcBef>
                <a:spcPct val="0"/>
              </a:spcBef>
              <a:spcAft>
                <a:spcPct val="35000"/>
              </a:spcAft>
            </a:pPr>
            <a:r>
              <a:rPr lang="vi-VN" sz="3600" b="1" dirty="0">
                <a:ln w="0"/>
                <a:solidFill>
                  <a:schemeClr val="tx1"/>
                </a:solidFill>
                <a:latin typeface="Times New Roman" panose="02020603050405020304" pitchFamily="18" charset="0"/>
                <a:cs typeface="Times New Roman" panose="02020603050405020304" pitchFamily="18" charset="0"/>
              </a:rPr>
              <a:t>     </a:t>
            </a:r>
            <a:endParaRPr lang="en-US" sz="3600" b="1" u="sng" dirty="0">
              <a:ln w="0"/>
              <a:solidFill>
                <a:schemeClr val="tx1"/>
              </a:solidFill>
              <a:latin typeface="Times New Roman" panose="02020603050405020304" pitchFamily="18" charset="0"/>
              <a:cs typeface="Times New Roman" panose="02020603050405020304" pitchFamily="18" charset="0"/>
            </a:endParaRPr>
          </a:p>
          <a:p>
            <a:pPr lvl="0" defTabSz="1422400">
              <a:lnSpc>
                <a:spcPct val="90000"/>
              </a:lnSpc>
              <a:spcBef>
                <a:spcPct val="0"/>
              </a:spcBef>
              <a:spcAft>
                <a:spcPct val="35000"/>
              </a:spcAft>
            </a:pPr>
            <a:r>
              <a:rPr lang="en-US" sz="3600" dirty="0" err="1">
                <a:ln w="0"/>
                <a:solidFill>
                  <a:schemeClr val="tx1"/>
                </a:solidFill>
                <a:latin typeface="Times New Roman" panose="02020603050405020304" pitchFamily="18" charset="0"/>
                <a:cs typeface="Times New Roman" panose="02020603050405020304" pitchFamily="18" charset="0"/>
              </a:rPr>
              <a:t>Giới</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thiệu</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câu</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chuyện</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kết</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hợp</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nêu</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bối</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cảnh</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được</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nghe</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đọc</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hoặc</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nêu</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cảm</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nghĩ</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kỉ</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niệm</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gắn</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với</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câu</a:t>
            </a:r>
            <a:r>
              <a:rPr lang="en-US" sz="3600" dirty="0">
                <a:ln w="0"/>
                <a:solidFill>
                  <a:schemeClr val="tx1"/>
                </a:solidFill>
                <a:latin typeface="Times New Roman" panose="02020603050405020304" pitchFamily="18" charset="0"/>
                <a:cs typeface="Times New Roman" panose="02020603050405020304" pitchFamily="18" charset="0"/>
              </a:rPr>
              <a:t> </a:t>
            </a:r>
            <a:r>
              <a:rPr lang="en-US" sz="3600" dirty="0" err="1">
                <a:ln w="0"/>
                <a:solidFill>
                  <a:schemeClr val="tx1"/>
                </a:solidFill>
                <a:latin typeface="Times New Roman" panose="02020603050405020304" pitchFamily="18" charset="0"/>
                <a:cs typeface="Times New Roman" panose="02020603050405020304" pitchFamily="18" charset="0"/>
              </a:rPr>
              <a:t>chuyện</a:t>
            </a:r>
            <a:r>
              <a:rPr lang="en-US" sz="3600" dirty="0">
                <a:ln w="0"/>
                <a:solidFill>
                  <a:schemeClr val="tx1"/>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1510134" y="1196383"/>
            <a:ext cx="3449787" cy="584775"/>
          </a:xfrm>
          <a:prstGeom prst="rect">
            <a:avLst/>
          </a:prstGeom>
          <a:noFill/>
        </p:spPr>
        <p:txBody>
          <a:bodyPr wrap="square" rtlCol="0">
            <a:spAutoFit/>
          </a:bodyPr>
          <a:lstStyle/>
          <a:p>
            <a:r>
              <a:rPr lang="vi-VN" sz="3200" b="1" dirty="0">
                <a:ln w="0"/>
                <a:latin typeface="Times New Roman" panose="02020603050405020304" pitchFamily="18" charset="0"/>
                <a:cs typeface="Times New Roman" panose="02020603050405020304" pitchFamily="18" charset="0"/>
              </a:rPr>
              <a:t> </a:t>
            </a:r>
            <a:r>
              <a:rPr lang="en-US" sz="3200" b="1" u="sng" dirty="0" err="1">
                <a:ln w="0"/>
                <a:latin typeface="Times New Roman" panose="02020603050405020304" pitchFamily="18" charset="0"/>
                <a:cs typeface="Times New Roman" panose="02020603050405020304" pitchFamily="18" charset="0"/>
              </a:rPr>
              <a:t>Mở</a:t>
            </a:r>
            <a:r>
              <a:rPr lang="en-US" sz="3200" b="1" u="sng" dirty="0">
                <a:ln w="0"/>
                <a:latin typeface="Times New Roman" panose="02020603050405020304" pitchFamily="18" charset="0"/>
                <a:cs typeface="Times New Roman" panose="02020603050405020304" pitchFamily="18" charset="0"/>
              </a:rPr>
              <a:t> </a:t>
            </a:r>
            <a:r>
              <a:rPr lang="en-US" sz="3200" b="1" u="sng" dirty="0" err="1">
                <a:ln w="0"/>
                <a:latin typeface="Times New Roman" panose="02020603050405020304" pitchFamily="18" charset="0"/>
                <a:cs typeface="Times New Roman" panose="02020603050405020304" pitchFamily="18" charset="0"/>
              </a:rPr>
              <a:t>bài</a:t>
            </a:r>
            <a:r>
              <a:rPr lang="en-US" sz="3200" b="1" u="sng" dirty="0">
                <a:ln w="0"/>
                <a:latin typeface="Times New Roman" panose="02020603050405020304" pitchFamily="18" charset="0"/>
                <a:cs typeface="Times New Roman" panose="02020603050405020304" pitchFamily="18" charset="0"/>
              </a:rPr>
              <a:t> </a:t>
            </a:r>
            <a:r>
              <a:rPr lang="en-US" sz="3200" b="1" u="sng" dirty="0" err="1">
                <a:ln w="0"/>
                <a:latin typeface="Times New Roman" panose="02020603050405020304" pitchFamily="18" charset="0"/>
                <a:cs typeface="Times New Roman" panose="02020603050405020304" pitchFamily="18" charset="0"/>
              </a:rPr>
              <a:t>gián</a:t>
            </a:r>
            <a:r>
              <a:rPr lang="en-US" sz="3200" b="1" u="sng" dirty="0">
                <a:ln w="0"/>
                <a:latin typeface="Times New Roman" panose="02020603050405020304" pitchFamily="18" charset="0"/>
                <a:cs typeface="Times New Roman" panose="02020603050405020304" pitchFamily="18" charset="0"/>
              </a:rPr>
              <a:t> </a:t>
            </a:r>
            <a:r>
              <a:rPr lang="en-US" sz="3200" b="1" u="sng" dirty="0" err="1">
                <a:ln w="0"/>
                <a:latin typeface="Times New Roman" panose="02020603050405020304" pitchFamily="18" charset="0"/>
                <a:cs typeface="Times New Roman" panose="02020603050405020304" pitchFamily="18" charset="0"/>
              </a:rPr>
              <a:t>tiếp</a:t>
            </a:r>
            <a:r>
              <a:rPr lang="en-US" sz="3200" b="1" u="sng" dirty="0">
                <a:ln w="0"/>
                <a:latin typeface="Times New Roman" panose="02020603050405020304" pitchFamily="18" charset="0"/>
                <a:cs typeface="Times New Roman" panose="02020603050405020304" pitchFamily="18" charset="0"/>
              </a:rPr>
              <a:t> </a:t>
            </a:r>
            <a:endParaRPr lang="en-US" sz="3200" dirty="0"/>
          </a:p>
        </p:txBody>
      </p:sp>
      <p:cxnSp>
        <p:nvCxnSpPr>
          <p:cNvPr id="14" name="Straight Connector 13"/>
          <p:cNvCxnSpPr/>
          <p:nvPr/>
        </p:nvCxnSpPr>
        <p:spPr>
          <a:xfrm>
            <a:off x="1773381" y="505520"/>
            <a:ext cx="25353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59921" y="505520"/>
            <a:ext cx="24522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33839" y="505520"/>
            <a:ext cx="6511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7846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1"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704" y="1521844"/>
            <a:ext cx="5022008" cy="496532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dirty="0">
                <a:latin typeface="Times New Roman" panose="02020603050405020304" pitchFamily="18" charset="0"/>
                <a:ea typeface="Cambria" panose="02040503050406030204" pitchFamily="18" charset="0"/>
                <a:cs typeface="Times New Roman" panose="02020603050405020304" pitchFamily="18" charset="0"/>
              </a:rPr>
              <a:t>    Như thường lệ, ngày nào trước khi đi ngủ bố cũng đọc cho hai anh em chúng tôi một câu chuyện theo yêu cầu. Trong số những câu chuyện bố kể trong tuần trước tôi đặc biệt tâm đắc với chuyện cổ tích “Cô bé Lọ Lem”.</a:t>
            </a:r>
          </a:p>
        </p:txBody>
      </p:sp>
      <p:sp>
        <p:nvSpPr>
          <p:cNvPr id="7" name="Rectangle: Rounded Corners 5">
            <a:extLst>
              <a:ext uri="{FF2B5EF4-FFF2-40B4-BE49-F238E27FC236}">
                <a16:creationId xmlns:a16="http://schemas.microsoft.com/office/drawing/2014/main" id="{3A925934-A32E-2931-AE8C-2A4D0566E5C9}"/>
              </a:ext>
            </a:extLst>
          </p:cNvPr>
          <p:cNvSpPr/>
          <p:nvPr/>
        </p:nvSpPr>
        <p:spPr>
          <a:xfrm>
            <a:off x="529704" y="874018"/>
            <a:ext cx="5022008" cy="67175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Mở</a:t>
            </a:r>
            <a:r>
              <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gián</a:t>
            </a:r>
            <a:r>
              <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tiếp</a:t>
            </a:r>
            <a:endPar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6625705" y="1521843"/>
            <a:ext cx="5022008" cy="496532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r>
              <a:rPr lang="vi-VN" sz="3200" dirty="0">
                <a:latin typeface="Times New Roman" panose="02020603050405020304" pitchFamily="18" charset="0"/>
                <a:ea typeface="Cambria" panose="02040503050406030204" pitchFamily="18" charset="0"/>
                <a:cs typeface="Times New Roman" panose="02020603050405020304" pitchFamily="18" charset="0"/>
              </a:rPr>
              <a:t>    </a:t>
            </a:r>
            <a:r>
              <a:rPr lang="vi-VN"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Hôm đó, sau khi bố gấp sách lại hai anh em chúng tôi vẫn không thôi đắm chìm trong câu chuyện của Lọ Lem. Hai anh em hiểu rằng những người tốt bụng, lương thiện dù trải qua bao khó khăn thì cuối cùng vẫn tìm được hạnh phúc và bình yên cho mình.</a:t>
            </a:r>
          </a:p>
        </p:txBody>
      </p:sp>
      <p:sp>
        <p:nvSpPr>
          <p:cNvPr id="9" name="Rectangle: Rounded Corners 5">
            <a:extLst>
              <a:ext uri="{FF2B5EF4-FFF2-40B4-BE49-F238E27FC236}">
                <a16:creationId xmlns:a16="http://schemas.microsoft.com/office/drawing/2014/main" id="{3A925934-A32E-2931-AE8C-2A4D0566E5C9}"/>
              </a:ext>
            </a:extLst>
          </p:cNvPr>
          <p:cNvSpPr/>
          <p:nvPr/>
        </p:nvSpPr>
        <p:spPr>
          <a:xfrm>
            <a:off x="6625705" y="874017"/>
            <a:ext cx="5022008" cy="67175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Kết</a:t>
            </a:r>
            <a:r>
              <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mở</a:t>
            </a:r>
            <a:r>
              <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rộng</a:t>
            </a:r>
            <a:endParaRPr lang="en-US" sz="36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737290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44143" y="303208"/>
            <a:ext cx="6363875" cy="4399421"/>
            <a:chOff x="2707092" y="510036"/>
            <a:chExt cx="5823040" cy="3876907"/>
          </a:xfrm>
        </p:grpSpPr>
        <p:pic>
          <p:nvPicPr>
            <p:cNvPr id="3" name="Picture 15">
              <a:extLst>
                <a:ext uri="{FF2B5EF4-FFF2-40B4-BE49-F238E27FC236}">
                  <a16:creationId xmlns:a16="http://schemas.microsoft.com/office/drawing/2014/main" id="{68A25A71-114F-3F6C-5D69-1581C47B15A8}"/>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34670"/>
            <a:stretch/>
          </p:blipFill>
          <p:spPr>
            <a:xfrm>
              <a:off x="2707092" y="510036"/>
              <a:ext cx="5823040" cy="3876907"/>
            </a:xfrm>
            <a:prstGeom prst="rect">
              <a:avLst/>
            </a:prstGeom>
          </p:spPr>
        </p:pic>
        <p:pic>
          <p:nvPicPr>
            <p:cNvPr id="6" name="Picture 5">
              <a:extLst>
                <a:ext uri="{FF2B5EF4-FFF2-40B4-BE49-F238E27FC236}">
                  <a16:creationId xmlns:a16="http://schemas.microsoft.com/office/drawing/2014/main" id="{D28875CE-7C8C-4E2D-F438-46761BB625F3}"/>
                </a:ext>
              </a:extLst>
            </p:cNvPr>
            <p:cNvPicPr>
              <a:picLocks noChangeAspect="1"/>
            </p:cNvPicPr>
            <p:nvPr/>
          </p:nvPicPr>
          <p:blipFill>
            <a:blip r:embed="rId4"/>
            <a:stretch>
              <a:fillRect/>
            </a:stretch>
          </p:blipFill>
          <p:spPr>
            <a:xfrm>
              <a:off x="3642652" y="1311305"/>
              <a:ext cx="3785944" cy="2523963"/>
            </a:xfrm>
            <a:prstGeom prst="rect">
              <a:avLst/>
            </a:prstGeom>
          </p:spPr>
        </p:pic>
      </p:grpSp>
      <p:pic>
        <p:nvPicPr>
          <p:cNvPr id="7" name="Picture 2" descr="Cách vẽ Lọ lem - Dạy Vẽ"/>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70" b="99558" l="10000" r="90000"/>
                    </a14:imgEffect>
                  </a14:imgLayer>
                </a14:imgProps>
              </a:ext>
              <a:ext uri="{28A0092B-C50C-407E-A947-70E740481C1C}">
                <a14:useLocalDpi xmlns:a14="http://schemas.microsoft.com/office/drawing/2010/main" val="0"/>
              </a:ext>
            </a:extLst>
          </a:blip>
          <a:srcRect/>
          <a:stretch>
            <a:fillRect/>
          </a:stretch>
        </p:blipFill>
        <p:spPr bwMode="auto">
          <a:xfrm>
            <a:off x="-172336" y="1783985"/>
            <a:ext cx="5898222" cy="5128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ách vẽ Con Chim - Dạy Vẽ"/>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951233" y="0"/>
            <a:ext cx="1564368" cy="1564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h vẽ Con Chim - Dạy Vẽ"/>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5634" r="99218"/>
                    </a14:imgEffect>
                  </a14:imgLayer>
                </a14:imgProps>
              </a:ext>
              <a:ext uri="{28A0092B-C50C-407E-A947-70E740481C1C}">
                <a14:useLocalDpi xmlns:a14="http://schemas.microsoft.com/office/drawing/2010/main" val="0"/>
              </a:ext>
            </a:extLst>
          </a:blip>
          <a:srcRect/>
          <a:stretch>
            <a:fillRect/>
          </a:stretch>
        </p:blipFill>
        <p:spPr bwMode="auto">
          <a:xfrm>
            <a:off x="5014459" y="3476624"/>
            <a:ext cx="1422853" cy="142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98703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86B49F6-DA2D-2025-C7FC-5D6ECBB401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V="1">
            <a:off x="381000" y="108070"/>
            <a:ext cx="11655067" cy="5867400"/>
          </a:xfrm>
          <a:prstGeom prst="rect">
            <a:avLst/>
          </a:prstGeom>
        </p:spPr>
      </p:pic>
      <p:pic>
        <p:nvPicPr>
          <p:cNvPr id="7" name="Picture 27">
            <a:extLst>
              <a:ext uri="{FF2B5EF4-FFF2-40B4-BE49-F238E27FC236}">
                <a16:creationId xmlns:a16="http://schemas.microsoft.com/office/drawing/2014/main" id="{9DF06E32-1779-AF6D-2D04-6542883D59FD}"/>
              </a:ext>
            </a:extLst>
          </p:cNvPr>
          <p:cNvPicPr>
            <a:picLocks noChangeAspect="1"/>
          </p:cNvPicPr>
          <p:nvPr/>
        </p:nvPicPr>
        <p:blipFill>
          <a:blip r:embed="rId4">
            <a:alphaModFix amt="90000"/>
          </a:blip>
          <a:srcRect/>
          <a:stretch>
            <a:fillRect/>
          </a:stretch>
        </p:blipFill>
        <p:spPr>
          <a:xfrm>
            <a:off x="184407" y="3583025"/>
            <a:ext cx="2774730" cy="3308174"/>
          </a:xfrm>
          <a:prstGeom prst="rect">
            <a:avLst/>
          </a:prstGeom>
        </p:spPr>
      </p:pic>
      <p:pic>
        <p:nvPicPr>
          <p:cNvPr id="4" name="Picture 9">
            <a:extLst>
              <a:ext uri="{FF2B5EF4-FFF2-40B4-BE49-F238E27FC236}">
                <a16:creationId xmlns:a16="http://schemas.microsoft.com/office/drawing/2014/main" id="{C9214504-A957-BA4B-6A0E-3ED4118394CB}"/>
              </a:ext>
            </a:extLst>
          </p:cNvPr>
          <p:cNvPicPr>
            <a:picLocks noChangeAspect="1"/>
          </p:cNvPicPr>
          <p:nvPr/>
        </p:nvPicPr>
        <p:blipFill>
          <a:blip r:embed="rId5"/>
          <a:srcRect/>
          <a:stretch>
            <a:fillRect/>
          </a:stretch>
        </p:blipFill>
        <p:spPr>
          <a:xfrm>
            <a:off x="9028106" y="-573011"/>
            <a:ext cx="3163894" cy="3700461"/>
          </a:xfrm>
          <a:prstGeom prst="rect">
            <a:avLst/>
          </a:prstGeom>
        </p:spPr>
      </p:pic>
      <p:sp>
        <p:nvSpPr>
          <p:cNvPr id="8" name="Rectangle 7"/>
          <p:cNvSpPr/>
          <p:nvPr/>
        </p:nvSpPr>
        <p:spPr>
          <a:xfrm rot="21348398">
            <a:off x="379410" y="983208"/>
            <a:ext cx="9800534" cy="2752320"/>
          </a:xfrm>
          <a:prstGeom prst="rect">
            <a:avLst/>
          </a:prstGeom>
        </p:spPr>
        <p:txBody>
          <a:bodyPr wrap="square" lIns="68580" tIns="34290" rIns="68580" bIns="3429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Cảm</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ơn</a:t>
            </a:r>
            <a:r>
              <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quý thầy</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cô</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endPar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endParaRPr>
          </a:p>
          <a:p>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và</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các</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em</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đã</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lắng</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rPr>
              <a:t>nghe</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cs typeface="Times New Roman" pitchFamily="18" charset="0"/>
            </a:endParaRPr>
          </a:p>
        </p:txBody>
      </p:sp>
    </p:spTree>
    <p:extLst>
      <p:ext uri="{BB962C8B-B14F-4D97-AF65-F5344CB8AC3E}">
        <p14:creationId xmlns:p14="http://schemas.microsoft.com/office/powerpoint/2010/main" val="3790554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8"/>
                                        </p:tgtEl>
                                        <p:attrNameLst>
                                          <p:attrName>ppt_x</p:attrName>
                                          <p:attrName>ppt_y</p:attrName>
                                        </p:attrNameLst>
                                      </p:cBhvr>
                                    </p:animMotion>
                                    <p:animRot by="1500000">
                                      <p:cBhvr>
                                        <p:cTn id="11" dur="125" fill="hold">
                                          <p:stCondLst>
                                            <p:cond delay="0"/>
                                          </p:stCondLst>
                                        </p:cTn>
                                        <p:tgtEl>
                                          <p:spTgt spid="8"/>
                                        </p:tgtEl>
                                        <p:attrNameLst>
                                          <p:attrName>r</p:attrName>
                                        </p:attrNameLst>
                                      </p:cBhvr>
                                    </p:animRot>
                                    <p:animRot by="-1500000">
                                      <p:cBhvr>
                                        <p:cTn id="12" dur="125" fill="hold">
                                          <p:stCondLst>
                                            <p:cond delay="125"/>
                                          </p:stCondLst>
                                        </p:cTn>
                                        <p:tgtEl>
                                          <p:spTgt spid="8"/>
                                        </p:tgtEl>
                                        <p:attrNameLst>
                                          <p:attrName>r</p:attrName>
                                        </p:attrNameLst>
                                      </p:cBhvr>
                                    </p:animRot>
                                    <p:animRot by="-1500000">
                                      <p:cBhvr>
                                        <p:cTn id="13" dur="125" fill="hold">
                                          <p:stCondLst>
                                            <p:cond delay="250"/>
                                          </p:stCondLst>
                                        </p:cTn>
                                        <p:tgtEl>
                                          <p:spTgt spid="8"/>
                                        </p:tgtEl>
                                        <p:attrNameLst>
                                          <p:attrName>r</p:attrName>
                                        </p:attrNameLst>
                                      </p:cBhvr>
                                    </p:animRot>
                                    <p:animRot by="1500000">
                                      <p:cBhvr>
                                        <p:cTn id="14"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rdArt 13"/>
          <p:cNvSpPr>
            <a:spLocks noChangeArrowheads="1" noChangeShapeType="1" noTextEdit="1"/>
          </p:cNvSpPr>
          <p:nvPr/>
        </p:nvSpPr>
        <p:spPr bwMode="auto">
          <a:xfrm>
            <a:off x="2858845" y="1993225"/>
            <a:ext cx="7288696" cy="15382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Wave1">
              <a:avLst>
                <a:gd name="adj1" fmla="val 13005"/>
                <a:gd name="adj2" fmla="val 0"/>
              </a:avLst>
            </a:prstTxWarp>
          </a:bodyPr>
          <a:lstStyle>
            <a:defPPr>
              <a:defRPr lang="en-US"/>
            </a:defPPr>
            <a:lvl1pPr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1pPr>
            <a:lvl2pPr marL="652463" indent="-195263"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2pPr>
            <a:lvl3pPr marL="1304925" indent="-390525"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3pPr>
            <a:lvl4pPr marL="1958975" indent="-587375"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4pPr>
            <a:lvl5pPr marL="2611438" indent="-782638" algn="l" defTabSz="1304925" rtl="0" fontAlgn="base">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9pPr>
          </a:lstStyle>
          <a:p>
            <a:pPr algn="ctr"/>
            <a:r>
              <a:rPr lang="en-US" sz="1800" b="1" kern="10" dirty="0">
                <a:solidFill>
                  <a:srgbClr val="CC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820537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
            <a:extLst>
              <a:ext uri="{FF2B5EF4-FFF2-40B4-BE49-F238E27FC236}">
                <a16:creationId xmlns:a16="http://schemas.microsoft.com/office/drawing/2014/main" id="{F1982D1C-609F-E50B-D37D-C4F6AC1C8855}"/>
              </a:ext>
            </a:extLst>
          </p:cNvPr>
          <p:cNvPicPr>
            <a:picLocks noChangeAspect="1"/>
          </p:cNvPicPr>
          <p:nvPr/>
        </p:nvPicPr>
        <p:blipFill>
          <a:blip r:embed="rId3"/>
          <a:srcRect/>
          <a:stretch>
            <a:fillRect/>
          </a:stretch>
        </p:blipFill>
        <p:spPr>
          <a:xfrm>
            <a:off x="1524000" y="381000"/>
            <a:ext cx="9854922" cy="1996092"/>
          </a:xfrm>
          <a:prstGeom prst="rect">
            <a:avLst/>
          </a:prstGeom>
        </p:spPr>
      </p:pic>
      <p:pic>
        <p:nvPicPr>
          <p:cNvPr id="7" name="Picture 10">
            <a:extLst>
              <a:ext uri="{FF2B5EF4-FFF2-40B4-BE49-F238E27FC236}">
                <a16:creationId xmlns:a16="http://schemas.microsoft.com/office/drawing/2014/main" id="{6BAABC08-E2D9-338B-7913-08BE8FFD00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0" y="110863"/>
            <a:ext cx="1699672" cy="2266229"/>
          </a:xfrm>
          <a:prstGeom prst="rect">
            <a:avLst/>
          </a:prstGeom>
        </p:spPr>
      </p:pic>
      <p:sp>
        <p:nvSpPr>
          <p:cNvPr id="8" name="TextBox 7">
            <a:extLst>
              <a:ext uri="{FF2B5EF4-FFF2-40B4-BE49-F238E27FC236}">
                <a16:creationId xmlns:a16="http://schemas.microsoft.com/office/drawing/2014/main" id="{0DC9F459-C44D-FB46-1D20-E71343610189}"/>
              </a:ext>
            </a:extLst>
          </p:cNvPr>
          <p:cNvSpPr txBox="1"/>
          <p:nvPr/>
        </p:nvSpPr>
        <p:spPr>
          <a:xfrm>
            <a:off x="2995152" y="688918"/>
            <a:ext cx="7949922"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Em</a:t>
            </a:r>
            <a:r>
              <a:rPr kumimoji="0" lang="en-US" sz="4000" b="1" i="0" u="none" strike="noStrike" kern="1200" cap="none" spc="0" normalizeH="0" baseline="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hãy</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quan</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sát</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dự</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đoán</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xem</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đây</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là</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câu</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chuyện</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cổ</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tích</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ED5565">
                    <a:lumMod val="75000"/>
                  </a:srgbClr>
                </a:solidFill>
                <a:effectLst/>
                <a:uLnTx/>
                <a:uFillTx/>
                <a:latin typeface="Times New Roman" panose="02020603050405020304" pitchFamily="18" charset="0"/>
                <a:cs typeface="Times New Roman" panose="02020603050405020304" pitchFamily="18" charset="0"/>
              </a:rPr>
              <a:t>nào</a:t>
            </a:r>
            <a:r>
              <a:rPr kumimoji="0" lang="en-US" sz="4000" b="1" i="0" u="none" strike="noStrike" kern="1200" cap="none" spc="0" normalizeH="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ED5565">
                  <a:lumMod val="75000"/>
                </a:srgbClr>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E754D2C-10D7-5655-FC23-47A5728F29B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6530" y="2620605"/>
            <a:ext cx="6748670" cy="4032785"/>
          </a:xfrm>
          <a:prstGeom prst="rect">
            <a:avLst/>
          </a:prstGeom>
          <a:solidFill>
            <a:schemeClr val="bg1"/>
          </a:solidFill>
          <a:ln w="114300">
            <a:solidFill>
              <a:schemeClr val="bg1"/>
            </a:solidFill>
          </a:ln>
          <a:effectLst>
            <a:outerShdw blurRad="50800" dist="38100" sx="89000" sy="89000" algn="l" rotWithShape="0">
              <a:prstClr val="black">
                <a:alpha val="40000"/>
              </a:prstClr>
            </a:outerShdw>
          </a:effectLst>
        </p:spPr>
      </p:pic>
      <p:sp>
        <p:nvSpPr>
          <p:cNvPr id="11" name="Rectangle 10">
            <a:extLst>
              <a:ext uri="{FF2B5EF4-FFF2-40B4-BE49-F238E27FC236}">
                <a16:creationId xmlns:a16="http://schemas.microsoft.com/office/drawing/2014/main" id="{2611BA17-5E3E-3565-77FD-E0E482D2FB42}"/>
              </a:ext>
            </a:extLst>
          </p:cNvPr>
          <p:cNvSpPr/>
          <p:nvPr/>
        </p:nvSpPr>
        <p:spPr>
          <a:xfrm flipV="1">
            <a:off x="563218" y="2600186"/>
            <a:ext cx="3295650" cy="2184500"/>
          </a:xfrm>
          <a:prstGeom prst="rect">
            <a:avLst/>
          </a:prstGeom>
          <a:solidFill>
            <a:schemeClr val="bg1"/>
          </a:solid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Rectangle 11">
            <a:extLst>
              <a:ext uri="{FF2B5EF4-FFF2-40B4-BE49-F238E27FC236}">
                <a16:creationId xmlns:a16="http://schemas.microsoft.com/office/drawing/2014/main" id="{4E5035FF-556F-9F81-BAD0-C90001E1BF52}"/>
              </a:ext>
            </a:extLst>
          </p:cNvPr>
          <p:cNvSpPr/>
          <p:nvPr/>
        </p:nvSpPr>
        <p:spPr>
          <a:xfrm flipV="1">
            <a:off x="3829050" y="2600185"/>
            <a:ext cx="3505200" cy="2164080"/>
          </a:xfrm>
          <a:prstGeom prst="rect">
            <a:avLst/>
          </a:prstGeom>
          <a:solidFill>
            <a:schemeClr val="bg1"/>
          </a:solid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3" name="Rectangle 12">
            <a:extLst>
              <a:ext uri="{FF2B5EF4-FFF2-40B4-BE49-F238E27FC236}">
                <a16:creationId xmlns:a16="http://schemas.microsoft.com/office/drawing/2014/main" id="{EFF7EDA2-13C6-E4BF-870B-100308AD9544}"/>
              </a:ext>
            </a:extLst>
          </p:cNvPr>
          <p:cNvSpPr/>
          <p:nvPr/>
        </p:nvSpPr>
        <p:spPr>
          <a:xfrm flipV="1">
            <a:off x="533401" y="4784685"/>
            <a:ext cx="3295650" cy="1962452"/>
          </a:xfrm>
          <a:prstGeom prst="rect">
            <a:avLst/>
          </a:prstGeom>
          <a:solidFill>
            <a:schemeClr val="bg1"/>
          </a:solid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4" name="Rectangle 13">
            <a:extLst>
              <a:ext uri="{FF2B5EF4-FFF2-40B4-BE49-F238E27FC236}">
                <a16:creationId xmlns:a16="http://schemas.microsoft.com/office/drawing/2014/main" id="{9760DFA3-A0DD-C843-DD71-C7B20011EF99}"/>
              </a:ext>
            </a:extLst>
          </p:cNvPr>
          <p:cNvSpPr/>
          <p:nvPr/>
        </p:nvSpPr>
        <p:spPr>
          <a:xfrm flipV="1">
            <a:off x="3838689" y="4784685"/>
            <a:ext cx="3489593" cy="1962452"/>
          </a:xfrm>
          <a:prstGeom prst="rect">
            <a:avLst/>
          </a:prstGeom>
          <a:solidFill>
            <a:schemeClr val="bg1"/>
          </a:solid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pic>
        <p:nvPicPr>
          <p:cNvPr id="15" name="Picture 20">
            <a:extLst>
              <a:ext uri="{FF2B5EF4-FFF2-40B4-BE49-F238E27FC236}">
                <a16:creationId xmlns:a16="http://schemas.microsoft.com/office/drawing/2014/main" id="{DCA2F52E-C745-4A43-6890-9D12BB218861}"/>
              </a:ext>
            </a:extLst>
          </p:cNvPr>
          <p:cNvPicPr>
            <a:picLocks noChangeAspect="1"/>
          </p:cNvPicPr>
          <p:nvPr/>
        </p:nvPicPr>
        <p:blipFill>
          <a:blip r:embed="rId7"/>
          <a:srcRect/>
          <a:stretch>
            <a:fillRect/>
          </a:stretch>
        </p:blipFill>
        <p:spPr>
          <a:xfrm>
            <a:off x="7772400" y="2743200"/>
            <a:ext cx="4281292" cy="3305515"/>
          </a:xfrm>
          <a:prstGeom prst="rect">
            <a:avLst/>
          </a:prstGeom>
        </p:spPr>
      </p:pic>
      <p:sp>
        <p:nvSpPr>
          <p:cNvPr id="16" name="TextBox 15">
            <a:extLst>
              <a:ext uri="{FF2B5EF4-FFF2-40B4-BE49-F238E27FC236}">
                <a16:creationId xmlns:a16="http://schemas.microsoft.com/office/drawing/2014/main" id="{0C7C43DF-0D28-774D-0D9D-DF4D4E393125}"/>
              </a:ext>
            </a:extLst>
          </p:cNvPr>
          <p:cNvSpPr txBox="1"/>
          <p:nvPr/>
        </p:nvSpPr>
        <p:spPr>
          <a:xfrm>
            <a:off x="8338096" y="3780404"/>
            <a:ext cx="340001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Cô</a:t>
            </a:r>
            <a:r>
              <a:rPr kumimoji="0" lang="en-US" sz="48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bé</a:t>
            </a:r>
            <a:r>
              <a:rPr kumimoji="0" lang="en-US" sz="48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lọ</a:t>
            </a:r>
            <a:r>
              <a:rPr kumimoji="0" lang="en-US" sz="4800" b="1"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lem</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3711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grpId="0" nodeType="clickEffect">
                                  <p:stCondLst>
                                    <p:cond delay="0"/>
                                  </p:stCondLst>
                                  <p:childTnLst>
                                    <p:animEffect transition="out" filter="box(out)">
                                      <p:cBhvr>
                                        <p:cTn id="26" dur="1300"/>
                                        <p:tgtEl>
                                          <p:spTgt spid="11"/>
                                        </p:tgtEl>
                                      </p:cBhvr>
                                    </p:animEffect>
                                    <p:set>
                                      <p:cBhvr>
                                        <p:cTn id="27" dur="1" fill="hold">
                                          <p:stCondLst>
                                            <p:cond delay="12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grpId="0" nodeType="clickEffect">
                                  <p:stCondLst>
                                    <p:cond delay="0"/>
                                  </p:stCondLst>
                                  <p:childTnLst>
                                    <p:animEffect transition="out" filter="box(out)">
                                      <p:cBhvr>
                                        <p:cTn id="31" dur="1300"/>
                                        <p:tgtEl>
                                          <p:spTgt spid="12"/>
                                        </p:tgtEl>
                                      </p:cBhvr>
                                    </p:animEffect>
                                    <p:set>
                                      <p:cBhvr>
                                        <p:cTn id="32" dur="1" fill="hold">
                                          <p:stCondLst>
                                            <p:cond delay="12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32" fill="hold" grpId="0" nodeType="clickEffect">
                                  <p:stCondLst>
                                    <p:cond delay="0"/>
                                  </p:stCondLst>
                                  <p:childTnLst>
                                    <p:animEffect transition="out" filter="box(out)">
                                      <p:cBhvr>
                                        <p:cTn id="36" dur="1300"/>
                                        <p:tgtEl>
                                          <p:spTgt spid="13"/>
                                        </p:tgtEl>
                                      </p:cBhvr>
                                    </p:animEffect>
                                    <p:set>
                                      <p:cBhvr>
                                        <p:cTn id="37" dur="1" fill="hold">
                                          <p:stCondLst>
                                            <p:cond delay="12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32" fill="hold" grpId="0" nodeType="clickEffect">
                                  <p:stCondLst>
                                    <p:cond delay="0"/>
                                  </p:stCondLst>
                                  <p:childTnLst>
                                    <p:animEffect transition="out" filter="box(out)">
                                      <p:cBhvr>
                                        <p:cTn id="41" dur="1300"/>
                                        <p:tgtEl>
                                          <p:spTgt spid="14"/>
                                        </p:tgtEl>
                                      </p:cBhvr>
                                    </p:animEffect>
                                    <p:set>
                                      <p:cBhvr>
                                        <p:cTn id="42" dur="1" fill="hold">
                                          <p:stCondLst>
                                            <p:cond delay="12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par>
                                <p:cTn id="63" presetID="32" presetClass="emph" presetSubtype="0" fill="hold" grpId="1" nodeType="withEffect">
                                  <p:stCondLst>
                                    <p:cond delay="0"/>
                                  </p:stCondLst>
                                  <p:childTnLst>
                                    <p:animRot by="120000">
                                      <p:cBhvr>
                                        <p:cTn id="64" dur="100" fill="hold">
                                          <p:stCondLst>
                                            <p:cond delay="0"/>
                                          </p:stCondLst>
                                        </p:cTn>
                                        <p:tgtEl>
                                          <p:spTgt spid="16"/>
                                        </p:tgtEl>
                                        <p:attrNameLst>
                                          <p:attrName>r</p:attrName>
                                        </p:attrNameLst>
                                      </p:cBhvr>
                                    </p:animRot>
                                    <p:animRot by="-240000">
                                      <p:cBhvr>
                                        <p:cTn id="65" dur="200" fill="hold">
                                          <p:stCondLst>
                                            <p:cond delay="200"/>
                                          </p:stCondLst>
                                        </p:cTn>
                                        <p:tgtEl>
                                          <p:spTgt spid="16"/>
                                        </p:tgtEl>
                                        <p:attrNameLst>
                                          <p:attrName>r</p:attrName>
                                        </p:attrNameLst>
                                      </p:cBhvr>
                                    </p:animRot>
                                    <p:animRot by="240000">
                                      <p:cBhvr>
                                        <p:cTn id="66" dur="200" fill="hold">
                                          <p:stCondLst>
                                            <p:cond delay="400"/>
                                          </p:stCondLst>
                                        </p:cTn>
                                        <p:tgtEl>
                                          <p:spTgt spid="16"/>
                                        </p:tgtEl>
                                        <p:attrNameLst>
                                          <p:attrName>r</p:attrName>
                                        </p:attrNameLst>
                                      </p:cBhvr>
                                    </p:animRot>
                                    <p:animRot by="-240000">
                                      <p:cBhvr>
                                        <p:cTn id="67" dur="200" fill="hold">
                                          <p:stCondLst>
                                            <p:cond delay="600"/>
                                          </p:stCondLst>
                                        </p:cTn>
                                        <p:tgtEl>
                                          <p:spTgt spid="16"/>
                                        </p:tgtEl>
                                        <p:attrNameLst>
                                          <p:attrName>r</p:attrName>
                                        </p:attrNameLst>
                                      </p:cBhvr>
                                    </p:animRot>
                                    <p:animRot by="120000">
                                      <p:cBhvr>
                                        <p:cTn id="68"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86951" y="336474"/>
            <a:ext cx="9169935" cy="7493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36" tIns="45718" rIns="91436" bIns="45718" anchor="ctr"/>
          <a:lstStyle>
            <a:defPPr>
              <a:defRPr lang="en-US"/>
            </a:defPPr>
            <a:lvl1pPr algn="l" defTabSz="1304925" rtl="0" fontAlgn="base">
              <a:spcBef>
                <a:spcPct val="0"/>
              </a:spcBef>
              <a:spcAft>
                <a:spcPct val="0"/>
              </a:spcAft>
              <a:defRPr sz="2600" kern="1200">
                <a:solidFill>
                  <a:schemeClr val="dk1"/>
                </a:solidFill>
                <a:latin typeface="+mn-lt"/>
                <a:ea typeface="+mn-ea"/>
                <a:cs typeface="+mn-cs"/>
              </a:defRPr>
            </a:lvl1pPr>
            <a:lvl2pPr marL="652463" indent="-195263" algn="l" defTabSz="1304925" rtl="0" fontAlgn="base">
              <a:spcBef>
                <a:spcPct val="0"/>
              </a:spcBef>
              <a:spcAft>
                <a:spcPct val="0"/>
              </a:spcAft>
              <a:defRPr sz="2600" kern="1200">
                <a:solidFill>
                  <a:schemeClr val="dk1"/>
                </a:solidFill>
                <a:latin typeface="+mn-lt"/>
                <a:ea typeface="+mn-ea"/>
                <a:cs typeface="+mn-cs"/>
              </a:defRPr>
            </a:lvl2pPr>
            <a:lvl3pPr marL="1304925" indent="-390525" algn="l" defTabSz="1304925" rtl="0" fontAlgn="base">
              <a:spcBef>
                <a:spcPct val="0"/>
              </a:spcBef>
              <a:spcAft>
                <a:spcPct val="0"/>
              </a:spcAft>
              <a:defRPr sz="2600" kern="1200">
                <a:solidFill>
                  <a:schemeClr val="dk1"/>
                </a:solidFill>
                <a:latin typeface="+mn-lt"/>
                <a:ea typeface="+mn-ea"/>
                <a:cs typeface="+mn-cs"/>
              </a:defRPr>
            </a:lvl3pPr>
            <a:lvl4pPr marL="1958975" indent="-587375" algn="l" defTabSz="1304925" rtl="0" fontAlgn="base">
              <a:spcBef>
                <a:spcPct val="0"/>
              </a:spcBef>
              <a:spcAft>
                <a:spcPct val="0"/>
              </a:spcAft>
              <a:defRPr sz="2600" kern="1200">
                <a:solidFill>
                  <a:schemeClr val="dk1"/>
                </a:solidFill>
                <a:latin typeface="+mn-lt"/>
                <a:ea typeface="+mn-ea"/>
                <a:cs typeface="+mn-cs"/>
              </a:defRPr>
            </a:lvl4pPr>
            <a:lvl5pPr marL="2611438" indent="-782638" algn="l" defTabSz="1304925" rtl="0" fontAlgn="base">
              <a:spcBef>
                <a:spcPct val="0"/>
              </a:spcBef>
              <a:spcAft>
                <a:spcPct val="0"/>
              </a:spcAft>
              <a:defRPr sz="2600" kern="1200">
                <a:solidFill>
                  <a:schemeClr val="dk1"/>
                </a:solidFill>
                <a:latin typeface="+mn-lt"/>
                <a:ea typeface="+mn-ea"/>
                <a:cs typeface="+mn-cs"/>
              </a:defRPr>
            </a:lvl5pPr>
            <a:lvl6pPr marL="2286000" algn="l" defTabSz="914400" rtl="0" eaLnBrk="1" latinLnBrk="0" hangingPunct="1">
              <a:defRPr sz="2600" kern="1200">
                <a:solidFill>
                  <a:schemeClr val="dk1"/>
                </a:solidFill>
                <a:latin typeface="+mn-lt"/>
                <a:ea typeface="+mn-ea"/>
                <a:cs typeface="+mn-cs"/>
              </a:defRPr>
            </a:lvl6pPr>
            <a:lvl7pPr marL="2743200" algn="l" defTabSz="914400" rtl="0" eaLnBrk="1" latinLnBrk="0" hangingPunct="1">
              <a:defRPr sz="2600" kern="1200">
                <a:solidFill>
                  <a:schemeClr val="dk1"/>
                </a:solidFill>
                <a:latin typeface="+mn-lt"/>
                <a:ea typeface="+mn-ea"/>
                <a:cs typeface="+mn-cs"/>
              </a:defRPr>
            </a:lvl7pPr>
            <a:lvl8pPr marL="3200400" algn="l" defTabSz="914400" rtl="0" eaLnBrk="1" latinLnBrk="0" hangingPunct="1">
              <a:defRPr sz="2600" kern="1200">
                <a:solidFill>
                  <a:schemeClr val="dk1"/>
                </a:solidFill>
                <a:latin typeface="+mn-lt"/>
                <a:ea typeface="+mn-ea"/>
                <a:cs typeface="+mn-cs"/>
              </a:defRPr>
            </a:lvl8pPr>
            <a:lvl9pPr marL="3657600" algn="l" defTabSz="914400" rtl="0" eaLnBrk="1" latinLnBrk="0" hangingPunct="1">
              <a:defRPr sz="2600" kern="1200">
                <a:solidFill>
                  <a:schemeClr val="dk1"/>
                </a:solidFill>
                <a:latin typeface="+mn-lt"/>
                <a:ea typeface="+mn-ea"/>
                <a:cs typeface="+mn-cs"/>
              </a:defRPr>
            </a:lvl9pPr>
          </a:lstStyle>
          <a:p>
            <a:pPr algn="ctr" defTabSz="1306220" fontAlgn="auto">
              <a:spcBef>
                <a:spcPts val="0"/>
              </a:spcBef>
              <a:spcAft>
                <a:spcPts val="0"/>
              </a:spcAft>
              <a:defRPr/>
            </a:pPr>
            <a:r>
              <a:rPr lang="en-US" sz="3600" dirty="0" err="1">
                <a:solidFill>
                  <a:schemeClr val="tx1"/>
                </a:solidFill>
                <a:latin typeface="Times New Roman" pitchFamily="18" charset="0"/>
                <a:cs typeface="Times New Roman" pitchFamily="18" charset="0"/>
              </a:rPr>
              <a:t>Thứ</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tư</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ngày</a:t>
            </a:r>
            <a:r>
              <a:rPr lang="en-US" sz="3600" dirty="0">
                <a:solidFill>
                  <a:schemeClr val="tx1"/>
                </a:solidFill>
                <a:latin typeface="Times New Roman" pitchFamily="18" charset="0"/>
                <a:cs typeface="Times New Roman" pitchFamily="18" charset="0"/>
              </a:rPr>
              <a:t> 18 </a:t>
            </a:r>
            <a:r>
              <a:rPr lang="en-US" sz="3600" dirty="0" err="1">
                <a:solidFill>
                  <a:schemeClr val="tx1"/>
                </a:solidFill>
                <a:latin typeface="Times New Roman" pitchFamily="18" charset="0"/>
                <a:cs typeface="Times New Roman" pitchFamily="18" charset="0"/>
              </a:rPr>
              <a:t>tháng</a:t>
            </a:r>
            <a:r>
              <a:rPr lang="en-US" sz="3600" dirty="0">
                <a:solidFill>
                  <a:schemeClr val="tx1"/>
                </a:solidFill>
                <a:latin typeface="Times New Roman" pitchFamily="18" charset="0"/>
                <a:cs typeface="Times New Roman" pitchFamily="18" charset="0"/>
              </a:rPr>
              <a:t> 10 </a:t>
            </a:r>
            <a:r>
              <a:rPr lang="en-US" sz="3600" dirty="0" err="1">
                <a:solidFill>
                  <a:schemeClr val="tx1"/>
                </a:solidFill>
                <a:latin typeface="Times New Roman" pitchFamily="18" charset="0"/>
                <a:cs typeface="Times New Roman" pitchFamily="18" charset="0"/>
              </a:rPr>
              <a:t>năm</a:t>
            </a:r>
            <a:r>
              <a:rPr lang="en-US" sz="3600" dirty="0">
                <a:solidFill>
                  <a:schemeClr val="tx1"/>
                </a:solidFill>
                <a:latin typeface="Times New Roman" pitchFamily="18" charset="0"/>
                <a:cs typeface="Times New Roman" pitchFamily="18" charset="0"/>
              </a:rPr>
              <a:t> 2023</a:t>
            </a:r>
            <a:endParaRPr lang="vi-VN" sz="3600" dirty="0">
              <a:solidFill>
                <a:schemeClr val="tx1"/>
              </a:solidFill>
              <a:latin typeface="Times New Roman" pitchFamily="18" charset="0"/>
              <a:cs typeface="Times New Roman" pitchFamily="18" charset="0"/>
            </a:endParaRPr>
          </a:p>
        </p:txBody>
      </p:sp>
      <p:sp>
        <p:nvSpPr>
          <p:cNvPr id="7" name="Rectangle 6"/>
          <p:cNvSpPr/>
          <p:nvPr/>
        </p:nvSpPr>
        <p:spPr>
          <a:xfrm>
            <a:off x="1527400" y="1058856"/>
            <a:ext cx="3052540" cy="7842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36" tIns="45718" rIns="91436" bIns="45718" anchor="ctr"/>
          <a:lstStyle>
            <a:defPPr>
              <a:defRPr lang="en-US"/>
            </a:defPPr>
            <a:lvl1pPr algn="l" defTabSz="1304925" rtl="0" fontAlgn="base">
              <a:spcBef>
                <a:spcPct val="0"/>
              </a:spcBef>
              <a:spcAft>
                <a:spcPct val="0"/>
              </a:spcAft>
              <a:defRPr sz="2600" kern="1200">
                <a:solidFill>
                  <a:schemeClr val="dk1"/>
                </a:solidFill>
                <a:latin typeface="+mn-lt"/>
                <a:ea typeface="+mn-ea"/>
                <a:cs typeface="+mn-cs"/>
              </a:defRPr>
            </a:lvl1pPr>
            <a:lvl2pPr marL="652463" indent="-195263" algn="l" defTabSz="1304925" rtl="0" fontAlgn="base">
              <a:spcBef>
                <a:spcPct val="0"/>
              </a:spcBef>
              <a:spcAft>
                <a:spcPct val="0"/>
              </a:spcAft>
              <a:defRPr sz="2600" kern="1200">
                <a:solidFill>
                  <a:schemeClr val="dk1"/>
                </a:solidFill>
                <a:latin typeface="+mn-lt"/>
                <a:ea typeface="+mn-ea"/>
                <a:cs typeface="+mn-cs"/>
              </a:defRPr>
            </a:lvl2pPr>
            <a:lvl3pPr marL="1304925" indent="-390525" algn="l" defTabSz="1304925" rtl="0" fontAlgn="base">
              <a:spcBef>
                <a:spcPct val="0"/>
              </a:spcBef>
              <a:spcAft>
                <a:spcPct val="0"/>
              </a:spcAft>
              <a:defRPr sz="2600" kern="1200">
                <a:solidFill>
                  <a:schemeClr val="dk1"/>
                </a:solidFill>
                <a:latin typeface="+mn-lt"/>
                <a:ea typeface="+mn-ea"/>
                <a:cs typeface="+mn-cs"/>
              </a:defRPr>
            </a:lvl3pPr>
            <a:lvl4pPr marL="1958975" indent="-587375" algn="l" defTabSz="1304925" rtl="0" fontAlgn="base">
              <a:spcBef>
                <a:spcPct val="0"/>
              </a:spcBef>
              <a:spcAft>
                <a:spcPct val="0"/>
              </a:spcAft>
              <a:defRPr sz="2600" kern="1200">
                <a:solidFill>
                  <a:schemeClr val="dk1"/>
                </a:solidFill>
                <a:latin typeface="+mn-lt"/>
                <a:ea typeface="+mn-ea"/>
                <a:cs typeface="+mn-cs"/>
              </a:defRPr>
            </a:lvl4pPr>
            <a:lvl5pPr marL="2611438" indent="-782638" algn="l" defTabSz="1304925" rtl="0" fontAlgn="base">
              <a:spcBef>
                <a:spcPct val="0"/>
              </a:spcBef>
              <a:spcAft>
                <a:spcPct val="0"/>
              </a:spcAft>
              <a:defRPr sz="2600" kern="1200">
                <a:solidFill>
                  <a:schemeClr val="dk1"/>
                </a:solidFill>
                <a:latin typeface="+mn-lt"/>
                <a:ea typeface="+mn-ea"/>
                <a:cs typeface="+mn-cs"/>
              </a:defRPr>
            </a:lvl5pPr>
            <a:lvl6pPr marL="2286000" algn="l" defTabSz="914400" rtl="0" eaLnBrk="1" latinLnBrk="0" hangingPunct="1">
              <a:defRPr sz="2600" kern="1200">
                <a:solidFill>
                  <a:schemeClr val="dk1"/>
                </a:solidFill>
                <a:latin typeface="+mn-lt"/>
                <a:ea typeface="+mn-ea"/>
                <a:cs typeface="+mn-cs"/>
              </a:defRPr>
            </a:lvl6pPr>
            <a:lvl7pPr marL="2743200" algn="l" defTabSz="914400" rtl="0" eaLnBrk="1" latinLnBrk="0" hangingPunct="1">
              <a:defRPr sz="2600" kern="1200">
                <a:solidFill>
                  <a:schemeClr val="dk1"/>
                </a:solidFill>
                <a:latin typeface="+mn-lt"/>
                <a:ea typeface="+mn-ea"/>
                <a:cs typeface="+mn-cs"/>
              </a:defRPr>
            </a:lvl7pPr>
            <a:lvl8pPr marL="3200400" algn="l" defTabSz="914400" rtl="0" eaLnBrk="1" latinLnBrk="0" hangingPunct="1">
              <a:defRPr sz="2600" kern="1200">
                <a:solidFill>
                  <a:schemeClr val="dk1"/>
                </a:solidFill>
                <a:latin typeface="+mn-lt"/>
                <a:ea typeface="+mn-ea"/>
                <a:cs typeface="+mn-cs"/>
              </a:defRPr>
            </a:lvl8pPr>
            <a:lvl9pPr marL="3657600" algn="l" defTabSz="914400" rtl="0" eaLnBrk="1" latinLnBrk="0" hangingPunct="1">
              <a:defRPr sz="2600" kern="1200">
                <a:solidFill>
                  <a:schemeClr val="dk1"/>
                </a:solidFill>
                <a:latin typeface="+mn-lt"/>
                <a:ea typeface="+mn-ea"/>
                <a:cs typeface="+mn-cs"/>
              </a:defRPr>
            </a:lvl9pPr>
          </a:lstStyle>
          <a:p>
            <a:pPr defTabSz="1306220" fontAlgn="auto">
              <a:spcBef>
                <a:spcPts val="0"/>
              </a:spcBef>
              <a:spcAft>
                <a:spcPts val="0"/>
              </a:spcAft>
              <a:defRPr/>
            </a:pPr>
            <a:r>
              <a:rPr lang="en-US" sz="3600" b="1" u="sng" dirty="0" err="1">
                <a:solidFill>
                  <a:schemeClr val="tx1"/>
                </a:solidFill>
                <a:latin typeface="Times New Roman" pitchFamily="18" charset="0"/>
                <a:cs typeface="Times New Roman" pitchFamily="18" charset="0"/>
              </a:rPr>
              <a:t>Tiếng</a:t>
            </a:r>
            <a:r>
              <a:rPr lang="en-US" sz="3600" b="1" u="sng" dirty="0">
                <a:solidFill>
                  <a:schemeClr val="tx1"/>
                </a:solidFill>
                <a:latin typeface="Times New Roman" pitchFamily="18" charset="0"/>
                <a:cs typeface="Times New Roman" pitchFamily="18" charset="0"/>
              </a:rPr>
              <a:t> </a:t>
            </a:r>
            <a:r>
              <a:rPr lang="en-US" sz="3600" b="1" u="sng" dirty="0" err="1">
                <a:solidFill>
                  <a:schemeClr val="tx1"/>
                </a:solidFill>
                <a:latin typeface="Times New Roman" pitchFamily="18" charset="0"/>
                <a:cs typeface="Times New Roman" pitchFamily="18" charset="0"/>
              </a:rPr>
              <a:t>Việt</a:t>
            </a:r>
            <a:r>
              <a:rPr lang="en-US" sz="3600" b="1" dirty="0">
                <a:solidFill>
                  <a:schemeClr val="tx1"/>
                </a:solidFill>
                <a:latin typeface="Times New Roman" pitchFamily="18" charset="0"/>
                <a:cs typeface="Times New Roman" pitchFamily="18" charset="0"/>
              </a:rPr>
              <a:t>:</a:t>
            </a:r>
            <a:endParaRPr lang="vi-VN" sz="3600" b="1" dirty="0">
              <a:solidFill>
                <a:schemeClr val="tx1"/>
              </a:solidFill>
              <a:latin typeface="Times New Roman" pitchFamily="18" charset="0"/>
              <a:cs typeface="Times New Roman" pitchFamily="18" charset="0"/>
            </a:endParaRPr>
          </a:p>
        </p:txBody>
      </p:sp>
      <p:sp>
        <p:nvSpPr>
          <p:cNvPr id="3" name="Rounded Rectangle 2"/>
          <p:cNvSpPr/>
          <p:nvPr/>
        </p:nvSpPr>
        <p:spPr>
          <a:xfrm>
            <a:off x="1143000" y="2563896"/>
            <a:ext cx="10079267" cy="25717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LUYỆN VIẾT MỞ BÀI, KẾT BÀI CHO BÀI VĂN</a:t>
            </a:r>
            <a:br>
              <a:rPr lang="en-US" sz="3600" dirty="0">
                <a:solidFill>
                  <a:schemeClr val="tx1"/>
                </a:solidFill>
                <a:latin typeface="Times New Roman" panose="02020603050405020304" pitchFamily="18" charset="0"/>
                <a:cs typeface="Times New Roman" panose="02020603050405020304" pitchFamily="18" charset="0"/>
              </a:rPr>
            </a:br>
            <a:r>
              <a:rPr lang="en-US" sz="3600" dirty="0">
                <a:solidFill>
                  <a:schemeClr val="tx1"/>
                </a:solidFill>
                <a:latin typeface="Times New Roman" panose="02020603050405020304" pitchFamily="18" charset="0"/>
                <a:cs typeface="Times New Roman" panose="02020603050405020304" pitchFamily="18" charset="0"/>
              </a:rPr>
              <a:t> KỂ LẠI MỘT CÂU CHUYỆN</a:t>
            </a:r>
            <a:endParaRPr lang="vi-VN" sz="3600" dirty="0"/>
          </a:p>
        </p:txBody>
      </p:sp>
      <p:sp>
        <p:nvSpPr>
          <p:cNvPr id="2" name="TextBox 1"/>
          <p:cNvSpPr txBox="1"/>
          <p:nvPr/>
        </p:nvSpPr>
        <p:spPr>
          <a:xfrm>
            <a:off x="4386263" y="1175589"/>
            <a:ext cx="5041898" cy="830997"/>
          </a:xfrm>
          <a:prstGeom prst="rect">
            <a:avLst/>
          </a:prstGeom>
          <a:noFill/>
        </p:spPr>
        <p:txBody>
          <a:bodyPr wrap="square" lIns="0" tIns="0" rIns="0" bIns="0" rtlCol="0">
            <a:spAutoFit/>
          </a:bodyPr>
          <a:lstStyle/>
          <a:p>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vẹt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3)</a:t>
            </a:r>
            <a:endParaRPr lang="vi-VN" sz="3600" dirty="0">
              <a:latin typeface="Times New Roman" pitchFamily="18" charset="0"/>
              <a:cs typeface="Times New Roman" pitchFamily="18" charset="0"/>
            </a:endParaRPr>
          </a:p>
          <a:p>
            <a:pPr algn="l"/>
            <a:endParaRPr lang="vi-VN" dirty="0" smtClean="0">
              <a:solidFill>
                <a:schemeClr val="tx1">
                  <a:lumMod val="50000"/>
                  <a:lumOff val="50000"/>
                </a:schemeClr>
              </a:solidFill>
            </a:endParaRPr>
          </a:p>
        </p:txBody>
      </p:sp>
    </p:spTree>
    <p:extLst>
      <p:ext uri="{BB962C8B-B14F-4D97-AF65-F5344CB8AC3E}">
        <p14:creationId xmlns:p14="http://schemas.microsoft.com/office/powerpoint/2010/main" val="3728950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907265-4D54-6354-AE82-7708861017D2}"/>
              </a:ext>
            </a:extLst>
          </p:cNvPr>
          <p:cNvSpPr txBox="1"/>
          <p:nvPr/>
        </p:nvSpPr>
        <p:spPr>
          <a:xfrm>
            <a:off x="415633" y="181380"/>
            <a:ext cx="10390909" cy="646331"/>
          </a:xfrm>
          <a:prstGeom prst="rect">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1. </a:t>
            </a:r>
            <a:r>
              <a:rPr kumimoji="0" lang="en-US" sz="3600" b="1" i="0" u="none" strike="noStrike" kern="1200" cap="none" spc="0" normalizeH="0" baseline="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Xếp</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mở</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đây</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vào</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nhóm</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thích</a:t>
            </a:r>
            <a:r>
              <a:rPr kumimoji="0" lang="en-US" sz="3600" b="1" i="0" u="none" strike="noStrike" kern="1200" cap="none" spc="0" normalizeH="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92D6C">
                    <a:lumMod val="50000"/>
                  </a:srgbClr>
                </a:solidFill>
                <a:effectLst/>
                <a:uLnTx/>
                <a:uFillTx/>
                <a:latin typeface="Times New Roman" panose="02020603050405020304" pitchFamily="18" charset="0"/>
                <a:cs typeface="Times New Roman" panose="02020603050405020304" pitchFamily="18" charset="0"/>
              </a:rPr>
              <a:t>hợp</a:t>
            </a:r>
            <a:r>
              <a:rPr lang="vi-VN" sz="3600" b="1" dirty="0">
                <a:solidFill>
                  <a:srgbClr val="092D6C">
                    <a:lumMod val="50000"/>
                  </a:srgbClr>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p>
        </p:txBody>
      </p:sp>
      <p:sp>
        <p:nvSpPr>
          <p:cNvPr id="10" name="Rectangle: Rounded Corners 1">
            <a:extLst>
              <a:ext uri="{FF2B5EF4-FFF2-40B4-BE49-F238E27FC236}">
                <a16:creationId xmlns:a16="http://schemas.microsoft.com/office/drawing/2014/main" id="{107D5B83-E3D8-501B-065F-A5F258D4828B}"/>
              </a:ext>
            </a:extLst>
          </p:cNvPr>
          <p:cNvSpPr/>
          <p:nvPr/>
        </p:nvSpPr>
        <p:spPr>
          <a:xfrm>
            <a:off x="277091" y="1085132"/>
            <a:ext cx="11094493" cy="1059312"/>
          </a:xfrm>
          <a:prstGeom prst="round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i="1" dirty="0">
                <a:solidFill>
                  <a:schemeClr val="tx1"/>
                </a:solidFill>
                <a:latin typeface="Times New Roman" panose="02020603050405020304" pitchFamily="18" charset="0"/>
                <a:cs typeface="Times New Roman" panose="02020603050405020304" pitchFamily="18" charset="0"/>
              </a:rPr>
              <a:t>Cô bé Lọ Lem </a:t>
            </a:r>
            <a:r>
              <a:rPr lang="vi-VN" sz="3600" dirty="0">
                <a:solidFill>
                  <a:schemeClr val="tx1"/>
                </a:solidFill>
                <a:latin typeface="Times New Roman" panose="02020603050405020304" pitchFamily="18" charset="0"/>
                <a:cs typeface="Times New Roman" panose="02020603050405020304" pitchFamily="18" charset="0"/>
              </a:rPr>
              <a:t>là câu chuyện cổ tích nổi tiếng mà trẻ em trên khắp thế giới đều đã từng được nghe kể.</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5">
            <a:extLst>
              <a:ext uri="{FF2B5EF4-FFF2-40B4-BE49-F238E27FC236}">
                <a16:creationId xmlns:a16="http://schemas.microsoft.com/office/drawing/2014/main" id="{BDD9F04F-F921-571B-2B69-52BD4989C671}"/>
              </a:ext>
            </a:extLst>
          </p:cNvPr>
          <p:cNvSpPr/>
          <p:nvPr/>
        </p:nvSpPr>
        <p:spPr>
          <a:xfrm>
            <a:off x="263228" y="2490800"/>
            <a:ext cx="11094493" cy="1589813"/>
          </a:xfrm>
          <a:prstGeom prst="round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Times New Roman" panose="02020603050405020304" pitchFamily="18" charset="0"/>
                <a:cs typeface="Times New Roman" panose="02020603050405020304" pitchFamily="18" charset="0"/>
              </a:rPr>
              <a:t>Em được mẹ tặng cuốn sách có nhan đề </a:t>
            </a:r>
            <a:r>
              <a:rPr lang="vi-VN" sz="3600" i="1" dirty="0">
                <a:solidFill>
                  <a:schemeClr val="tx1"/>
                </a:solidFill>
                <a:latin typeface="Times New Roman" panose="02020603050405020304" pitchFamily="18" charset="0"/>
                <a:cs typeface="Times New Roman" panose="02020603050405020304" pitchFamily="18" charset="0"/>
              </a:rPr>
              <a:t>108 truyện cổ tích hay nhất thế giới</a:t>
            </a:r>
            <a:r>
              <a:rPr lang="vi-VN" sz="3600" dirty="0">
                <a:solidFill>
                  <a:schemeClr val="tx1"/>
                </a:solidFill>
                <a:latin typeface="Times New Roman" panose="02020603050405020304" pitchFamily="18" charset="0"/>
                <a:cs typeface="Times New Roman" panose="02020603050405020304" pitchFamily="18" charset="0"/>
              </a:rPr>
              <a:t>. Đọc cuốn sách, em thấy thú vị nhất là câu chuyện </a:t>
            </a:r>
            <a:r>
              <a:rPr lang="vi-VN" sz="3600" i="1" dirty="0">
                <a:solidFill>
                  <a:schemeClr val="tx1"/>
                </a:solidFill>
                <a:latin typeface="Times New Roman" panose="02020603050405020304" pitchFamily="18" charset="0"/>
                <a:cs typeface="Times New Roman" panose="02020603050405020304" pitchFamily="18" charset="0"/>
              </a:rPr>
              <a:t>Cô bé Lọ Lem</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12" name="Rectangle: Rounded Corners 6">
            <a:extLst>
              <a:ext uri="{FF2B5EF4-FFF2-40B4-BE49-F238E27FC236}">
                <a16:creationId xmlns:a16="http://schemas.microsoft.com/office/drawing/2014/main" id="{B90472EF-D198-DB6C-5071-A140D3A848B8}"/>
              </a:ext>
            </a:extLst>
          </p:cNvPr>
          <p:cNvSpPr/>
          <p:nvPr/>
        </p:nvSpPr>
        <p:spPr>
          <a:xfrm>
            <a:off x="277092" y="4516580"/>
            <a:ext cx="11094493" cy="2133600"/>
          </a:xfrm>
          <a:prstGeom prst="round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Times New Roman" panose="02020603050405020304" pitchFamily="18" charset="0"/>
                <a:cs typeface="Times New Roman" panose="02020603050405020304" pitchFamily="18" charset="0"/>
              </a:rPr>
              <a:t>Tối nào cũng vậy, bằng giọng ấm áp, bà lại kể cho em nghe một câu chuyện cổ tích từ ngày xửa ngày xưa. Trong những câu chuyện bà kể, em nhớ mãi câu chuyện </a:t>
            </a:r>
            <a:r>
              <a:rPr lang="vi-VN" sz="3600" i="1" dirty="0">
                <a:solidFill>
                  <a:schemeClr val="tx1"/>
                </a:solidFill>
                <a:latin typeface="Times New Roman" panose="02020603050405020304" pitchFamily="18" charset="0"/>
                <a:cs typeface="Times New Roman" panose="02020603050405020304" pitchFamily="18" charset="0"/>
              </a:rPr>
              <a:t>Cô bé Lọ Lem </a:t>
            </a:r>
            <a:r>
              <a:rPr lang="vi-VN" sz="3600" dirty="0">
                <a:solidFill>
                  <a:schemeClr val="tx1"/>
                </a:solidFill>
                <a:latin typeface="Times New Roman" panose="02020603050405020304" pitchFamily="18" charset="0"/>
                <a:cs typeface="Times New Roman" panose="02020603050405020304" pitchFamily="18" charset="0"/>
              </a:rPr>
              <a:t>với bao nhiêu phép biến hoá nhiệm màu.</a:t>
            </a:r>
          </a:p>
        </p:txBody>
      </p:sp>
    </p:spTree>
    <p:extLst>
      <p:ext uri="{BB962C8B-B14F-4D97-AF65-F5344CB8AC3E}">
        <p14:creationId xmlns:p14="http://schemas.microsoft.com/office/powerpoint/2010/main" val="36093081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5817876"/>
              </p:ext>
            </p:extLst>
          </p:nvPr>
        </p:nvGraphicFramePr>
        <p:xfrm>
          <a:off x="138544" y="267499"/>
          <a:ext cx="11845638" cy="5297797"/>
        </p:xfrm>
        <a:graphic>
          <a:graphicData uri="http://schemas.openxmlformats.org/drawingml/2006/table">
            <a:tbl>
              <a:tblPr firstRow="1" bandRow="1">
                <a:tableStyleId>{5C22544A-7EE6-4342-B048-85BDC9FD1C3A}</a:tableStyleId>
              </a:tblPr>
              <a:tblGrid>
                <a:gridCol w="5922819">
                  <a:extLst>
                    <a:ext uri="{9D8B030D-6E8A-4147-A177-3AD203B41FA5}">
                      <a16:colId xmlns:a16="http://schemas.microsoft.com/office/drawing/2014/main" val="1869694035"/>
                    </a:ext>
                  </a:extLst>
                </a:gridCol>
                <a:gridCol w="5922819">
                  <a:extLst>
                    <a:ext uri="{9D8B030D-6E8A-4147-A177-3AD203B41FA5}">
                      <a16:colId xmlns:a16="http://schemas.microsoft.com/office/drawing/2014/main" val="1225771735"/>
                    </a:ext>
                  </a:extLst>
                </a:gridCol>
              </a:tblGrid>
              <a:tr h="757265">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NHÓM</a:t>
                      </a:r>
                    </a:p>
                    <a:p>
                      <a:pPr algn="ctr"/>
                      <a:r>
                        <a:rPr lang="en-US" sz="2800" dirty="0" err="1" smtClean="0">
                          <a:solidFill>
                            <a:srgbClr val="FF0000"/>
                          </a:solidFill>
                          <a:latin typeface="Times New Roman" panose="02020603050405020304" pitchFamily="18" charset="0"/>
                          <a:cs typeface="Times New Roman" panose="02020603050405020304" pitchFamily="18" charset="0"/>
                        </a:rPr>
                        <a:t>Mở</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trực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tiếp</a:t>
                      </a:r>
                      <a:endParaRPr lang="vi-VN"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NHÓM</a:t>
                      </a:r>
                    </a:p>
                    <a:p>
                      <a:pPr algn="ctr"/>
                      <a:r>
                        <a:rPr lang="en-US" sz="2800" dirty="0" err="1" smtClean="0">
                          <a:solidFill>
                            <a:srgbClr val="FF0000"/>
                          </a:solidFill>
                          <a:latin typeface="Times New Roman" panose="02020603050405020304" pitchFamily="18" charset="0"/>
                          <a:cs typeface="Times New Roman" panose="02020603050405020304" pitchFamily="18" charset="0"/>
                        </a:rPr>
                        <a:t>Mở</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gián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tiếp</a:t>
                      </a:r>
                      <a:endParaRPr lang="vi-VN"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995313"/>
                  </a:ext>
                </a:extLst>
              </a:tr>
              <a:tr h="4352917">
                <a:tc>
                  <a:txBody>
                    <a:bodyPr/>
                    <a:lstStyle/>
                    <a:p>
                      <a:endParaRPr lang="vi-VN" sz="28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vi-VN" sz="280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17469523"/>
                  </a:ext>
                </a:extLst>
              </a:tr>
            </a:tbl>
          </a:graphicData>
        </a:graphic>
      </p:graphicFrame>
      <p:sp>
        <p:nvSpPr>
          <p:cNvPr id="12" name="Rectangle 11"/>
          <p:cNvSpPr/>
          <p:nvPr/>
        </p:nvSpPr>
        <p:spPr>
          <a:xfrm>
            <a:off x="138544" y="1213095"/>
            <a:ext cx="5922819" cy="18172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i="1" dirty="0">
                <a:solidFill>
                  <a:schemeClr val="tx1"/>
                </a:solidFill>
                <a:latin typeface="Times New Roman" panose="02020603050405020304" pitchFamily="18" charset="0"/>
                <a:cs typeface="Times New Roman" panose="02020603050405020304" pitchFamily="18" charset="0"/>
              </a:rPr>
              <a:t>- Cô bé Lọ Lem </a:t>
            </a:r>
            <a:r>
              <a:rPr lang="vi-VN" sz="2800" dirty="0">
                <a:solidFill>
                  <a:schemeClr val="tx1"/>
                </a:solidFill>
                <a:latin typeface="Times New Roman" panose="02020603050405020304" pitchFamily="18" charset="0"/>
                <a:cs typeface="Times New Roman" panose="02020603050405020304" pitchFamily="18" charset="0"/>
              </a:rPr>
              <a:t>là câu chuyện cổ tích nổi tiếng mà trẻ em trên khắp thế giới đều đã từng được nghe kể.</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061363" y="1213095"/>
            <a:ext cx="5922819" cy="18260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 Em được mẹ tặng cuốn sách có nhan đề </a:t>
            </a:r>
            <a:r>
              <a:rPr lang="vi-VN" sz="2800" i="1" dirty="0">
                <a:solidFill>
                  <a:schemeClr val="tx1"/>
                </a:solidFill>
                <a:latin typeface="Times New Roman" panose="02020603050405020304" pitchFamily="18" charset="0"/>
                <a:cs typeface="Times New Roman" panose="02020603050405020304" pitchFamily="18" charset="0"/>
              </a:rPr>
              <a:t>108 truyện cổ tích hay nhất thế giới</a:t>
            </a:r>
            <a:r>
              <a:rPr lang="vi-VN" sz="2800" dirty="0">
                <a:solidFill>
                  <a:schemeClr val="tx1"/>
                </a:solidFill>
                <a:latin typeface="Times New Roman" panose="02020603050405020304" pitchFamily="18" charset="0"/>
                <a:cs typeface="Times New Roman" panose="02020603050405020304" pitchFamily="18" charset="0"/>
              </a:rPr>
              <a:t>. Đọc cuốn sách, em thấy thú vị nhất là câu chuyện </a:t>
            </a:r>
            <a:r>
              <a:rPr lang="vi-VN" sz="2800" i="1" dirty="0">
                <a:solidFill>
                  <a:schemeClr val="tx1"/>
                </a:solidFill>
                <a:latin typeface="Times New Roman" panose="02020603050405020304" pitchFamily="18" charset="0"/>
                <a:cs typeface="Times New Roman" panose="02020603050405020304" pitchFamily="18" charset="0"/>
              </a:rPr>
              <a:t>Cô bé Lọ Lem</a:t>
            </a:r>
            <a:r>
              <a:rPr lang="vi-VN" sz="2800" dirty="0">
                <a:solidFill>
                  <a:schemeClr val="tx1"/>
                </a:solidFill>
                <a:latin typeface="Times New Roman" panose="02020603050405020304" pitchFamily="18" charset="0"/>
                <a:cs typeface="Times New Roman" panose="02020603050405020304" pitchFamily="18" charset="0"/>
              </a:rPr>
              <a:t>.</a:t>
            </a:r>
          </a:p>
        </p:txBody>
      </p:sp>
      <p:sp>
        <p:nvSpPr>
          <p:cNvPr id="14" name="Rectangle 13"/>
          <p:cNvSpPr/>
          <p:nvPr/>
        </p:nvSpPr>
        <p:spPr>
          <a:xfrm>
            <a:off x="6061363" y="3030375"/>
            <a:ext cx="5922819" cy="254127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 Tối nào cũng vậy, bằng giọng ấm áp, bà lại kể cho em nghe một câu chuyện cổ tích từ ngày xửa ngày xưa. Trong những câu chuyện bà kể, em nhớ mãi câu chuyện </a:t>
            </a:r>
            <a:r>
              <a:rPr lang="vi-VN" sz="2800" i="1" dirty="0">
                <a:solidFill>
                  <a:schemeClr val="tx1"/>
                </a:solidFill>
                <a:latin typeface="Times New Roman" panose="02020603050405020304" pitchFamily="18" charset="0"/>
                <a:cs typeface="Times New Roman" panose="02020603050405020304" pitchFamily="18" charset="0"/>
              </a:rPr>
              <a:t>Cô bé Lọ Lem </a:t>
            </a:r>
            <a:r>
              <a:rPr lang="vi-VN" sz="2800" dirty="0">
                <a:solidFill>
                  <a:schemeClr val="tx1"/>
                </a:solidFill>
                <a:latin typeface="Times New Roman" panose="02020603050405020304" pitchFamily="18" charset="0"/>
                <a:cs typeface="Times New Roman" panose="02020603050405020304" pitchFamily="18" charset="0"/>
              </a:rPr>
              <a:t>với bao nhiêu phép biến hoá nhiệm màu.</a:t>
            </a:r>
          </a:p>
        </p:txBody>
      </p:sp>
    </p:spTree>
    <p:extLst>
      <p:ext uri="{BB962C8B-B14F-4D97-AF65-F5344CB8AC3E}">
        <p14:creationId xmlns:p14="http://schemas.microsoft.com/office/powerpoint/2010/main" val="32596091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107D5B83-E3D8-501B-065F-A5F258D4828B}"/>
              </a:ext>
            </a:extLst>
          </p:cNvPr>
          <p:cNvSpPr/>
          <p:nvPr/>
        </p:nvSpPr>
        <p:spPr>
          <a:xfrm>
            <a:off x="318656" y="260069"/>
            <a:ext cx="5873595" cy="136091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i="1" dirty="0">
                <a:solidFill>
                  <a:schemeClr val="tx1"/>
                </a:solidFill>
                <a:latin typeface="Times New Roman" panose="02020603050405020304" pitchFamily="18" charset="0"/>
                <a:cs typeface="Times New Roman" panose="02020603050405020304" pitchFamily="18" charset="0"/>
              </a:rPr>
              <a:t>Cô bé Lọ Lem </a:t>
            </a:r>
            <a:r>
              <a:rPr lang="vi-VN" sz="2800" dirty="0">
                <a:solidFill>
                  <a:schemeClr val="tx1"/>
                </a:solidFill>
                <a:latin typeface="Times New Roman" panose="02020603050405020304" pitchFamily="18" charset="0"/>
                <a:cs typeface="Times New Roman" panose="02020603050405020304" pitchFamily="18" charset="0"/>
              </a:rPr>
              <a:t>là câu chuyện cổ tích nổi tiếng mà trẻ em trên khắp thế giới đều đã từng được nghe kể.</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5">
            <a:extLst>
              <a:ext uri="{FF2B5EF4-FFF2-40B4-BE49-F238E27FC236}">
                <a16:creationId xmlns:a16="http://schemas.microsoft.com/office/drawing/2014/main" id="{BDD9F04F-F921-571B-2B69-52BD4989C671}"/>
              </a:ext>
            </a:extLst>
          </p:cNvPr>
          <p:cNvSpPr/>
          <p:nvPr/>
        </p:nvSpPr>
        <p:spPr>
          <a:xfrm>
            <a:off x="180110" y="2079633"/>
            <a:ext cx="5970308" cy="170046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Em được mẹ tặng cuốn sách có nhan đề </a:t>
            </a:r>
            <a:r>
              <a:rPr lang="vi-VN" sz="2800" i="1" dirty="0">
                <a:solidFill>
                  <a:schemeClr val="tx1"/>
                </a:solidFill>
                <a:latin typeface="Times New Roman" panose="02020603050405020304" pitchFamily="18" charset="0"/>
                <a:cs typeface="Times New Roman" panose="02020603050405020304" pitchFamily="18" charset="0"/>
              </a:rPr>
              <a:t>108 truyện cổ tích hay nhất thế giới</a:t>
            </a:r>
            <a:r>
              <a:rPr lang="vi-VN" sz="2800" dirty="0">
                <a:solidFill>
                  <a:schemeClr val="tx1"/>
                </a:solidFill>
                <a:latin typeface="Times New Roman" panose="02020603050405020304" pitchFamily="18" charset="0"/>
                <a:cs typeface="Times New Roman" panose="02020603050405020304" pitchFamily="18" charset="0"/>
              </a:rPr>
              <a:t>. Đọc cuốn sách, em thấy thú vị nhất là câu chuyện </a:t>
            </a:r>
            <a:r>
              <a:rPr lang="vi-VN" sz="2800" i="1" dirty="0">
                <a:solidFill>
                  <a:schemeClr val="tx1"/>
                </a:solidFill>
                <a:latin typeface="Times New Roman" panose="02020603050405020304" pitchFamily="18" charset="0"/>
                <a:cs typeface="Times New Roman" panose="02020603050405020304" pitchFamily="18" charset="0"/>
              </a:rPr>
              <a:t>Cô bé Lọ Lem</a:t>
            </a:r>
            <a:r>
              <a:rPr lang="vi-VN" sz="2800"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25">
            <a:extLst>
              <a:ext uri="{FF2B5EF4-FFF2-40B4-BE49-F238E27FC236}">
                <a16:creationId xmlns:a16="http://schemas.microsoft.com/office/drawing/2014/main" id="{F44867A6-E375-9FAA-BCEB-D0D20D434B0B}"/>
              </a:ext>
            </a:extLst>
          </p:cNvPr>
          <p:cNvSpPr/>
          <p:nvPr/>
        </p:nvSpPr>
        <p:spPr>
          <a:xfrm>
            <a:off x="6796259" y="2242724"/>
            <a:ext cx="2540250" cy="1502293"/>
          </a:xfrm>
          <a:prstGeom prst="roundRect">
            <a:avLst>
              <a:gd name="adj" fmla="val 10000"/>
            </a:avLst>
          </a:prstGeom>
          <a:solidFill>
            <a:schemeClr val="bg1"/>
          </a:solidFill>
          <a:ln w="6350">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11"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6203276" y="2755462"/>
            <a:ext cx="594126"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1600">
              <a:latin typeface="Calibri" panose="020F0502020204030204" pitchFamily="34" charset="0"/>
              <a:cs typeface="Calibri" panose="020F0502020204030204" pitchFamily="34" charset="0"/>
              <a:sym typeface="+mn-lt"/>
            </a:endParaRPr>
          </a:p>
        </p:txBody>
      </p:sp>
      <p:cxnSp>
        <p:nvCxnSpPr>
          <p:cNvPr id="3" name="Straight Connector 2"/>
          <p:cNvCxnSpPr/>
          <p:nvPr/>
        </p:nvCxnSpPr>
        <p:spPr>
          <a:xfrm>
            <a:off x="443341" y="2532126"/>
            <a:ext cx="534785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484905" y="2929078"/>
            <a:ext cx="5296066" cy="1060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 name="Rectangle: Rounded Corners 6">
            <a:extLst>
              <a:ext uri="{FF2B5EF4-FFF2-40B4-BE49-F238E27FC236}">
                <a16:creationId xmlns:a16="http://schemas.microsoft.com/office/drawing/2014/main" id="{B90472EF-D198-DB6C-5071-A140D3A848B8}"/>
              </a:ext>
            </a:extLst>
          </p:cNvPr>
          <p:cNvSpPr/>
          <p:nvPr/>
        </p:nvSpPr>
        <p:spPr>
          <a:xfrm>
            <a:off x="318656" y="4036043"/>
            <a:ext cx="5882806" cy="261413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Tối nào cũng vậy, bằng giọng ấm áp, bà lại kể cho em nghe một câu chuyện cổ tích từ ngày xửa ngày xưa. Trong những câu chuyện bà kể, em nhớ mãi câu chuyện </a:t>
            </a:r>
            <a:r>
              <a:rPr lang="vi-VN" sz="2800" i="1" dirty="0">
                <a:solidFill>
                  <a:schemeClr val="tx1"/>
                </a:solidFill>
                <a:latin typeface="Times New Roman" panose="02020603050405020304" pitchFamily="18" charset="0"/>
                <a:cs typeface="Times New Roman" panose="02020603050405020304" pitchFamily="18" charset="0"/>
              </a:rPr>
              <a:t>Cô bé Lọ Lem </a:t>
            </a:r>
            <a:r>
              <a:rPr lang="vi-VN" sz="2800" dirty="0">
                <a:solidFill>
                  <a:schemeClr val="tx1"/>
                </a:solidFill>
                <a:latin typeface="Times New Roman" panose="02020603050405020304" pitchFamily="18" charset="0"/>
                <a:cs typeface="Times New Roman" panose="02020603050405020304" pitchFamily="18" charset="0"/>
              </a:rPr>
              <a:t>với bao nhiêu phép biến hoá nhiệm màu.</a:t>
            </a:r>
          </a:p>
        </p:txBody>
      </p:sp>
      <p:cxnSp>
        <p:nvCxnSpPr>
          <p:cNvPr id="16" name="Straight Connector 15"/>
          <p:cNvCxnSpPr/>
          <p:nvPr/>
        </p:nvCxnSpPr>
        <p:spPr>
          <a:xfrm>
            <a:off x="512615" y="5718673"/>
            <a:ext cx="534785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84905" y="6171169"/>
            <a:ext cx="4829221" cy="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706582" y="6586685"/>
            <a:ext cx="4336473" cy="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4876798" y="5280032"/>
            <a:ext cx="834898"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3" name="Rounded Rectangle 25">
            <a:extLst>
              <a:ext uri="{FF2B5EF4-FFF2-40B4-BE49-F238E27FC236}">
                <a16:creationId xmlns:a16="http://schemas.microsoft.com/office/drawing/2014/main" id="{F44867A6-E375-9FAA-BCEB-D0D20D434B0B}"/>
              </a:ext>
            </a:extLst>
          </p:cNvPr>
          <p:cNvSpPr/>
          <p:nvPr/>
        </p:nvSpPr>
        <p:spPr>
          <a:xfrm>
            <a:off x="6821781" y="4348855"/>
            <a:ext cx="2540251" cy="1877599"/>
          </a:xfrm>
          <a:prstGeom prst="roundRect">
            <a:avLst>
              <a:gd name="adj" fmla="val 10000"/>
            </a:avLst>
          </a:prstGeom>
          <a:solidFill>
            <a:schemeClr val="bg1"/>
          </a:solidFill>
          <a:ln w="6350">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niệm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4"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6237411" y="5030674"/>
            <a:ext cx="594126"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1600">
              <a:latin typeface="Calibri" panose="020F0502020204030204" pitchFamily="34" charset="0"/>
              <a:cs typeface="Calibri" panose="020F0502020204030204" pitchFamily="34" charset="0"/>
              <a:sym typeface="+mn-lt"/>
            </a:endParaRPr>
          </a:p>
        </p:txBody>
      </p:sp>
      <p:sp>
        <p:nvSpPr>
          <p:cNvPr id="25" name="TextBox 24">
            <a:extLst>
              <a:ext uri="{FF2B5EF4-FFF2-40B4-BE49-F238E27FC236}">
                <a16:creationId xmlns:a16="http://schemas.microsoft.com/office/drawing/2014/main" id="{822F8BD9-519A-20CF-2444-566FB88E1630}"/>
              </a:ext>
            </a:extLst>
          </p:cNvPr>
          <p:cNvSpPr txBox="1"/>
          <p:nvPr/>
        </p:nvSpPr>
        <p:spPr>
          <a:xfrm>
            <a:off x="9982351" y="4534745"/>
            <a:ext cx="1981900" cy="1468676"/>
          </a:xfrm>
          <a:prstGeom prst="rect">
            <a:avLst/>
          </a:prstGeom>
          <a:solidFill>
            <a:schemeClr val="bg1"/>
          </a:solidFill>
          <a:ln w="6350">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Mở</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gián</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tiếp</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26"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9394847" y="5025572"/>
            <a:ext cx="594126"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1600">
              <a:latin typeface="Calibri" panose="020F0502020204030204" pitchFamily="34" charset="0"/>
              <a:cs typeface="Calibri" panose="020F0502020204030204" pitchFamily="34" charset="0"/>
              <a:sym typeface="+mn-lt"/>
            </a:endParaRPr>
          </a:p>
        </p:txBody>
      </p:sp>
      <p:sp>
        <p:nvSpPr>
          <p:cNvPr id="27"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9377200" y="2755462"/>
            <a:ext cx="594126"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1600">
              <a:latin typeface="Calibri" panose="020F0502020204030204" pitchFamily="34" charset="0"/>
              <a:cs typeface="Calibri" panose="020F0502020204030204" pitchFamily="34" charset="0"/>
              <a:sym typeface="+mn-lt"/>
            </a:endParaRPr>
          </a:p>
        </p:txBody>
      </p:sp>
      <p:sp>
        <p:nvSpPr>
          <p:cNvPr id="28" name="TextBox 27">
            <a:extLst>
              <a:ext uri="{FF2B5EF4-FFF2-40B4-BE49-F238E27FC236}">
                <a16:creationId xmlns:a16="http://schemas.microsoft.com/office/drawing/2014/main" id="{822F8BD9-519A-20CF-2444-566FB88E1630}"/>
              </a:ext>
            </a:extLst>
          </p:cNvPr>
          <p:cNvSpPr txBox="1"/>
          <p:nvPr/>
        </p:nvSpPr>
        <p:spPr>
          <a:xfrm>
            <a:off x="9982351" y="2296281"/>
            <a:ext cx="1981900" cy="1395180"/>
          </a:xfrm>
          <a:prstGeom prst="rect">
            <a:avLst/>
          </a:prstGeom>
          <a:solidFill>
            <a:schemeClr val="bg1"/>
          </a:solidFill>
          <a:ln w="6350">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Mở</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gián</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tiếp</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33" name="Rounded Rectangle 25">
            <a:extLst>
              <a:ext uri="{FF2B5EF4-FFF2-40B4-BE49-F238E27FC236}">
                <a16:creationId xmlns:a16="http://schemas.microsoft.com/office/drawing/2014/main" id="{F44867A6-E375-9FAA-BCEB-D0D20D434B0B}"/>
              </a:ext>
            </a:extLst>
          </p:cNvPr>
          <p:cNvSpPr/>
          <p:nvPr/>
        </p:nvSpPr>
        <p:spPr>
          <a:xfrm>
            <a:off x="6828169" y="388002"/>
            <a:ext cx="2512041" cy="1288077"/>
          </a:xfrm>
          <a:prstGeom prst="roundRect">
            <a:avLst>
              <a:gd name="adj" fmla="val 10000"/>
            </a:avLst>
          </a:prstGeom>
          <a:solidFill>
            <a:schemeClr val="bg1"/>
          </a:solidFill>
          <a:ln w="6350">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4"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6203276" y="864412"/>
            <a:ext cx="594126" cy="476819"/>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1600">
              <a:latin typeface="Calibri" panose="020F0502020204030204" pitchFamily="34" charset="0"/>
              <a:cs typeface="Calibri" panose="020F0502020204030204" pitchFamily="34" charset="0"/>
              <a:sym typeface="+mn-lt"/>
            </a:endParaRPr>
          </a:p>
        </p:txBody>
      </p:sp>
      <p:sp>
        <p:nvSpPr>
          <p:cNvPr id="35" name="TextBox 34">
            <a:extLst>
              <a:ext uri="{FF2B5EF4-FFF2-40B4-BE49-F238E27FC236}">
                <a16:creationId xmlns:a16="http://schemas.microsoft.com/office/drawing/2014/main" id="{822F8BD9-519A-20CF-2444-566FB88E1630}"/>
              </a:ext>
            </a:extLst>
          </p:cNvPr>
          <p:cNvSpPr txBox="1"/>
          <p:nvPr/>
        </p:nvSpPr>
        <p:spPr>
          <a:xfrm>
            <a:off x="9988573" y="334722"/>
            <a:ext cx="2026965" cy="1394635"/>
          </a:xfrm>
          <a:prstGeom prst="rect">
            <a:avLst/>
          </a:prstGeom>
          <a:solidFill>
            <a:schemeClr val="bg1"/>
          </a:solidFill>
          <a:ln w="6350">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Mở</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bài</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trực</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tiếp</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36" name="淘宝网Chenying0907出品 5">
            <a:extLst>
              <a:ext uri="{FF2B5EF4-FFF2-40B4-BE49-F238E27FC236}">
                <a16:creationId xmlns:a16="http://schemas.microsoft.com/office/drawing/2014/main" id="{1261419A-0658-64FA-8474-9C7ECE81FA33}"/>
              </a:ext>
            </a:extLst>
          </p:cNvPr>
          <p:cNvSpPr>
            <a:spLocks noEditPoints="1"/>
          </p:cNvSpPr>
          <p:nvPr/>
        </p:nvSpPr>
        <p:spPr bwMode="auto">
          <a:xfrm rot="21436102">
            <a:off x="9371470" y="850808"/>
            <a:ext cx="605586" cy="497728"/>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06B2C"/>
          </a:solidFill>
          <a:ln>
            <a:noFill/>
          </a:ln>
        </p:spPr>
        <p:txBody>
          <a:bodyPr vert="horz" wrap="square" lIns="91440" tIns="45720" rIns="91440" bIns="45720" numCol="1" anchor="t" anchorCtr="0" compatLnSpc="1">
            <a:prstTxWarp prst="textNoShape">
              <a:avLst/>
            </a:prstTxWarp>
          </a:bodyPr>
          <a:lstStyle/>
          <a:p>
            <a:endParaRPr lang="zh-CN" altLang="en-US" sz="1600">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2080029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ircle(in)">
                                      <p:cBhvr>
                                        <p:cTn id="18" dur="2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par>
                                <p:cTn id="37" presetID="6"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ircle(in)">
                                      <p:cBhvr>
                                        <p:cTn id="44" dur="2000"/>
                                        <p:tgtEl>
                                          <p:spTgt spid="2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ircle(in)">
                                      <p:cBhvr>
                                        <p:cTn id="57" dur="2000"/>
                                        <p:tgtEl>
                                          <p:spTgt spid="24"/>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2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circle(in)">
                                      <p:cBhvr>
                                        <p:cTn id="65" dur="2000"/>
                                        <p:tgtEl>
                                          <p:spTgt spid="20"/>
                                        </p:tgtEl>
                                      </p:cBhvr>
                                    </p:animEffect>
                                  </p:childTnLst>
                                </p:cTn>
                              </p:par>
                              <p:par>
                                <p:cTn id="66" presetID="6" presetClass="entr" presetSubtype="16"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circle(in)">
                                      <p:cBhvr>
                                        <p:cTn id="68" dur="2000"/>
                                        <p:tgtEl>
                                          <p:spTgt spid="16"/>
                                        </p:tgtEl>
                                      </p:cBhvr>
                                    </p:animEffect>
                                  </p:childTnLst>
                                </p:cTn>
                              </p:par>
                              <p:par>
                                <p:cTn id="69" presetID="6" presetClass="entr" presetSubtype="16"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par>
                                <p:cTn id="72" presetID="6" presetClass="entr" presetSubtype="16"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circle(in)">
                                      <p:cBhvr>
                                        <p:cTn id="74" dur="20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circle(in)">
                                      <p:cBhvr>
                                        <p:cTn id="79" dur="2000"/>
                                        <p:tgtEl>
                                          <p:spTgt spid="26"/>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circle(in)">
                                      <p:cBhvr>
                                        <p:cTn id="8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23" grpId="0" animBg="1"/>
      <p:bldP spid="24" grpId="0" animBg="1"/>
      <p:bldP spid="25" grpId="0" animBg="1"/>
      <p:bldP spid="26" grpId="0" animBg="1"/>
      <p:bldP spid="27" grpId="0" animBg="1"/>
      <p:bldP spid="28" grpId="0" animBg="1"/>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5686" y="419598"/>
            <a:ext cx="2122714" cy="522514"/>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r>
              <a:rPr lang="vi-VN" sz="3600" b="1" dirty="0">
                <a:solidFill>
                  <a:srgbClr val="FF0000"/>
                </a:solidFill>
                <a:latin typeface="Times New Roman" pitchFamily="18" charset="0"/>
                <a:cs typeface="Times New Roman" pitchFamily="18" charset="0"/>
              </a:rPr>
              <a:t>Kết luận </a:t>
            </a:r>
            <a:endParaRPr lang="en-US" sz="3600" b="1" dirty="0">
              <a:solidFill>
                <a:srgbClr val="FF0000"/>
              </a:solidFill>
              <a:latin typeface="Times New Roman" pitchFamily="18" charset="0"/>
              <a:cs typeface="Times New Roman" pitchFamily="18" charset="0"/>
            </a:endParaRPr>
          </a:p>
        </p:txBody>
      </p:sp>
      <p:sp>
        <p:nvSpPr>
          <p:cNvPr id="4" name="Rounded Rectangle 3"/>
          <p:cNvSpPr/>
          <p:nvPr/>
        </p:nvSpPr>
        <p:spPr>
          <a:xfrm>
            <a:off x="2928257" y="805543"/>
            <a:ext cx="6183086" cy="1012371"/>
          </a:xfrm>
          <a:prstGeom prst="roundRect">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lvl="0" defTabSz="1555750">
              <a:lnSpc>
                <a:spcPct val="90000"/>
              </a:lnSpc>
              <a:spcBef>
                <a:spcPct val="0"/>
              </a:spcBef>
              <a:spcAft>
                <a:spcPct val="35000"/>
              </a:spcAft>
            </a:pP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hai</a:t>
            </a:r>
            <a:r>
              <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mở</a:t>
            </a:r>
            <a:r>
              <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endParaRPr lang="en-US" sz="4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6109850" y="2524983"/>
            <a:ext cx="5364669" cy="3570513"/>
          </a:xfrm>
          <a:prstGeom prst="roundRect">
            <a:avLst/>
          </a:prstGeom>
          <a:solidFill>
            <a:srgbClr val="B5F6AC"/>
          </a:solidFill>
        </p:spPr>
        <p:style>
          <a:lnRef idx="3">
            <a:schemeClr val="lt1"/>
          </a:lnRef>
          <a:fillRef idx="1">
            <a:schemeClr val="accent3"/>
          </a:fillRef>
          <a:effectRef idx="1">
            <a:schemeClr val="accent3"/>
          </a:effectRef>
          <a:fontRef idx="minor">
            <a:schemeClr val="lt1"/>
          </a:fontRef>
        </p:style>
        <p:txBody>
          <a:bodyPr rtlCol="0" anchor="ctr"/>
          <a:lstStyle/>
          <a:p>
            <a:pPr lvl="0" defTabSz="1422400">
              <a:lnSpc>
                <a:spcPct val="90000"/>
              </a:lnSpc>
              <a:spcBef>
                <a:spcPct val="0"/>
              </a:spcBef>
              <a:spcAft>
                <a:spcPct val="35000"/>
              </a:spcAft>
            </a:pPr>
            <a:endParaRPr lang="en-US" sz="4000" dirty="0" smtClean="0">
              <a:ln w="0"/>
              <a:solidFill>
                <a:schemeClr val="tx1"/>
              </a:solidFill>
              <a:latin typeface="Times New Roman" panose="02020603050405020304" pitchFamily="18" charset="0"/>
              <a:cs typeface="Times New Roman" panose="02020603050405020304" pitchFamily="18" charset="0"/>
            </a:endParaRPr>
          </a:p>
          <a:p>
            <a:pPr lvl="0" defTabSz="1422400">
              <a:lnSpc>
                <a:spcPct val="90000"/>
              </a:lnSpc>
              <a:spcBef>
                <a:spcPct val="0"/>
              </a:spcBef>
              <a:spcAft>
                <a:spcPct val="35000"/>
              </a:spcAft>
            </a:pPr>
            <a:r>
              <a:rPr lang="en-US" sz="4000" dirty="0" err="1" smtClean="0">
                <a:ln w="0"/>
                <a:solidFill>
                  <a:schemeClr val="tx1"/>
                </a:solidFill>
                <a:latin typeface="Times New Roman" panose="02020603050405020304" pitchFamily="18" charset="0"/>
                <a:cs typeface="Times New Roman" panose="02020603050405020304" pitchFamily="18" charset="0"/>
              </a:rPr>
              <a:t>Giới</a:t>
            </a:r>
            <a:r>
              <a:rPr lang="en-US" sz="4000" dirty="0" smtClean="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thiệu</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câu</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chuyện</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kết</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hợp</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nêu</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bối</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cảnh</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được</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nghe</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đọc</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hoặc</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nêu</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cảm</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nghĩ</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kỉ</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niệm</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gắn</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với</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câu</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chuyện</a:t>
            </a:r>
            <a:r>
              <a:rPr lang="en-US" sz="4000" dirty="0">
                <a:ln w="0"/>
                <a:solidFill>
                  <a:schemeClr val="tx1"/>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721923" y="2516693"/>
            <a:ext cx="4819399" cy="3570513"/>
          </a:xfrm>
          <a:prstGeom prst="roundRect">
            <a:avLst/>
          </a:prstGeom>
          <a:solidFill>
            <a:srgbClr val="B5F6AC"/>
          </a:solidFill>
        </p:spPr>
        <p:style>
          <a:lnRef idx="3">
            <a:schemeClr val="lt1"/>
          </a:lnRef>
          <a:fillRef idx="1">
            <a:schemeClr val="accent3"/>
          </a:fillRef>
          <a:effectRef idx="1">
            <a:schemeClr val="accent3"/>
          </a:effectRef>
          <a:fontRef idx="minor">
            <a:schemeClr val="lt1"/>
          </a:fontRef>
        </p:style>
        <p:txBody>
          <a:bodyPr rtlCol="0" anchor="ctr"/>
          <a:lstStyle/>
          <a:p>
            <a:pPr lvl="0" defTabSz="1422400">
              <a:lnSpc>
                <a:spcPct val="90000"/>
              </a:lnSpc>
              <a:spcBef>
                <a:spcPct val="0"/>
              </a:spcBef>
              <a:spcAft>
                <a:spcPct val="35000"/>
              </a:spcAft>
            </a:pPr>
            <a:r>
              <a:rPr lang="en-US" sz="4000" dirty="0" err="1">
                <a:ln w="0"/>
                <a:solidFill>
                  <a:schemeClr val="tx1"/>
                </a:solidFill>
                <a:latin typeface="Times New Roman" panose="02020603050405020304" pitchFamily="18" charset="0"/>
                <a:cs typeface="Times New Roman" panose="02020603050405020304" pitchFamily="18" charset="0"/>
              </a:rPr>
              <a:t>Giới</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thiệu</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ngay</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vào</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câu</a:t>
            </a:r>
            <a:r>
              <a:rPr lang="en-US" sz="4000" dirty="0">
                <a:ln w="0"/>
                <a:solidFill>
                  <a:schemeClr val="tx1"/>
                </a:solidFill>
                <a:latin typeface="Times New Roman" panose="02020603050405020304" pitchFamily="18" charset="0"/>
                <a:cs typeface="Times New Roman" panose="02020603050405020304" pitchFamily="18" charset="0"/>
              </a:rPr>
              <a:t> </a:t>
            </a:r>
            <a:r>
              <a:rPr lang="en-US" sz="4000" dirty="0" err="1">
                <a:ln w="0"/>
                <a:solidFill>
                  <a:schemeClr val="tx1"/>
                </a:solidFill>
                <a:latin typeface="Times New Roman" panose="02020603050405020304" pitchFamily="18" charset="0"/>
                <a:cs typeface="Times New Roman" panose="02020603050405020304" pitchFamily="18" charset="0"/>
              </a:rPr>
              <a:t>chuyện</a:t>
            </a:r>
            <a:endParaRPr lang="en-US" sz="4000" dirty="0">
              <a:ln w="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12372" y="2554011"/>
            <a:ext cx="4238500" cy="707886"/>
          </a:xfrm>
          <a:prstGeom prst="rect">
            <a:avLst/>
          </a:prstGeom>
          <a:noFill/>
        </p:spPr>
        <p:txBody>
          <a:bodyPr wrap="square" rtlCol="0">
            <a:spAutoFit/>
          </a:bodyPr>
          <a:lstStyle/>
          <a:p>
            <a:r>
              <a:rPr lang="en-US" sz="4000" b="1" u="sng" dirty="0" err="1">
                <a:ln w="0"/>
                <a:latin typeface="Times New Roman" panose="02020603050405020304" pitchFamily="18" charset="0"/>
                <a:cs typeface="Times New Roman" panose="02020603050405020304" pitchFamily="18" charset="0"/>
              </a:rPr>
              <a:t>Mở</a:t>
            </a:r>
            <a:r>
              <a:rPr lang="en-US" sz="4000" b="1" u="sng" dirty="0">
                <a:ln w="0"/>
                <a:latin typeface="Times New Roman" panose="02020603050405020304" pitchFamily="18" charset="0"/>
                <a:cs typeface="Times New Roman" panose="02020603050405020304" pitchFamily="18" charset="0"/>
              </a:rPr>
              <a:t> </a:t>
            </a:r>
            <a:r>
              <a:rPr lang="en-US" sz="4000" b="1" u="sng" dirty="0" err="1">
                <a:ln w="0"/>
                <a:latin typeface="Times New Roman" panose="02020603050405020304" pitchFamily="18" charset="0"/>
                <a:cs typeface="Times New Roman" panose="02020603050405020304" pitchFamily="18" charset="0"/>
              </a:rPr>
              <a:t>bài</a:t>
            </a:r>
            <a:r>
              <a:rPr lang="en-US" sz="4000" b="1" u="sng" dirty="0">
                <a:ln w="0"/>
                <a:latin typeface="Times New Roman" panose="02020603050405020304" pitchFamily="18" charset="0"/>
                <a:cs typeface="Times New Roman" panose="02020603050405020304" pitchFamily="18" charset="0"/>
              </a:rPr>
              <a:t> </a:t>
            </a:r>
            <a:r>
              <a:rPr lang="en-US" sz="4000" b="1" u="sng" dirty="0" err="1">
                <a:ln w="0"/>
                <a:latin typeface="Times New Roman" panose="02020603050405020304" pitchFamily="18" charset="0"/>
                <a:cs typeface="Times New Roman" panose="02020603050405020304" pitchFamily="18" charset="0"/>
              </a:rPr>
              <a:t>trực</a:t>
            </a:r>
            <a:r>
              <a:rPr lang="en-US" sz="4000" b="1" u="sng" dirty="0">
                <a:ln w="0"/>
                <a:latin typeface="Times New Roman" panose="02020603050405020304" pitchFamily="18" charset="0"/>
                <a:cs typeface="Times New Roman" panose="02020603050405020304" pitchFamily="18" charset="0"/>
              </a:rPr>
              <a:t> </a:t>
            </a:r>
            <a:r>
              <a:rPr lang="en-US" sz="4000" b="1" u="sng" dirty="0" err="1">
                <a:ln w="0"/>
                <a:latin typeface="Times New Roman" panose="02020603050405020304" pitchFamily="18" charset="0"/>
                <a:cs typeface="Times New Roman" panose="02020603050405020304" pitchFamily="18" charset="0"/>
              </a:rPr>
              <a:t>tiếp</a:t>
            </a:r>
            <a:r>
              <a:rPr lang="en-US" sz="4000" b="1" u="sng" dirty="0">
                <a:ln w="0"/>
                <a:latin typeface="Times New Roman" panose="02020603050405020304" pitchFamily="18" charset="0"/>
                <a:cs typeface="Times New Roman" panose="02020603050405020304" pitchFamily="18" charset="0"/>
              </a:rPr>
              <a:t> </a:t>
            </a:r>
            <a:endParaRPr lang="en-US" sz="4000" dirty="0"/>
          </a:p>
        </p:txBody>
      </p:sp>
      <p:sp>
        <p:nvSpPr>
          <p:cNvPr id="2" name="Rectangle 1"/>
          <p:cNvSpPr/>
          <p:nvPr/>
        </p:nvSpPr>
        <p:spPr>
          <a:xfrm>
            <a:off x="6788729" y="2554011"/>
            <a:ext cx="3810000" cy="887341"/>
          </a:xfrm>
          <a:prstGeom prst="rect">
            <a:avLst/>
          </a:prstGeom>
          <a:solidFill>
            <a:srgbClr val="B5F6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err="1">
                <a:ln w="0"/>
                <a:solidFill>
                  <a:schemeClr val="tx1"/>
                </a:solidFill>
                <a:latin typeface="Times New Roman" panose="02020603050405020304" pitchFamily="18" charset="0"/>
                <a:cs typeface="Times New Roman" panose="02020603050405020304" pitchFamily="18" charset="0"/>
              </a:rPr>
              <a:t>Mở</a:t>
            </a:r>
            <a:r>
              <a:rPr lang="en-US" sz="4000" b="1" u="sng" dirty="0">
                <a:ln w="0"/>
                <a:solidFill>
                  <a:schemeClr val="tx1"/>
                </a:solidFill>
                <a:latin typeface="Times New Roman" panose="02020603050405020304" pitchFamily="18" charset="0"/>
                <a:cs typeface="Times New Roman" panose="02020603050405020304" pitchFamily="18" charset="0"/>
              </a:rPr>
              <a:t> </a:t>
            </a:r>
            <a:r>
              <a:rPr lang="en-US" sz="4000" b="1" u="sng" dirty="0" err="1">
                <a:ln w="0"/>
                <a:solidFill>
                  <a:schemeClr val="tx1"/>
                </a:solidFill>
                <a:latin typeface="Times New Roman" panose="02020603050405020304" pitchFamily="18" charset="0"/>
                <a:cs typeface="Times New Roman" panose="02020603050405020304" pitchFamily="18" charset="0"/>
              </a:rPr>
              <a:t>bài</a:t>
            </a:r>
            <a:r>
              <a:rPr lang="en-US" sz="4000" b="1" u="sng" dirty="0">
                <a:ln w="0"/>
                <a:solidFill>
                  <a:schemeClr val="tx1"/>
                </a:solidFill>
                <a:latin typeface="Times New Roman" panose="02020603050405020304" pitchFamily="18" charset="0"/>
                <a:cs typeface="Times New Roman" panose="02020603050405020304" pitchFamily="18" charset="0"/>
              </a:rPr>
              <a:t> </a:t>
            </a:r>
            <a:r>
              <a:rPr lang="en-US" sz="4000" b="1" u="sng" dirty="0" err="1">
                <a:ln w="0"/>
                <a:solidFill>
                  <a:schemeClr val="tx1"/>
                </a:solidFill>
                <a:latin typeface="Times New Roman" panose="02020603050405020304" pitchFamily="18" charset="0"/>
                <a:cs typeface="Times New Roman" panose="02020603050405020304" pitchFamily="18" charset="0"/>
              </a:rPr>
              <a:t>gián</a:t>
            </a:r>
            <a:r>
              <a:rPr lang="en-US" sz="4000" b="1" u="sng" dirty="0">
                <a:ln w="0"/>
                <a:solidFill>
                  <a:schemeClr val="tx1"/>
                </a:solidFill>
                <a:latin typeface="Times New Roman" panose="02020603050405020304" pitchFamily="18" charset="0"/>
                <a:cs typeface="Times New Roman" panose="02020603050405020304" pitchFamily="18" charset="0"/>
              </a:rPr>
              <a:t> </a:t>
            </a:r>
            <a:r>
              <a:rPr lang="en-US" sz="4000" b="1" u="sng" dirty="0" err="1">
                <a:ln w="0"/>
                <a:solidFill>
                  <a:schemeClr val="tx1"/>
                </a:solidFill>
                <a:latin typeface="Times New Roman" panose="02020603050405020304" pitchFamily="18" charset="0"/>
                <a:cs typeface="Times New Roman" panose="02020603050405020304" pitchFamily="18" charset="0"/>
              </a:rPr>
              <a:t>tiếp</a:t>
            </a:r>
            <a:endParaRPr lang="en-US" sz="4000" dirty="0"/>
          </a:p>
        </p:txBody>
      </p:sp>
    </p:spTree>
    <p:extLst>
      <p:ext uri="{BB962C8B-B14F-4D97-AF65-F5344CB8AC3E}">
        <p14:creationId xmlns:p14="http://schemas.microsoft.com/office/powerpoint/2010/main" val="3852421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907265-4D54-6354-AE82-7708861017D2}"/>
              </a:ext>
            </a:extLst>
          </p:cNvPr>
          <p:cNvSpPr txBox="1"/>
          <p:nvPr/>
        </p:nvSpPr>
        <p:spPr>
          <a:xfrm>
            <a:off x="553749" y="181380"/>
            <a:ext cx="11159287" cy="646331"/>
          </a:xfrm>
          <a:prstGeom prst="rect">
            <a:avLst/>
          </a:prstGeom>
          <a:solidFill>
            <a:schemeClr val="accent5">
              <a:lumMod val="20000"/>
              <a:lumOff val="8000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kumimoji="0" lang="vi-VN" sz="3600" b="1" i="0" u="none" strike="noStrike" kern="1200" cap="none" spc="0" normalizeH="0" baseline="0" noProof="0" dirty="0">
                <a:ln>
                  <a:noFill/>
                </a:ln>
                <a:solidFill>
                  <a:srgbClr val="092D6C">
                    <a:lumMod val="50000"/>
                  </a:srgbClr>
                </a:solidFill>
                <a:effectLst/>
                <a:uLnTx/>
                <a:uFillTx/>
                <a:latin typeface="Times New Roman" panose="02020603050405020304" pitchFamily="18" charset="0"/>
                <a:cs typeface="Times New Roman" panose="02020603050405020304" pitchFamily="18" charset="0"/>
              </a:rPr>
              <a:t>   </a:t>
            </a:r>
            <a:r>
              <a:rPr lang="vi-VN" sz="3600" b="1" dirty="0">
                <a:solidFill>
                  <a:prstClr val="black"/>
                </a:solidFill>
                <a:latin typeface="Times New Roman" panose="02020603050405020304" pitchFamily="18" charset="0"/>
                <a:cs typeface="Times New Roman" panose="02020603050405020304" pitchFamily="18" charset="0"/>
              </a:rPr>
              <a:t>Xác định kiểu kết bài của mỗi đoạn dưới đây:</a:t>
            </a:r>
          </a:p>
        </p:txBody>
      </p:sp>
      <p:sp>
        <p:nvSpPr>
          <p:cNvPr id="2" name="Rectangle: Rounded Corners 1">
            <a:extLst>
              <a:ext uri="{FF2B5EF4-FFF2-40B4-BE49-F238E27FC236}">
                <a16:creationId xmlns:a16="http://schemas.microsoft.com/office/drawing/2014/main" id="{107D5B83-E3D8-501B-065F-A5F258D4828B}"/>
              </a:ext>
            </a:extLst>
          </p:cNvPr>
          <p:cNvSpPr/>
          <p:nvPr/>
        </p:nvSpPr>
        <p:spPr>
          <a:xfrm>
            <a:off x="337457" y="1011156"/>
            <a:ext cx="11375579" cy="706808"/>
          </a:xfrm>
          <a:prstGeom prst="round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a:solidFill>
                  <a:prstClr val="black"/>
                </a:solidFill>
                <a:latin typeface="Times New Roman" panose="02020603050405020304" pitchFamily="18" charset="0"/>
                <a:cs typeface="Times New Roman" panose="02020603050405020304" pitchFamily="18" charset="0"/>
              </a:rPr>
              <a:t>Em rất thích câu chuyện </a:t>
            </a:r>
            <a:r>
              <a:rPr lang="vi-VN" sz="3600" i="1" dirty="0">
                <a:solidFill>
                  <a:prstClr val="black"/>
                </a:solidFill>
                <a:latin typeface="Times New Roman" panose="02020603050405020304" pitchFamily="18" charset="0"/>
                <a:cs typeface="Times New Roman" panose="02020603050405020304" pitchFamily="18" charset="0"/>
              </a:rPr>
              <a:t>Cô bé Lọ Lem</a:t>
            </a:r>
            <a:r>
              <a:rPr lang="vi-VN" sz="3600" dirty="0">
                <a:solidFill>
                  <a:prstClr val="black"/>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BDD9F04F-F921-571B-2B69-52BD4989C671}"/>
              </a:ext>
            </a:extLst>
          </p:cNvPr>
          <p:cNvSpPr/>
          <p:nvPr/>
        </p:nvSpPr>
        <p:spPr>
          <a:xfrm>
            <a:off x="337457" y="2064325"/>
            <a:ext cx="11375579" cy="1637804"/>
          </a:xfrm>
          <a:prstGeom prst="round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a:solidFill>
                  <a:prstClr val="black"/>
                </a:solidFill>
                <a:latin typeface="Times New Roman" panose="02020603050405020304" pitchFamily="18" charset="0"/>
                <a:cs typeface="Times New Roman" panose="02020603050405020304" pitchFamily="18" charset="0"/>
              </a:rPr>
              <a:t>Em rất thích câu chuyện này vì cái kết thật có hậu. </a:t>
            </a:r>
            <a:r>
              <a:rPr lang="vi-VN" sz="3600" i="1" dirty="0">
                <a:solidFill>
                  <a:prstClr val="black"/>
                </a:solidFill>
                <a:latin typeface="Times New Roman" panose="02020603050405020304" pitchFamily="18" charset="0"/>
                <a:cs typeface="Times New Roman" panose="02020603050405020304" pitchFamily="18" charset="0"/>
              </a:rPr>
              <a:t>Cô bé Lọ Lem</a:t>
            </a:r>
            <a:r>
              <a:rPr lang="vi-VN" sz="3600" dirty="0">
                <a:solidFill>
                  <a:prstClr val="black"/>
                </a:solidFill>
                <a:latin typeface="Times New Roman" panose="02020603050405020304" pitchFamily="18" charset="0"/>
                <a:cs typeface="Times New Roman" panose="02020603050405020304" pitchFamily="18" charset="0"/>
              </a:rPr>
              <a:t> xứng đáng là một trong những câu chuyện cổ tích hay nhất thế giới.</a:t>
            </a:r>
          </a:p>
        </p:txBody>
      </p:sp>
      <p:sp>
        <p:nvSpPr>
          <p:cNvPr id="7" name="Rectangle: Rounded Corners 6">
            <a:extLst>
              <a:ext uri="{FF2B5EF4-FFF2-40B4-BE49-F238E27FC236}">
                <a16:creationId xmlns:a16="http://schemas.microsoft.com/office/drawing/2014/main" id="{B90472EF-D198-DB6C-5071-A140D3A848B8}"/>
              </a:ext>
            </a:extLst>
          </p:cNvPr>
          <p:cNvSpPr/>
          <p:nvPr/>
        </p:nvSpPr>
        <p:spPr>
          <a:xfrm>
            <a:off x="337457" y="4164971"/>
            <a:ext cx="11375579" cy="2346665"/>
          </a:xfrm>
          <a:prstGeom prst="round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i="1" dirty="0">
                <a:solidFill>
                  <a:prstClr val="black"/>
                </a:solidFill>
                <a:latin typeface="Times New Roman" panose="02020603050405020304" pitchFamily="18" charset="0"/>
                <a:cs typeface="Times New Roman" panose="02020603050405020304" pitchFamily="18" charset="0"/>
              </a:rPr>
              <a:t>Câu chuyện Cô bé Lọ Lem </a:t>
            </a:r>
            <a:r>
              <a:rPr lang="vi-VN" sz="3600" dirty="0">
                <a:solidFill>
                  <a:prstClr val="black"/>
                </a:solidFill>
                <a:latin typeface="Times New Roman" panose="02020603050405020304" pitchFamily="18" charset="0"/>
                <a:cs typeface="Times New Roman" panose="02020603050405020304" pitchFamily="18" charset="0"/>
              </a:rPr>
              <a:t>mặc dù đã kết thúc nhưng thế giới của những hoàng tử, công chúa, những bà tiên với phép màu kì diệu vẫn khiến em thao thức mãi. Ước gì trong giấc mơ, em được bước vào thế giới thần tiên ấy.</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3" name="Oval 2"/>
          <p:cNvSpPr/>
          <p:nvPr/>
        </p:nvSpPr>
        <p:spPr>
          <a:xfrm>
            <a:off x="185997" y="154384"/>
            <a:ext cx="539560" cy="645621"/>
          </a:xfrm>
          <a:prstGeom prst="ellipse">
            <a:avLst/>
          </a:prstGeom>
          <a:solidFill>
            <a:schemeClr val="tx2">
              <a:lumMod val="40000"/>
              <a:lumOff val="60000"/>
            </a:schemeClr>
          </a:solidFill>
          <a:ln>
            <a:solidFill>
              <a:srgbClr val="002060"/>
            </a:solidFill>
          </a:ln>
        </p:spPr>
        <p:style>
          <a:lnRef idx="3">
            <a:schemeClr val="lt1"/>
          </a:lnRef>
          <a:fillRef idx="1">
            <a:schemeClr val="accent5"/>
          </a:fillRef>
          <a:effectRef idx="1">
            <a:schemeClr val="accent5"/>
          </a:effectRef>
          <a:fontRef idx="minor">
            <a:schemeClr val="lt1"/>
          </a:fontRef>
        </p:style>
        <p:txBody>
          <a:bodyPr rtlCol="0" anchor="ctr"/>
          <a:lstStyle/>
          <a:p>
            <a:r>
              <a:rPr lang="vi-VN" sz="4000" b="1" dirty="0">
                <a:solidFill>
                  <a:schemeClr val="tx1"/>
                </a:solidFill>
                <a:latin typeface="Times New Roman" pitchFamily="18" charset="0"/>
                <a:cs typeface="Times New Roman" pitchFamily="18" charset="0"/>
              </a:rPr>
              <a:t>2</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27725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TotalTime>
  <Words>1252</Words>
  <Application>Microsoft Office PowerPoint</Application>
  <PresentationFormat>Widescreen</PresentationFormat>
  <Paragraphs>93</Paragraphs>
  <Slides>17</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#9Slide02 Noi dung dai</vt:lpstr>
      <vt:lpstr>#9Slide02 Tieu de dai</vt:lpstr>
      <vt:lpstr>Arial</vt:lpstr>
      <vt:lpstr>Calibri</vt:lpstr>
      <vt:lpstr>Cambria</vt:lpstr>
      <vt:lpstr>Franklin Gothic Book</vt:lpstr>
      <vt:lpstr>Lucida Calligraphy</vt:lpstr>
      <vt:lpstr>黑体</vt:lpstr>
      <vt:lpstr>Times New Roman</vt:lpstr>
      <vt:lpstr>印品黑体</vt:lpstr>
      <vt:lpstr>1_Office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249</cp:revision>
  <dcterms:created xsi:type="dcterms:W3CDTF">2023-07-31T12:49:51Z</dcterms:created>
  <dcterms:modified xsi:type="dcterms:W3CDTF">2023-11-01T07:08:03Z</dcterms:modified>
</cp:coreProperties>
</file>