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notesMasterIdLst>
    <p:notesMasterId r:id="rId23"/>
  </p:notesMasterIdLst>
  <p:sldIdLst>
    <p:sldId id="257" r:id="rId4"/>
    <p:sldId id="261" r:id="rId5"/>
    <p:sldId id="281" r:id="rId6"/>
    <p:sldId id="288" r:id="rId7"/>
    <p:sldId id="259" r:id="rId8"/>
    <p:sldId id="289" r:id="rId9"/>
    <p:sldId id="267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EACF-9E09-49AA-A779-FE818141DA3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8D46-DE6E-4E95-BE45-D4B0F5A0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70f70ec4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70f70ec4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3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757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9238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6191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9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5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33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69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6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4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3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523400" y="1765300"/>
            <a:ext cx="7718000" cy="3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860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800" y="16382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14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159967" y="2601067"/>
            <a:ext cx="7081200" cy="3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64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3189200" y="4387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1"/>
          </p:nvPr>
        </p:nvSpPr>
        <p:spPr>
          <a:xfrm>
            <a:off x="1117600" y="1858800"/>
            <a:ext cx="10072800" cy="2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95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1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98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393699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8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66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9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1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8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37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523400" y="1765300"/>
            <a:ext cx="7718000" cy="3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850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800" y="16382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26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148322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960000" y="2194133"/>
            <a:ext cx="56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960000" y="3266933"/>
            <a:ext cx="48568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422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159967" y="2601067"/>
            <a:ext cx="7081200" cy="3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01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3189200" y="4387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1"/>
          </p:nvPr>
        </p:nvSpPr>
        <p:spPr>
          <a:xfrm>
            <a:off x="1117600" y="1858800"/>
            <a:ext cx="10072800" cy="2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97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7959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0146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2021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1494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34327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C6B302B-4FFD-9F5D-E1D8-FB1C88D7E3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307" y="352646"/>
            <a:ext cx="2023287" cy="20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8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FD6B7-8D7C-F0E4-0138-F19511E5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86" y="-107493"/>
            <a:ext cx="4840644" cy="137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80B16-2196-DEAE-0A30-02BF1875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779" y="-361950"/>
            <a:ext cx="2675130" cy="1889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1BE32A-AB49-4189-650F-30FDD989B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84" y="1339458"/>
            <a:ext cx="10394581" cy="31884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058BD-A301-CE96-9B6E-240178221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929" y="4302192"/>
            <a:ext cx="273734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r="17928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192841" y="5411450"/>
            <a:ext cx="34339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Đá</a:t>
            </a:r>
            <a:r>
              <a:rPr lang="en-US" altLang="en-US" sz="8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vôi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815" y="610979"/>
            <a:ext cx="5842807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xây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22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9;p36">
            <a:extLst>
              <a:ext uri="{FF2B5EF4-FFF2-40B4-BE49-F238E27FC236}">
                <a16:creationId xmlns:a16="http://schemas.microsoft.com/office/drawing/2014/main" id="{7678C19C-0C04-1101-253A-F4A41AE1E58A}"/>
              </a:ext>
            </a:extLst>
          </p:cNvPr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10;p36">
            <a:extLst>
              <a:ext uri="{FF2B5EF4-FFF2-40B4-BE49-F238E27FC236}">
                <a16:creationId xmlns:a16="http://schemas.microsoft.com/office/drawing/2014/main" id="{AF4E5191-E086-DFA9-8E2A-079ACB43A877}"/>
              </a:ext>
            </a:extLst>
          </p:cNvPr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6CD8014-0C20-0E36-566A-DF38A8BD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147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Khoáng sản được khai thác ở các mỏ</a:t>
            </a:r>
          </a:p>
        </p:txBody>
      </p:sp>
      <p:pic>
        <p:nvPicPr>
          <p:cNvPr id="7" name="Picture 2" descr="Không khuyến khích khai thác khoáng sản phá vỡ cảnh quan, môi trường">
            <a:extLst>
              <a:ext uri="{FF2B5EF4-FFF2-40B4-BE49-F238E27FC236}">
                <a16:creationId xmlns:a16="http://schemas.microsoft.com/office/drawing/2014/main" id="{A97AFA1E-FDCA-6AE3-71AA-AFF6353B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14417"/>
            <a:ext cx="4724400" cy="27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>
            <a:extLst>
              <a:ext uri="{FF2B5EF4-FFF2-40B4-BE49-F238E27FC236}">
                <a16:creationId xmlns:a16="http://schemas.microsoft.com/office/drawing/2014/main" id="{7FBC88CE-EE4D-C67B-0C9B-E8F2B3CB40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49717" y="3045042"/>
            <a:ext cx="1055620" cy="6266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0"/>
              </a:spcBef>
              <a:buClr>
                <a:srgbClr val="000000"/>
              </a:buClr>
              <a:buNone/>
            </a:pPr>
            <a:endParaRPr lang="en-US" altLang="en-US" sz="1867" kern="0">
              <a:solidFill>
                <a:srgbClr val="355C2E"/>
              </a:solidFill>
              <a:cs typeface="Arial"/>
              <a:sym typeface="Arial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CC2C2DC-48CF-3CF4-A6D7-7C1BE480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195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ận chuyển đến nhà máy để chế biến.</a:t>
            </a:r>
          </a:p>
        </p:txBody>
      </p:sp>
      <p:pic>
        <p:nvPicPr>
          <p:cNvPr id="3074" name="Picture 2" descr="Hành trình vận chuyển thiết bị siêu trường, siêu trọng đến nhà máy điện gió  lớn nhất Việt Nam">
            <a:extLst>
              <a:ext uri="{FF2B5EF4-FFF2-40B4-BE49-F238E27FC236}">
                <a16:creationId xmlns:a16="http://schemas.microsoft.com/office/drawing/2014/main" id="{CC0E9D6C-5958-3317-EF0D-0F4C85FF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52812"/>
            <a:ext cx="4581525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6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996C7-38A5-9C62-5E21-9AB53ED5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880" y="2261501"/>
            <a:ext cx="414563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0C9C5A-C1A3-9C93-A2F3-5B5C53E61B9F}"/>
              </a:ext>
            </a:extLst>
          </p:cNvPr>
          <p:cNvSpPr txBox="1">
            <a:spLocks noChangeArrowheads="1"/>
          </p:cNvSpPr>
          <p:nvPr/>
        </p:nvSpPr>
        <p:spPr>
          <a:xfrm>
            <a:off x="1492988" y="1603147"/>
            <a:ext cx="9686925" cy="1919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Vẽ sơ đồ tư duy thể hiện một số cách thức khai thác tự nhiên ở vùng Trung du và miền núi Bắc Bộ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vai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7657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D15D195-456B-740D-511C-E0A16BDAE35A}"/>
              </a:ext>
            </a:extLst>
          </p:cNvPr>
          <p:cNvSpPr/>
          <p:nvPr/>
        </p:nvSpPr>
        <p:spPr>
          <a:xfrm>
            <a:off x="3035300" y="0"/>
            <a:ext cx="5080000" cy="1927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Trung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88920E-D870-471B-FDF5-321C495C1EA5}"/>
              </a:ext>
            </a:extLst>
          </p:cNvPr>
          <p:cNvCxnSpPr>
            <a:cxnSpLocks/>
          </p:cNvCxnSpPr>
          <p:nvPr/>
        </p:nvCxnSpPr>
        <p:spPr>
          <a:xfrm flipH="1">
            <a:off x="2501900" y="1952625"/>
            <a:ext cx="2838450" cy="549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B2425-396F-F64C-8D90-4C2FA2FC5DF2}"/>
              </a:ext>
            </a:extLst>
          </p:cNvPr>
          <p:cNvSpPr/>
          <p:nvPr/>
        </p:nvSpPr>
        <p:spPr>
          <a:xfrm>
            <a:off x="546100" y="2565400"/>
            <a:ext cx="2628900" cy="10541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ruộng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FF9D5-659F-940B-184D-1036D7BA2B1B}"/>
              </a:ext>
            </a:extLst>
          </p:cNvPr>
          <p:cNvGrpSpPr/>
          <p:nvPr/>
        </p:nvGrpSpPr>
        <p:grpSpPr>
          <a:xfrm>
            <a:off x="1231900" y="3708400"/>
            <a:ext cx="317500" cy="2006600"/>
            <a:chOff x="2540000" y="3987800"/>
            <a:chExt cx="317500" cy="2006600"/>
          </a:xfrm>
        </p:grpSpPr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D4F1750-3A0B-CE38-812A-4ED51465DB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4C98D8-52CA-7493-29D2-46B94F452A18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A99C74-221A-60A6-4D4B-F6AEFFA7FF0E}"/>
              </a:ext>
            </a:extLst>
          </p:cNvPr>
          <p:cNvSpPr/>
          <p:nvPr/>
        </p:nvSpPr>
        <p:spPr>
          <a:xfrm>
            <a:off x="1460500" y="3822700"/>
            <a:ext cx="24892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B8F61E-8D0D-F161-52E6-DE7348969A17}"/>
              </a:ext>
            </a:extLst>
          </p:cNvPr>
          <p:cNvSpPr/>
          <p:nvPr/>
        </p:nvSpPr>
        <p:spPr>
          <a:xfrm>
            <a:off x="1485900" y="5245100"/>
            <a:ext cx="24638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(Hà Giang),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Sa Pa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C71D99-D391-1F36-4CDE-54C599538DB4}"/>
              </a:ext>
            </a:extLst>
          </p:cNvPr>
          <p:cNvCxnSpPr>
            <a:cxnSpLocks/>
          </p:cNvCxnSpPr>
          <p:nvPr/>
        </p:nvCxnSpPr>
        <p:spPr>
          <a:xfrm>
            <a:off x="5613400" y="1917700"/>
            <a:ext cx="0" cy="673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A35571-05B6-93BB-A23A-93C21DC4B20C}"/>
              </a:ext>
            </a:extLst>
          </p:cNvPr>
          <p:cNvSpPr/>
          <p:nvPr/>
        </p:nvSpPr>
        <p:spPr>
          <a:xfrm>
            <a:off x="4241800" y="2565400"/>
            <a:ext cx="2628900" cy="10541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63B66-9E3E-8E2A-DA25-19AABCFB6A8C}"/>
              </a:ext>
            </a:extLst>
          </p:cNvPr>
          <p:cNvGrpSpPr/>
          <p:nvPr/>
        </p:nvGrpSpPr>
        <p:grpSpPr>
          <a:xfrm>
            <a:off x="5346700" y="3632200"/>
            <a:ext cx="317500" cy="2006600"/>
            <a:chOff x="2540000" y="3987800"/>
            <a:chExt cx="317500" cy="2006600"/>
          </a:xfrm>
        </p:grpSpPr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2E090504-DD9A-478C-CA34-D1AEDC7C4B8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17A7AA-45CA-F166-AA63-89FF7B38A522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D632A6-93E0-FC0C-000C-72FBF1E516D0}"/>
              </a:ext>
            </a:extLst>
          </p:cNvPr>
          <p:cNvSpPr/>
          <p:nvPr/>
        </p:nvSpPr>
        <p:spPr>
          <a:xfrm>
            <a:off x="5575300" y="3746500"/>
            <a:ext cx="25400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C74D3D-302C-87AC-EE31-D56D1B9D9F34}"/>
              </a:ext>
            </a:extLst>
          </p:cNvPr>
          <p:cNvSpPr/>
          <p:nvPr/>
        </p:nvSpPr>
        <p:spPr>
          <a:xfrm>
            <a:off x="5600700" y="5168900"/>
            <a:ext cx="25146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a-pa-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2EB7A3-3E29-6BF6-4D31-D4ED6F7395ED}"/>
              </a:ext>
            </a:extLst>
          </p:cNvPr>
          <p:cNvCxnSpPr>
            <a:cxnSpLocks/>
          </p:cNvCxnSpPr>
          <p:nvPr/>
        </p:nvCxnSpPr>
        <p:spPr>
          <a:xfrm>
            <a:off x="5829300" y="1917700"/>
            <a:ext cx="2959100" cy="469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DA3A0E9-B099-DF0C-6CB4-B12A75CD0993}"/>
              </a:ext>
            </a:extLst>
          </p:cNvPr>
          <p:cNvSpPr/>
          <p:nvPr/>
        </p:nvSpPr>
        <p:spPr>
          <a:xfrm>
            <a:off x="8013700" y="2476500"/>
            <a:ext cx="2628900" cy="10541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8FCF9-B226-CAA6-6E40-93484BC0FE6E}"/>
              </a:ext>
            </a:extLst>
          </p:cNvPr>
          <p:cNvGrpSpPr/>
          <p:nvPr/>
        </p:nvGrpSpPr>
        <p:grpSpPr>
          <a:xfrm>
            <a:off x="9220200" y="3530600"/>
            <a:ext cx="317500" cy="2006600"/>
            <a:chOff x="2540000" y="3987800"/>
            <a:chExt cx="317500" cy="2006600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CA349E6E-E818-9F3D-26F3-5CC7F7805C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1468387-1BCE-4A42-9A06-3D9C071DD389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C7A07D0-B509-61C1-2F1E-9065DA2E5D07}"/>
              </a:ext>
            </a:extLst>
          </p:cNvPr>
          <p:cNvSpPr/>
          <p:nvPr/>
        </p:nvSpPr>
        <p:spPr>
          <a:xfrm>
            <a:off x="9448800" y="3644900"/>
            <a:ext cx="24765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D7740E-2FF4-A184-A1C9-A9D56B2055BC}"/>
              </a:ext>
            </a:extLst>
          </p:cNvPr>
          <p:cNvSpPr/>
          <p:nvPr/>
        </p:nvSpPr>
        <p:spPr>
          <a:xfrm>
            <a:off x="9474200" y="5067300"/>
            <a:ext cx="24638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Bình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Bình),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La),…</a:t>
            </a:r>
          </a:p>
        </p:txBody>
      </p:sp>
    </p:spTree>
    <p:extLst>
      <p:ext uri="{BB962C8B-B14F-4D97-AF65-F5344CB8AC3E}">
        <p14:creationId xmlns:p14="http://schemas.microsoft.com/office/powerpoint/2010/main" val="2355641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5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50B27-9008-E912-1AC9-0D70B0B1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41" y="2337701"/>
            <a:ext cx="365791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8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0C9C5A-C1A3-9C93-A2F3-5B5C53E61B9F}"/>
              </a:ext>
            </a:extLst>
          </p:cNvPr>
          <p:cNvSpPr txBox="1">
            <a:spLocks noChangeArrowheads="1"/>
          </p:cNvSpPr>
          <p:nvPr/>
        </p:nvSpPr>
        <p:spPr>
          <a:xfrm>
            <a:off x="1546152" y="1722179"/>
            <a:ext cx="9686925" cy="2098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vi-V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Sưu tầm hình ảnh về một số dân tộc ở vùng Trung du và miền núi Bắc Bộ và chia sẻ với các bạn.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1DCD60-8E54-1C4B-112C-79C1F532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160" y="4008475"/>
            <a:ext cx="2580085" cy="27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91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ữ gìn và phát huy nét đẹp văn hóa truyền thống của đồng bào dân tộc Mông  ở Tuyên Quang">
            <a:extLst>
              <a:ext uri="{FF2B5EF4-FFF2-40B4-BE49-F238E27FC236}">
                <a16:creationId xmlns:a16="http://schemas.microsoft.com/office/drawing/2014/main" id="{3F5B49CE-2C32-5577-6E96-8B0C5C09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r="-2" b="25486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ân tộc Dao">
            <a:extLst>
              <a:ext uri="{FF2B5EF4-FFF2-40B4-BE49-F238E27FC236}">
                <a16:creationId xmlns:a16="http://schemas.microsoft.com/office/drawing/2014/main" id="{5C2422EA-4FA3-C6CA-72E4-45AF7D36B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754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group of women in traditional clothing&#10;&#10;Description automatically generated">
            <a:extLst>
              <a:ext uri="{FF2B5EF4-FFF2-40B4-BE49-F238E27FC236}">
                <a16:creationId xmlns:a16="http://schemas.microsoft.com/office/drawing/2014/main" id="{5B634B0C-BD9C-3E05-23B9-29252A703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158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ân tộc Tày | Topas Ecolodge">
            <a:extLst>
              <a:ext uri="{FF2B5EF4-FFF2-40B4-BE49-F238E27FC236}">
                <a16:creationId xmlns:a16="http://schemas.microsoft.com/office/drawing/2014/main" id="{CB89B085-A8A8-6FDF-67BA-0A318311E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r="-2" b="2591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3020B6-4394-C5BA-3B41-3D94EE58F96E}"/>
              </a:ext>
            </a:extLst>
          </p:cNvPr>
          <p:cNvSpPr/>
          <p:nvPr/>
        </p:nvSpPr>
        <p:spPr>
          <a:xfrm>
            <a:off x="1679944" y="2828261"/>
            <a:ext cx="1839432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D80C1C-34D7-19C7-8554-5C503D4A9379}"/>
              </a:ext>
            </a:extLst>
          </p:cNvPr>
          <p:cNvSpPr/>
          <p:nvPr/>
        </p:nvSpPr>
        <p:spPr>
          <a:xfrm>
            <a:off x="7825562" y="2817628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F175CA-C192-7AE1-C165-17905FBE88E0}"/>
              </a:ext>
            </a:extLst>
          </p:cNvPr>
          <p:cNvSpPr/>
          <p:nvPr/>
        </p:nvSpPr>
        <p:spPr>
          <a:xfrm>
            <a:off x="2594343" y="6241312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A78954-35A6-5167-0701-7A5F305B982B}"/>
              </a:ext>
            </a:extLst>
          </p:cNvPr>
          <p:cNvSpPr/>
          <p:nvPr/>
        </p:nvSpPr>
        <p:spPr>
          <a:xfrm>
            <a:off x="8569841" y="6315740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Thái</a:t>
            </a:r>
          </a:p>
        </p:txBody>
      </p:sp>
    </p:spTree>
    <p:extLst>
      <p:ext uri="{BB962C8B-B14F-4D97-AF65-F5344CB8AC3E}">
        <p14:creationId xmlns:p14="http://schemas.microsoft.com/office/powerpoint/2010/main" val="2023067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413C9A-CE9A-3013-40AA-23F924A9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646" y="594797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80EF80-99BA-0ED8-303C-CD280CCB7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70" y="1192592"/>
            <a:ext cx="7437765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55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D1F902-E432-467F-8BEB-140648ED3B8C}"/>
              </a:ext>
            </a:extLst>
          </p:cNvPr>
          <p:cNvSpPr txBox="1"/>
          <p:nvPr/>
        </p:nvSpPr>
        <p:spPr>
          <a:xfrm>
            <a:off x="4235944" y="2441003"/>
            <a:ext cx="365965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ĐỘNG</a:t>
            </a:r>
            <a:endParaRPr kumimoji="0" lang="zh-CN" altLang="en-US" sz="80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264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7DFF-E641-9373-5099-B6D39F3B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41" y="2274455"/>
            <a:ext cx="3657917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8" y="0"/>
            <a:ext cx="741377" cy="7413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314083">
            <a:off x="10230745" y="6371551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76200">
                  <a:noFill/>
                </a:ln>
                <a:solidFill>
                  <a:prstClr val="white"/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SVN-Cookie" panose="020B0606040200020203" pitchFamily="34" charset="0"/>
                <a:ea typeface="+mn-ea"/>
                <a:cs typeface="+mn-cs"/>
              </a:rPr>
              <a:t>Linh</a:t>
            </a:r>
            <a:endParaRPr kumimoji="0" lang="en-US" sz="2800" b="0" i="0" u="none" strike="noStrike" kern="1200" cap="none" spc="0" normalizeH="0" baseline="0" noProof="0" dirty="0">
              <a:ln w="76200">
                <a:noFill/>
              </a:ln>
              <a:solidFill>
                <a:prstClr val="white"/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SVN-Cookie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F1B90-1CE3-D1C5-F728-10D562EA6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758" y="1226278"/>
            <a:ext cx="775478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02081666-4E1A-92A9-B89A-0E53B537B693}"/>
              </a:ext>
            </a:extLst>
          </p:cNvPr>
          <p:cNvGrpSpPr/>
          <p:nvPr/>
        </p:nvGrpSpPr>
        <p:grpSpPr>
          <a:xfrm>
            <a:off x="180753" y="1227068"/>
            <a:ext cx="4295997" cy="4630808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8905013D-E60F-3666-8C34-FE7593B34A5A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1D81152A-55D8-12EA-68FF-C7F58119614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Rectangle 70">
            <a:extLst>
              <a:ext uri="{FF2B5EF4-FFF2-40B4-BE49-F238E27FC236}">
                <a16:creationId xmlns:a16="http://schemas.microsoft.com/office/drawing/2014/main" id="{7E9FAE78-189B-F78D-E2F7-2DC60744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1867506"/>
            <a:ext cx="41338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Đọc thông tin và quan sát hình 6, em hãy: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trên lược đồ một số mỏ khoáng sản ở vùng Trung du và miền núi Bắc Bộ.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một số sản phẩm có nguồn gốc từ khoáng sản của vùng Trung du và miền núi Bắc Bộ.</a:t>
            </a:r>
            <a:endParaRPr lang="en-US" altLang="zh-CN" sz="2400" b="1" noProof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0B5DB-233F-22C6-E8A4-E0778F06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53" y="1066800"/>
            <a:ext cx="6557006" cy="497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8214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6"/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Rectangle 9">
            <a:extLst>
              <a:ext uri="{FF2B5EF4-FFF2-40B4-BE49-F238E27FC236}">
                <a16:creationId xmlns:a16="http://schemas.microsoft.com/office/drawing/2014/main" id="{248706B7-F496-4C95-A162-22559555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052664"/>
            <a:ext cx="5097081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Khai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sản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kinh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tế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quan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trọng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Trung du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miền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núi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Bắc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026" name="Picture 2" descr="Mức thu phí bảo vệ môi trường đối với khai thác khoáng sản từ 15/7/">
            <a:extLst>
              <a:ext uri="{FF2B5EF4-FFF2-40B4-BE49-F238E27FC236}">
                <a16:creationId xmlns:a16="http://schemas.microsoft.com/office/drawing/2014/main" id="{661B6845-E017-9C33-8E31-C3A02857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33350"/>
            <a:ext cx="649605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E259F69A-888C-597B-EE5F-4307DD9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6" y="3824439"/>
            <a:ext cx="5381624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 sản khai thác được dùng làm nguyên liệu và nhiên liệu cho nhiều ngành công nghiệ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9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23711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582145" y="5596163"/>
            <a:ext cx="28648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88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Than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538" y="610979"/>
            <a:ext cx="5937813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42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r="2629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358955" y="5411450"/>
            <a:ext cx="45111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Kim </a:t>
            </a:r>
            <a:r>
              <a:rPr lang="en-US" altLang="en-US" sz="8800" b="1" kern="0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loại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38" y="1072532"/>
            <a:ext cx="5937813" cy="346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46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b="328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841782" y="5411450"/>
            <a:ext cx="41360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A-pa-</a:t>
            </a:r>
            <a:r>
              <a:rPr kumimoji="0" lang="en-US" altLang="en-US" sz="88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tít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067" y="610979"/>
            <a:ext cx="5864304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207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342</Words>
  <Application>Microsoft Office PowerPoint</Application>
  <PresentationFormat>Widescreen</PresentationFormat>
  <Paragraphs>37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Coiny</vt:lpstr>
      <vt:lpstr>等线</vt:lpstr>
      <vt:lpstr>等线 Light</vt:lpstr>
      <vt:lpstr>SVN-Cookie</vt:lpstr>
      <vt:lpstr>字魂70号-灵悦黑体</vt:lpstr>
      <vt:lpstr>经典综艺体简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2023-07-22T07:47:22Z</dcterms:created>
  <dcterms:modified xsi:type="dcterms:W3CDTF">2023-11-02T00:58:08Z</dcterms:modified>
</cp:coreProperties>
</file>