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5" r:id="rId1"/>
  </p:sldMasterIdLst>
  <p:notesMasterIdLst>
    <p:notesMasterId r:id="rId20"/>
  </p:notesMasterIdLst>
  <p:sldIdLst>
    <p:sldId id="257" r:id="rId2"/>
    <p:sldId id="260" r:id="rId3"/>
    <p:sldId id="263" r:id="rId4"/>
    <p:sldId id="291" r:id="rId5"/>
    <p:sldId id="265" r:id="rId6"/>
    <p:sldId id="292" r:id="rId7"/>
    <p:sldId id="283" r:id="rId8"/>
    <p:sldId id="264" r:id="rId9"/>
    <p:sldId id="267" r:id="rId10"/>
    <p:sldId id="273" r:id="rId11"/>
    <p:sldId id="274" r:id="rId12"/>
    <p:sldId id="293" r:id="rId13"/>
    <p:sldId id="294" r:id="rId14"/>
    <p:sldId id="266" r:id="rId15"/>
    <p:sldId id="11694" r:id="rId16"/>
    <p:sldId id="272"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E3EE"/>
    <a:srgbClr val="B7F276"/>
    <a:srgbClr val="D5BFCD"/>
    <a:srgbClr val="F89CBF"/>
    <a:srgbClr val="F9B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95CA4-8EA5-4BFF-AE6E-3AA42F2143E1}"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F9304-67C2-4EA9-9C19-1189BBB0A21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E6590D-EDAE-4A8C-AC0C-349BA25A4C4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9480-1180-4073-8E94-8EA4139B50E1}" type="slidenum">
              <a:rPr lang="en-US" smtClean="0"/>
              <a:t>‹#›</a:t>
            </a:fld>
            <a:endParaRPr lang="en-US"/>
          </a:p>
        </p:txBody>
      </p:sp>
    </p:spTree>
    <p:extLst>
      <p:ext uri="{BB962C8B-B14F-4D97-AF65-F5344CB8AC3E}">
        <p14:creationId xmlns:p14="http://schemas.microsoft.com/office/powerpoint/2010/main" val="54152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F0E73-49F7-4C33-85FF-A916E821AEA3}"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415096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F0E73-49F7-4C33-85FF-A916E821AEA3}"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66603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F0E73-49F7-4C33-85FF-A916E821AEA3}"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6062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8F0E73-49F7-4C33-85FF-A916E821AEA3}"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05822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8F0E73-49F7-4C33-85FF-A916E821AEA3}"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320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8F0E73-49F7-4C33-85FF-A916E821AEA3}"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89901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8F0E73-49F7-4C33-85FF-A916E821AEA3}"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90690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F0E73-49F7-4C33-85FF-A916E821AEA3}"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02628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8F0E73-49F7-4C33-85FF-A916E821AEA3}"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283142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8F0E73-49F7-4C33-85FF-A916E821AEA3}"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51620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6590D-EDAE-4A8C-AC0C-349BA25A4C4F}"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9480-1180-4073-8E94-8EA4139B50E1}" type="slidenum">
              <a:rPr lang="en-US" smtClean="0"/>
              <a:t>‹#›</a:t>
            </a:fld>
            <a:endParaRPr lang="en-US"/>
          </a:p>
        </p:txBody>
      </p:sp>
    </p:spTree>
    <p:extLst>
      <p:ext uri="{BB962C8B-B14F-4D97-AF65-F5344CB8AC3E}">
        <p14:creationId xmlns:p14="http://schemas.microsoft.com/office/powerpoint/2010/main" val="396638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2.xml"/><Relationship Id="rId7" Type="http://schemas.openxmlformats.org/officeDocument/2006/relationships/image" Target="../media/image14.png"/><Relationship Id="rId12" Type="http://schemas.openxmlformats.org/officeDocument/2006/relationships/image" Target="../media/image16.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11"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5"/>
          <p:cNvSpPr/>
          <p:nvPr/>
        </p:nvSpPr>
        <p:spPr>
          <a:xfrm>
            <a:off x="695325" y="1869251"/>
            <a:ext cx="11410950" cy="3426649"/>
          </a:xfrm>
          <a:custGeom>
            <a:avLst/>
            <a:gdLst>
              <a:gd name="connsiteX0" fmla="*/ 0 w 11410950"/>
              <a:gd name="connsiteY0" fmla="*/ 1713325 h 3426649"/>
              <a:gd name="connsiteX1" fmla="*/ 1713325 w 11410950"/>
              <a:gd name="connsiteY1" fmla="*/ 0 h 3426649"/>
              <a:gd name="connsiteX2" fmla="*/ 2363475 w 11410950"/>
              <a:gd name="connsiteY2" fmla="*/ 0 h 3426649"/>
              <a:gd name="connsiteX3" fmla="*/ 2774096 w 11410950"/>
              <a:gd name="connsiteY3" fmla="*/ 0 h 3426649"/>
              <a:gd name="connsiteX4" fmla="*/ 3184718 w 11410950"/>
              <a:gd name="connsiteY4" fmla="*/ 0 h 3426649"/>
              <a:gd name="connsiteX5" fmla="*/ 3755025 w 11410950"/>
              <a:gd name="connsiteY5" fmla="*/ 0 h 3426649"/>
              <a:gd name="connsiteX6" fmla="*/ 4085803 w 11410950"/>
              <a:gd name="connsiteY6" fmla="*/ 0 h 3426649"/>
              <a:gd name="connsiteX7" fmla="*/ 4576267 w 11410950"/>
              <a:gd name="connsiteY7" fmla="*/ 0 h 3426649"/>
              <a:gd name="connsiteX8" fmla="*/ 5146574 w 11410950"/>
              <a:gd name="connsiteY8" fmla="*/ 0 h 3426649"/>
              <a:gd name="connsiteX9" fmla="*/ 5796725 w 11410950"/>
              <a:gd name="connsiteY9" fmla="*/ 0 h 3426649"/>
              <a:gd name="connsiteX10" fmla="*/ 6446875 w 11410950"/>
              <a:gd name="connsiteY10" fmla="*/ 0 h 3426649"/>
              <a:gd name="connsiteX11" fmla="*/ 6937339 w 11410950"/>
              <a:gd name="connsiteY11" fmla="*/ 0 h 3426649"/>
              <a:gd name="connsiteX12" fmla="*/ 7667332 w 11410950"/>
              <a:gd name="connsiteY12" fmla="*/ 0 h 3426649"/>
              <a:gd name="connsiteX13" fmla="*/ 8157797 w 11410950"/>
              <a:gd name="connsiteY13" fmla="*/ 0 h 3426649"/>
              <a:gd name="connsiteX14" fmla="*/ 8887790 w 11410950"/>
              <a:gd name="connsiteY14" fmla="*/ 0 h 3426649"/>
              <a:gd name="connsiteX15" fmla="*/ 9697626 w 11410950"/>
              <a:gd name="connsiteY15" fmla="*/ 0 h 3426649"/>
              <a:gd name="connsiteX16" fmla="*/ 11410951 w 11410950"/>
              <a:gd name="connsiteY16" fmla="*/ 1713325 h 3426649"/>
              <a:gd name="connsiteX17" fmla="*/ 11410950 w 11410950"/>
              <a:gd name="connsiteY17" fmla="*/ 1713325 h 3426649"/>
              <a:gd name="connsiteX18" fmla="*/ 9697625 w 11410950"/>
              <a:gd name="connsiteY18" fmla="*/ 3426650 h 3426649"/>
              <a:gd name="connsiteX19" fmla="*/ 9127318 w 11410950"/>
              <a:gd name="connsiteY19" fmla="*/ 3426650 h 3426649"/>
              <a:gd name="connsiteX20" fmla="*/ 8557011 w 11410950"/>
              <a:gd name="connsiteY20" fmla="*/ 3426650 h 3426649"/>
              <a:gd name="connsiteX21" fmla="*/ 7986704 w 11410950"/>
              <a:gd name="connsiteY21" fmla="*/ 3426650 h 3426649"/>
              <a:gd name="connsiteX22" fmla="*/ 7256710 w 11410950"/>
              <a:gd name="connsiteY22" fmla="*/ 3426650 h 3426649"/>
              <a:gd name="connsiteX23" fmla="*/ 6526717 w 11410950"/>
              <a:gd name="connsiteY23" fmla="*/ 3426650 h 3426649"/>
              <a:gd name="connsiteX24" fmla="*/ 5876567 w 11410950"/>
              <a:gd name="connsiteY24" fmla="*/ 3426650 h 3426649"/>
              <a:gd name="connsiteX25" fmla="*/ 5306260 w 11410950"/>
              <a:gd name="connsiteY25" fmla="*/ 3426649 h 3426649"/>
              <a:gd name="connsiteX26" fmla="*/ 4895639 w 11410950"/>
              <a:gd name="connsiteY26" fmla="*/ 3426649 h 3426649"/>
              <a:gd name="connsiteX27" fmla="*/ 4245489 w 11410950"/>
              <a:gd name="connsiteY27" fmla="*/ 3426649 h 3426649"/>
              <a:gd name="connsiteX28" fmla="*/ 3595339 w 11410950"/>
              <a:gd name="connsiteY28" fmla="*/ 3426649 h 3426649"/>
              <a:gd name="connsiteX29" fmla="*/ 3264560 w 11410950"/>
              <a:gd name="connsiteY29" fmla="*/ 3426649 h 3426649"/>
              <a:gd name="connsiteX30" fmla="*/ 2694253 w 11410950"/>
              <a:gd name="connsiteY30" fmla="*/ 3426649 h 3426649"/>
              <a:gd name="connsiteX31" fmla="*/ 2363475 w 11410950"/>
              <a:gd name="connsiteY31" fmla="*/ 3426649 h 3426649"/>
              <a:gd name="connsiteX32" fmla="*/ 1713325 w 11410950"/>
              <a:gd name="connsiteY32" fmla="*/ 3426649 h 3426649"/>
              <a:gd name="connsiteX33" fmla="*/ 0 w 11410950"/>
              <a:gd name="connsiteY33" fmla="*/ 1713324 h 3426649"/>
              <a:gd name="connsiteX34" fmla="*/ 0 w 11410950"/>
              <a:gd name="connsiteY34" fmla="*/ 1713325 h 34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410950" h="3426649" fill="none" extrusionOk="0">
                <a:moveTo>
                  <a:pt x="0" y="1713325"/>
                </a:moveTo>
                <a:cubicBezTo>
                  <a:pt x="-121490" y="767972"/>
                  <a:pt x="720456" y="-147948"/>
                  <a:pt x="1713325" y="0"/>
                </a:cubicBezTo>
                <a:cubicBezTo>
                  <a:pt x="1868552" y="-73497"/>
                  <a:pt x="2099953" y="45461"/>
                  <a:pt x="2363475" y="0"/>
                </a:cubicBezTo>
                <a:cubicBezTo>
                  <a:pt x="2626997" y="-45461"/>
                  <a:pt x="2688858" y="20069"/>
                  <a:pt x="2774096" y="0"/>
                </a:cubicBezTo>
                <a:cubicBezTo>
                  <a:pt x="2859334" y="-20069"/>
                  <a:pt x="2994591" y="38715"/>
                  <a:pt x="3184718" y="0"/>
                </a:cubicBezTo>
                <a:cubicBezTo>
                  <a:pt x="3374845" y="-38715"/>
                  <a:pt x="3534934" y="10163"/>
                  <a:pt x="3755025" y="0"/>
                </a:cubicBezTo>
                <a:cubicBezTo>
                  <a:pt x="3975116" y="-10163"/>
                  <a:pt x="3973379" y="15572"/>
                  <a:pt x="4085803" y="0"/>
                </a:cubicBezTo>
                <a:cubicBezTo>
                  <a:pt x="4198227" y="-15572"/>
                  <a:pt x="4383474" y="11422"/>
                  <a:pt x="4576267" y="0"/>
                </a:cubicBezTo>
                <a:cubicBezTo>
                  <a:pt x="4769060" y="-11422"/>
                  <a:pt x="4871804" y="26792"/>
                  <a:pt x="5146574" y="0"/>
                </a:cubicBezTo>
                <a:cubicBezTo>
                  <a:pt x="5421344" y="-26792"/>
                  <a:pt x="5583696" y="47691"/>
                  <a:pt x="5796725" y="0"/>
                </a:cubicBezTo>
                <a:cubicBezTo>
                  <a:pt x="6009754" y="-47691"/>
                  <a:pt x="6195717" y="24703"/>
                  <a:pt x="6446875" y="0"/>
                </a:cubicBezTo>
                <a:cubicBezTo>
                  <a:pt x="6698033" y="-24703"/>
                  <a:pt x="6743424" y="50460"/>
                  <a:pt x="6937339" y="0"/>
                </a:cubicBezTo>
                <a:cubicBezTo>
                  <a:pt x="7131254" y="-50460"/>
                  <a:pt x="7361316" y="45645"/>
                  <a:pt x="7667332" y="0"/>
                </a:cubicBezTo>
                <a:cubicBezTo>
                  <a:pt x="7973348" y="-45645"/>
                  <a:pt x="8043799" y="23790"/>
                  <a:pt x="8157797" y="0"/>
                </a:cubicBezTo>
                <a:cubicBezTo>
                  <a:pt x="8271796" y="-23790"/>
                  <a:pt x="8714489" y="25664"/>
                  <a:pt x="8887790" y="0"/>
                </a:cubicBezTo>
                <a:cubicBezTo>
                  <a:pt x="9061091" y="-25664"/>
                  <a:pt x="9390794" y="76678"/>
                  <a:pt x="9697626" y="0"/>
                </a:cubicBezTo>
                <a:cubicBezTo>
                  <a:pt x="10746170" y="-64334"/>
                  <a:pt x="11397801" y="738166"/>
                  <a:pt x="11410951" y="1713325"/>
                </a:cubicBezTo>
                <a:lnTo>
                  <a:pt x="11410950" y="1713325"/>
                </a:lnTo>
                <a:cubicBezTo>
                  <a:pt x="11219581" y="2482907"/>
                  <a:pt x="10461209" y="3350676"/>
                  <a:pt x="9697625" y="3426650"/>
                </a:cubicBezTo>
                <a:cubicBezTo>
                  <a:pt x="9578328" y="3464474"/>
                  <a:pt x="9379320" y="3380599"/>
                  <a:pt x="9127318" y="3426650"/>
                </a:cubicBezTo>
                <a:cubicBezTo>
                  <a:pt x="8875316" y="3472701"/>
                  <a:pt x="8787783" y="3401463"/>
                  <a:pt x="8557011" y="3426650"/>
                </a:cubicBezTo>
                <a:cubicBezTo>
                  <a:pt x="8326239" y="3451837"/>
                  <a:pt x="8172454" y="3405396"/>
                  <a:pt x="7986704" y="3426650"/>
                </a:cubicBezTo>
                <a:cubicBezTo>
                  <a:pt x="7800954" y="3447904"/>
                  <a:pt x="7533795" y="3397582"/>
                  <a:pt x="7256710" y="3426650"/>
                </a:cubicBezTo>
                <a:cubicBezTo>
                  <a:pt x="6979625" y="3455718"/>
                  <a:pt x="6846845" y="3389084"/>
                  <a:pt x="6526717" y="3426650"/>
                </a:cubicBezTo>
                <a:cubicBezTo>
                  <a:pt x="6206589" y="3464216"/>
                  <a:pt x="6144349" y="3416539"/>
                  <a:pt x="5876567" y="3426650"/>
                </a:cubicBezTo>
                <a:cubicBezTo>
                  <a:pt x="5608785" y="3436761"/>
                  <a:pt x="5511770" y="3369853"/>
                  <a:pt x="5306260" y="3426649"/>
                </a:cubicBezTo>
                <a:cubicBezTo>
                  <a:pt x="5100750" y="3483446"/>
                  <a:pt x="5071490" y="3381598"/>
                  <a:pt x="4895639" y="3426649"/>
                </a:cubicBezTo>
                <a:cubicBezTo>
                  <a:pt x="4719788" y="3471700"/>
                  <a:pt x="4408204" y="3361718"/>
                  <a:pt x="4245489" y="3426649"/>
                </a:cubicBezTo>
                <a:cubicBezTo>
                  <a:pt x="4082774" y="3491580"/>
                  <a:pt x="3750202" y="3381545"/>
                  <a:pt x="3595339" y="3426649"/>
                </a:cubicBezTo>
                <a:cubicBezTo>
                  <a:pt x="3440476" y="3471753"/>
                  <a:pt x="3427597" y="3401940"/>
                  <a:pt x="3264560" y="3426649"/>
                </a:cubicBezTo>
                <a:cubicBezTo>
                  <a:pt x="3101523" y="3451358"/>
                  <a:pt x="2933665" y="3364404"/>
                  <a:pt x="2694253" y="3426649"/>
                </a:cubicBezTo>
                <a:cubicBezTo>
                  <a:pt x="2454841" y="3488894"/>
                  <a:pt x="2509743" y="3415415"/>
                  <a:pt x="2363475" y="3426649"/>
                </a:cubicBezTo>
                <a:cubicBezTo>
                  <a:pt x="2217207" y="3437883"/>
                  <a:pt x="1983386" y="3419199"/>
                  <a:pt x="1713325" y="3426649"/>
                </a:cubicBezTo>
                <a:cubicBezTo>
                  <a:pt x="889346" y="3506873"/>
                  <a:pt x="208302" y="2482404"/>
                  <a:pt x="0" y="1713324"/>
                </a:cubicBezTo>
                <a:lnTo>
                  <a:pt x="0" y="1713325"/>
                </a:lnTo>
                <a:close/>
              </a:path>
              <a:path w="11410950" h="3426649" stroke="0" extrusionOk="0">
                <a:moveTo>
                  <a:pt x="0" y="1713325"/>
                </a:moveTo>
                <a:cubicBezTo>
                  <a:pt x="84558" y="673016"/>
                  <a:pt x="673691" y="-35237"/>
                  <a:pt x="1713325" y="0"/>
                </a:cubicBezTo>
                <a:cubicBezTo>
                  <a:pt x="1843866" y="-2125"/>
                  <a:pt x="2033227" y="13548"/>
                  <a:pt x="2123946" y="0"/>
                </a:cubicBezTo>
                <a:cubicBezTo>
                  <a:pt x="2214665" y="-13548"/>
                  <a:pt x="2439166" y="30122"/>
                  <a:pt x="2694253" y="0"/>
                </a:cubicBezTo>
                <a:cubicBezTo>
                  <a:pt x="2949340" y="-30122"/>
                  <a:pt x="3045113" y="538"/>
                  <a:pt x="3344404" y="0"/>
                </a:cubicBezTo>
                <a:cubicBezTo>
                  <a:pt x="3643695" y="-538"/>
                  <a:pt x="3560174" y="11068"/>
                  <a:pt x="3755025" y="0"/>
                </a:cubicBezTo>
                <a:cubicBezTo>
                  <a:pt x="3949876" y="-11068"/>
                  <a:pt x="4053789" y="1543"/>
                  <a:pt x="4165646" y="0"/>
                </a:cubicBezTo>
                <a:cubicBezTo>
                  <a:pt x="4277503" y="-1543"/>
                  <a:pt x="4492306" y="7550"/>
                  <a:pt x="4656110" y="0"/>
                </a:cubicBezTo>
                <a:cubicBezTo>
                  <a:pt x="4819914" y="-7550"/>
                  <a:pt x="4905512" y="32639"/>
                  <a:pt x="4986888" y="0"/>
                </a:cubicBezTo>
                <a:cubicBezTo>
                  <a:pt x="5068264" y="-32639"/>
                  <a:pt x="5365447" y="8496"/>
                  <a:pt x="5716882" y="0"/>
                </a:cubicBezTo>
                <a:cubicBezTo>
                  <a:pt x="6068317" y="-8496"/>
                  <a:pt x="5962370" y="31861"/>
                  <a:pt x="6207346" y="0"/>
                </a:cubicBezTo>
                <a:cubicBezTo>
                  <a:pt x="6452322" y="-31861"/>
                  <a:pt x="6636067" y="57029"/>
                  <a:pt x="6777653" y="0"/>
                </a:cubicBezTo>
                <a:cubicBezTo>
                  <a:pt x="6919239" y="-57029"/>
                  <a:pt x="6945617" y="24551"/>
                  <a:pt x="7108431" y="0"/>
                </a:cubicBezTo>
                <a:cubicBezTo>
                  <a:pt x="7271245" y="-24551"/>
                  <a:pt x="7342789" y="1612"/>
                  <a:pt x="7439209" y="0"/>
                </a:cubicBezTo>
                <a:cubicBezTo>
                  <a:pt x="7535629" y="-1612"/>
                  <a:pt x="7947531" y="43337"/>
                  <a:pt x="8089360" y="0"/>
                </a:cubicBezTo>
                <a:cubicBezTo>
                  <a:pt x="8231189" y="-43337"/>
                  <a:pt x="8599821" y="8142"/>
                  <a:pt x="8819353" y="0"/>
                </a:cubicBezTo>
                <a:cubicBezTo>
                  <a:pt x="9038885" y="-8142"/>
                  <a:pt x="9390118" y="62578"/>
                  <a:pt x="9697626" y="0"/>
                </a:cubicBezTo>
                <a:cubicBezTo>
                  <a:pt x="10550119" y="8434"/>
                  <a:pt x="11431272" y="788552"/>
                  <a:pt x="11410951" y="1713325"/>
                </a:cubicBezTo>
                <a:lnTo>
                  <a:pt x="11410950" y="1713325"/>
                </a:lnTo>
                <a:cubicBezTo>
                  <a:pt x="11573601" y="2678726"/>
                  <a:pt x="10676854" y="3392010"/>
                  <a:pt x="9697625" y="3426650"/>
                </a:cubicBezTo>
                <a:cubicBezTo>
                  <a:pt x="9596494" y="3440298"/>
                  <a:pt x="9484248" y="3415596"/>
                  <a:pt x="9366847" y="3426650"/>
                </a:cubicBezTo>
                <a:cubicBezTo>
                  <a:pt x="9249446" y="3437704"/>
                  <a:pt x="9159210" y="3387034"/>
                  <a:pt x="9036069" y="3426650"/>
                </a:cubicBezTo>
                <a:cubicBezTo>
                  <a:pt x="8912928" y="3466266"/>
                  <a:pt x="8584394" y="3363584"/>
                  <a:pt x="8385919" y="3426650"/>
                </a:cubicBezTo>
                <a:cubicBezTo>
                  <a:pt x="8187444" y="3489716"/>
                  <a:pt x="7953001" y="3392899"/>
                  <a:pt x="7655925" y="3426650"/>
                </a:cubicBezTo>
                <a:cubicBezTo>
                  <a:pt x="7358849" y="3460401"/>
                  <a:pt x="7289949" y="3401659"/>
                  <a:pt x="7085618" y="3426650"/>
                </a:cubicBezTo>
                <a:cubicBezTo>
                  <a:pt x="6881287" y="3451641"/>
                  <a:pt x="6725388" y="3373212"/>
                  <a:pt x="6515311" y="3426650"/>
                </a:cubicBezTo>
                <a:cubicBezTo>
                  <a:pt x="6305234" y="3480088"/>
                  <a:pt x="6305066" y="3412394"/>
                  <a:pt x="6184533" y="3426650"/>
                </a:cubicBezTo>
                <a:cubicBezTo>
                  <a:pt x="6064000" y="3440906"/>
                  <a:pt x="5638008" y="3343683"/>
                  <a:pt x="5454540" y="3426649"/>
                </a:cubicBezTo>
                <a:cubicBezTo>
                  <a:pt x="5271072" y="3509615"/>
                  <a:pt x="5092849" y="3393757"/>
                  <a:pt x="4964076" y="3426649"/>
                </a:cubicBezTo>
                <a:cubicBezTo>
                  <a:pt x="4835303" y="3459541"/>
                  <a:pt x="4543421" y="3425555"/>
                  <a:pt x="4393769" y="3426649"/>
                </a:cubicBezTo>
                <a:cubicBezTo>
                  <a:pt x="4244117" y="3427743"/>
                  <a:pt x="3957670" y="3413165"/>
                  <a:pt x="3823461" y="3426649"/>
                </a:cubicBezTo>
                <a:cubicBezTo>
                  <a:pt x="3689252" y="3440133"/>
                  <a:pt x="3538238" y="3418240"/>
                  <a:pt x="3253154" y="3426649"/>
                </a:cubicBezTo>
                <a:cubicBezTo>
                  <a:pt x="2968070" y="3435058"/>
                  <a:pt x="2958442" y="3381911"/>
                  <a:pt x="2682847" y="3426649"/>
                </a:cubicBezTo>
                <a:cubicBezTo>
                  <a:pt x="2407252" y="3471387"/>
                  <a:pt x="2049123" y="3395526"/>
                  <a:pt x="1713325" y="3426649"/>
                </a:cubicBezTo>
                <a:cubicBezTo>
                  <a:pt x="788996" y="3432180"/>
                  <a:pt x="-44273" y="2675135"/>
                  <a:pt x="0" y="1713324"/>
                </a:cubicBezTo>
                <a:lnTo>
                  <a:pt x="0" y="1713325"/>
                </a:lnTo>
                <a:close/>
              </a:path>
            </a:pathLst>
          </a:custGeom>
          <a:solidFill>
            <a:schemeClr val="bg1"/>
          </a:solidFill>
          <a:ln w="38100">
            <a:solidFill>
              <a:schemeClr val="accent4">
                <a:lumMod val="75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3622239" y="420840"/>
            <a:ext cx="3944454" cy="1359526"/>
          </a:xfrm>
          <a:prstGeom prst="rect">
            <a:avLst/>
          </a:prstGeom>
        </p:spPr>
      </p:pic>
      <p:pic>
        <p:nvPicPr>
          <p:cNvPr id="7" name="Picture 6"/>
          <p:cNvPicPr>
            <a:picLocks noChangeAspect="1"/>
          </p:cNvPicPr>
          <p:nvPr/>
        </p:nvPicPr>
        <p:blipFill>
          <a:blip r:embed="rId3"/>
          <a:stretch>
            <a:fillRect/>
          </a:stretch>
        </p:blipFill>
        <p:spPr>
          <a:xfrm>
            <a:off x="1045386" y="2656609"/>
            <a:ext cx="10577477" cy="2402032"/>
          </a:xfrm>
          <a:prstGeom prst="rect">
            <a:avLst/>
          </a:prstGeom>
        </p:spPr>
      </p:pic>
      <p:pic>
        <p:nvPicPr>
          <p:cNvPr id="8" name="Picture 7"/>
          <p:cNvPicPr>
            <a:picLocks noChangeAspect="1"/>
          </p:cNvPicPr>
          <p:nvPr/>
        </p:nvPicPr>
        <p:blipFill>
          <a:blip r:embed="rId4"/>
          <a:stretch>
            <a:fillRect/>
          </a:stretch>
        </p:blipFill>
        <p:spPr>
          <a:xfrm>
            <a:off x="4256840" y="1869251"/>
            <a:ext cx="2944623" cy="2097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4917" r="86313"/>
                    </a14:imgEffect>
                  </a14:imgLayer>
                </a14:imgProps>
              </a:ex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2402576" y="78984"/>
            <a:ext cx="7355216" cy="7355216"/>
          </a:xfrm>
          <a:prstGeom prst="rect">
            <a:avLst/>
          </a:prstGeom>
        </p:spPr>
      </p:pic>
      <p:pic>
        <p:nvPicPr>
          <p:cNvPr id="8"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092043" y="-816634"/>
            <a:ext cx="609600" cy="609600"/>
          </a:xfrm>
          <a:prstGeom prst="rect">
            <a:avLst/>
          </a:prstGeom>
        </p:spPr>
      </p:pic>
      <p:pic>
        <p:nvPicPr>
          <p:cNvPr id="10" name="Picture 9"/>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a:fillRect/>
          </a:stretch>
        </p:blipFill>
        <p:spPr>
          <a:xfrm>
            <a:off x="268316" y="-207034"/>
            <a:ext cx="4268520" cy="7026866"/>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940871">
            <a:off x="983132" y="-148988"/>
            <a:ext cx="2453463" cy="2858403"/>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940871">
            <a:off x="2982895" y="1540318"/>
            <a:ext cx="2082387" cy="242608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4414" fill="hold"/>
                                        <p:tgtEl>
                                          <p:spTgt spid="8"/>
                                        </p:tgtEl>
                                      </p:cBhvr>
                                    </p:cmd>
                                  </p:childTnLst>
                                </p:cTn>
                              </p:par>
                              <p:par>
                                <p:cTn id="12" presetID="32" presetClass="emph" presetSubtype="0" fill="hold" nodeType="with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386"/>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600" b="0" i="0" dirty="0">
                  <a:solidFill>
                    <a:srgbClr val="000000"/>
                  </a:solidFill>
                  <a:effectLst/>
                </a:rPr>
                <a:t>a) </a:t>
              </a:r>
              <a:r>
                <a:rPr lang="en-US" sz="3600" b="0" i="0" dirty="0" err="1">
                  <a:solidFill>
                    <a:srgbClr val="000000"/>
                  </a:solidFill>
                  <a:effectLst/>
                </a:rPr>
                <a:t>Chữ</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5 ở </a:t>
              </a:r>
              <a:r>
                <a:rPr lang="en-US" sz="3600" b="0" i="0" dirty="0" err="1">
                  <a:solidFill>
                    <a:srgbClr val="000000"/>
                  </a:solidFill>
                  <a:effectLst/>
                </a:rPr>
                <a:t>mỗi</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a:t>
              </a:r>
              <a:r>
                <a:rPr lang="en-US" sz="3600" b="0" i="0" dirty="0" err="1">
                  <a:solidFill>
                    <a:srgbClr val="000000"/>
                  </a:solidFill>
                  <a:effectLst/>
                </a:rPr>
                <a:t>sau</a:t>
              </a:r>
              <a:r>
                <a:rPr lang="en-US" sz="3600" b="0" i="0" dirty="0">
                  <a:solidFill>
                    <a:srgbClr val="000000"/>
                  </a:solidFill>
                  <a:effectLst/>
                </a:rPr>
                <a:t> </a:t>
              </a:r>
              <a:r>
                <a:rPr lang="en-US" sz="3600" b="0" i="0" dirty="0" err="1">
                  <a:solidFill>
                    <a:srgbClr val="000000"/>
                  </a:solidFill>
                  <a:effectLst/>
                </a:rPr>
                <a:t>thuộc</a:t>
              </a:r>
              <a:r>
                <a:rPr lang="en-US" sz="3600" b="0" i="0" dirty="0">
                  <a:solidFill>
                    <a:srgbClr val="000000"/>
                  </a:solidFill>
                  <a:effectLst/>
                </a:rPr>
                <a:t> </a:t>
              </a:r>
              <a:r>
                <a:rPr lang="en-US" sz="3600" b="0" i="0" dirty="0" err="1">
                  <a:solidFill>
                    <a:srgbClr val="000000"/>
                  </a:solidFill>
                  <a:effectLst/>
                </a:rPr>
                <a:t>hàng</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 </a:t>
              </a:r>
              <a:r>
                <a:rPr lang="en-US" sz="3600" b="0" i="0" dirty="0" err="1">
                  <a:solidFill>
                    <a:srgbClr val="000000"/>
                  </a:solidFill>
                  <a:effectLst/>
                </a:rPr>
                <a:t>lớp</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a:t>
              </a:r>
              <a:endParaRPr kumimoji="0" lang="vi-VN" sz="3600" b="1" i="0" u="none" strike="noStrike" kern="1200" cap="none" spc="0" normalizeH="0" baseline="0" noProof="0" dirty="0">
                <a:ln>
                  <a:noFill/>
                </a:ln>
                <a:solidFill>
                  <a:prstClr val="black"/>
                </a:solidFill>
                <a:effectLst/>
                <a:uLnTx/>
                <a:uFillTx/>
                <a:ea typeface="+mn-ea"/>
                <a:cs typeface="+mn-cs"/>
              </a:endParaRPr>
            </a:p>
          </p:txBody>
        </p:sp>
      </p:grpSp>
      <p:sp>
        <p:nvSpPr>
          <p:cNvPr id="2" name="Rectangle: Rounded Corners 1"/>
          <p:cNvSpPr/>
          <p:nvPr/>
        </p:nvSpPr>
        <p:spPr>
          <a:xfrm>
            <a:off x="990601" y="27908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189 835 388</a:t>
            </a:r>
          </a:p>
        </p:txBody>
      </p:sp>
      <p:sp>
        <p:nvSpPr>
          <p:cNvPr id="3" name="Rectangle: Rounded Corners 2"/>
          <p:cNvSpPr/>
          <p:nvPr/>
        </p:nvSpPr>
        <p:spPr>
          <a:xfrm>
            <a:off x="4591051" y="28098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5 122 381</a:t>
            </a:r>
          </a:p>
        </p:txBody>
      </p:sp>
      <p:sp>
        <p:nvSpPr>
          <p:cNvPr id="6" name="Rectangle: Rounded Corners 5"/>
          <p:cNvSpPr/>
          <p:nvPr/>
        </p:nvSpPr>
        <p:spPr>
          <a:xfrm>
            <a:off x="8210551" y="28194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531 278 000</a:t>
            </a:r>
          </a:p>
        </p:txBody>
      </p:sp>
      <p:cxnSp>
        <p:nvCxnSpPr>
          <p:cNvPr id="7" name="Straight Connector 6"/>
          <p:cNvCxnSpPr>
            <a:endCxn id="23" idx="0"/>
          </p:cNvCxnSpPr>
          <p:nvPr/>
        </p:nvCxnSpPr>
        <p:spPr>
          <a:xfrm flipH="1">
            <a:off x="2043113" y="3495675"/>
            <a:ext cx="804862" cy="523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1066801" y="4019550"/>
            <a:ext cx="1952624" cy="65722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4" name="Straight Connector 23"/>
          <p:cNvCxnSpPr/>
          <p:nvPr/>
        </p:nvCxnSpPr>
        <p:spPr>
          <a:xfrm>
            <a:off x="2247900" y="2333625"/>
            <a:ext cx="676275"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p:cNvSpPr/>
          <p:nvPr/>
        </p:nvSpPr>
        <p:spPr>
          <a:xfrm>
            <a:off x="1314450" y="170497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8" name="Straight Connector 27"/>
          <p:cNvCxnSpPr>
            <a:endCxn id="29" idx="0"/>
          </p:cNvCxnSpPr>
          <p:nvPr/>
        </p:nvCxnSpPr>
        <p:spPr>
          <a:xfrm>
            <a:off x="5238750" y="3562350"/>
            <a:ext cx="614362" cy="666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4962524" y="4229101"/>
            <a:ext cx="1781175" cy="704850"/>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0" name="Straight Connector 29"/>
          <p:cNvCxnSpPr/>
          <p:nvPr/>
        </p:nvCxnSpPr>
        <p:spPr>
          <a:xfrm flipH="1">
            <a:off x="5114925" y="25431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p:cNvSpPr/>
          <p:nvPr/>
        </p:nvSpPr>
        <p:spPr>
          <a:xfrm>
            <a:off x="5038725" y="191452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7" name="Straight Connector 36"/>
          <p:cNvCxnSpPr>
            <a:endCxn id="38" idx="0"/>
          </p:cNvCxnSpPr>
          <p:nvPr/>
        </p:nvCxnSpPr>
        <p:spPr>
          <a:xfrm>
            <a:off x="8562975" y="3524250"/>
            <a:ext cx="528638" cy="666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p:cNvSpPr/>
          <p:nvPr/>
        </p:nvSpPr>
        <p:spPr>
          <a:xfrm>
            <a:off x="8115301" y="4191000"/>
            <a:ext cx="1952624" cy="90487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trăm</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9" name="Straight Connector 38"/>
          <p:cNvCxnSpPr/>
          <p:nvPr/>
        </p:nvCxnSpPr>
        <p:spPr>
          <a:xfrm flipH="1">
            <a:off x="8439150" y="25050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p:cNvSpPr/>
          <p:nvPr/>
        </p:nvSpPr>
        <p:spPr>
          <a:xfrm>
            <a:off x="8362949" y="1876425"/>
            <a:ext cx="1838325"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3" grpId="0" animBg="1"/>
      <p:bldP spid="25" grpId="0" animBg="1"/>
      <p:bldP spid="29" grpId="0" animBg="1"/>
      <p:bldP spid="31"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b)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Hãy</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làm</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tròn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số</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đến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hàng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chục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nghìn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 name="Rectangle: Rounded Corners 1"/>
          <p:cNvSpPr/>
          <p:nvPr/>
        </p:nvSpPr>
        <p:spPr>
          <a:xfrm>
            <a:off x="1095376" y="15716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189 835 388</a:t>
            </a:r>
          </a:p>
        </p:txBody>
      </p:sp>
      <p:sp>
        <p:nvSpPr>
          <p:cNvPr id="3" name="Rectangle: Rounded Corners 2"/>
          <p:cNvSpPr/>
          <p:nvPr/>
        </p:nvSpPr>
        <p:spPr>
          <a:xfrm>
            <a:off x="4695826" y="15906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5 122 381</a:t>
            </a:r>
          </a:p>
        </p:txBody>
      </p:sp>
      <p:sp>
        <p:nvSpPr>
          <p:cNvPr id="6" name="Rectangle: Rounded Corners 5"/>
          <p:cNvSpPr/>
          <p:nvPr/>
        </p:nvSpPr>
        <p:spPr>
          <a:xfrm>
            <a:off x="8315326" y="16002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531 278 000</a:t>
            </a:r>
          </a:p>
        </p:txBody>
      </p:sp>
      <p:grpSp>
        <p:nvGrpSpPr>
          <p:cNvPr id="15" name="Group 14"/>
          <p:cNvGrpSpPr/>
          <p:nvPr/>
        </p:nvGrpSpPr>
        <p:grpSpPr>
          <a:xfrm>
            <a:off x="1870147" y="2514300"/>
            <a:ext cx="844478" cy="2143423"/>
            <a:chOff x="1870147" y="2514300"/>
            <a:chExt cx="844478" cy="2143423"/>
          </a:xfrm>
        </p:grpSpPr>
        <p:cxnSp>
          <p:nvCxnSpPr>
            <p:cNvPr id="13" name="Straight Arrow Connector 12"/>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17" name="Rectangle: Rounded Corners 16"/>
          <p:cNvSpPr/>
          <p:nvPr/>
        </p:nvSpPr>
        <p:spPr>
          <a:xfrm>
            <a:off x="1038226" y="4552951"/>
            <a:ext cx="3219450"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189 840 000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p:cNvGrpSpPr/>
          <p:nvPr/>
        </p:nvGrpSpPr>
        <p:grpSpPr>
          <a:xfrm>
            <a:off x="5575372" y="2523825"/>
            <a:ext cx="844478" cy="2143423"/>
            <a:chOff x="1870147" y="2514300"/>
            <a:chExt cx="844478" cy="2143423"/>
          </a:xfrm>
        </p:grpSpPr>
        <p:cxnSp>
          <p:nvCxnSpPr>
            <p:cNvPr id="20" name="Straight Arrow Connector 19"/>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22" name="Rectangle: Rounded Corners 21"/>
          <p:cNvSpPr/>
          <p:nvPr/>
        </p:nvSpPr>
        <p:spPr>
          <a:xfrm>
            <a:off x="5067300" y="4562476"/>
            <a:ext cx="2867026"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 5 120 000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p:cNvGrpSpPr/>
          <p:nvPr/>
        </p:nvGrpSpPr>
        <p:grpSpPr>
          <a:xfrm>
            <a:off x="9080572" y="2533350"/>
            <a:ext cx="844478" cy="2143423"/>
            <a:chOff x="1870147" y="2514300"/>
            <a:chExt cx="844478" cy="2143423"/>
          </a:xfrm>
        </p:grpSpPr>
        <p:cxnSp>
          <p:nvCxnSpPr>
            <p:cNvPr id="27" name="Straight Arrow Connector 26"/>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33" name="Rectangle: Rounded Corners 32"/>
          <p:cNvSpPr/>
          <p:nvPr/>
        </p:nvSpPr>
        <p:spPr>
          <a:xfrm>
            <a:off x="8572499" y="4572001"/>
            <a:ext cx="3076575"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531 280 000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7" grpId="0" animBg="1"/>
      <p:bldP spid="2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25342"/>
            <a:ext cx="11169653" cy="1754326"/>
            <a:chOff x="450847" y="425342"/>
            <a:chExt cx="11169653" cy="1754326"/>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289682" y="425342"/>
              <a:ext cx="1033081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a:ea typeface="+mn-ea"/>
                  <a:cs typeface="+mn-cs"/>
                </a:rPr>
                <a:t>Bảng số liệu dưới đây cho biết số xe máy bán ra mỗi năm từ năm 2016 tới năm 2019 của một công ty. Làm tròn số xe máy bán ra mỗi năm đến hàng trăm nghìn.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 name="Picture 6"/>
          <p:cNvPicPr>
            <a:picLocks noChangeAspect="1"/>
          </p:cNvPicPr>
          <p:nvPr/>
        </p:nvPicPr>
        <p:blipFill>
          <a:blip r:embed="rId3"/>
          <a:stretch>
            <a:fillRect/>
          </a:stretch>
        </p:blipFill>
        <p:spPr>
          <a:xfrm>
            <a:off x="757237" y="2528887"/>
            <a:ext cx="10849780" cy="1281113"/>
          </a:xfrm>
          <a:prstGeom prst="rect">
            <a:avLst/>
          </a:prstGeom>
        </p:spPr>
      </p:pic>
      <p:graphicFrame>
        <p:nvGraphicFramePr>
          <p:cNvPr id="18" name="Table 17"/>
          <p:cNvGraphicFramePr>
            <a:graphicFrameLocks noGrp="1"/>
          </p:cNvGraphicFramePr>
          <p:nvPr/>
        </p:nvGraphicFramePr>
        <p:xfrm>
          <a:off x="600075" y="2400299"/>
          <a:ext cx="11172825" cy="3286125"/>
        </p:xfrm>
        <a:graphic>
          <a:graphicData uri="http://schemas.openxmlformats.org/drawingml/2006/table">
            <a:tbl>
              <a:tblPr>
                <a:tableStyleId>{E929F9F4-4A8F-4326-A1B4-22849713DDAB}</a:tableStyleId>
              </a:tblPr>
              <a:tblGrid>
                <a:gridCol w="2234565">
                  <a:extLst>
                    <a:ext uri="{9D8B030D-6E8A-4147-A177-3AD203B41FA5}">
                      <a16:colId xmlns:a16="http://schemas.microsoft.com/office/drawing/2014/main" val="20000"/>
                    </a:ext>
                  </a:extLst>
                </a:gridCol>
                <a:gridCol w="2234565">
                  <a:extLst>
                    <a:ext uri="{9D8B030D-6E8A-4147-A177-3AD203B41FA5}">
                      <a16:colId xmlns:a16="http://schemas.microsoft.com/office/drawing/2014/main" val="20001"/>
                    </a:ext>
                  </a:extLst>
                </a:gridCol>
                <a:gridCol w="2234565">
                  <a:extLst>
                    <a:ext uri="{9D8B030D-6E8A-4147-A177-3AD203B41FA5}">
                      <a16:colId xmlns:a16="http://schemas.microsoft.com/office/drawing/2014/main" val="20002"/>
                    </a:ext>
                  </a:extLst>
                </a:gridCol>
                <a:gridCol w="2234565">
                  <a:extLst>
                    <a:ext uri="{9D8B030D-6E8A-4147-A177-3AD203B41FA5}">
                      <a16:colId xmlns:a16="http://schemas.microsoft.com/office/drawing/2014/main" val="20003"/>
                    </a:ext>
                  </a:extLst>
                </a:gridCol>
                <a:gridCol w="2234565">
                  <a:extLst>
                    <a:ext uri="{9D8B030D-6E8A-4147-A177-3AD203B41FA5}">
                      <a16:colId xmlns:a16="http://schemas.microsoft.com/office/drawing/2014/main" val="20004"/>
                    </a:ext>
                  </a:extLst>
                </a:gridCol>
              </a:tblGrid>
              <a:tr h="749898">
                <a:tc>
                  <a:txBody>
                    <a:bodyPr/>
                    <a:lstStyle/>
                    <a:p>
                      <a:pPr algn="ctr"/>
                      <a:r>
                        <a:rPr lang="en-US" sz="2800" b="1" dirty="0" err="1">
                          <a:solidFill>
                            <a:srgbClr val="000000"/>
                          </a:solidFill>
                          <a:effectLst/>
                        </a:rPr>
                        <a:t>Năm</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000000"/>
                          </a:solidFill>
                          <a:effectLst/>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749898">
                <a:tc>
                  <a:txBody>
                    <a:bodyPr/>
                    <a:lstStyle/>
                    <a:p>
                      <a:pPr algn="ctr"/>
                      <a:r>
                        <a:rPr lang="vi-VN" sz="2800" b="1" dirty="0">
                          <a:solidFill>
                            <a:srgbClr val="000000"/>
                          </a:solidFill>
                          <a:effectLst/>
                        </a:rPr>
                        <a:t>Số lượng</a:t>
                      </a:r>
                      <a:endParaRPr lang="vi-VN"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effectLst/>
                        </a:rPr>
                        <a:t>3 121 023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3 272 353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3 386 097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3 254 964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86329">
                <a:tc>
                  <a:txBody>
                    <a:bodyPr/>
                    <a:lstStyle/>
                    <a:p>
                      <a:pPr algn="ctr"/>
                      <a:r>
                        <a:rPr lang="en-US" sz="2800" b="1" dirty="0" err="1">
                          <a:solidFill>
                            <a:srgbClr val="000000"/>
                          </a:solidFill>
                          <a:effectLst/>
                        </a:rPr>
                        <a:t>Làm</a:t>
                      </a:r>
                      <a:r>
                        <a:rPr lang="en-US" sz="2800" b="1" dirty="0">
                          <a:solidFill>
                            <a:srgbClr val="000000"/>
                          </a:solidFill>
                          <a:effectLst/>
                        </a:rPr>
                        <a:t> </a:t>
                      </a:r>
                      <a:r>
                        <a:rPr lang="en-US" sz="2800" b="1" dirty="0" err="1">
                          <a:solidFill>
                            <a:srgbClr val="000000"/>
                          </a:solidFill>
                          <a:effectLst/>
                        </a:rPr>
                        <a:t>tròn</a:t>
                      </a:r>
                      <a:r>
                        <a:rPr lang="en-US" sz="2800" b="1" dirty="0">
                          <a:solidFill>
                            <a:srgbClr val="000000"/>
                          </a:solidFill>
                          <a:effectLst/>
                        </a:rPr>
                        <a:t> </a:t>
                      </a:r>
                      <a:r>
                        <a:rPr lang="en-US" sz="2800" b="1" dirty="0" err="1">
                          <a:solidFill>
                            <a:srgbClr val="000000"/>
                          </a:solidFill>
                          <a:effectLst/>
                        </a:rPr>
                        <a:t>đến</a:t>
                      </a:r>
                      <a:r>
                        <a:rPr lang="en-US" sz="2800" b="1" dirty="0">
                          <a:solidFill>
                            <a:srgbClr val="000000"/>
                          </a:solidFill>
                          <a:effectLst/>
                        </a:rPr>
                        <a:t> </a:t>
                      </a:r>
                      <a:r>
                        <a:rPr lang="en-US" sz="2800" b="1" dirty="0" err="1">
                          <a:solidFill>
                            <a:srgbClr val="000000"/>
                          </a:solidFill>
                          <a:effectLst/>
                        </a:rPr>
                        <a:t>hàng</a:t>
                      </a:r>
                      <a:r>
                        <a:rPr lang="en-US" sz="2800" b="1" dirty="0">
                          <a:solidFill>
                            <a:srgbClr val="000000"/>
                          </a:solidFill>
                          <a:effectLst/>
                        </a:rPr>
                        <a:t> </a:t>
                      </a:r>
                      <a:r>
                        <a:rPr lang="en-US" sz="2800" b="1" dirty="0" err="1">
                          <a:solidFill>
                            <a:srgbClr val="000000"/>
                          </a:solidFill>
                          <a:effectLst/>
                        </a:rPr>
                        <a:t>trăm</a:t>
                      </a:r>
                      <a:r>
                        <a:rPr lang="en-US" sz="2800" b="1" dirty="0">
                          <a:solidFill>
                            <a:srgbClr val="000000"/>
                          </a:solidFill>
                          <a:effectLst/>
                        </a:rPr>
                        <a:t> </a:t>
                      </a:r>
                      <a:r>
                        <a:rPr lang="en-US" sz="2800" b="1" dirty="0" err="1">
                          <a:solidFill>
                            <a:srgbClr val="000000"/>
                          </a:solidFill>
                          <a:effectLst/>
                        </a:rPr>
                        <a:t>nghìn</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3" name="TextBox 22"/>
          <p:cNvSpPr txBox="1"/>
          <p:nvPr/>
        </p:nvSpPr>
        <p:spPr>
          <a:xfrm>
            <a:off x="2905125" y="4381500"/>
            <a:ext cx="2038350" cy="646331"/>
          </a:xfrm>
          <a:prstGeom prst="rect">
            <a:avLst/>
          </a:prstGeom>
          <a:noFill/>
        </p:spPr>
        <p:txBody>
          <a:bodyPr wrap="square" rtlCol="0">
            <a:spAutoFit/>
          </a:bodyPr>
          <a:lstStyle/>
          <a:p>
            <a:pPr algn="ctr"/>
            <a:r>
              <a:rPr lang="en-US" sz="3600" dirty="0">
                <a:solidFill>
                  <a:srgbClr val="FF0000"/>
                </a:solidFill>
              </a:rPr>
              <a:t>3 100 000</a:t>
            </a:r>
          </a:p>
        </p:txBody>
      </p:sp>
      <p:sp>
        <p:nvSpPr>
          <p:cNvPr id="24" name="TextBox 23"/>
          <p:cNvSpPr txBox="1"/>
          <p:nvPr/>
        </p:nvSpPr>
        <p:spPr>
          <a:xfrm>
            <a:off x="5200650" y="4371975"/>
            <a:ext cx="2038350" cy="646331"/>
          </a:xfrm>
          <a:prstGeom prst="rect">
            <a:avLst/>
          </a:prstGeom>
          <a:noFill/>
        </p:spPr>
        <p:txBody>
          <a:bodyPr wrap="square" rtlCol="0">
            <a:spAutoFit/>
          </a:bodyPr>
          <a:lstStyle/>
          <a:p>
            <a:pPr algn="ctr"/>
            <a:r>
              <a:rPr lang="en-US" sz="3600" dirty="0">
                <a:solidFill>
                  <a:srgbClr val="FF0000"/>
                </a:solidFill>
              </a:rPr>
              <a:t>3 300 000</a:t>
            </a:r>
          </a:p>
        </p:txBody>
      </p:sp>
      <p:sp>
        <p:nvSpPr>
          <p:cNvPr id="25" name="TextBox 24"/>
          <p:cNvSpPr txBox="1"/>
          <p:nvPr/>
        </p:nvSpPr>
        <p:spPr>
          <a:xfrm>
            <a:off x="7505700" y="4352925"/>
            <a:ext cx="2038350" cy="646331"/>
          </a:xfrm>
          <a:prstGeom prst="rect">
            <a:avLst/>
          </a:prstGeom>
          <a:noFill/>
        </p:spPr>
        <p:txBody>
          <a:bodyPr wrap="square" rtlCol="0">
            <a:spAutoFit/>
          </a:bodyPr>
          <a:lstStyle/>
          <a:p>
            <a:pPr algn="ctr"/>
            <a:r>
              <a:rPr lang="en-US" sz="3600" dirty="0">
                <a:solidFill>
                  <a:srgbClr val="FF0000"/>
                </a:solidFill>
              </a:rPr>
              <a:t>3 400 000</a:t>
            </a:r>
          </a:p>
        </p:txBody>
      </p:sp>
      <p:sp>
        <p:nvSpPr>
          <p:cNvPr id="28" name="TextBox 27"/>
          <p:cNvSpPr txBox="1"/>
          <p:nvPr/>
        </p:nvSpPr>
        <p:spPr>
          <a:xfrm>
            <a:off x="9629775" y="4343400"/>
            <a:ext cx="2038350" cy="646331"/>
          </a:xfrm>
          <a:prstGeom prst="rect">
            <a:avLst/>
          </a:prstGeom>
          <a:noFill/>
        </p:spPr>
        <p:txBody>
          <a:bodyPr wrap="square" rtlCol="0">
            <a:spAutoFit/>
          </a:bodyPr>
          <a:lstStyle/>
          <a:p>
            <a:pPr algn="ctr"/>
            <a:r>
              <a:rPr lang="en-US" sz="3600" dirty="0">
                <a:solidFill>
                  <a:srgbClr val="FF0000"/>
                </a:solidFill>
              </a:rPr>
              <a:t>3 300 000</a:t>
            </a:r>
          </a:p>
        </p:txBody>
      </p:sp>
      <p:cxnSp>
        <p:nvCxnSpPr>
          <p:cNvPr id="2" name="Straight Connector 1"/>
          <p:cNvCxnSpPr/>
          <p:nvPr/>
        </p:nvCxnSpPr>
        <p:spPr>
          <a:xfrm>
            <a:off x="10696575" y="1533525"/>
            <a:ext cx="90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438275" y="2085975"/>
            <a:ext cx="3448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7100" y="2066925"/>
            <a:ext cx="3876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Nhóm 1"/>
          <p:cNvGrpSpPr/>
          <p:nvPr/>
        </p:nvGrpSpPr>
        <p:grpSpPr>
          <a:xfrm rot="1103653">
            <a:off x="-454204" y="-138803"/>
            <a:ext cx="11088172" cy="7510796"/>
            <a:chOff x="2129368" y="2042738"/>
            <a:chExt cx="11143920" cy="3797362"/>
          </a:xfrm>
        </p:grpSpPr>
        <p:sp>
          <p:nvSpPr>
            <p:cNvPr id="14" name="TextBox 12"/>
            <p:cNvSpPr txBox="1"/>
            <p:nvPr/>
          </p:nvSpPr>
          <p:spPr>
            <a:xfrm rot="20527286">
              <a:off x="2340145" y="2370044"/>
              <a:ext cx="6688425" cy="3470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0" b="0" i="0" u="none" strike="noStrike" kern="1200" cap="none" spc="0" normalizeH="0" baseline="0" noProof="0" dirty="0" err="1">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Luyện</a:t>
              </a:r>
              <a:r>
                <a:rPr kumimoji="0" lang="en-US" sz="22000" b="0" i="0" u="none" strike="noStrike" kern="1200" cap="none" spc="0" normalizeH="0" baseline="0" noProof="0" dirty="0">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 </a:t>
              </a:r>
              <a:r>
                <a:rPr kumimoji="0" lang="en-US" sz="22000" b="0" i="0" u="none" strike="noStrike" kern="1200" cap="none" spc="0" normalizeH="0" baseline="0" noProof="0" dirty="0" err="1">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tập</a:t>
              </a:r>
              <a:endParaRPr kumimoji="0" lang="en-US" sz="22000" b="0" i="0" u="none" strike="noStrike" kern="1200" cap="none" spc="0" normalizeH="0" baseline="0" noProof="0" dirty="0">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sp>
          <p:nvSpPr>
            <p:cNvPr id="15" name="TextBox 12"/>
            <p:cNvSpPr txBox="1"/>
            <p:nvPr/>
          </p:nvSpPr>
          <p:spPr>
            <a:xfrm rot="20527286">
              <a:off x="2129368" y="2042738"/>
              <a:ext cx="11143920" cy="3470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0" b="0" i="0" u="none" strike="noStrike" kern="1200" cap="none" spc="0" normalizeH="0" baseline="0" noProof="0" dirty="0" err="1">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Luyện</a:t>
              </a:r>
              <a:r>
                <a:rPr kumimoji="0" lang="en-US" sz="22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2000" b="0" i="0" u="none" strike="noStrike" kern="1200" cap="none" spc="0" normalizeH="0" baseline="0" noProof="0" dirty="0" err="1">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tập</a:t>
              </a:r>
              <a:endParaRPr kumimoji="0" lang="en-US" sz="22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a:fillRect/>
          </a:stretch>
        </p:blipFill>
        <p:spPr>
          <a:xfrm>
            <a:off x="1" y="-26126"/>
            <a:ext cx="12226834" cy="6894452"/>
          </a:xfrm>
          <a:prstGeom prst="rect">
            <a:avLst/>
          </a:prstGeom>
        </p:spPr>
      </p:pic>
      <p:sp>
        <p:nvSpPr>
          <p:cNvPr id="10" name="Hình chữ nhật: Góc Tròn 6"/>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p:cNvGrpSpPr/>
          <p:nvPr/>
        </p:nvGrpSpPr>
        <p:grpSpPr>
          <a:xfrm>
            <a:off x="678426" y="324424"/>
            <a:ext cx="11123049" cy="1200329"/>
            <a:chOff x="678426" y="324424"/>
            <a:chExt cx="11123049" cy="1200329"/>
          </a:xfrm>
        </p:grpSpPr>
        <p:grpSp>
          <p:nvGrpSpPr>
            <p:cNvPr id="17" name="Nhóm 15"/>
            <p:cNvGrpSpPr/>
            <p:nvPr/>
          </p:nvGrpSpPr>
          <p:grpSpPr>
            <a:xfrm>
              <a:off x="678426" y="514924"/>
              <a:ext cx="793415" cy="784830"/>
              <a:chOff x="678426" y="514924"/>
              <a:chExt cx="793415" cy="784830"/>
            </a:xfrm>
          </p:grpSpPr>
          <p:sp>
            <p:nvSpPr>
              <p:cNvPr id="19" name="Oval 22"/>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p:cNvSpPr txBox="1"/>
            <p:nvPr/>
          </p:nvSpPr>
          <p:spPr>
            <a:xfrm>
              <a:off x="1500416" y="324424"/>
              <a:ext cx="1030105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vi-VN" sz="3600" b="0" i="0" dirty="0">
                  <a:solidFill>
                    <a:srgbClr val="000000"/>
                  </a:solidFill>
                  <a:effectLst/>
                  <a:latin typeface="Calibri" panose="020F0502020204030204" pitchFamily="34" charset="0"/>
                  <a:cs typeface="Calibri" panose="020F0502020204030204" pitchFamily="34" charset="0"/>
                </a:rPr>
                <a:t>Làm tròn số dân (theo Niên giám thống kê năm 2020) của mỗi tỉnh dưới đây đến hàng trăm nghìn.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Picture 4"/>
          <p:cNvPicPr>
            <a:picLocks noChangeAspect="1"/>
          </p:cNvPicPr>
          <p:nvPr/>
        </p:nvPicPr>
        <p:blipFill>
          <a:blip r:embed="rId3"/>
          <a:stretch>
            <a:fillRect/>
          </a:stretch>
        </p:blipFill>
        <p:spPr>
          <a:xfrm>
            <a:off x="485775" y="1481137"/>
            <a:ext cx="4076700" cy="4486275"/>
          </a:xfrm>
          <a:prstGeom prst="rect">
            <a:avLst/>
          </a:prstGeom>
        </p:spPr>
      </p:pic>
      <p:pic>
        <p:nvPicPr>
          <p:cNvPr id="7" name="Picture 6"/>
          <p:cNvPicPr>
            <a:picLocks noChangeAspect="1"/>
          </p:cNvPicPr>
          <p:nvPr/>
        </p:nvPicPr>
        <p:blipFill>
          <a:blip r:embed="rId4"/>
          <a:stretch>
            <a:fillRect/>
          </a:stretch>
        </p:blipFill>
        <p:spPr>
          <a:xfrm>
            <a:off x="4605337" y="2871788"/>
            <a:ext cx="3395663" cy="2978804"/>
          </a:xfrm>
          <a:prstGeom prst="rect">
            <a:avLst/>
          </a:prstGeom>
        </p:spPr>
      </p:pic>
      <p:pic>
        <p:nvPicPr>
          <p:cNvPr id="9" name="Picture 8"/>
          <p:cNvPicPr>
            <a:picLocks noChangeAspect="1"/>
          </p:cNvPicPr>
          <p:nvPr/>
        </p:nvPicPr>
        <p:blipFill>
          <a:blip r:embed="rId5"/>
          <a:stretch>
            <a:fillRect/>
          </a:stretch>
        </p:blipFill>
        <p:spPr>
          <a:xfrm>
            <a:off x="8391525" y="1604962"/>
            <a:ext cx="2571750" cy="2695575"/>
          </a:xfrm>
          <a:prstGeom prst="rect">
            <a:avLst/>
          </a:prstGeom>
        </p:spPr>
      </p:pic>
      <p:cxnSp>
        <p:nvCxnSpPr>
          <p:cNvPr id="12" name="Straight Connector 11"/>
          <p:cNvCxnSpPr/>
          <p:nvPr/>
        </p:nvCxnSpPr>
        <p:spPr>
          <a:xfrm>
            <a:off x="1657350" y="876300"/>
            <a:ext cx="297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76925" y="1409700"/>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p:cNvSpPr/>
          <p:nvPr/>
        </p:nvSpPr>
        <p:spPr>
          <a:xfrm>
            <a:off x="904876" y="520065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1 200 000</a:t>
            </a:r>
          </a:p>
        </p:txBody>
      </p:sp>
      <p:sp>
        <p:nvSpPr>
          <p:cNvPr id="21" name="Rectangle: Rounded Corners 20"/>
          <p:cNvSpPr/>
          <p:nvPr/>
        </p:nvSpPr>
        <p:spPr>
          <a:xfrm>
            <a:off x="5000626" y="531495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3 400 000</a:t>
            </a:r>
          </a:p>
        </p:txBody>
      </p:sp>
      <p:sp>
        <p:nvSpPr>
          <p:cNvPr id="25" name="Rectangle: Rounded Corners 24"/>
          <p:cNvSpPr/>
          <p:nvPr/>
        </p:nvSpPr>
        <p:spPr>
          <a:xfrm>
            <a:off x="8324851" y="36671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1 900 000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2306" t="5015" r="4519" b="4636"/>
          <a:stretch>
            <a:fillRect/>
          </a:stretch>
        </p:blipFill>
        <p:spPr>
          <a:xfrm>
            <a:off x="1" y="-26126"/>
            <a:ext cx="12226834" cy="6894452"/>
          </a:xfrm>
          <a:prstGeom prst="rect">
            <a:avLst/>
          </a:prstGeom>
        </p:spPr>
      </p:pic>
      <p:sp>
        <p:nvSpPr>
          <p:cNvPr id="10" name="Hình chữ nhật: Góc Tròn 6"/>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p:cNvGrpSpPr/>
          <p:nvPr/>
        </p:nvGrpSpPr>
        <p:grpSpPr>
          <a:xfrm>
            <a:off x="678426" y="352999"/>
            <a:ext cx="10856350" cy="1754326"/>
            <a:chOff x="678426" y="352999"/>
            <a:chExt cx="10856350" cy="1754326"/>
          </a:xfrm>
        </p:grpSpPr>
        <p:grpSp>
          <p:nvGrpSpPr>
            <p:cNvPr id="17" name="Nhóm 15"/>
            <p:cNvGrpSpPr/>
            <p:nvPr/>
          </p:nvGrpSpPr>
          <p:grpSpPr>
            <a:xfrm>
              <a:off x="678426" y="514924"/>
              <a:ext cx="793415" cy="784830"/>
              <a:chOff x="678426" y="514924"/>
              <a:chExt cx="793415" cy="784830"/>
            </a:xfrm>
          </p:grpSpPr>
          <p:sp>
            <p:nvSpPr>
              <p:cNvPr id="19" name="Oval 22"/>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p:cNvSpPr txBox="1"/>
            <p:nvPr/>
          </p:nvSpPr>
          <p:spPr>
            <a:xfrm>
              <a:off x="1471842" y="352999"/>
              <a:ext cx="10062934" cy="1754326"/>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Chọn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Số nào dưới đây làm tròn đến chữ số hàng trăm nghìn thì được hai trăm nghìn?</a:t>
              </a:r>
            </a:p>
          </p:txBody>
        </p:sp>
      </p:grpSp>
      <p:sp>
        <p:nvSpPr>
          <p:cNvPr id="2" name="TextBox 1"/>
          <p:cNvSpPr txBox="1"/>
          <p:nvPr/>
        </p:nvSpPr>
        <p:spPr>
          <a:xfrm>
            <a:off x="1733550" y="2381250"/>
            <a:ext cx="8029575" cy="2800767"/>
          </a:xfrm>
          <a:prstGeom prst="rect">
            <a:avLst/>
          </a:prstGeom>
          <a:noFill/>
        </p:spPr>
        <p:txBody>
          <a:bodyPr wrap="square" rtlCol="0">
            <a:spAutoFit/>
          </a:bodyPr>
          <a:lstStyle/>
          <a:p>
            <a:pPr algn="just"/>
            <a:r>
              <a:rPr lang="en-US" sz="4400" b="0" i="0" dirty="0">
                <a:solidFill>
                  <a:srgbClr val="000000"/>
                </a:solidFill>
                <a:effectLst/>
              </a:rPr>
              <a:t>A. 149 000</a:t>
            </a:r>
          </a:p>
          <a:p>
            <a:pPr algn="just"/>
            <a:r>
              <a:rPr lang="en-US" sz="4400" b="0" i="0" dirty="0">
                <a:solidFill>
                  <a:srgbClr val="000000"/>
                </a:solidFill>
                <a:effectLst/>
              </a:rPr>
              <a:t>B. 190 001</a:t>
            </a:r>
          </a:p>
          <a:p>
            <a:pPr algn="just"/>
            <a:r>
              <a:rPr lang="en-US" sz="4400" b="0" i="0" dirty="0">
                <a:solidFill>
                  <a:srgbClr val="000000"/>
                </a:solidFill>
                <a:effectLst/>
              </a:rPr>
              <a:t>C. 250 001</a:t>
            </a:r>
          </a:p>
          <a:p>
            <a:pPr algn="just"/>
            <a:r>
              <a:rPr lang="en-US" sz="4400" b="0" i="0" dirty="0">
                <a:solidFill>
                  <a:srgbClr val="000000"/>
                </a:solidFill>
                <a:effectLst/>
              </a:rPr>
              <a:t>D. 284 910</a:t>
            </a:r>
          </a:p>
        </p:txBody>
      </p:sp>
      <p:cxnSp>
        <p:nvCxnSpPr>
          <p:cNvPr id="5" name="Straight Connector 4"/>
          <p:cNvCxnSpPr/>
          <p:nvPr/>
        </p:nvCxnSpPr>
        <p:spPr>
          <a:xfrm>
            <a:off x="5105400" y="1447800"/>
            <a:ext cx="6305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2000250"/>
            <a:ext cx="541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647825" y="3019425"/>
            <a:ext cx="676275"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4827" y="1754258"/>
            <a:ext cx="6285521"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1900" y="1539083"/>
            <a:ext cx="8492464" cy="362743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5379112" y="-371475"/>
            <a:ext cx="640582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5239064" y="-123825"/>
            <a:ext cx="695293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stretch>
            <a:fillRect/>
          </a:stretch>
        </p:blipFill>
        <p:spPr>
          <a:xfrm>
            <a:off x="542925" y="313653"/>
            <a:ext cx="2104336" cy="105216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19175" y="1295400"/>
            <a:ext cx="10134600" cy="4400550"/>
          </a:xfrm>
          <a:prstGeom prst="rect">
            <a:avLst/>
          </a:prstGeom>
        </p:spPr>
      </p:pic>
      <p:sp>
        <p:nvSpPr>
          <p:cNvPr id="7" name="Speech Bubble: Rectangle with Corners Rounded 6"/>
          <p:cNvSpPr/>
          <p:nvPr/>
        </p:nvSpPr>
        <p:spPr>
          <a:xfrm>
            <a:off x="2476500" y="1219200"/>
            <a:ext cx="4772025" cy="942975"/>
          </a:xfrm>
          <a:prstGeom prst="wedgeRoundRectCallout">
            <a:avLst>
              <a:gd name="adj1" fmla="val -44012"/>
              <a:gd name="adj2" fmla="val 7159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bán</a:t>
            </a:r>
            <a:r>
              <a:rPr lang="en-US" sz="2400" dirty="0"/>
              <a:t> </a:t>
            </a:r>
            <a:r>
              <a:rPr lang="en-US" sz="2400" dirty="0" err="1"/>
              <a:t>ra</a:t>
            </a:r>
            <a:r>
              <a:rPr lang="en-US" sz="2400" dirty="0"/>
              <a:t> </a:t>
            </a:r>
            <a:r>
              <a:rPr lang="en-US" sz="2400" dirty="0" err="1"/>
              <a:t>của</a:t>
            </a:r>
            <a:r>
              <a:rPr lang="en-US" sz="2400" dirty="0"/>
              <a:t> </a:t>
            </a:r>
            <a:r>
              <a:rPr lang="en-US" sz="2400" dirty="0" err="1"/>
              <a:t>công</a:t>
            </a:r>
            <a:r>
              <a:rPr lang="en-US" sz="2400" dirty="0"/>
              <a:t> ty A </a:t>
            </a:r>
            <a:r>
              <a:rPr lang="en-US" sz="2400" dirty="0" err="1"/>
              <a:t>năm</a:t>
            </a:r>
            <a:r>
              <a:rPr lang="en-US" sz="2400" dirty="0"/>
              <a:t> 2020 </a:t>
            </a:r>
            <a:r>
              <a:rPr lang="en-US" sz="2400" dirty="0" err="1"/>
              <a:t>là</a:t>
            </a:r>
            <a:r>
              <a:rPr lang="en-US" sz="2400" dirty="0"/>
              <a:t> </a:t>
            </a:r>
            <a:r>
              <a:rPr lang="en-US" sz="2400" dirty="0" err="1"/>
              <a:t>khoảng</a:t>
            </a:r>
            <a:r>
              <a:rPr lang="en-US" sz="2400" dirty="0"/>
              <a:t> 2 700 000 </a:t>
            </a:r>
            <a:r>
              <a:rPr lang="en-US" sz="2400" dirty="0" err="1"/>
              <a:t>xe</a:t>
            </a:r>
            <a:r>
              <a:rPr lang="en-US" sz="2400" dirty="0"/>
              <a:t>.</a:t>
            </a:r>
          </a:p>
        </p:txBody>
      </p:sp>
      <p:sp>
        <p:nvSpPr>
          <p:cNvPr id="8" name="Speech Bubble: Rectangle with Corners Rounded 7"/>
          <p:cNvSpPr/>
          <p:nvPr/>
        </p:nvSpPr>
        <p:spPr>
          <a:xfrm>
            <a:off x="8705850" y="952500"/>
            <a:ext cx="3333750" cy="1533525"/>
          </a:xfrm>
          <a:prstGeom prst="wedgeRoundRectCallout">
            <a:avLst>
              <a:gd name="adj1" fmla="val -5155"/>
              <a:gd name="adj2" fmla="val 809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Theo </a:t>
            </a:r>
            <a:r>
              <a:rPr lang="en-US" sz="2400" dirty="0" err="1"/>
              <a:t>số</a:t>
            </a:r>
            <a:r>
              <a:rPr lang="en-US" sz="2400" dirty="0"/>
              <a:t> </a:t>
            </a:r>
            <a:r>
              <a:rPr lang="en-US" sz="2400" dirty="0" err="1"/>
              <a:t>liệu</a:t>
            </a:r>
            <a:r>
              <a:rPr lang="en-US" sz="2400" dirty="0"/>
              <a:t> </a:t>
            </a:r>
            <a:r>
              <a:rPr lang="en-US" sz="2400" dirty="0" err="1"/>
              <a:t>cụ</a:t>
            </a:r>
            <a:r>
              <a:rPr lang="en-US" sz="2400" dirty="0"/>
              <a:t> </a:t>
            </a:r>
            <a:r>
              <a:rPr lang="en-US" sz="2400" dirty="0" err="1"/>
              <a:t>thể</a:t>
            </a:r>
            <a:r>
              <a:rPr lang="en-US" sz="2400" dirty="0"/>
              <a:t>, </a:t>
            </a: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của</a:t>
            </a:r>
            <a:r>
              <a:rPr lang="en-US" sz="2400" dirty="0"/>
              <a:t> </a:t>
            </a:r>
            <a:r>
              <a:rPr lang="en-US" sz="2400" dirty="0" err="1"/>
              <a:t>công</a:t>
            </a:r>
            <a:r>
              <a:rPr lang="en-US" sz="2400" dirty="0"/>
              <a:t> ty A </a:t>
            </a:r>
            <a:r>
              <a:rPr lang="en-US" sz="2400" dirty="0" err="1"/>
              <a:t>bán</a:t>
            </a:r>
            <a:r>
              <a:rPr lang="en-US" sz="2400" dirty="0"/>
              <a:t> </a:t>
            </a:r>
            <a:r>
              <a:rPr lang="en-US" sz="2400" dirty="0" err="1"/>
              <a:t>ra</a:t>
            </a:r>
            <a:r>
              <a:rPr lang="en-US" sz="2400" dirty="0"/>
              <a:t> </a:t>
            </a:r>
            <a:r>
              <a:rPr lang="en-US" sz="2400" dirty="0" err="1"/>
              <a:t>năm</a:t>
            </a:r>
            <a:r>
              <a:rPr lang="en-US" sz="2400" dirty="0"/>
              <a:t> 2020 </a:t>
            </a:r>
            <a:r>
              <a:rPr lang="en-US" sz="2400" dirty="0" err="1"/>
              <a:t>là</a:t>
            </a:r>
            <a:r>
              <a:rPr lang="en-US" sz="2400" dirty="0"/>
              <a:t> 2 712 615 </a:t>
            </a:r>
            <a:r>
              <a:rPr lang="en-US" sz="2400" dirty="0" err="1"/>
              <a:t>xe</a:t>
            </a:r>
            <a:endParaRPr lang="en-US" sz="2400" dirty="0"/>
          </a:p>
        </p:txBody>
      </p:sp>
      <p:sp>
        <p:nvSpPr>
          <p:cNvPr id="9" name="TextBox 8"/>
          <p:cNvSpPr txBox="1"/>
          <p:nvPr/>
        </p:nvSpPr>
        <p:spPr>
          <a:xfrm>
            <a:off x="1400175" y="5488887"/>
            <a:ext cx="9696450" cy="1055608"/>
          </a:xfrm>
          <a:prstGeom prst="roundRect">
            <a:avLst/>
          </a:prstGeom>
          <a:solidFill>
            <a:schemeClr val="accent4">
              <a:lumMod val="40000"/>
              <a:lumOff val="60000"/>
            </a:schemeClr>
          </a:solidFill>
          <a:ln>
            <a:noFill/>
          </a:ln>
        </p:spPr>
        <p:txBody>
          <a:bodyPr wrap="square" rtlCol="0">
            <a:spAutoFit/>
          </a:bodyPr>
          <a:lstStyle/>
          <a:p>
            <a:pPr lvl="0" algn="ctr"/>
            <a:r>
              <a:rPr lang="vi-VN" sz="2800" b="1" dirty="0">
                <a:solidFill>
                  <a:srgbClr val="5B9BD5">
                    <a:lumMod val="75000"/>
                  </a:srgbClr>
                </a:solidFill>
                <a:latin typeface="Calibri" panose="020F0502020204030204"/>
              </a:rPr>
              <a:t>Phóng viên cho biết số lượng xe máy bán ra là bao nhiêu?</a:t>
            </a:r>
            <a:endParaRPr lang="en-US" sz="2800" b="1" dirty="0">
              <a:solidFill>
                <a:srgbClr val="5B9BD5">
                  <a:lumMod val="75000"/>
                </a:srgbClr>
              </a:solidFill>
              <a:latin typeface="Calibri" panose="020F0502020204030204"/>
            </a:endParaRPr>
          </a:p>
          <a:p>
            <a:pPr lvl="0" algn="ctr"/>
            <a:r>
              <a:rPr lang="vi-VN" sz="2800" b="1" dirty="0">
                <a:solidFill>
                  <a:srgbClr val="5B9BD5">
                    <a:lumMod val="75000"/>
                  </a:srgbClr>
                </a:solidFill>
                <a:latin typeface="Calibri" panose="020F0502020204030204"/>
              </a:rPr>
              <a:t>Rô-bốt cho biết số lượng xe máy bán ra là bao nhiêu?, </a:t>
            </a:r>
            <a:endParaRPr kumimoji="0" lang="vi-VN" sz="28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 name="TextBox 9"/>
          <p:cNvSpPr txBox="1"/>
          <p:nvPr/>
        </p:nvSpPr>
        <p:spPr>
          <a:xfrm>
            <a:off x="1428750" y="5622237"/>
            <a:ext cx="9696450" cy="715089"/>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Hai số trên giống và khác nhau ở điểm nào?”</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p:cNvSpPr txBox="1"/>
          <p:nvPr/>
        </p:nvSpPr>
        <p:spPr>
          <a:xfrm>
            <a:off x="5381625" y="666750"/>
            <a:ext cx="3114675" cy="707886"/>
          </a:xfrm>
          <a:prstGeom prst="rect">
            <a:avLst/>
          </a:prstGeom>
          <a:noFill/>
        </p:spPr>
        <p:txBody>
          <a:bodyPr wrap="square" rtlCol="0">
            <a:spAutoFit/>
          </a:bodyPr>
          <a:lstStyle/>
          <a:p>
            <a:r>
              <a:rPr lang="en-US" sz="4000" dirty="0"/>
              <a:t>2 712 615</a:t>
            </a:r>
          </a:p>
        </p:txBody>
      </p:sp>
      <p:cxnSp>
        <p:nvCxnSpPr>
          <p:cNvPr id="94" name="Straight Arrow Connector 93"/>
          <p:cNvCxnSpPr/>
          <p:nvPr/>
        </p:nvCxnSpPr>
        <p:spPr>
          <a:xfrm>
            <a:off x="6600825" y="1257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647950" y="1914525"/>
            <a:ext cx="7858125" cy="852190"/>
            <a:chOff x="2409825" y="2028825"/>
            <a:chExt cx="7858125" cy="852190"/>
          </a:xfrm>
        </p:grpSpPr>
        <p:cxnSp>
          <p:nvCxnSpPr>
            <p:cNvPr id="3" name="Straight Arrow Connector 2"/>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828924" y="2419350"/>
              <a:ext cx="1800225" cy="461665"/>
            </a:xfrm>
            <a:prstGeom prst="rect">
              <a:avLst/>
            </a:prstGeom>
            <a:noFill/>
          </p:spPr>
          <p:txBody>
            <a:bodyPr wrap="square" rtlCol="0">
              <a:spAutoFit/>
            </a:bodyPr>
            <a:lstStyle/>
            <a:p>
              <a:r>
                <a:rPr lang="en-US" sz="2400" dirty="0"/>
                <a:t>2 600 000</a:t>
              </a:r>
            </a:p>
          </p:txBody>
        </p:sp>
        <p:sp>
          <p:nvSpPr>
            <p:cNvPr id="97" name="TextBox 96"/>
            <p:cNvSpPr txBox="1"/>
            <p:nvPr/>
          </p:nvSpPr>
          <p:spPr>
            <a:xfrm>
              <a:off x="5495924" y="2381250"/>
              <a:ext cx="1800225" cy="461665"/>
            </a:xfrm>
            <a:prstGeom prst="rect">
              <a:avLst/>
            </a:prstGeom>
            <a:noFill/>
          </p:spPr>
          <p:txBody>
            <a:bodyPr wrap="square" rtlCol="0">
              <a:spAutoFit/>
            </a:bodyPr>
            <a:lstStyle/>
            <a:p>
              <a:r>
                <a:rPr lang="en-US" sz="2400" dirty="0"/>
                <a:t>2 700 000</a:t>
              </a:r>
            </a:p>
          </p:txBody>
        </p:sp>
        <p:sp>
          <p:nvSpPr>
            <p:cNvPr id="98" name="TextBox 97"/>
            <p:cNvSpPr txBox="1"/>
            <p:nvPr/>
          </p:nvSpPr>
          <p:spPr>
            <a:xfrm>
              <a:off x="8162924" y="2390775"/>
              <a:ext cx="1800225" cy="461665"/>
            </a:xfrm>
            <a:prstGeom prst="rect">
              <a:avLst/>
            </a:prstGeom>
            <a:noFill/>
          </p:spPr>
          <p:txBody>
            <a:bodyPr wrap="square" rtlCol="0">
              <a:spAutoFit/>
            </a:bodyPr>
            <a:lstStyle/>
            <a:p>
              <a:r>
                <a:rPr lang="en-US" sz="2400" dirty="0"/>
                <a:t>2 800 000</a:t>
              </a:r>
            </a:p>
          </p:txBody>
        </p:sp>
      </p:grpSp>
      <p:sp>
        <p:nvSpPr>
          <p:cNvPr id="101" name="TextBox 100"/>
          <p:cNvSpPr txBox="1"/>
          <p:nvPr/>
        </p:nvSpPr>
        <p:spPr>
          <a:xfrm>
            <a:off x="1619250" y="306001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Trên tia số, số 2 712 615 gần số 2 700 000 hơn hay gần số 2 800 000 hơn?</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2" name="TextBox 101"/>
          <p:cNvSpPr txBox="1"/>
          <p:nvPr/>
        </p:nvSpPr>
        <p:spPr>
          <a:xfrm>
            <a:off x="1638300" y="3088587"/>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Vậy khi làm tròn số 2 712 615 đến hàng trăm nghìn thì được số 2 700 000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3" name="Rectangle 102"/>
          <p:cNvSpPr/>
          <p:nvPr/>
        </p:nvSpPr>
        <p:spPr>
          <a:xfrm>
            <a:off x="1476375" y="3009900"/>
            <a:ext cx="10163175" cy="1666875"/>
          </a:xfrm>
          <a:prstGeom prst="rect">
            <a:avLst/>
          </a:prstGeom>
          <a:solidFill>
            <a:srgbClr val="AEE3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rPr>
              <a:t>Khi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đến</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trăm</a:t>
            </a:r>
            <a:r>
              <a:rPr lang="en-US" sz="3200" dirty="0">
                <a:solidFill>
                  <a:srgbClr val="002060"/>
                </a:solidFill>
              </a:rPr>
              <a:t> </a:t>
            </a:r>
            <a:r>
              <a:rPr lang="en-US" sz="3200" dirty="0" err="1">
                <a:solidFill>
                  <a:srgbClr val="002060"/>
                </a:solidFill>
              </a:rPr>
              <a:t>nghìn</a:t>
            </a:r>
            <a:r>
              <a:rPr lang="en-US" sz="3200" dirty="0">
                <a:solidFill>
                  <a:srgbClr val="002060"/>
                </a:solidFill>
              </a:rPr>
              <a:t>, ta so </a:t>
            </a:r>
            <a:r>
              <a:rPr lang="en-US" sz="3200" dirty="0" err="1">
                <a:solidFill>
                  <a:srgbClr val="002060"/>
                </a:solidFill>
              </a:rPr>
              <a:t>sánh</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 </a:t>
            </a:r>
            <a:r>
              <a:rPr lang="en-US" sz="3200" dirty="0" err="1">
                <a:solidFill>
                  <a:srgbClr val="002060"/>
                </a:solidFill>
              </a:rPr>
              <a:t>với</a:t>
            </a:r>
            <a:r>
              <a:rPr lang="en-US" sz="3200" dirty="0">
                <a:solidFill>
                  <a:srgbClr val="002060"/>
                </a:solidFill>
              </a:rPr>
              <a:t> 5. </a:t>
            </a:r>
            <a:r>
              <a:rPr lang="en-US" sz="3200" dirty="0" err="1">
                <a:solidFill>
                  <a:srgbClr val="002060"/>
                </a:solidFill>
              </a:rPr>
              <a:t>Nếu</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đó</a:t>
            </a:r>
            <a:r>
              <a:rPr lang="en-US" sz="3200" dirty="0">
                <a:solidFill>
                  <a:srgbClr val="002060"/>
                </a:solidFill>
              </a:rPr>
              <a:t> </a:t>
            </a:r>
            <a:r>
              <a:rPr lang="en-US" sz="3200" dirty="0" err="1">
                <a:solidFill>
                  <a:srgbClr val="002060"/>
                </a:solidFill>
              </a:rPr>
              <a:t>bé</a:t>
            </a:r>
            <a:r>
              <a:rPr lang="en-US" sz="3200" dirty="0">
                <a:solidFill>
                  <a:srgbClr val="002060"/>
                </a:solidFill>
              </a:rPr>
              <a:t> </a:t>
            </a:r>
            <a:r>
              <a:rPr lang="en-US" sz="3200" dirty="0" err="1">
                <a:solidFill>
                  <a:srgbClr val="002060"/>
                </a:solidFill>
              </a:rPr>
              <a:t>hơn</a:t>
            </a:r>
            <a:r>
              <a:rPr lang="en-US" sz="3200" dirty="0">
                <a:solidFill>
                  <a:srgbClr val="002060"/>
                </a:solidFill>
              </a:rPr>
              <a:t> 5 </a:t>
            </a:r>
            <a:r>
              <a:rPr lang="en-US" sz="3200" dirty="0" err="1">
                <a:solidFill>
                  <a:srgbClr val="002060"/>
                </a:solidFill>
              </a:rPr>
              <a:t>thì</a:t>
            </a:r>
            <a:r>
              <a:rPr lang="en-US" sz="3200" dirty="0">
                <a:solidFill>
                  <a:srgbClr val="002060"/>
                </a:solidFill>
              </a:rPr>
              <a:t> ta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xuống</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lại</a:t>
            </a:r>
            <a:r>
              <a:rPr lang="en-US" sz="3200" dirty="0">
                <a:solidFill>
                  <a:srgbClr val="002060"/>
                </a:solidFill>
              </a:rPr>
              <a:t> </a:t>
            </a:r>
            <a:r>
              <a:rPr lang="en-US" sz="3200" dirty="0" err="1">
                <a:solidFill>
                  <a:srgbClr val="002060"/>
                </a:solidFill>
              </a:rPr>
              <a:t>thì</a:t>
            </a:r>
            <a:r>
              <a:rPr lang="en-US" sz="3200" dirty="0">
                <a:solidFill>
                  <a:srgbClr val="002060"/>
                </a:solidFill>
              </a:rPr>
              <a:t>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lên</a:t>
            </a:r>
            <a:endParaRPr lang="en-US" sz="32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barn(inVertical)">
                                      <p:cBhvr>
                                        <p:cTn id="20" dur="500"/>
                                        <p:tgtEl>
                                          <p:spTgt spid="10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arn(inVertical)">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down)">
                                      <p:cBhvr>
                                        <p:cTn id="3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1" grpId="0" animBg="1"/>
      <p:bldP spid="102" grpId="0" animBg="1"/>
      <p:bldP spid="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581025" y="478737"/>
            <a:ext cx="1790700" cy="715089"/>
          </a:xfrm>
          <a:prstGeom prst="roundRect">
            <a:avLst/>
          </a:prstGeom>
          <a:solidFill>
            <a:schemeClr val="accent4">
              <a:lumMod val="40000"/>
              <a:lumOff val="60000"/>
            </a:schemeClr>
          </a:solidFill>
          <a:ln>
            <a:noFill/>
          </a:ln>
        </p:spPr>
        <p:txBody>
          <a:bodyPr wrap="square" rtlCol="0">
            <a:spAutoFit/>
          </a:bodyPr>
          <a:lstStyle/>
          <a:p>
            <a:pPr lvl="0" algn="ctr"/>
            <a:r>
              <a:rPr lang="en-US" sz="3600" b="1" dirty="0" err="1">
                <a:solidFill>
                  <a:srgbClr val="5B9BD5">
                    <a:lumMod val="75000"/>
                  </a:srgbClr>
                </a:solidFill>
                <a:latin typeface="Calibri" panose="020F0502020204030204"/>
              </a:rPr>
              <a:t>Ví</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dụ</a:t>
            </a:r>
            <a:r>
              <a:rPr lang="en-US" sz="3600" b="1" dirty="0">
                <a:solidFill>
                  <a:srgbClr val="5B9BD5">
                    <a:lumMod val="75000"/>
                  </a:srgbClr>
                </a:solidFill>
                <a:latin typeface="Calibri" panose="020F0502020204030204"/>
              </a:rPr>
              <a:t>:</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4" name="TextBox 3"/>
          <p:cNvSpPr txBox="1"/>
          <p:nvPr/>
        </p:nvSpPr>
        <p:spPr>
          <a:xfrm>
            <a:off x="6238875" y="1362075"/>
            <a:ext cx="3114675" cy="707886"/>
          </a:xfrm>
          <a:prstGeom prst="rect">
            <a:avLst/>
          </a:prstGeom>
          <a:noFill/>
        </p:spPr>
        <p:txBody>
          <a:bodyPr wrap="square" rtlCol="0">
            <a:spAutoFit/>
          </a:bodyPr>
          <a:lstStyle/>
          <a:p>
            <a:r>
              <a:rPr lang="en-US" sz="4000" dirty="0"/>
              <a:t>2 783 211</a:t>
            </a:r>
          </a:p>
        </p:txBody>
      </p:sp>
      <p:cxnSp>
        <p:nvCxnSpPr>
          <p:cNvPr id="6" name="Straight Arrow Connector 5"/>
          <p:cNvCxnSpPr/>
          <p:nvPr/>
        </p:nvCxnSpPr>
        <p:spPr>
          <a:xfrm>
            <a:off x="7743825" y="2019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71650" y="2543175"/>
            <a:ext cx="7858125" cy="852190"/>
            <a:chOff x="2409825" y="2028825"/>
            <a:chExt cx="7858125" cy="852190"/>
          </a:xfrm>
        </p:grpSpPr>
        <p:cxnSp>
          <p:nvCxnSpPr>
            <p:cNvPr id="8" name="Straight Arrow Connector 7"/>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28924" y="2419350"/>
              <a:ext cx="1800225" cy="461665"/>
            </a:xfrm>
            <a:prstGeom prst="rect">
              <a:avLst/>
            </a:prstGeom>
            <a:noFill/>
          </p:spPr>
          <p:txBody>
            <a:bodyPr wrap="square" rtlCol="0">
              <a:spAutoFit/>
            </a:bodyPr>
            <a:lstStyle/>
            <a:p>
              <a:r>
                <a:rPr lang="en-US" sz="2400" dirty="0"/>
                <a:t>2 600 000</a:t>
              </a:r>
            </a:p>
          </p:txBody>
        </p:sp>
        <p:sp>
          <p:nvSpPr>
            <p:cNvPr id="44" name="TextBox 43"/>
            <p:cNvSpPr txBox="1"/>
            <p:nvPr/>
          </p:nvSpPr>
          <p:spPr>
            <a:xfrm>
              <a:off x="5495924" y="2381250"/>
              <a:ext cx="1800225" cy="461665"/>
            </a:xfrm>
            <a:prstGeom prst="rect">
              <a:avLst/>
            </a:prstGeom>
            <a:noFill/>
          </p:spPr>
          <p:txBody>
            <a:bodyPr wrap="square" rtlCol="0">
              <a:spAutoFit/>
            </a:bodyPr>
            <a:lstStyle/>
            <a:p>
              <a:r>
                <a:rPr lang="en-US" sz="2400" dirty="0"/>
                <a:t>2 700 000</a:t>
              </a:r>
            </a:p>
          </p:txBody>
        </p:sp>
        <p:sp>
          <p:nvSpPr>
            <p:cNvPr id="45" name="TextBox 44"/>
            <p:cNvSpPr txBox="1"/>
            <p:nvPr/>
          </p:nvSpPr>
          <p:spPr>
            <a:xfrm>
              <a:off x="8162924" y="2390775"/>
              <a:ext cx="1800225" cy="461665"/>
            </a:xfrm>
            <a:prstGeom prst="rect">
              <a:avLst/>
            </a:prstGeom>
            <a:noFill/>
          </p:spPr>
          <p:txBody>
            <a:bodyPr wrap="square" rtlCol="0">
              <a:spAutoFit/>
            </a:bodyPr>
            <a:lstStyle/>
            <a:p>
              <a:r>
                <a:rPr lang="en-US" sz="2400" dirty="0"/>
                <a:t>2 800 000</a:t>
              </a:r>
            </a:p>
          </p:txBody>
        </p:sp>
      </p:grpSp>
      <p:sp>
        <p:nvSpPr>
          <p:cNvPr id="49" name="TextBox 48"/>
          <p:cNvSpPr txBox="1"/>
          <p:nvPr/>
        </p:nvSpPr>
        <p:spPr>
          <a:xfrm>
            <a:off x="1400175" y="357436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en-US" sz="3600" b="1" dirty="0">
                <a:solidFill>
                  <a:srgbClr val="5B9BD5">
                    <a:lumMod val="75000"/>
                  </a:srgbClr>
                </a:solidFill>
                <a:latin typeface="Calibri" panose="020F0502020204030204"/>
              </a:rPr>
              <a:t>Khi </a:t>
            </a:r>
            <a:r>
              <a:rPr lang="vi-VN" sz="3600" b="1" dirty="0">
                <a:solidFill>
                  <a:srgbClr val="5B9BD5">
                    <a:lumMod val="75000"/>
                  </a:srgbClr>
                </a:solidFill>
                <a:latin typeface="Calibri" panose="020F0502020204030204"/>
              </a:rPr>
              <a:t>làm tròn số 2 7</a:t>
            </a:r>
            <a:r>
              <a:rPr lang="en-US" sz="3600" b="1" dirty="0">
                <a:solidFill>
                  <a:srgbClr val="5B9BD5">
                    <a:lumMod val="75000"/>
                  </a:srgbClr>
                </a:solidFill>
                <a:latin typeface="Calibri" panose="020F0502020204030204"/>
              </a:rPr>
              <a:t>83</a:t>
            </a:r>
            <a:r>
              <a:rPr lang="vi-VN" sz="3600" b="1" dirty="0">
                <a:solidFill>
                  <a:srgbClr val="5B9BD5">
                    <a:lumMod val="75000"/>
                  </a:srgbClr>
                </a:solidFill>
                <a:latin typeface="Calibri" panose="020F0502020204030204"/>
              </a:rPr>
              <a:t> </a:t>
            </a:r>
            <a:r>
              <a:rPr lang="en-US" sz="3600" b="1" dirty="0">
                <a:solidFill>
                  <a:srgbClr val="5B9BD5">
                    <a:lumMod val="75000"/>
                  </a:srgbClr>
                </a:solidFill>
                <a:latin typeface="Calibri" panose="020F0502020204030204"/>
              </a:rPr>
              <a:t>211</a:t>
            </a:r>
            <a:r>
              <a:rPr lang="vi-VN" sz="3600" b="1" dirty="0">
                <a:solidFill>
                  <a:srgbClr val="5B9BD5">
                    <a:lumMod val="75000"/>
                  </a:srgbClr>
                </a:solidFill>
                <a:latin typeface="Calibri" panose="020F0502020204030204"/>
              </a:rPr>
              <a:t> đến hàng trăm nghìn thì được số 2 </a:t>
            </a:r>
            <a:r>
              <a:rPr lang="en-US" sz="3600" b="1" dirty="0">
                <a:solidFill>
                  <a:srgbClr val="5B9BD5">
                    <a:lumMod val="75000"/>
                  </a:srgbClr>
                </a:solidFill>
                <a:latin typeface="Calibri" panose="020F0502020204030204"/>
              </a:rPr>
              <a:t>8</a:t>
            </a:r>
            <a:r>
              <a:rPr lang="vi-VN" sz="3600" b="1" dirty="0">
                <a:solidFill>
                  <a:srgbClr val="5B9BD5">
                    <a:lumMod val="75000"/>
                  </a:srgbClr>
                </a:solidFill>
                <a:latin typeface="Calibri" panose="020F0502020204030204"/>
              </a:rPr>
              <a:t>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5708554" y="600075"/>
            <a:ext cx="608984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a:fillRect/>
          </a:stretch>
        </p:blipFill>
        <p:spPr>
          <a:xfrm>
            <a:off x="486359" y="-325207"/>
            <a:ext cx="4268520" cy="7026866"/>
          </a:xfrm>
          <a:prstGeom prst="rect">
            <a:avLst/>
          </a:prstGeom>
        </p:spPr>
      </p:pic>
      <p:grpSp>
        <p:nvGrpSpPr>
          <p:cNvPr id="10" name="Nhóm 28"/>
          <p:cNvGrpSpPr/>
          <p:nvPr/>
        </p:nvGrpSpPr>
        <p:grpSpPr>
          <a:xfrm>
            <a:off x="4754879" y="932326"/>
            <a:ext cx="6722746" cy="3458700"/>
            <a:chOff x="1139185" y="1145244"/>
            <a:chExt cx="7173783" cy="6901295"/>
          </a:xfrm>
        </p:grpSpPr>
        <p:sp>
          <p:nvSpPr>
            <p:cNvPr id="11" name="Bong bóng Lời nói: Hình chữ nhật với Góc Tròn 29"/>
            <p:cNvSpPr/>
            <p:nvPr/>
          </p:nvSpPr>
          <p:spPr>
            <a:xfrm>
              <a:off x="1139185" y="1145244"/>
              <a:ext cx="7173783" cy="6901295"/>
            </a:xfrm>
            <a:custGeom>
              <a:avLst/>
              <a:gdLst>
                <a:gd name="connsiteX0" fmla="*/ 0 w 7173783"/>
                <a:gd name="connsiteY0" fmla="*/ 1150239 h 6901295"/>
                <a:gd name="connsiteX1" fmla="*/ 1150239 w 7173783"/>
                <a:gd name="connsiteY1" fmla="*/ 0 h 6901295"/>
                <a:gd name="connsiteX2" fmla="*/ 1195631 w 7173783"/>
                <a:gd name="connsiteY2" fmla="*/ 0 h 6901295"/>
                <a:gd name="connsiteX3" fmla="*/ 1195631 w 7173783"/>
                <a:gd name="connsiteY3" fmla="*/ 0 h 6901295"/>
                <a:gd name="connsiteX4" fmla="*/ 2989076 w 7173783"/>
                <a:gd name="connsiteY4" fmla="*/ 0 h 6901295"/>
                <a:gd name="connsiteX5" fmla="*/ 6023544 w 7173783"/>
                <a:gd name="connsiteY5" fmla="*/ 0 h 6901295"/>
                <a:gd name="connsiteX6" fmla="*/ 7173783 w 7173783"/>
                <a:gd name="connsiteY6" fmla="*/ 1150239 h 6901295"/>
                <a:gd name="connsiteX7" fmla="*/ 7173783 w 7173783"/>
                <a:gd name="connsiteY7" fmla="*/ 4025755 h 6901295"/>
                <a:gd name="connsiteX8" fmla="*/ 7173783 w 7173783"/>
                <a:gd name="connsiteY8" fmla="*/ 4025755 h 6901295"/>
                <a:gd name="connsiteX9" fmla="*/ 7173783 w 7173783"/>
                <a:gd name="connsiteY9" fmla="*/ 5751079 h 6901295"/>
                <a:gd name="connsiteX10" fmla="*/ 7173783 w 7173783"/>
                <a:gd name="connsiteY10" fmla="*/ 5751056 h 6901295"/>
                <a:gd name="connsiteX11" fmla="*/ 6023544 w 7173783"/>
                <a:gd name="connsiteY11" fmla="*/ 6901295 h 6901295"/>
                <a:gd name="connsiteX12" fmla="*/ 2989076 w 7173783"/>
                <a:gd name="connsiteY12" fmla="*/ 6901295 h 6901295"/>
                <a:gd name="connsiteX13" fmla="*/ 1195631 w 7173783"/>
                <a:gd name="connsiteY13" fmla="*/ 6901295 h 6901295"/>
                <a:gd name="connsiteX14" fmla="*/ 1195631 w 7173783"/>
                <a:gd name="connsiteY14" fmla="*/ 6901295 h 6901295"/>
                <a:gd name="connsiteX15" fmla="*/ 1150239 w 7173783"/>
                <a:gd name="connsiteY15" fmla="*/ 6901295 h 6901295"/>
                <a:gd name="connsiteX16" fmla="*/ 0 w 7173783"/>
                <a:gd name="connsiteY16" fmla="*/ 5751056 h 6901295"/>
                <a:gd name="connsiteX17" fmla="*/ 0 w 7173783"/>
                <a:gd name="connsiteY17" fmla="*/ 5751079 h 6901295"/>
                <a:gd name="connsiteX18" fmla="*/ -423038 w 7173783"/>
                <a:gd name="connsiteY18" fmla="*/ 5121796 h 6901295"/>
                <a:gd name="connsiteX19" fmla="*/ 0 w 7173783"/>
                <a:gd name="connsiteY19" fmla="*/ 4025755 h 6901295"/>
                <a:gd name="connsiteX20" fmla="*/ 0 w 7173783"/>
                <a:gd name="connsiteY20" fmla="*/ 1150239 h 690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6901295" fill="none" extrusionOk="0">
                  <a:moveTo>
                    <a:pt x="0" y="1150239"/>
                  </a:moveTo>
                  <a:cubicBezTo>
                    <a:pt x="-43877" y="463094"/>
                    <a:pt x="454351" y="-110157"/>
                    <a:pt x="1150239" y="0"/>
                  </a:cubicBezTo>
                  <a:cubicBezTo>
                    <a:pt x="1167456" y="3583"/>
                    <a:pt x="1178445" y="385"/>
                    <a:pt x="1195631" y="0"/>
                  </a:cubicBezTo>
                  <a:lnTo>
                    <a:pt x="1195631" y="0"/>
                  </a:lnTo>
                  <a:cubicBezTo>
                    <a:pt x="1916721" y="39099"/>
                    <a:pt x="2742138" y="36401"/>
                    <a:pt x="2989076" y="0"/>
                  </a:cubicBezTo>
                  <a:cubicBezTo>
                    <a:pt x="4067595" y="169626"/>
                    <a:pt x="5271465" y="166819"/>
                    <a:pt x="6023544" y="0"/>
                  </a:cubicBezTo>
                  <a:cubicBezTo>
                    <a:pt x="6694077" y="-52898"/>
                    <a:pt x="7121162" y="476467"/>
                    <a:pt x="7173783" y="1150239"/>
                  </a:cubicBezTo>
                  <a:cubicBezTo>
                    <a:pt x="7068731" y="1810597"/>
                    <a:pt x="7342393" y="2937825"/>
                    <a:pt x="7173783" y="4025755"/>
                  </a:cubicBezTo>
                  <a:lnTo>
                    <a:pt x="7173783" y="4025755"/>
                  </a:lnTo>
                  <a:cubicBezTo>
                    <a:pt x="7263876" y="4765876"/>
                    <a:pt x="7281517" y="5177506"/>
                    <a:pt x="7173783" y="5751079"/>
                  </a:cubicBezTo>
                  <a:cubicBezTo>
                    <a:pt x="7173784" y="5751067"/>
                    <a:pt x="7173781" y="5751059"/>
                    <a:pt x="7173783" y="5751056"/>
                  </a:cubicBezTo>
                  <a:cubicBezTo>
                    <a:pt x="7270770" y="6310199"/>
                    <a:pt x="6683161" y="6964235"/>
                    <a:pt x="6023544" y="6901295"/>
                  </a:cubicBezTo>
                  <a:cubicBezTo>
                    <a:pt x="5386066" y="6824333"/>
                    <a:pt x="3959644" y="6872236"/>
                    <a:pt x="2989076" y="6901295"/>
                  </a:cubicBezTo>
                  <a:cubicBezTo>
                    <a:pt x="2457844" y="6884288"/>
                    <a:pt x="1832322" y="6867035"/>
                    <a:pt x="1195631" y="6901295"/>
                  </a:cubicBezTo>
                  <a:lnTo>
                    <a:pt x="1195631" y="6901295"/>
                  </a:lnTo>
                  <a:cubicBezTo>
                    <a:pt x="1182463" y="6898664"/>
                    <a:pt x="1160010" y="6898812"/>
                    <a:pt x="1150239" y="6901295"/>
                  </a:cubicBezTo>
                  <a:cubicBezTo>
                    <a:pt x="448945" y="6922099"/>
                    <a:pt x="739" y="6402839"/>
                    <a:pt x="0" y="5751056"/>
                  </a:cubicBezTo>
                  <a:cubicBezTo>
                    <a:pt x="-1" y="5751063"/>
                    <a:pt x="-1" y="5751072"/>
                    <a:pt x="0" y="5751079"/>
                  </a:cubicBezTo>
                  <a:cubicBezTo>
                    <a:pt x="-117417" y="5584360"/>
                    <a:pt x="-347455" y="5186912"/>
                    <a:pt x="-423038" y="5121796"/>
                  </a:cubicBezTo>
                  <a:cubicBezTo>
                    <a:pt x="-417812" y="4972110"/>
                    <a:pt x="-96327" y="4386516"/>
                    <a:pt x="0" y="4025755"/>
                  </a:cubicBezTo>
                  <a:cubicBezTo>
                    <a:pt x="85667" y="3351105"/>
                    <a:pt x="-27555" y="1682483"/>
                    <a:pt x="0" y="1150239"/>
                  </a:cubicBezTo>
                  <a:close/>
                </a:path>
                <a:path w="7173783" h="6901295" stroke="0" extrusionOk="0">
                  <a:moveTo>
                    <a:pt x="0" y="1150239"/>
                  </a:moveTo>
                  <a:cubicBezTo>
                    <a:pt x="86864" y="525295"/>
                    <a:pt x="443705" y="-95895"/>
                    <a:pt x="1150239" y="0"/>
                  </a:cubicBezTo>
                  <a:cubicBezTo>
                    <a:pt x="1168565" y="-1142"/>
                    <a:pt x="1176783" y="2740"/>
                    <a:pt x="1195631" y="0"/>
                  </a:cubicBezTo>
                  <a:lnTo>
                    <a:pt x="1195631" y="0"/>
                  </a:lnTo>
                  <a:cubicBezTo>
                    <a:pt x="1499881" y="7351"/>
                    <a:pt x="2348502" y="-25425"/>
                    <a:pt x="2989076" y="0"/>
                  </a:cubicBezTo>
                  <a:cubicBezTo>
                    <a:pt x="3965402" y="117495"/>
                    <a:pt x="5284435" y="-81622"/>
                    <a:pt x="6023544" y="0"/>
                  </a:cubicBezTo>
                  <a:cubicBezTo>
                    <a:pt x="6601158" y="-23202"/>
                    <a:pt x="7241404" y="530430"/>
                    <a:pt x="7173783" y="1150239"/>
                  </a:cubicBezTo>
                  <a:cubicBezTo>
                    <a:pt x="7132282" y="2144477"/>
                    <a:pt x="7302418" y="3735154"/>
                    <a:pt x="7173783" y="4025755"/>
                  </a:cubicBezTo>
                  <a:lnTo>
                    <a:pt x="7173783" y="4025755"/>
                  </a:lnTo>
                  <a:cubicBezTo>
                    <a:pt x="7018703" y="4398548"/>
                    <a:pt x="7084831" y="5530361"/>
                    <a:pt x="7173783" y="5751079"/>
                  </a:cubicBezTo>
                  <a:cubicBezTo>
                    <a:pt x="7173781" y="5751076"/>
                    <a:pt x="7173782" y="5751058"/>
                    <a:pt x="7173783" y="5751056"/>
                  </a:cubicBezTo>
                  <a:cubicBezTo>
                    <a:pt x="7216241" y="6333494"/>
                    <a:pt x="6590058" y="6896140"/>
                    <a:pt x="6023544" y="6901295"/>
                  </a:cubicBezTo>
                  <a:cubicBezTo>
                    <a:pt x="4630265" y="6756211"/>
                    <a:pt x="3678567" y="6936374"/>
                    <a:pt x="2989076" y="6901295"/>
                  </a:cubicBezTo>
                  <a:cubicBezTo>
                    <a:pt x="2198558" y="6940385"/>
                    <a:pt x="1678911" y="6862629"/>
                    <a:pt x="1195631" y="6901295"/>
                  </a:cubicBezTo>
                  <a:lnTo>
                    <a:pt x="1195631" y="6901295"/>
                  </a:lnTo>
                  <a:cubicBezTo>
                    <a:pt x="1189456" y="6897881"/>
                    <a:pt x="1165786" y="6897291"/>
                    <a:pt x="1150239" y="6901295"/>
                  </a:cubicBezTo>
                  <a:cubicBezTo>
                    <a:pt x="499688" y="6894764"/>
                    <a:pt x="44882" y="6358651"/>
                    <a:pt x="0" y="5751056"/>
                  </a:cubicBezTo>
                  <a:cubicBezTo>
                    <a:pt x="-1" y="5751059"/>
                    <a:pt x="-1" y="5751075"/>
                    <a:pt x="0" y="5751079"/>
                  </a:cubicBezTo>
                  <a:cubicBezTo>
                    <a:pt x="-50639" y="5625019"/>
                    <a:pt x="-382804" y="5250512"/>
                    <a:pt x="-423038" y="5121796"/>
                  </a:cubicBezTo>
                  <a:cubicBezTo>
                    <a:pt x="-382138" y="4754875"/>
                    <a:pt x="-153085" y="4412856"/>
                    <a:pt x="0" y="4025755"/>
                  </a:cubicBezTo>
                  <a:cubicBezTo>
                    <a:pt x="-50189" y="2653593"/>
                    <a:pt x="-24614" y="1777768"/>
                    <a:pt x="0" y="1150239"/>
                  </a:cubicBezTo>
                  <a:close/>
                </a:path>
              </a:pathLst>
            </a:cu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 name="Text Placeholder 7"/>
            <p:cNvSpPr txBox="1"/>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defRPr/>
              </a:pP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đang</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muốn</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mở</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một</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cửa</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hàng</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ăn</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mở</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cửa</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tuyển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dụng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đầu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bếp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bằng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cùng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giải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quyết</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bài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tập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sau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defRPr/>
              </a:pPr>
              <a:endParaRPr kumimoji="0" lang="en-US" altLang="zh-CN" sz="37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par>
                                <p:cTn id="16" presetID="10"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450847" y="447606"/>
            <a:ext cx="11026778" cy="757670"/>
            <a:chOff x="450847" y="447606"/>
            <a:chExt cx="11026778" cy="757670"/>
          </a:xfrm>
        </p:grpSpPr>
        <p:grpSp>
          <p:nvGrpSpPr>
            <p:cNvPr id="3" name="Group 2"/>
            <p:cNvGrpSpPr/>
            <p:nvPr/>
          </p:nvGrpSpPr>
          <p:grpSpPr>
            <a:xfrm>
              <a:off x="450847" y="447606"/>
              <a:ext cx="772160" cy="757670"/>
              <a:chOff x="667518" y="406400"/>
              <a:chExt cx="772160" cy="757670"/>
            </a:xfrm>
            <a:solidFill>
              <a:srgbClr val="00B0F0"/>
            </a:solidFill>
          </p:grpSpPr>
          <p:sp>
            <p:nvSpPr>
              <p:cNvPr id="7"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 name="TextBox 3"/>
            <p:cNvSpPr txBox="1"/>
            <p:nvPr/>
          </p:nvSpPr>
          <p:spPr>
            <a:xfrm>
              <a:off x="1223007" y="472967"/>
              <a:ext cx="102546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0" i="0" dirty="0" err="1">
                  <a:solidFill>
                    <a:srgbClr val="000000"/>
                  </a:solidFill>
                  <a:effectLst/>
                </a:rPr>
                <a:t>Làm</a:t>
              </a:r>
              <a:r>
                <a:rPr lang="en-US" sz="4000" b="0" i="0" dirty="0">
                  <a:solidFill>
                    <a:srgbClr val="000000"/>
                  </a:solidFill>
                  <a:effectLst/>
                </a:rPr>
                <a:t> </a:t>
              </a:r>
              <a:r>
                <a:rPr lang="en-US" sz="4000" b="0" i="0" dirty="0" err="1">
                  <a:solidFill>
                    <a:srgbClr val="000000"/>
                  </a:solidFill>
                  <a:effectLst/>
                </a:rPr>
                <a:t>tròn</a:t>
              </a:r>
              <a:r>
                <a:rPr lang="en-US" sz="4000" b="0" i="0" dirty="0">
                  <a:solidFill>
                    <a:srgbClr val="000000"/>
                  </a:solidFill>
                  <a:effectLst/>
                </a:rPr>
                <a:t> </a:t>
              </a:r>
              <a:r>
                <a:rPr lang="en-US" sz="4000" b="0" i="0" dirty="0" err="1">
                  <a:solidFill>
                    <a:srgbClr val="000000"/>
                  </a:solidFill>
                  <a:effectLst/>
                </a:rPr>
                <a:t>các</a:t>
              </a:r>
              <a:r>
                <a:rPr lang="en-US" sz="4000" b="0" i="0" dirty="0">
                  <a:solidFill>
                    <a:srgbClr val="000000"/>
                  </a:solidFill>
                  <a:effectLst/>
                </a:rPr>
                <a:t> </a:t>
              </a:r>
              <a:r>
                <a:rPr lang="en-US" sz="4000" b="0" i="0" dirty="0" err="1">
                  <a:solidFill>
                    <a:srgbClr val="000000"/>
                  </a:solidFill>
                  <a:effectLst/>
                </a:rPr>
                <a:t>mặt</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sau</a:t>
              </a:r>
              <a:r>
                <a:rPr lang="en-US" sz="4000" b="0" i="0" dirty="0">
                  <a:solidFill>
                    <a:srgbClr val="000000"/>
                  </a:solidFill>
                  <a:effectLst/>
                </a:rPr>
                <a:t> </a:t>
              </a:r>
              <a:r>
                <a:rPr lang="en-US" sz="4000" b="0" i="0" dirty="0" err="1">
                  <a:solidFill>
                    <a:srgbClr val="000000"/>
                  </a:solidFill>
                  <a:effectLst/>
                </a:rPr>
                <a:t>đến</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trăm</a:t>
              </a:r>
              <a:r>
                <a:rPr lang="en-US" sz="4000" b="0" i="0" dirty="0">
                  <a:solidFill>
                    <a:srgbClr val="000000"/>
                  </a:solidFill>
                  <a:effectLst/>
                </a:rPr>
                <a:t> </a:t>
              </a:r>
              <a:r>
                <a:rPr lang="en-US" sz="4000" b="0" i="0" dirty="0" err="1">
                  <a:solidFill>
                    <a:srgbClr val="000000"/>
                  </a:solidFill>
                  <a:effectLst/>
                </a:rPr>
                <a:t>nghìn</a:t>
              </a:r>
              <a:r>
                <a:rPr lang="en-US" sz="4000" b="0" i="0" dirty="0">
                  <a:solidFill>
                    <a:srgbClr val="000000"/>
                  </a:solidFill>
                  <a:effectLst/>
                </a:rPr>
                <a:t>.</a:t>
              </a:r>
              <a:endParaRPr kumimoji="0" lang="vi-VN" sz="4000" b="1" i="0" u="none" strike="noStrike" kern="1200" cap="none" spc="0" normalizeH="0" baseline="0" noProof="0" dirty="0">
                <a:ln>
                  <a:noFill/>
                </a:ln>
                <a:solidFill>
                  <a:prstClr val="black"/>
                </a:solidFill>
                <a:effectLst/>
                <a:uLnTx/>
                <a:uFillTx/>
                <a:ea typeface="+mn-ea"/>
                <a:cs typeface="+mn-cs"/>
              </a:endParaRPr>
            </a:p>
          </p:txBody>
        </p:sp>
      </p:grpSp>
      <p:pic>
        <p:nvPicPr>
          <p:cNvPr id="12" name="Picture 11"/>
          <p:cNvPicPr>
            <a:picLocks noChangeAspect="1"/>
          </p:cNvPicPr>
          <p:nvPr/>
        </p:nvPicPr>
        <p:blipFill>
          <a:blip r:embed="rId3"/>
          <a:stretch>
            <a:fillRect/>
          </a:stretch>
        </p:blipFill>
        <p:spPr>
          <a:xfrm>
            <a:off x="2252662" y="1147762"/>
            <a:ext cx="7115175" cy="2085975"/>
          </a:xfrm>
          <a:prstGeom prst="rect">
            <a:avLst/>
          </a:prstGeom>
        </p:spPr>
      </p:pic>
      <p:sp>
        <p:nvSpPr>
          <p:cNvPr id="13" name="TextBox 12"/>
          <p:cNvSpPr txBox="1"/>
          <p:nvPr/>
        </p:nvSpPr>
        <p:spPr>
          <a:xfrm>
            <a:off x="2276475" y="34339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18 490</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4" name="Straight Arrow Connector 13"/>
          <p:cNvCxnSpPr/>
          <p:nvPr/>
        </p:nvCxnSpPr>
        <p:spPr>
          <a:xfrm>
            <a:off x="4357206" y="37387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2956" y="31862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9 &gt; 5</a:t>
            </a:r>
          </a:p>
        </p:txBody>
      </p:sp>
      <p:sp>
        <p:nvSpPr>
          <p:cNvPr id="17" name="TextBox 16"/>
          <p:cNvSpPr txBox="1"/>
          <p:nvPr/>
        </p:nvSpPr>
        <p:spPr>
          <a:xfrm>
            <a:off x="4300055" y="37196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p:cNvSpPr txBox="1"/>
          <p:nvPr/>
        </p:nvSpPr>
        <p:spPr>
          <a:xfrm>
            <a:off x="6986105" y="3491073"/>
            <a:ext cx="2910369" cy="584775"/>
          </a:xfrm>
          <a:prstGeom prst="rect">
            <a:avLst/>
          </a:prstGeom>
          <a:noFill/>
        </p:spPr>
        <p:txBody>
          <a:bodyPr wrap="square" rtlCol="0">
            <a:spAutoFit/>
          </a:bodyPr>
          <a:lstStyle/>
          <a:p>
            <a:pPr lvl="0">
              <a:defRPr/>
            </a:pPr>
            <a:r>
              <a:rPr lang="en-US" sz="3200" b="1">
                <a:solidFill>
                  <a:srgbClr val="FF0000"/>
                </a:solidFill>
              </a:rPr>
              <a:t> 18 500 000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p:cNvSpPr txBox="1"/>
          <p:nvPr/>
        </p:nvSpPr>
        <p:spPr>
          <a:xfrm>
            <a:off x="2219325" y="45388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2 125 000</a:t>
            </a:r>
          </a:p>
        </p:txBody>
      </p:sp>
      <p:cxnSp>
        <p:nvCxnSpPr>
          <p:cNvPr id="24" name="Straight Arrow Connector 23"/>
          <p:cNvCxnSpPr/>
          <p:nvPr/>
        </p:nvCxnSpPr>
        <p:spPr>
          <a:xfrm>
            <a:off x="4300056" y="48436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85806" y="42911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2 &lt; 5</a:t>
            </a:r>
          </a:p>
        </p:txBody>
      </p:sp>
      <p:sp>
        <p:nvSpPr>
          <p:cNvPr id="26" name="TextBox 25"/>
          <p:cNvSpPr txBox="1"/>
          <p:nvPr/>
        </p:nvSpPr>
        <p:spPr>
          <a:xfrm>
            <a:off x="4242905" y="48245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7" name="TextBox 26"/>
          <p:cNvSpPr txBox="1"/>
          <p:nvPr/>
        </p:nvSpPr>
        <p:spPr>
          <a:xfrm>
            <a:off x="6928955" y="4595973"/>
            <a:ext cx="2910369" cy="584775"/>
          </a:xfrm>
          <a:prstGeom prst="rect">
            <a:avLst/>
          </a:prstGeom>
          <a:noFill/>
        </p:spPr>
        <p:txBody>
          <a:bodyPr wrap="square" rtlCol="0">
            <a:spAutoFit/>
          </a:bodyPr>
          <a:lstStyle/>
          <a:p>
            <a:pPr lvl="0">
              <a:defRPr/>
            </a:pPr>
            <a:r>
              <a:rPr lang="en-US" sz="3200" b="1" dirty="0">
                <a:solidFill>
                  <a:srgbClr val="FF0000"/>
                </a:solidFill>
              </a:rPr>
              <a:t>  2 100 000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p:cNvSpPr txBox="1"/>
          <p:nvPr/>
        </p:nvSpPr>
        <p:spPr>
          <a:xfrm>
            <a:off x="2286000" y="5577048"/>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2 890 000</a:t>
            </a:r>
          </a:p>
        </p:txBody>
      </p:sp>
      <p:cxnSp>
        <p:nvCxnSpPr>
          <p:cNvPr id="36" name="Straight Arrow Connector 35"/>
          <p:cNvCxnSpPr/>
          <p:nvPr/>
        </p:nvCxnSpPr>
        <p:spPr>
          <a:xfrm>
            <a:off x="4366731" y="588184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52481" y="53293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rPr>
              <a:t> 9 </a:t>
            </a:r>
            <a:r>
              <a:rPr lang="en-US" sz="3200" b="1" dirty="0">
                <a:solidFill>
                  <a:srgbClr val="FF0000"/>
                </a:solidFill>
                <a:latin typeface="Calibri" panose="020F0502020204030204"/>
              </a:rPr>
              <a:t>&gt;</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a:t>
            </a:r>
          </a:p>
        </p:txBody>
      </p:sp>
      <p:sp>
        <p:nvSpPr>
          <p:cNvPr id="38" name="TextBox 37"/>
          <p:cNvSpPr txBox="1"/>
          <p:nvPr/>
        </p:nvSpPr>
        <p:spPr>
          <a:xfrm>
            <a:off x="4309580" y="586279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9" name="TextBox 38"/>
          <p:cNvSpPr txBox="1"/>
          <p:nvPr/>
        </p:nvSpPr>
        <p:spPr>
          <a:xfrm>
            <a:off x="6995630" y="5634198"/>
            <a:ext cx="2910369" cy="584775"/>
          </a:xfrm>
          <a:prstGeom prst="rect">
            <a:avLst/>
          </a:prstGeom>
          <a:noFill/>
        </p:spPr>
        <p:txBody>
          <a:bodyPr wrap="square" rtlCol="0">
            <a:spAutoFit/>
          </a:bodyPr>
          <a:lstStyle/>
          <a:p>
            <a:pPr lvl="0">
              <a:defRPr/>
            </a:pPr>
            <a:r>
              <a:rPr lang="en-US" sz="3200" b="1" dirty="0">
                <a:solidFill>
                  <a:srgbClr val="FF0000"/>
                </a:solidFill>
              </a:rPr>
              <a:t>  2 900 000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fade">
                                      <p:cBhvr>
                                        <p:cTn id="57" dur="5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xEl>
                                              <p:pRg st="0" end="0"/>
                                            </p:txEl>
                                          </p:spTgt>
                                        </p:tgtEl>
                                        <p:attrNameLst>
                                          <p:attrName>style.visibility</p:attrName>
                                        </p:attrNameLst>
                                      </p:cBhvr>
                                      <p:to>
                                        <p:strVal val="visible"/>
                                      </p:to>
                                    </p:set>
                                    <p:animEffect transition="in" filter="fade">
                                      <p:cBhvr>
                                        <p:cTn id="82" dur="500"/>
                                        <p:tgtEl>
                                          <p:spTgt spid="3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animEffect transition="in" filter="fade">
                                      <p:cBhvr>
                                        <p:cTn id="8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540</Words>
  <Application>Microsoft Office PowerPoint</Application>
  <PresentationFormat>Widescreen</PresentationFormat>
  <Paragraphs>88</Paragraphs>
  <Slides>18</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等线</vt:lpstr>
      <vt:lpstr>LNTH-LuoLuoNotangYuanTi 1</vt:lpstr>
      <vt:lpstr>UTM Cookies</vt:lpstr>
      <vt:lpstr>UTM Edwardian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2023-08-06T23:48:00Z</dcterms:created>
  <dcterms:modified xsi:type="dcterms:W3CDTF">2023-11-02T00:05:50Z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344657844B7E4FCCB06A2FE31959FFE0</vt:lpwstr>
  </property>
  <property fmtid="{D5CDD505-2E9C-101B-9397-08002B2CF9AE}" pid="3" name="KSOProductBuildVer">
    <vt:lpwstr>1033-11.2.0.11537</vt:lpwstr>
  </property>
</Properties>
</file>