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89" r:id="rId2"/>
    <p:sldId id="484" r:id="rId3"/>
    <p:sldId id="324" r:id="rId4"/>
    <p:sldId id="296" r:id="rId5"/>
    <p:sldId id="478" r:id="rId6"/>
    <p:sldId id="302" r:id="rId7"/>
    <p:sldId id="488" r:id="rId8"/>
    <p:sldId id="451" r:id="rId9"/>
    <p:sldId id="452" r:id="rId10"/>
    <p:sldId id="453" r:id="rId11"/>
    <p:sldId id="490" r:id="rId12"/>
    <p:sldId id="285" r:id="rId13"/>
    <p:sldId id="481" r:id="rId14"/>
    <p:sldId id="480" r:id="rId15"/>
    <p:sldId id="479" r:id="rId16"/>
    <p:sldId id="286" r:id="rId17"/>
    <p:sldId id="485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BACAB-9E1E-4394-882F-DCCD578B72C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B6509-EF3A-402D-8350-64E28CF88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9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2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7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nhận xét phần đọc của cả lớp</a:t>
            </a:r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6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18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237C0-8FBC-5C9A-76AE-D3DFC7352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CE4F8-3CF4-2552-DCD9-58963DACA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D6BD3-A541-C8EA-6E2F-540F21C9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B6883-36E9-30B8-2B1B-E74D7059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EC859-E3B3-7478-173B-C78AEFC1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7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2685D-8371-1289-FD14-F91BAE46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03AA1-328D-5BE2-A6EA-760B167E5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AD8E-4873-E113-4CA4-10F6B071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28085-1742-9410-44B4-351143D3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05F4E-2BC3-FA6B-8F11-486B2C82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0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9D3C1-8024-572C-2108-29FDDCF89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CC9D2-8CF4-08AB-BF57-010679FFD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5C959-E20D-D25A-00BF-CD67BB51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4117B-981A-772F-1693-B946116D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E1CB0-3E00-092A-C20E-BA7A668E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99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1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61" lvl="0" indent="-40537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596">
                <a:latin typeface="Nunito"/>
                <a:ea typeface="Nunito"/>
                <a:cs typeface="Nunito"/>
                <a:sym typeface="Nunito"/>
              </a:defRPr>
            </a:lvl1pPr>
            <a:lvl2pPr marL="1216121" lvl="1" indent="-40537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4182" lvl="2" indent="-40537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2243" lvl="3" indent="-40537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0304" lvl="4" indent="-40537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48365" lvl="5" indent="-40537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56426" lvl="6" indent="-40537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64487" lvl="7" indent="-40537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72548" lvl="8" indent="-40537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4436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2023/3/8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1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26816-2E3C-4E71-BB76-5082B424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938E2-425B-A6C0-8636-74C25D69D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76913-6440-8056-6FD7-430F9568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A840-92F4-1B80-70E6-A1147C2C2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5A4EE-EB45-FF66-61D7-ECBB176F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7D08-9712-90D6-8E89-A81DF94B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211D8-A0D3-6A58-7E62-F78D56E90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74DD2-A216-EDBA-164A-EC4929A7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B516-C360-DDE7-B162-41B77D4D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30E88-E612-A087-099B-C690D1F7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0381-1A78-3D92-31A6-D5B9AAEB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B5F25-D31C-5098-53CE-CC5665359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DB201-834E-71F0-6EFD-537512B8E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42BDE-6584-26C0-D144-EF5F9004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15108-CECF-A385-E532-AAF52913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2B061-430D-9ACE-F192-8C5310A4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0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BBA4-1ACD-35E8-EBC6-23A6DC4A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8F1FD-9EA0-E9E4-3B51-66315D517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C3274-7C3B-5D8C-3E67-7241A97D4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4818E-4C81-6E3E-A956-A37122453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B37D8-B6BA-42BD-BE7B-EC41CA0BA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67DC4-FF37-6656-6B75-7D90795F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4421BF-B85F-35B1-A6F2-EC94EB7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B359C-E60A-028D-FFBE-B458992E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0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EED5-75AF-02A2-25E1-86B96D9B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6AF4-5B23-5B7A-4568-1D139542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DFC91-FCD9-73DB-4B2C-E5609D864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5BDF8-C521-9960-1C3E-434CFB4E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1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E66146-E52A-ECF6-8956-A6FD8A68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B7100-544B-0B17-D825-667B4CC2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755C4-473E-9B73-C6B9-B1D0B060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7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9A56-36FF-659E-C422-888C6E47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6C6A-021B-E872-CD60-BD6F2B799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8A6A6-FB4A-7540-608A-3026DC17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19856-9353-7208-F200-26134ADC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B811F-FD57-7625-0B6F-AB938B46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FEC20-59AF-0DC7-091E-46FB324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2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D5B0-8C55-32C7-1008-5468040C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9DD10-D042-4C9D-176D-6749F430C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58B8A-906F-3C69-BCE5-F8F833F65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57934-7510-8C8C-0F27-9566C5B8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79F5-1C1F-41ED-9107-83BC065349B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501AA-38F0-B950-73C7-973DDD39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FDD07-3D63-7601-318D-8D2C880B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DDB89-CAB9-491E-B9F6-5AEA310B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0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D1FB0-3386-CDA9-67D5-298D9973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654E5-F7C7-15DE-CAC4-0D6853482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F1980-DE80-BEF3-8F51-ECF6E339D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79F5-1C1F-41ED-9107-83BC065349B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AB495-21BE-4569-4E9A-513CE1C0D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AE452-56C2-60A8-2A1F-AB9788340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DDB89-CAB9-491E-B9F6-5AEA310B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4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Pictur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755" y="1150476"/>
            <a:ext cx="1600200" cy="14160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7" descr="Pictur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487" y="1168833"/>
            <a:ext cx="1600200" cy="14160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300" name="Text Box 12"/>
          <p:cNvSpPr txBox="1"/>
          <p:nvPr/>
        </p:nvSpPr>
        <p:spPr>
          <a:xfrm>
            <a:off x="3105151" y="3714751"/>
            <a:ext cx="5715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9900FF"/>
                </a:solidFill>
                <a:latin typeface=".VnExoticH" pitchFamily="34" charset="0"/>
              </a:rPr>
              <a:t> </a:t>
            </a:r>
            <a:endParaRPr lang="en-US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2055" name="Text Box 19"/>
          <p:cNvSpPr txBox="1"/>
          <p:nvPr/>
        </p:nvSpPr>
        <p:spPr>
          <a:xfrm>
            <a:off x="3657600" y="5359401"/>
            <a:ext cx="48768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2057" name="WordArt 3"/>
          <p:cNvSpPr>
            <a:spLocks noTextEdit="1"/>
          </p:cNvSpPr>
          <p:nvPr/>
        </p:nvSpPr>
        <p:spPr>
          <a:xfrm>
            <a:off x="286255" y="2756925"/>
            <a:ext cx="11633012" cy="8638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72"/>
              </a:avLst>
            </a:prstTxWarp>
            <a:normAutofit/>
          </a:bodyPr>
          <a:lstStyle/>
          <a:p>
            <a:pPr algn="ctr"/>
            <a:r>
              <a:rPr lang="en-US" sz="32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14: Học nghề (tiết 1,2)</a:t>
            </a:r>
          </a:p>
        </p:txBody>
      </p:sp>
      <p:pic>
        <p:nvPicPr>
          <p:cNvPr id="2058" name="Picture 5" descr="Bauernba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7" y="6453187"/>
            <a:ext cx="12101971" cy="404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Rectangle 36"/>
          <p:cNvSpPr/>
          <p:nvPr/>
        </p:nvSpPr>
        <p:spPr>
          <a:xfrm>
            <a:off x="0" y="25400"/>
            <a:ext cx="1219200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03061" y="5851536"/>
            <a:ext cx="6224910" cy="61555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kern="1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Giáo</a:t>
            </a:r>
            <a:r>
              <a:rPr lang="en-US" sz="3400" b="1" kern="1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400" b="1" kern="1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viên</a:t>
            </a:r>
            <a:r>
              <a:rPr lang="en-US" sz="3400" b="1" kern="1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en-US" sz="3400" b="1" kern="1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Nguyễn</a:t>
            </a:r>
            <a:r>
              <a:rPr lang="en-US" sz="3400" b="1" kern="1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400" b="1" kern="1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Thị</a:t>
            </a:r>
            <a:r>
              <a:rPr lang="en-US" sz="3400" b="1" kern="1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Kim </a:t>
            </a:r>
            <a:r>
              <a:rPr lang="en-US" sz="3400" b="1" kern="1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Huệ</a:t>
            </a:r>
            <a:endParaRPr lang="en-US" sz="3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 descr="Pictur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4756149"/>
            <a:ext cx="1600200" cy="14160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7" descr="Pictur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75" y="5336656"/>
            <a:ext cx="1600200" cy="141605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" name="Group 19"/>
          <p:cNvGrpSpPr/>
          <p:nvPr/>
        </p:nvGrpSpPr>
        <p:grpSpPr bwMode="auto">
          <a:xfrm>
            <a:off x="5091496" y="1508788"/>
            <a:ext cx="1772589" cy="1054433"/>
            <a:chOff x="5225" y="9335"/>
            <a:chExt cx="2520" cy="1750"/>
          </a:xfrm>
        </p:grpSpPr>
        <p:sp>
          <p:nvSpPr>
            <p:cNvPr id="2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35" tIns="45719" rIns="91435" bIns="45719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>
                <a:cs typeface="Arial" panose="020B0604020202020204" pitchFamily="34" charset="0"/>
              </a:endParaRPr>
            </a:p>
          </p:txBody>
        </p:sp>
        <p:pic>
          <p:nvPicPr>
            <p:cNvPr id="22" name="Picture 21" descr="cosmo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BOOK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BOOK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QUILLPE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9" rIns="91435" bIns="45719"/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800" b="1">
                  <a:solidFill>
                    <a:schemeClr val="tx1"/>
                  </a:solidFill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sz="48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9" rIns="91435" bIns="45719"/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4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9" rIns="91435" bIns="45719"/>
            <a:lstStyle>
              <a:lvl1pPr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sz="4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" name="Picture 54" descr="Bellcoll">
            <a:extLst>
              <a:ext uri="{FF2B5EF4-FFF2-40B4-BE49-F238E27FC236}">
                <a16:creationId xmlns:a16="http://schemas.microsoft.com/office/drawing/2014/main" id="{3BCA23A0-7086-EE1A-5E3D-D62880B8D9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" y="-46009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" descr="Bellcoll">
            <a:extLst>
              <a:ext uri="{FF2B5EF4-FFF2-40B4-BE49-F238E27FC236}">
                <a16:creationId xmlns:a16="http://schemas.microsoft.com/office/drawing/2014/main" id="{089D77CC-C4D4-5FD4-F9C6-FE00D9F319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039" y="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FE8F2055-D394-1115-5E47-86C62A978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462" y="2651468"/>
            <a:ext cx="428625" cy="590293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7">
            <a:extLst>
              <a:ext uri="{FF2B5EF4-FFF2-40B4-BE49-F238E27FC236}">
                <a16:creationId xmlns:a16="http://schemas.microsoft.com/office/drawing/2014/main" id="{3B42B18F-5D95-B361-3F1B-5B0A11C9F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1" y="2051050"/>
            <a:ext cx="2348763" cy="539751"/>
          </a:xfrm>
          <a:prstGeom prst="star4">
            <a:avLst>
              <a:gd name="adj" fmla="val 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2771EDB4-429C-B3A8-FF70-0F2C63E65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55" y="2663223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1">
            <a:extLst>
              <a:ext uri="{FF2B5EF4-FFF2-40B4-BE49-F238E27FC236}">
                <a16:creationId xmlns:a16="http://schemas.microsoft.com/office/drawing/2014/main" id="{20264CFB-CD26-5AA3-C89D-91D75349A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2" y="3956050"/>
            <a:ext cx="493713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3">
            <a:extLst>
              <a:ext uri="{FF2B5EF4-FFF2-40B4-BE49-F238E27FC236}">
                <a16:creationId xmlns:a16="http://schemas.microsoft.com/office/drawing/2014/main" id="{59923D22-9920-C62F-6C34-DB0BA7E99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2" y="319405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05D82-D5B8-21EA-B65B-EA9D842D34A2}"/>
              </a:ext>
            </a:extLst>
          </p:cNvPr>
          <p:cNvSpPr txBox="1"/>
          <p:nvPr/>
        </p:nvSpPr>
        <p:spPr>
          <a:xfrm>
            <a:off x="998839" y="68926"/>
            <a:ext cx="1019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TIỂU HỌC ĐẠI ĐỒNG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C61C42CF-383F-4C47-1836-55AECB9BA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829" y="3857248"/>
            <a:ext cx="8592457" cy="14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1" tIns="53815" rIns="107631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930" eaLnBrk="1" fontAlgn="base" hangingPunct="1">
              <a:spcAft>
                <a:spcPct val="0"/>
              </a:spcAft>
              <a:defRPr/>
            </a:pPr>
            <a:r>
              <a:rPr lang="en-US" sz="44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684930" eaLnBrk="1" fontAlgn="base" hangingPunct="1">
              <a:spcAft>
                <a:spcPct val="0"/>
              </a:spcAft>
              <a:defRPr/>
            </a:pPr>
            <a:r>
              <a:rPr lang="en-US" sz="44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0" grpId="0"/>
      <p:bldP spid="6" grpId="0" animBg="1"/>
      <p:bldP spid="7" grpId="0" animBg="1"/>
      <p:bldP spid="9" grpId="0" animBg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2172383" y="329752"/>
            <a:ext cx="6911703" cy="8156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7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 nối tiếp trước lớp</a:t>
            </a:r>
          </a:p>
        </p:txBody>
      </p:sp>
      <p:pic>
        <p:nvPicPr>
          <p:cNvPr id="6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C8DB8570-FA2C-B558-B705-9C416C9EA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55" y="2239616"/>
            <a:ext cx="1960299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14AC9D61-0794-0693-C71D-94282B10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30" y="2173356"/>
            <a:ext cx="1960299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91254F1C-900A-5EA8-4760-AEFC8F7E3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43" y="2286000"/>
            <a:ext cx="1960299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4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93CE8D-69DF-7DC9-6A70-99381A9FABBF}"/>
              </a:ext>
            </a:extLst>
          </p:cNvPr>
          <p:cNvSpPr txBox="1"/>
          <p:nvPr/>
        </p:nvSpPr>
        <p:spPr>
          <a:xfrm>
            <a:off x="3034748" y="18091"/>
            <a:ext cx="56012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nghề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935C2-2079-4DAC-C420-EB6006EC804B}"/>
              </a:ext>
            </a:extLst>
          </p:cNvPr>
          <p:cNvSpPr txBox="1"/>
          <p:nvPr/>
        </p:nvSpPr>
        <p:spPr>
          <a:xfrm>
            <a:off x="145143" y="524173"/>
            <a:ext cx="1194525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Hè năm ấy, Va-li-a theo bố mẹ đi xem xiếc. Em thích nhất tiết mục “Cô gái phi ngựa đánh đàn”. Va-li-a nghĩ: “Cô ấy thật xinh đẹp và dũng cảm!”. Và em mơ ước trở thành diễn viên phi ngựa.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Dịp may đã đến. Rạp xiếc cần tuyển diễn viên, Va-li-a xin bố mẹ ghi tên học. Em gặp ông giám đốc và nói: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Xin bác nhận cháu vào học tiết mục “Phi ngựa đánh đàn”.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Được!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giám đốc nhìn em cười: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Thế cháu biết phi ngựa chưa?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Dạ, chưa. Nhưng cháu rất thích và sẽ học được ạ.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Tốt! Bây giờ, cháu cầm cái chổi kia theo bác.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Va-li-a theo ông Giám đốc ra chuồng ngựa. Ông Giám đốc nói: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Việc trước tiên của cháu là quét chuống ngựa và làm quen với con ngựa này, bạn biểu diễn của cháu đấy.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Va-li-a rất ngạc nhiên. Em suy nghĩ rồi cầm chổi quét phân và rác bẩn trên sân chuồng ngựa.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Va-li-a đã giữ chuồng ngựa sạch sẽ và làm quen với chú ngựa trong suốt thời gian học.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Giám đốc gật đầu và bảo Va-li-a: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Công việc của diễn viên phi ngựa đánh đàn bắt đầu thế đấy, cháu ạ. Cái tháp cao nào cũng phải bắt đầu xây từ mặt đất lên….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 sau, Va-li-a trở thành một diễn viên như em hằng mong ước.</a:t>
            </a:r>
          </a:p>
          <a:p>
            <a:pPr algn="r"/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 Tiếng Việt 3, 1985)</a:t>
            </a:r>
          </a:p>
        </p:txBody>
      </p:sp>
    </p:spTree>
    <p:extLst>
      <p:ext uri="{BB962C8B-B14F-4D97-AF65-F5344CB8AC3E}">
        <p14:creationId xmlns:p14="http://schemas.microsoft.com/office/powerpoint/2010/main" val="334960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hông có mô tả ảnh.">
            <a:extLst>
              <a:ext uri="{FF2B5EF4-FFF2-40B4-BE49-F238E27FC236}">
                <a16:creationId xmlns:a16="http://schemas.microsoft.com/office/drawing/2014/main" id="{2BB3420E-B3FC-436E-93C3-D1BC51EE3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D779D-1A09-421B-A254-7D8DF3D25764}"/>
              </a:ext>
            </a:extLst>
          </p:cNvPr>
          <p:cNvSpPr txBox="1"/>
          <p:nvPr/>
        </p:nvSpPr>
        <p:spPr>
          <a:xfrm>
            <a:off x="3077592" y="2469161"/>
            <a:ext cx="6036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2379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DC2116-5269-48E9-9C27-B0A9724BA8C8}"/>
              </a:ext>
            </a:extLst>
          </p:cNvPr>
          <p:cNvSpPr txBox="1"/>
          <p:nvPr/>
        </p:nvSpPr>
        <p:spPr>
          <a:xfrm>
            <a:off x="26353" y="1020732"/>
            <a:ext cx="119089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42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xem xiếc về, Va-li-a mơ ước trở thành diễn viên phi ngựa.</a:t>
            </a:r>
            <a:endParaRPr lang="en-US" sz="42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98E51E-FB31-4B41-9B20-9297B0905228}"/>
              </a:ext>
            </a:extLst>
          </p:cNvPr>
          <p:cNvSpPr/>
          <p:nvPr/>
        </p:nvSpPr>
        <p:spPr>
          <a:xfrm>
            <a:off x="40867" y="29028"/>
            <a:ext cx="12081237" cy="841829"/>
          </a:xfrm>
          <a:prstGeom prst="roundRect">
            <a:avLst/>
          </a:prstGeom>
          <a:solidFill>
            <a:srgbClr val="FFFF00">
              <a:alpha val="9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/. </a:t>
            </a:r>
            <a:r>
              <a:rPr lang="vi-VN" sz="4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xem xiếc về, Va-li-a mơ ước điều gì?</a:t>
            </a:r>
            <a:endParaRPr lang="en-US" sz="4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B1FD83-2CFF-6F0D-27E1-3F5F8036BC2B}"/>
              </a:ext>
            </a:extLst>
          </p:cNvPr>
          <p:cNvSpPr txBox="1"/>
          <p:nvPr/>
        </p:nvSpPr>
        <p:spPr>
          <a:xfrm>
            <a:off x="77155" y="4105012"/>
            <a:ext cx="119089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42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 đầu tiên Va-li-a được giao khi vào học ở rạp xiếc là quét chuồng ngựa và làm quen với con ngựa trong chuồng – bạn diễn của Va-li-a.</a:t>
            </a:r>
            <a:endParaRPr lang="en-US" sz="42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97FF9D-507B-C838-1FF2-0D6B4625AAAB}"/>
              </a:ext>
            </a:extLst>
          </p:cNvPr>
          <p:cNvSpPr/>
          <p:nvPr/>
        </p:nvSpPr>
        <p:spPr>
          <a:xfrm>
            <a:off x="48127" y="2576291"/>
            <a:ext cx="12081237" cy="1384995"/>
          </a:xfrm>
          <a:prstGeom prst="roundRect">
            <a:avLst/>
          </a:prstGeom>
          <a:solidFill>
            <a:srgbClr val="FFFF00">
              <a:alpha val="9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/. </a:t>
            </a:r>
            <a:r>
              <a:rPr lang="vi-VN" sz="4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 đầu tiên Va-li-a được giao khi vào học ở rạp xiếc là gì?</a:t>
            </a:r>
            <a:endParaRPr lang="en-US" sz="4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50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98E51E-FB31-4B41-9B20-9297B0905228}"/>
              </a:ext>
            </a:extLst>
          </p:cNvPr>
          <p:cNvSpPr/>
          <p:nvPr/>
        </p:nvSpPr>
        <p:spPr>
          <a:xfrm>
            <a:off x="79315" y="18384"/>
            <a:ext cx="12006866" cy="1438682"/>
          </a:xfrm>
          <a:prstGeom prst="roundRect">
            <a:avLst/>
          </a:prstGeom>
          <a:solidFill>
            <a:srgbClr val="FFFF00">
              <a:alpha val="9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/. </a:t>
            </a:r>
            <a:r>
              <a:rPr lang="en-US" sz="4200" b="1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sao ông Giám đốc lại giao cho Va-li-a việc đó?</a:t>
            </a:r>
            <a:endParaRPr lang="en-US" sz="4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D688E6E7-1A8B-8B87-ED62-C5AF8CDFCB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16425515-A88B-428E-3E4D-B7FADBB6F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81542" y="3214542"/>
            <a:ext cx="519258" cy="51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706CB4-F826-2D52-C0E3-0E40397288AA}"/>
              </a:ext>
            </a:extLst>
          </p:cNvPr>
          <p:cNvSpPr txBox="1"/>
          <p:nvPr/>
        </p:nvSpPr>
        <p:spPr>
          <a:xfrm>
            <a:off x="0" y="4765137"/>
            <a:ext cx="119803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b="1" i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vi-VN" sz="4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Giám đốc giao cho Va-li-a việc đó </a:t>
            </a:r>
            <a:r>
              <a:rPr lang="vi-VN" sz="4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ông muốn Va-li-a được gần gũi, làm quen và chăm sóc chú ngựa diễn.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CCD350-634C-8D5F-0ECF-067AA895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5" y="1599378"/>
            <a:ext cx="11980362" cy="29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22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98E51E-FB31-4B41-9B20-9297B0905228}"/>
              </a:ext>
            </a:extLst>
          </p:cNvPr>
          <p:cNvSpPr/>
          <p:nvPr/>
        </p:nvSpPr>
        <p:spPr>
          <a:xfrm>
            <a:off x="41583" y="29784"/>
            <a:ext cx="12010530" cy="928159"/>
          </a:xfrm>
          <a:prstGeom prst="roundRect">
            <a:avLst/>
          </a:prstGeom>
          <a:solidFill>
            <a:srgbClr val="FFFF00">
              <a:alpha val="9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4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/. </a:t>
            </a:r>
            <a:r>
              <a:rPr lang="vi-VN" sz="4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chuyện kết thúc như thế nào?</a:t>
            </a:r>
            <a:endParaRPr lang="en-US" sz="4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2086F-F0BB-37C9-A4A6-0C9F98872703}"/>
              </a:ext>
            </a:extLst>
          </p:cNvPr>
          <p:cNvSpPr txBox="1"/>
          <p:nvPr/>
        </p:nvSpPr>
        <p:spPr>
          <a:xfrm>
            <a:off x="41583" y="1141361"/>
            <a:ext cx="120105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42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chuyện kết thúc bằng việc Va-li-a trở thành một diễn viên cưỡi ngựa đánh đàn mà bạn ấy hằng mơ ước.</a:t>
            </a:r>
          </a:p>
        </p:txBody>
      </p:sp>
    </p:spTree>
    <p:extLst>
      <p:ext uri="{BB962C8B-B14F-4D97-AF65-F5344CB8AC3E}">
        <p14:creationId xmlns:p14="http://schemas.microsoft.com/office/powerpoint/2010/main" val="3586363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98E51E-FB31-4B41-9B20-9297B0905228}"/>
              </a:ext>
            </a:extLst>
          </p:cNvPr>
          <p:cNvSpPr/>
          <p:nvPr/>
        </p:nvSpPr>
        <p:spPr>
          <a:xfrm>
            <a:off x="43240" y="44298"/>
            <a:ext cx="12041481" cy="6813701"/>
          </a:xfrm>
          <a:prstGeom prst="roundRect">
            <a:avLst/>
          </a:prstGeom>
          <a:solidFill>
            <a:srgbClr val="FFFF00">
              <a:alpha val="9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5/. </a:t>
            </a:r>
            <a:r>
              <a:rPr lang="vi-VN" sz="4400" b="1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em, câu “Cái tháp cao nào cũng phải bắt đầu xây từ mặt đất lên…” ý nói gì?</a:t>
            </a:r>
          </a:p>
          <a:p>
            <a:pPr algn="just"/>
            <a:r>
              <a:rPr lang="vi-VN" sz="4400" b="1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□ </a:t>
            </a:r>
            <a:r>
              <a:rPr lang="vi-VN" sz="4400" b="1" i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Va-li-a sẽ còn phải học xây tháp</a:t>
            </a:r>
          </a:p>
          <a:p>
            <a:pPr algn="just"/>
            <a:r>
              <a:rPr lang="vi-VN" sz="4400" b="1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□ </a:t>
            </a:r>
            <a:r>
              <a:rPr lang="vi-VN" sz="4400" b="1" i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 xây một tòa tháp cao rất khó khăn</a:t>
            </a:r>
          </a:p>
          <a:p>
            <a:pPr algn="just"/>
            <a:r>
              <a:rPr lang="vi-VN" sz="4400" b="1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□ </a:t>
            </a:r>
            <a:r>
              <a:rPr lang="vi-VN" sz="4400" b="1" i="0">
                <a:solidFill>
                  <a:srgbClr val="00B05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 làm được việc lớn, cần biết làm tốt những việc nhỏ</a:t>
            </a:r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826269C7-5683-6FF7-8EC9-10BCDEA9B723}"/>
              </a:ext>
            </a:extLst>
          </p:cNvPr>
          <p:cNvSpPr/>
          <p:nvPr/>
        </p:nvSpPr>
        <p:spPr>
          <a:xfrm>
            <a:off x="478971" y="4963886"/>
            <a:ext cx="333829" cy="37737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72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4D9A33-EDB7-EF86-79A9-863096582189}"/>
              </a:ext>
            </a:extLst>
          </p:cNvPr>
          <p:cNvSpPr txBox="1"/>
          <p:nvPr/>
        </p:nvSpPr>
        <p:spPr>
          <a:xfrm>
            <a:off x="728870" y="13256"/>
            <a:ext cx="1117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 tư, ngày 8 tháng 3 năm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04F43-1C2C-7B22-2647-00D9CA586C15}"/>
              </a:ext>
            </a:extLst>
          </p:cNvPr>
          <p:cNvSpPr txBox="1"/>
          <p:nvPr/>
        </p:nvSpPr>
        <p:spPr>
          <a:xfrm>
            <a:off x="748750" y="669238"/>
            <a:ext cx="1117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05539-76CC-DC27-A9E8-CB543148F2DB}"/>
              </a:ext>
            </a:extLst>
          </p:cNvPr>
          <p:cNvSpPr txBox="1"/>
          <p:nvPr/>
        </p:nvSpPr>
        <p:spPr>
          <a:xfrm>
            <a:off x="2710068" y="1319068"/>
            <a:ext cx="8393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14: Học nghề (tiết 1,2)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A0C98-9A28-59B4-6BDB-8FEF14D98632}"/>
              </a:ext>
            </a:extLst>
          </p:cNvPr>
          <p:cNvSpPr txBox="1"/>
          <p:nvPr/>
        </p:nvSpPr>
        <p:spPr>
          <a:xfrm>
            <a:off x="135887" y="2323794"/>
            <a:ext cx="118402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5000" b="1" u="sng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</a:t>
            </a:r>
            <a:r>
              <a:rPr lang="en-US" sz="5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vi-VN" sz="5400" b="1" i="0">
                <a:solidFill>
                  <a:srgbClr val="000000"/>
                </a:solidFill>
                <a:effectLst/>
                <a:latin typeface="OpenSans"/>
              </a:rPr>
              <a:t>Câu chuyện kể về Va-li-a với ước mơ trở thành diễn viên phi ngựa đánh đàn. Va-li-a đã bắt đầu học từ những việc nhỏ bé nhất để thực hiện ước mơ của mình. </a:t>
            </a:r>
            <a:endParaRPr lang="en-US" sz="5000" b="1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36"/>
          <p:cNvSpPr/>
          <p:nvPr/>
        </p:nvSpPr>
        <p:spPr>
          <a:xfrm>
            <a:off x="1524000" y="25400"/>
            <a:ext cx="9144000" cy="68326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  <p:pic>
        <p:nvPicPr>
          <p:cNvPr id="2060" name="Picture 7" descr="CG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1"/>
            <a:ext cx="1543050" cy="1554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8" descr="CG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0" y="5329238"/>
            <a:ext cx="1466850" cy="1528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9" descr="CG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038" y="1"/>
            <a:ext cx="1477962" cy="148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Picture 10" descr="CG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5410201"/>
            <a:ext cx="1379538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165933" y="1295401"/>
            <a:ext cx="82296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quí thầy cô và ban giám khảo </a:t>
            </a:r>
          </a:p>
          <a:p>
            <a:pPr algn="ctr"/>
            <a:b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hội thi thành công tốt đẹp</a:t>
            </a:r>
          </a:p>
        </p:txBody>
      </p:sp>
      <p:pic>
        <p:nvPicPr>
          <p:cNvPr id="8" name="Picture 7" descr="Picture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846138"/>
            <a:ext cx="1600200" cy="141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7" descr="Picture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4050" y="2025650"/>
            <a:ext cx="1600200" cy="141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7" descr="Picture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4495800"/>
            <a:ext cx="1600200" cy="1416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4D9A33-EDB7-EF86-79A9-863096582189}"/>
              </a:ext>
            </a:extLst>
          </p:cNvPr>
          <p:cNvSpPr txBox="1"/>
          <p:nvPr/>
        </p:nvSpPr>
        <p:spPr>
          <a:xfrm>
            <a:off x="728870" y="13256"/>
            <a:ext cx="1117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 tư, ngày 8 tháng 3 năm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04F43-1C2C-7B22-2647-00D9CA586C15}"/>
              </a:ext>
            </a:extLst>
          </p:cNvPr>
          <p:cNvSpPr txBox="1"/>
          <p:nvPr/>
        </p:nvSpPr>
        <p:spPr>
          <a:xfrm>
            <a:off x="748750" y="669238"/>
            <a:ext cx="1117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05539-76CC-DC27-A9E8-CB543148F2DB}"/>
              </a:ext>
            </a:extLst>
          </p:cNvPr>
          <p:cNvSpPr txBox="1"/>
          <p:nvPr/>
        </p:nvSpPr>
        <p:spPr>
          <a:xfrm>
            <a:off x="331304" y="1754403"/>
            <a:ext cx="8746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911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8D477A-9816-D4A6-642E-20DF95E8B38D}"/>
              </a:ext>
            </a:extLst>
          </p:cNvPr>
          <p:cNvSpPr txBox="1"/>
          <p:nvPr/>
        </p:nvSpPr>
        <p:spPr>
          <a:xfrm>
            <a:off x="748750" y="669238"/>
            <a:ext cx="1117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 Việt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8FFFC1-0E12-7EA5-5E79-DF2CA2F127D9}"/>
              </a:ext>
            </a:extLst>
          </p:cNvPr>
          <p:cNvSpPr txBox="1"/>
          <p:nvPr/>
        </p:nvSpPr>
        <p:spPr>
          <a:xfrm>
            <a:off x="410817" y="1311969"/>
            <a:ext cx="11489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14: Học nghề (Tiết 1,2)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11038-560A-7C68-22DA-FDCF8CDB341E}"/>
              </a:ext>
            </a:extLst>
          </p:cNvPr>
          <p:cNvSpPr txBox="1"/>
          <p:nvPr/>
        </p:nvSpPr>
        <p:spPr>
          <a:xfrm>
            <a:off x="728870" y="13256"/>
            <a:ext cx="11171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 tư, ngày 8 tháng 3 năm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140DC-EC75-072A-6783-BBEF7BC56B19}"/>
              </a:ext>
            </a:extLst>
          </p:cNvPr>
          <p:cNvSpPr txBox="1"/>
          <p:nvPr/>
        </p:nvSpPr>
        <p:spPr>
          <a:xfrm>
            <a:off x="168491" y="2233766"/>
            <a:ext cx="1173196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Sắp xếp các tranh dưới đây theo trình tự hợp lí.</a:t>
            </a:r>
            <a:endParaRPr lang="en-US" sz="3500" b="1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A3D7D-2544-3594-5A3A-F9C002713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2" y="2900362"/>
            <a:ext cx="12023508" cy="39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511F0-0500-40B7-B092-C284C3696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60" y="89652"/>
            <a:ext cx="8404097" cy="983873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F4766A76-C667-43D2-9DA9-EF46F7C7E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99" y="3638177"/>
            <a:ext cx="4776026" cy="1169382"/>
          </a:xfrm>
          <a:prstGeom prst="rect">
            <a:avLst/>
          </a:prstGeom>
        </p:spPr>
      </p:pic>
      <p:pic>
        <p:nvPicPr>
          <p:cNvPr id="5" name="Picture 4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0CD7F0A5-CDD7-4D31-AAE7-3947DD7DF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25" y="1524616"/>
            <a:ext cx="1946374" cy="2246561"/>
          </a:xfrm>
          <a:prstGeom prst="rect">
            <a:avLst/>
          </a:prstGeom>
        </p:spPr>
      </p:pic>
      <p:sp>
        <p:nvSpPr>
          <p:cNvPr id="6" name="TextBox 28">
            <a:extLst>
              <a:ext uri="{FF2B5EF4-FFF2-40B4-BE49-F238E27FC236}">
                <a16:creationId xmlns:a16="http://schemas.microsoft.com/office/drawing/2014/main" id="{E1996AFD-9D12-4714-9B68-3346B093FB7B}"/>
              </a:ext>
            </a:extLst>
          </p:cNvPr>
          <p:cNvSpPr txBox="1"/>
          <p:nvPr/>
        </p:nvSpPr>
        <p:spPr>
          <a:xfrm>
            <a:off x="4384259" y="5687734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inpin heiti" charset="-122"/>
                <a:cs typeface="Times New Roman" panose="02020603050405020304" pitchFamily="18" charset="0"/>
              </a:rPr>
              <a:t>MẮT DÕI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mpleSoft Bold" panose="02000000000000000000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D90373E3-E620-437B-80FA-BCBA4B78F6BF}"/>
              </a:ext>
            </a:extLst>
          </p:cNvPr>
          <p:cNvSpPr txBox="1"/>
          <p:nvPr/>
        </p:nvSpPr>
        <p:spPr>
          <a:xfrm>
            <a:off x="8107925" y="2360862"/>
            <a:ext cx="3566160" cy="983873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inpin heiti" charset="-122"/>
                <a:cs typeface="Times New Roman" panose="02020603050405020304" pitchFamily="18" charset="0"/>
              </a:rPr>
              <a:t>TAI NGHE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mpleSoft Bold" panose="02000000000000000000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5C7E7B85-7026-4758-8220-DDAE1290DD38}"/>
              </a:ext>
            </a:extLst>
          </p:cNvPr>
          <p:cNvSpPr txBox="1"/>
          <p:nvPr/>
        </p:nvSpPr>
        <p:spPr>
          <a:xfrm>
            <a:off x="892366" y="2523432"/>
            <a:ext cx="2922167" cy="983873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inpin heiti" charset="-122"/>
                <a:cs typeface="Times New Roman" panose="02020603050405020304" pitchFamily="18" charset="0"/>
              </a:rPr>
              <a:t>TAY DÒ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mpleSoft Bold" panose="02000000000000000000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AD44231-12A8-4142-9A21-C8AFB410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62168" y="4845217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ADF5DB87-F586-4B81-AC7E-2900C7D80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3474" y="259443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7AC45C54-221F-4E77-BC5E-AA59FEDC6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18557" y="258153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93CE8D-69DF-7DC9-6A70-99381A9FABBF}"/>
              </a:ext>
            </a:extLst>
          </p:cNvPr>
          <p:cNvSpPr txBox="1"/>
          <p:nvPr/>
        </p:nvSpPr>
        <p:spPr>
          <a:xfrm>
            <a:off x="3034748" y="18091"/>
            <a:ext cx="56012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nghề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935C2-2079-4DAC-C420-EB6006EC804B}"/>
              </a:ext>
            </a:extLst>
          </p:cNvPr>
          <p:cNvSpPr txBox="1"/>
          <p:nvPr/>
        </p:nvSpPr>
        <p:spPr>
          <a:xfrm>
            <a:off x="145143" y="524173"/>
            <a:ext cx="1194525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Hè năm ấy, Va-li-a theo bố mẹ đi xem xiếc. Em thích nhất tiết mục “Cô gái phi ngựa đánh đàn”. Va-li-a nghĩ: “Cô ấy thật xinh đẹp và dũng cảm!”. Và em mơ ước trở thành diễn viên phi ngựa.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Dịp may đã đến. Rạp xiếc cần tuyển diễn viên, Va-li-a xin bố mẹ ghi tên học. Em gặp ông giám đốc và nói: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Xin bác nhận cháu vào học tiết mục “Phi ngựa đánh đàn”.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Được!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giám đốc nhìn em cười: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Thế cháu biết phi ngựa chưa?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Dạ, chưa. Nhưng cháu rất thích và sẽ học được ạ.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Tốt! Bây giờ, cháu cầm cái chổi kia theo bác.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Va-li-a theo ông Giám đốc ra chuồng ngựa. Ông Giám đốc nói: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Việc trước tiên của cháu là quét chuống ngựa và làm quen với con ngựa này, bạn biểu diễn của cháu đấy.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Va-li-a rất ngạc nhiên. Em suy nghĩ rồi cầm chổi quét phân và rác bẩn trên sân chuồng ngựa.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Va-li-a đã giữ chuồng ngựa sạch sẽ và làm quen với chú ngựa trong suốt thời gian học.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 Giám đốc gật đầu và bảo Va-li-a: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Công việc của diễn viên phi ngựa đánh đàn bắt đầu thế đấy, cháu ạ. Cái tháp cao nào cũng phải bắt đầu xây từ mặt đất lên….</a:t>
            </a:r>
          </a:p>
          <a:p>
            <a:pPr algn="just"/>
            <a:r>
              <a:rPr lang="en-US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 sau, Va-li-a trở thành một diễn viên như em hằng mong ước.</a:t>
            </a:r>
          </a:p>
          <a:p>
            <a:pPr algn="r"/>
            <a:r>
              <a:rPr lang="vi-VN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 Tiếng Việt 3, 1985)</a:t>
            </a:r>
          </a:p>
        </p:txBody>
      </p:sp>
    </p:spTree>
    <p:extLst>
      <p:ext uri="{BB962C8B-B14F-4D97-AF65-F5344CB8AC3E}">
        <p14:creationId xmlns:p14="http://schemas.microsoft.com/office/powerpoint/2010/main" val="298606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75A06D7-9F5F-72ED-6DB2-F63687076692}"/>
              </a:ext>
            </a:extLst>
          </p:cNvPr>
          <p:cNvSpPr txBox="1"/>
          <p:nvPr/>
        </p:nvSpPr>
        <p:spPr>
          <a:xfrm>
            <a:off x="5" y="118880"/>
            <a:ext cx="118871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Luyện </a:t>
            </a:r>
            <a:r>
              <a:rPr lang="en-US" sz="45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5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5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ngữ: </a:t>
            </a:r>
            <a:endParaRPr lang="en-US" sz="45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5FEE20-E679-A6ED-12B4-83681C531DA3}"/>
              </a:ext>
            </a:extLst>
          </p:cNvPr>
          <p:cNvSpPr/>
          <p:nvPr/>
        </p:nvSpPr>
        <p:spPr>
          <a:xfrm>
            <a:off x="152401" y="1112422"/>
            <a:ext cx="118871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0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Va-li-a, xem xiếc, tiết mục, phi ngựa, chuồng ngựa, ngạc nhiên, rác bẩn, gật đầu,…</a:t>
            </a:r>
            <a:endParaRPr lang="en-US" sz="5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9ECC2C-227A-623A-06D1-7E1B7B188760}"/>
              </a:ext>
            </a:extLst>
          </p:cNvPr>
          <p:cNvSpPr txBox="1"/>
          <p:nvPr/>
        </p:nvSpPr>
        <p:spPr>
          <a:xfrm>
            <a:off x="5" y="118880"/>
            <a:ext cx="118871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Luyện </a:t>
            </a:r>
            <a:r>
              <a:rPr lang="en-US" sz="4500" b="1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5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câu: </a:t>
            </a:r>
            <a:endParaRPr lang="en-US" sz="45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E47BA-16B8-8EFE-E432-0DE8A9971D74}"/>
              </a:ext>
            </a:extLst>
          </p:cNvPr>
          <p:cNvSpPr txBox="1"/>
          <p:nvPr/>
        </p:nvSpPr>
        <p:spPr>
          <a:xfrm>
            <a:off x="170544" y="1127035"/>
            <a:ext cx="1154611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000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vi-VN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tiên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cháu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quét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chuồng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ngựa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quen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ngựa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vi-VN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diễn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cháu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đấy</a:t>
            </a:r>
            <a:r>
              <a:rPr lang="vi-VN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//</a:t>
            </a:r>
            <a:r>
              <a:rPr lang="vi-VN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suy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vi-VN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cầm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chổi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quét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rác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bẩn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lang="vi-VN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sàn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chuồng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ngựa</a:t>
            </a:r>
            <a:r>
              <a:rPr lang="en-US" sz="5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.//…</a:t>
            </a:r>
            <a:endParaRPr lang="en-US" sz="5000" kern="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2140935" y="269502"/>
            <a:ext cx="6911703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0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đoạn</a:t>
            </a: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89B9F-5E31-17D2-7035-CC84DB1BB28A}"/>
              </a:ext>
            </a:extLst>
          </p:cNvPr>
          <p:cNvSpPr txBox="1"/>
          <p:nvPr/>
        </p:nvSpPr>
        <p:spPr>
          <a:xfrm>
            <a:off x="318050" y="5633647"/>
            <a:ext cx="116221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pic>
        <p:nvPicPr>
          <p:cNvPr id="2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2F35756A-D7E4-E658-64E8-B7C7EAB26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29" y="1417985"/>
            <a:ext cx="3166679" cy="40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FE91513A-B6E9-D7C4-C542-50E7C838D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16" y="1417985"/>
            <a:ext cx="3166679" cy="40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4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2236079" y="206347"/>
            <a:ext cx="6911703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 thầm cá nhân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89B9F-5E31-17D2-7035-CC84DB1BB28A}"/>
              </a:ext>
            </a:extLst>
          </p:cNvPr>
          <p:cNvSpPr txBox="1"/>
          <p:nvPr/>
        </p:nvSpPr>
        <p:spPr>
          <a:xfrm>
            <a:off x="1510518" y="5882211"/>
            <a:ext cx="9170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sinh đọc thầm (đọc bằng mắt) toàn bài.</a:t>
            </a:r>
          </a:p>
        </p:txBody>
      </p:sp>
      <p:pic>
        <p:nvPicPr>
          <p:cNvPr id="1026" name="Picture 2" descr="Trang chủ - NQ Education">
            <a:extLst>
              <a:ext uri="{FF2B5EF4-FFF2-40B4-BE49-F238E27FC236}">
                <a16:creationId xmlns:a16="http://schemas.microsoft.com/office/drawing/2014/main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09" y="1172313"/>
            <a:ext cx="3892784" cy="45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9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</TotalTime>
  <Words>1298</Words>
  <Application>Microsoft Office PowerPoint</Application>
  <PresentationFormat>Widescreen</PresentationFormat>
  <Paragraphs>100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#9Slide03 AmpleSoft Bold</vt:lpstr>
      <vt:lpstr>.VnExoticH</vt:lpstr>
      <vt:lpstr>Arial</vt:lpstr>
      <vt:lpstr>Calibri</vt:lpstr>
      <vt:lpstr>Calibri Light</vt:lpstr>
      <vt:lpstr>Inconsolata</vt:lpstr>
      <vt:lpstr>Nunito</vt:lpstr>
      <vt:lpstr>OpenSans</vt:lpstr>
      <vt:lpstr>Tahoma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10</cp:lastModifiedBy>
  <cp:revision>304</cp:revision>
  <dcterms:created xsi:type="dcterms:W3CDTF">2022-10-10T07:38:04Z</dcterms:created>
  <dcterms:modified xsi:type="dcterms:W3CDTF">2023-03-08T01:31:34Z</dcterms:modified>
</cp:coreProperties>
</file>