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61" r:id="rId2"/>
  </p:sldMasterIdLst>
  <p:notesMasterIdLst>
    <p:notesMasterId r:id="rId23"/>
  </p:notesMasterIdLst>
  <p:sldIdLst>
    <p:sldId id="310" r:id="rId3"/>
    <p:sldId id="469" r:id="rId4"/>
    <p:sldId id="470" r:id="rId5"/>
    <p:sldId id="456" r:id="rId6"/>
    <p:sldId id="468" r:id="rId7"/>
    <p:sldId id="440" r:id="rId8"/>
    <p:sldId id="441" r:id="rId9"/>
    <p:sldId id="492" r:id="rId10"/>
    <p:sldId id="463" r:id="rId11"/>
    <p:sldId id="487" r:id="rId12"/>
    <p:sldId id="446" r:id="rId13"/>
    <p:sldId id="482" r:id="rId14"/>
    <p:sldId id="483" r:id="rId15"/>
    <p:sldId id="493" r:id="rId16"/>
    <p:sldId id="453" r:id="rId17"/>
    <p:sldId id="434" r:id="rId18"/>
    <p:sldId id="432" r:id="rId19"/>
    <p:sldId id="459" r:id="rId20"/>
    <p:sldId id="422" r:id="rId21"/>
    <p:sldId id="261" r:id="rId22"/>
  </p:sldIdLst>
  <p:sldSz cx="9144000" cy="5143500" type="screen16x9"/>
  <p:notesSz cx="6858000" cy="9144000"/>
  <p:embeddedFontLst>
    <p:embeddedFont>
      <p:font typeface="Quicksand Medium" panose="020B0604020202020204" charset="0"/>
      <p:regular r:id="rId24"/>
    </p:embeddedFont>
    <p:embeddedFont>
      <p:font typeface="HP001 4 hàng" panose="020B0603050302020204" pitchFamily="34" charset="0"/>
      <p:regular r:id="rId25"/>
      <p:bold r:id="rId26"/>
    </p:embeddedFont>
    <p:embeddedFont>
      <p:font typeface="Arial-Rounded" panose="020B0500000000000000" charset="0"/>
      <p:regular r:id="rId27"/>
      <p:bold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Lato" panose="020B0604020202020204" charset="0"/>
      <p:regular r:id="rId31"/>
      <p:bold r:id="rId32"/>
      <p:italic r:id="rId33"/>
      <p:bold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18E"/>
    <a:srgbClr val="FF3399"/>
    <a:srgbClr val="FF00FF"/>
    <a:srgbClr val="E14B84"/>
    <a:srgbClr val="002F8E"/>
    <a:srgbClr val="FF66CC"/>
    <a:srgbClr val="47CFFF"/>
    <a:srgbClr val="FF3B3B"/>
    <a:srgbClr val="D4588D"/>
    <a:srgbClr val="159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250" autoAdjust="0"/>
    <p:restoredTop sz="95501" autoAdjust="0"/>
  </p:normalViewPr>
  <p:slideViewPr>
    <p:cSldViewPr snapToGrid="0">
      <p:cViewPr varScale="1">
        <p:scale>
          <a:sx n="92" d="100"/>
          <a:sy n="92" d="100"/>
        </p:scale>
        <p:origin x="114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font" Target="fonts/font11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625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0197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16/05/2023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45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16/05/2023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5414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16/05/2023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3505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16/05/2023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1125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16/05/2023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4484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16/05/2023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3192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16/05/2023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1452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16/05/2023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9906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1343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16/05/2023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452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16/05/2023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99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16/05/2023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081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16/05/2023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100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8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4" r:id="rId3"/>
    <p:sldLayoutId id="2147483655" r:id="rId4"/>
    <p:sldLayoutId id="2147483657" r:id="rId5"/>
    <p:sldLayoutId id="214748367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16/05/2023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846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1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3.mp4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42524" y="1434812"/>
            <a:ext cx="2258952" cy="584775"/>
          </a:xfrm>
          <a:prstGeom prst="rect">
            <a:avLst/>
          </a:prstGeom>
          <a:solidFill>
            <a:srgbClr val="FEE7EF"/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 Việt 1</a:t>
            </a:r>
            <a:endParaRPr lang="en-US" sz="32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22400" y="670560"/>
            <a:ext cx="636016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KẾT NỐI TRI THỨC VỚI CUỘC SỐNG</a:t>
            </a:r>
            <a:endParaRPr lang="en-US" sz="28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60076" y="2262627"/>
            <a:ext cx="3875806" cy="584775"/>
          </a:xfrm>
          <a:prstGeom prst="rect">
            <a:avLst/>
          </a:prstGeom>
          <a:solidFill>
            <a:srgbClr val="FEE7EF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chăn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cừu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30232" y="3021158"/>
            <a:ext cx="3469777" cy="584775"/>
          </a:xfrm>
          <a:prstGeom prst="rect">
            <a:avLst/>
          </a:prstGeom>
          <a:solidFill>
            <a:srgbClr val="FEE7EF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Hiền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03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467490" y="0"/>
            <a:ext cx="235513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Chú</a:t>
            </a:r>
            <a:r>
              <a:rPr lang="en-US" altLang="zh-CN" sz="2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bé</a:t>
            </a:r>
            <a:r>
              <a:rPr lang="en-US" altLang="zh-CN" sz="2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chăn</a:t>
            </a:r>
            <a:r>
              <a:rPr lang="en-US" altLang="zh-CN" sz="2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cừu</a:t>
            </a:r>
            <a:endParaRPr lang="en-US" altLang="zh-CN" sz="24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4" name="Text Box 1"/>
          <p:cNvSpPr txBox="1"/>
          <p:nvPr/>
        </p:nvSpPr>
        <p:spPr>
          <a:xfrm>
            <a:off x="1177195" y="498734"/>
            <a:ext cx="738902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cừu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cừu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vờ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toáng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tức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tốc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khoái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bày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hoảng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hốt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gào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lừa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thỏa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thuê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thịt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cừu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</a:t>
            </a:r>
          </a:p>
          <a:p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                                          ( </a:t>
            </a:r>
            <a:r>
              <a:rPr lang="en-US" sz="2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Ê –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đốp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)</a:t>
            </a:r>
            <a:endParaRPr lang="en-US" sz="1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78165" y="30777"/>
            <a:ext cx="135485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7030A0"/>
                </a:solidFill>
              </a:rPr>
              <a:t>Chia </a:t>
            </a:r>
            <a:r>
              <a:rPr lang="en-US" sz="2000" dirty="0" err="1" smtClean="0">
                <a:solidFill>
                  <a:srgbClr val="7030A0"/>
                </a:solidFill>
              </a:rPr>
              <a:t>đoạn</a:t>
            </a:r>
            <a:endParaRPr lang="en-US" sz="2000" dirty="0">
              <a:solidFill>
                <a:srgbClr val="7030A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1207191" y="498734"/>
            <a:ext cx="361836" cy="353389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1</a:t>
            </a:r>
            <a:endParaRPr lang="en-US" sz="2000" b="1" dirty="0"/>
          </a:p>
        </p:txBody>
      </p:sp>
      <p:grpSp>
        <p:nvGrpSpPr>
          <p:cNvPr id="20" name="Group 19"/>
          <p:cNvGrpSpPr/>
          <p:nvPr/>
        </p:nvGrpSpPr>
        <p:grpSpPr>
          <a:xfrm>
            <a:off x="2129908" y="2394637"/>
            <a:ext cx="233471" cy="301621"/>
            <a:chOff x="8299525" y="1442232"/>
            <a:chExt cx="175709" cy="539491"/>
          </a:xfrm>
        </p:grpSpPr>
        <p:cxnSp>
          <p:nvCxnSpPr>
            <p:cNvPr id="21" name="Straight Connector 20"/>
            <p:cNvCxnSpPr/>
            <p:nvPr/>
          </p:nvCxnSpPr>
          <p:spPr>
            <a:xfrm flipH="1">
              <a:off x="8378415" y="1458503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8299525" y="1442232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6234317" y="3627209"/>
            <a:ext cx="233471" cy="301621"/>
            <a:chOff x="8299525" y="1442232"/>
            <a:chExt cx="175709" cy="539491"/>
          </a:xfrm>
        </p:grpSpPr>
        <p:cxnSp>
          <p:nvCxnSpPr>
            <p:cNvPr id="24" name="Straight Connector 23"/>
            <p:cNvCxnSpPr/>
            <p:nvPr/>
          </p:nvCxnSpPr>
          <p:spPr>
            <a:xfrm flipH="1">
              <a:off x="8378415" y="1458503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8299525" y="1442232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Oval 25"/>
          <p:cNvSpPr/>
          <p:nvPr/>
        </p:nvSpPr>
        <p:spPr>
          <a:xfrm>
            <a:off x="1224509" y="2681858"/>
            <a:ext cx="344518" cy="353389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2</a:t>
            </a:r>
            <a:endParaRPr lang="en-US" sz="2000" b="1" dirty="0"/>
          </a:p>
        </p:txBody>
      </p:sp>
      <p:sp>
        <p:nvSpPr>
          <p:cNvPr id="27" name="Rectangle 26"/>
          <p:cNvSpPr/>
          <p:nvPr/>
        </p:nvSpPr>
        <p:spPr>
          <a:xfrm>
            <a:off x="1224509" y="4415629"/>
            <a:ext cx="4090048" cy="4634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CC0099"/>
                </a:solidFill>
              </a:rPr>
              <a:t>Đọc</a:t>
            </a:r>
            <a:r>
              <a:rPr lang="en-US" sz="2800" dirty="0" smtClean="0">
                <a:solidFill>
                  <a:srgbClr val="CC0099"/>
                </a:solidFill>
              </a:rPr>
              <a:t> </a:t>
            </a:r>
            <a:r>
              <a:rPr lang="en-US" sz="2800" dirty="0" err="1" smtClean="0">
                <a:solidFill>
                  <a:srgbClr val="CC0099"/>
                </a:solidFill>
              </a:rPr>
              <a:t>nối</a:t>
            </a:r>
            <a:r>
              <a:rPr lang="en-US" sz="2800" dirty="0" smtClean="0">
                <a:solidFill>
                  <a:srgbClr val="CC0099"/>
                </a:solidFill>
              </a:rPr>
              <a:t> </a:t>
            </a:r>
            <a:r>
              <a:rPr lang="en-US" sz="2800" dirty="0" err="1" smtClean="0">
                <a:solidFill>
                  <a:srgbClr val="CC0099"/>
                </a:solidFill>
              </a:rPr>
              <a:t>tiếp</a:t>
            </a:r>
            <a:r>
              <a:rPr lang="en-US" sz="2800" dirty="0" smtClean="0">
                <a:solidFill>
                  <a:srgbClr val="CC0099"/>
                </a:solidFill>
              </a:rPr>
              <a:t> </a:t>
            </a:r>
            <a:r>
              <a:rPr lang="en-US" sz="2800" dirty="0" err="1" smtClean="0">
                <a:solidFill>
                  <a:srgbClr val="CC0099"/>
                </a:solidFill>
              </a:rPr>
              <a:t>theo</a:t>
            </a:r>
            <a:r>
              <a:rPr lang="en-US" sz="2800" dirty="0" smtClean="0">
                <a:solidFill>
                  <a:srgbClr val="CC0099"/>
                </a:solidFill>
              </a:rPr>
              <a:t> </a:t>
            </a:r>
            <a:r>
              <a:rPr lang="en-US" sz="2800" dirty="0" err="1" smtClean="0">
                <a:solidFill>
                  <a:srgbClr val="CC0099"/>
                </a:solidFill>
              </a:rPr>
              <a:t>đoạn</a:t>
            </a:r>
            <a:endParaRPr lang="en-US" sz="2800" dirty="0">
              <a:solidFill>
                <a:srgbClr val="CC0099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224509" y="4419058"/>
            <a:ext cx="4090048" cy="4634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CC0099"/>
                </a:solidFill>
              </a:rPr>
              <a:t>Đọc</a:t>
            </a:r>
            <a:r>
              <a:rPr lang="en-US" sz="2800" dirty="0" smtClean="0">
                <a:solidFill>
                  <a:srgbClr val="CC0099"/>
                </a:solidFill>
              </a:rPr>
              <a:t> </a:t>
            </a:r>
            <a:r>
              <a:rPr lang="en-US" sz="2800" dirty="0" err="1" smtClean="0">
                <a:solidFill>
                  <a:srgbClr val="CC0099"/>
                </a:solidFill>
              </a:rPr>
              <a:t>đoạn</a:t>
            </a:r>
            <a:r>
              <a:rPr lang="en-US" sz="2800" dirty="0" smtClean="0">
                <a:solidFill>
                  <a:srgbClr val="CC0099"/>
                </a:solidFill>
              </a:rPr>
              <a:t> </a:t>
            </a:r>
            <a:r>
              <a:rPr lang="en-US" sz="2800" dirty="0" err="1" smtClean="0">
                <a:solidFill>
                  <a:srgbClr val="CC0099"/>
                </a:solidFill>
              </a:rPr>
              <a:t>theo</a:t>
            </a:r>
            <a:r>
              <a:rPr lang="en-US" sz="2800" dirty="0" smtClean="0">
                <a:solidFill>
                  <a:srgbClr val="CC0099"/>
                </a:solidFill>
              </a:rPr>
              <a:t> </a:t>
            </a:r>
            <a:r>
              <a:rPr lang="en-US" sz="2800" dirty="0" err="1" smtClean="0">
                <a:solidFill>
                  <a:srgbClr val="CC0099"/>
                </a:solidFill>
              </a:rPr>
              <a:t>nhóm</a:t>
            </a:r>
            <a:endParaRPr lang="en-US" sz="2800" dirty="0">
              <a:solidFill>
                <a:srgbClr val="CC0099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232243" y="4416138"/>
            <a:ext cx="4090048" cy="4634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CC0099"/>
                </a:solidFill>
              </a:rPr>
              <a:t>Đọc</a:t>
            </a:r>
            <a:r>
              <a:rPr lang="en-US" sz="2800" dirty="0" smtClean="0">
                <a:solidFill>
                  <a:srgbClr val="CC0099"/>
                </a:solidFill>
              </a:rPr>
              <a:t> </a:t>
            </a:r>
            <a:r>
              <a:rPr lang="en-US" sz="2800" dirty="0" err="1" smtClean="0">
                <a:solidFill>
                  <a:srgbClr val="CC0099"/>
                </a:solidFill>
              </a:rPr>
              <a:t>toàn</a:t>
            </a:r>
            <a:r>
              <a:rPr lang="en-US" sz="2800" dirty="0" smtClean="0">
                <a:solidFill>
                  <a:srgbClr val="CC0099"/>
                </a:solidFill>
              </a:rPr>
              <a:t> </a:t>
            </a:r>
            <a:r>
              <a:rPr lang="en-US" sz="2800" dirty="0" err="1" smtClean="0">
                <a:solidFill>
                  <a:srgbClr val="CC0099"/>
                </a:solidFill>
              </a:rPr>
              <a:t>bài</a:t>
            </a:r>
            <a:endParaRPr lang="en-US" sz="2800" dirty="0">
              <a:solidFill>
                <a:srgbClr val="CC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906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6216626" y="2028287"/>
            <a:ext cx="3131596" cy="313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892287" y="1709530"/>
            <a:ext cx="4125201" cy="1630018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 2</a:t>
            </a:r>
            <a:endParaRPr lang="en-US" sz="54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0" y="0"/>
            <a:ext cx="2064103" cy="20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390" y="-35406"/>
            <a:ext cx="1746607" cy="198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4954887" y="164387"/>
            <a:ext cx="3901437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856324" y="164387"/>
            <a:ext cx="0" cy="1900719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48432" y="4911048"/>
            <a:ext cx="632702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68090" y="1709530"/>
            <a:ext cx="0" cy="3143391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438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152289" y="119860"/>
            <a:ext cx="235032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Đọc</a:t>
            </a:r>
            <a:r>
              <a:rPr lang="en-US" altLang="zh-CN" sz="24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thầm</a:t>
            </a:r>
            <a:r>
              <a:rPr lang="en-US" altLang="zh-CN" sz="24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đoạn</a:t>
            </a:r>
            <a:r>
              <a:rPr lang="en-US" altLang="zh-CN" sz="24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1</a:t>
            </a:r>
            <a:endParaRPr lang="en-US" altLang="zh-CN" sz="24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465188" y="11108"/>
            <a:ext cx="2947770" cy="540106"/>
            <a:chOff x="384219" y="0"/>
            <a:chExt cx="2789785" cy="540106"/>
          </a:xfrm>
        </p:grpSpPr>
        <p:sp>
          <p:nvSpPr>
            <p:cNvPr id="17" name="TextBox 16"/>
            <p:cNvSpPr txBox="1"/>
            <p:nvPr/>
          </p:nvSpPr>
          <p:spPr>
            <a:xfrm>
              <a:off x="628015" y="78441"/>
              <a:ext cx="2545989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tx1"/>
                  </a:solidFill>
                </a:rPr>
                <a:t>   </a:t>
              </a:r>
              <a:r>
                <a:rPr lang="en-US" sz="2400" dirty="0" err="1" smtClean="0">
                  <a:solidFill>
                    <a:schemeClr val="tx1"/>
                  </a:solidFill>
                </a:rPr>
                <a:t>Trả</a:t>
              </a:r>
              <a:r>
                <a:rPr lang="en-US" sz="2400" dirty="0" smtClean="0">
                  <a:solidFill>
                    <a:schemeClr val="tx1"/>
                  </a:solidFill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</a:rPr>
                <a:t>lời</a:t>
              </a:r>
              <a:r>
                <a:rPr lang="en-US" sz="2400" dirty="0" smtClean="0">
                  <a:solidFill>
                    <a:schemeClr val="tx1"/>
                  </a:solidFill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</a:rPr>
                <a:t>câu</a:t>
              </a:r>
              <a:r>
                <a:rPr lang="en-US" sz="2400" dirty="0" smtClean="0">
                  <a:solidFill>
                    <a:schemeClr val="tx1"/>
                  </a:solidFill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</a:rPr>
                <a:t>hỏi</a:t>
              </a:r>
              <a:r>
                <a:rPr lang="en-US" sz="2400" dirty="0" smtClean="0">
                  <a:solidFill>
                    <a:schemeClr val="tx1"/>
                  </a:solidFill>
                </a:rPr>
                <a:t>                                           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384219" y="0"/>
              <a:ext cx="480776" cy="520995"/>
            </a:xfrm>
            <a:prstGeom prst="ellipse">
              <a:avLst/>
            </a:prstGeom>
            <a:solidFill>
              <a:srgbClr val="C86A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654" y="3123748"/>
            <a:ext cx="2216347" cy="2019752"/>
          </a:xfrm>
          <a:prstGeom prst="rect">
            <a:avLst/>
          </a:prstGeom>
        </p:spPr>
      </p:pic>
      <p:sp>
        <p:nvSpPr>
          <p:cNvPr id="18" name="Oval Callout 17"/>
          <p:cNvSpPr/>
          <p:nvPr/>
        </p:nvSpPr>
        <p:spPr>
          <a:xfrm>
            <a:off x="1003370" y="761573"/>
            <a:ext cx="1939640" cy="2113593"/>
          </a:xfrm>
          <a:prstGeom prst="wedgeEllipseCallou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Ban </a:t>
            </a:r>
            <a:r>
              <a:rPr lang="en-US" sz="18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18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18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18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18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18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18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18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lang="en-US" sz="18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18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18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18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18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1800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71742" y="612745"/>
            <a:ext cx="574286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cừu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cừu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vờ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toáng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tức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tốc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khoái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5266113" y="2495548"/>
            <a:ext cx="158692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1" y="2816600"/>
            <a:ext cx="5052934" cy="2326900"/>
          </a:xfrm>
          <a:prstGeom prst="rect">
            <a:avLst/>
          </a:prstGeom>
        </p:spPr>
      </p:pic>
      <p:sp>
        <p:nvSpPr>
          <p:cNvPr id="30" name="Oval Callout 29"/>
          <p:cNvSpPr/>
          <p:nvPr/>
        </p:nvSpPr>
        <p:spPr>
          <a:xfrm>
            <a:off x="1003370" y="742462"/>
            <a:ext cx="1939640" cy="2113593"/>
          </a:xfrm>
          <a:prstGeom prst="wedgeEllipseCallou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Lừa</a:t>
            </a:r>
            <a:r>
              <a:rPr lang="en-US" sz="18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18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18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18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lang="en-US" sz="18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18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18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18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18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18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18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18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1800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4749179" y="2859514"/>
            <a:ext cx="289169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9631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18" grpId="1" animBg="1"/>
      <p:bldP spid="18" grpId="2" animBg="1"/>
      <p:bldP spid="11" grpId="0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465188" y="11108"/>
            <a:ext cx="2947770" cy="540106"/>
            <a:chOff x="384219" y="0"/>
            <a:chExt cx="2789785" cy="540106"/>
          </a:xfrm>
        </p:grpSpPr>
        <p:sp>
          <p:nvSpPr>
            <p:cNvPr id="17" name="TextBox 16"/>
            <p:cNvSpPr txBox="1"/>
            <p:nvPr/>
          </p:nvSpPr>
          <p:spPr>
            <a:xfrm>
              <a:off x="628015" y="78441"/>
              <a:ext cx="2545989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tx1"/>
                  </a:solidFill>
                </a:rPr>
                <a:t>   </a:t>
              </a:r>
              <a:r>
                <a:rPr lang="en-US" sz="2400" dirty="0" err="1" smtClean="0">
                  <a:solidFill>
                    <a:schemeClr val="tx1"/>
                  </a:solidFill>
                </a:rPr>
                <a:t>Trả</a:t>
              </a:r>
              <a:r>
                <a:rPr lang="en-US" sz="2400" dirty="0" smtClean="0">
                  <a:solidFill>
                    <a:schemeClr val="tx1"/>
                  </a:solidFill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</a:rPr>
                <a:t>lời</a:t>
              </a:r>
              <a:r>
                <a:rPr lang="en-US" sz="2400" dirty="0" smtClean="0">
                  <a:solidFill>
                    <a:schemeClr val="tx1"/>
                  </a:solidFill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</a:rPr>
                <a:t>câu</a:t>
              </a:r>
              <a:r>
                <a:rPr lang="en-US" sz="2400" dirty="0" smtClean="0">
                  <a:solidFill>
                    <a:schemeClr val="tx1"/>
                  </a:solidFill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</a:rPr>
                <a:t>hỏi</a:t>
              </a:r>
              <a:r>
                <a:rPr lang="en-US" sz="2400" dirty="0" smtClean="0">
                  <a:solidFill>
                    <a:schemeClr val="tx1"/>
                  </a:solidFill>
                </a:rPr>
                <a:t>                                           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384219" y="0"/>
              <a:ext cx="480776" cy="520995"/>
            </a:xfrm>
            <a:prstGeom prst="ellipse">
              <a:avLst/>
            </a:prstGeom>
            <a:solidFill>
              <a:srgbClr val="C86A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4" name="Oval Callout 3"/>
          <p:cNvSpPr/>
          <p:nvPr/>
        </p:nvSpPr>
        <p:spPr>
          <a:xfrm>
            <a:off x="1054651" y="687191"/>
            <a:ext cx="2815891" cy="2300581"/>
          </a:xfrm>
          <a:prstGeom prst="wedgeEllipseCallou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lừa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000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256" y="3123748"/>
            <a:ext cx="2056308" cy="20197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24236" y="119860"/>
            <a:ext cx="240642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Đọc</a:t>
            </a:r>
            <a:r>
              <a:rPr lang="en-US" altLang="zh-CN" sz="24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thầm</a:t>
            </a:r>
            <a:r>
              <a:rPr lang="en-US" altLang="zh-CN" sz="24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đoạn</a:t>
            </a:r>
            <a:r>
              <a:rPr lang="en-US" altLang="zh-CN" sz="24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2</a:t>
            </a:r>
            <a:endParaRPr lang="en-US" altLang="zh-CN" sz="24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19852" y="806902"/>
            <a:ext cx="459805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hoảng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hốt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lừa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thuê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cừu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 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4239887" y="2702875"/>
            <a:ext cx="4108537" cy="0"/>
          </a:xfrm>
          <a:prstGeom prst="line">
            <a:avLst/>
          </a:prstGeom>
          <a:ln w="28575">
            <a:solidFill>
              <a:srgbClr val="D50D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152205" y="3094614"/>
            <a:ext cx="4196219" cy="0"/>
          </a:xfrm>
          <a:prstGeom prst="line">
            <a:avLst/>
          </a:prstGeom>
          <a:ln w="28575">
            <a:solidFill>
              <a:srgbClr val="D50D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152205" y="3431554"/>
            <a:ext cx="591250" cy="0"/>
          </a:xfrm>
          <a:prstGeom prst="line">
            <a:avLst/>
          </a:prstGeom>
          <a:ln w="28575">
            <a:solidFill>
              <a:srgbClr val="D50D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2559872" y="2429851"/>
            <a:ext cx="508002" cy="52099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2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8" name="Oval Callout 17"/>
          <p:cNvSpPr/>
          <p:nvPr/>
        </p:nvSpPr>
        <p:spPr>
          <a:xfrm>
            <a:off x="1300038" y="687191"/>
            <a:ext cx="2221047" cy="2300581"/>
          </a:xfrm>
          <a:prstGeom prst="wedgeEllipseCallou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bầy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sói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thỏa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thuê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thịt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cừu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000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195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0" grpId="0" animBg="1"/>
      <p:bldP spid="2" grpId="0"/>
      <p:bldP spid="14" grpId="0" animBg="1"/>
      <p:bldP spid="14" grpId="1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6454" y="100012"/>
            <a:ext cx="5686817" cy="50434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047" y="2089188"/>
            <a:ext cx="3109593" cy="305431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870541" y="1757819"/>
            <a:ext cx="4158641" cy="105218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20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0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lang="en-US" sz="20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0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20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0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20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20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0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20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0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0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dối</a:t>
            </a:r>
            <a:r>
              <a:rPr lang="en-US" sz="20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0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20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lang="en-US" sz="20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3870541" y="3036469"/>
            <a:ext cx="4020855" cy="5798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0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en-US" sz="20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hông</a:t>
            </a:r>
            <a:r>
              <a:rPr lang="en-US" sz="20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20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0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dối</a:t>
            </a:r>
            <a:r>
              <a:rPr lang="en-US" sz="20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55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6216626" y="2028287"/>
            <a:ext cx="3131596" cy="313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892287" y="1709530"/>
            <a:ext cx="4125201" cy="1630018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Viết</a:t>
            </a:r>
            <a:endParaRPr lang="en-US" sz="5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0" y="0"/>
            <a:ext cx="2064103" cy="20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390" y="-35406"/>
            <a:ext cx="1746607" cy="198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4954887" y="164387"/>
            <a:ext cx="3901437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856324" y="164387"/>
            <a:ext cx="0" cy="1900719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48432" y="4911048"/>
            <a:ext cx="632702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68090" y="1709530"/>
            <a:ext cx="0" cy="3143391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623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3733" y="530007"/>
            <a:ext cx="3677955" cy="3677955"/>
          </a:xfrm>
          <a:prstGeom prst="rect">
            <a:avLst/>
          </a:prstGeom>
        </p:spPr>
      </p:pic>
      <p:pic>
        <p:nvPicPr>
          <p:cNvPr id="4" name="chu EE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93344" y="530007"/>
            <a:ext cx="3677955" cy="367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15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173267" y="1319645"/>
            <a:ext cx="7512839" cy="1664805"/>
            <a:chOff x="119232" y="1438628"/>
            <a:chExt cx="8826648" cy="219447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8120" y="1438628"/>
              <a:ext cx="8641080" cy="800101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8120" y="2604249"/>
              <a:ext cx="8747760" cy="809978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 flipH="1">
              <a:off x="119232" y="1588863"/>
              <a:ext cx="1099787" cy="1054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600" b="1" dirty="0">
                  <a:solidFill>
                    <a:srgbClr val="002060"/>
                  </a:solidFill>
                  <a:latin typeface="HP001 4 hàng" panose="020B0603050302020204" pitchFamily="34" charset="0"/>
                </a:rPr>
                <a:t>E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 flipH="1">
              <a:off x="119841" y="3024553"/>
              <a:ext cx="568360" cy="608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002060"/>
                  </a:solidFill>
                  <a:latin typeface="HP001 4 hàng" panose="020B0603050302020204" pitchFamily="34" charset="0"/>
                </a:rPr>
                <a:t>E</a:t>
              </a:r>
              <a:endParaRPr lang="en-US" sz="2400" b="1" dirty="0">
                <a:solidFill>
                  <a:srgbClr val="002060"/>
                </a:solidFill>
                <a:latin typeface="HP001 4 hàng" panose="020B0603050302020204" pitchFamily="34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 flipH="1">
            <a:off x="3271476" y="2522785"/>
            <a:ext cx="483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E</a:t>
            </a:r>
            <a:endParaRPr lang="en-US" sz="24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flipH="1">
            <a:off x="7494569" y="2526875"/>
            <a:ext cx="483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</a:rPr>
              <a:t>Ê</a:t>
            </a:r>
          </a:p>
        </p:txBody>
      </p:sp>
      <p:sp>
        <p:nvSpPr>
          <p:cNvPr id="18" name="TextBox 17"/>
          <p:cNvSpPr txBox="1"/>
          <p:nvPr/>
        </p:nvSpPr>
        <p:spPr>
          <a:xfrm flipH="1">
            <a:off x="3244592" y="1434227"/>
            <a:ext cx="93608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E</a:t>
            </a:r>
            <a:endParaRPr lang="en-US" sz="46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 flipH="1">
            <a:off x="5331505" y="1424488"/>
            <a:ext cx="93608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Ê</a:t>
            </a:r>
          </a:p>
        </p:txBody>
      </p:sp>
      <p:sp>
        <p:nvSpPr>
          <p:cNvPr id="20" name="TextBox 19"/>
          <p:cNvSpPr txBox="1"/>
          <p:nvPr/>
        </p:nvSpPr>
        <p:spPr>
          <a:xfrm flipH="1">
            <a:off x="7415356" y="1424489"/>
            <a:ext cx="93608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Ê</a:t>
            </a:r>
          </a:p>
        </p:txBody>
      </p:sp>
      <p:sp>
        <p:nvSpPr>
          <p:cNvPr id="23" name="TextBox 22"/>
          <p:cNvSpPr txBox="1"/>
          <p:nvPr/>
        </p:nvSpPr>
        <p:spPr>
          <a:xfrm flipH="1">
            <a:off x="5370496" y="2523692"/>
            <a:ext cx="483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</a:rPr>
              <a:t>Ê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535693" y="396018"/>
            <a:ext cx="1147324" cy="646331"/>
            <a:chOff x="1252329" y="361310"/>
            <a:chExt cx="1147324" cy="646331"/>
          </a:xfrm>
        </p:grpSpPr>
        <p:sp>
          <p:nvSpPr>
            <p:cNvPr id="13" name="TextBox 12"/>
            <p:cNvSpPr txBox="1"/>
            <p:nvPr/>
          </p:nvSpPr>
          <p:spPr>
            <a:xfrm>
              <a:off x="1660348" y="361310"/>
              <a:ext cx="7393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Tô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1252329" y="471329"/>
              <a:ext cx="480776" cy="426292"/>
            </a:xfrm>
            <a:prstGeom prst="ellipse">
              <a:avLst/>
            </a:prstGeom>
            <a:solidFill>
              <a:srgbClr val="C86AC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</a:rPr>
                <a:t>1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693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75721" y="1479504"/>
            <a:ext cx="7464403" cy="2124344"/>
            <a:chOff x="875721" y="1253081"/>
            <a:chExt cx="7464403" cy="2124344"/>
          </a:xfrm>
        </p:grpSpPr>
        <p:grpSp>
          <p:nvGrpSpPr>
            <p:cNvPr id="2" name="Group 1"/>
            <p:cNvGrpSpPr/>
            <p:nvPr/>
          </p:nvGrpSpPr>
          <p:grpSpPr>
            <a:xfrm>
              <a:off x="875721" y="1253081"/>
              <a:ext cx="7464403" cy="2124344"/>
              <a:chOff x="875721" y="1253081"/>
              <a:chExt cx="7464403" cy="2124344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918086" y="1253081"/>
                <a:ext cx="7422038" cy="1075462"/>
                <a:chOff x="1173267" y="1319645"/>
                <a:chExt cx="7422038" cy="1075462"/>
              </a:xfrm>
            </p:grpSpPr>
            <p:pic>
              <p:nvPicPr>
                <p:cNvPr id="3" name="Picture 2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240413" y="1319645"/>
                  <a:ext cx="7354892" cy="606985"/>
                </a:xfrm>
                <a:prstGeom prst="rect">
                  <a:avLst/>
                </a:prstGeom>
              </p:spPr>
            </p:pic>
            <p:sp>
              <p:nvSpPr>
                <p:cNvPr id="5" name="TextBox 4"/>
                <p:cNvSpPr txBox="1"/>
                <p:nvPr/>
              </p:nvSpPr>
              <p:spPr>
                <a:xfrm flipH="1">
                  <a:off x="1173267" y="1433619"/>
                  <a:ext cx="936088" cy="8002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sz="4600" b="1" dirty="0">
                    <a:latin typeface="HP001 4 hàng" panose="020B0603050302020204" pitchFamily="34" charset="0"/>
                  </a:endParaRPr>
                </a:p>
              </p:txBody>
            </p:sp>
            <p:pic>
              <p:nvPicPr>
                <p:cNvPr id="25" name="Picture 24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240413" y="1788122"/>
                  <a:ext cx="7354892" cy="606985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16"/>
              <p:cNvGrpSpPr/>
              <p:nvPr/>
            </p:nvGrpSpPr>
            <p:grpSpPr>
              <a:xfrm>
                <a:off x="918086" y="2301963"/>
                <a:ext cx="7422038" cy="1075462"/>
                <a:chOff x="1173267" y="1319645"/>
                <a:chExt cx="7422038" cy="1075462"/>
              </a:xfrm>
            </p:grpSpPr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240413" y="1319645"/>
                  <a:ext cx="7354892" cy="606985"/>
                </a:xfrm>
                <a:prstGeom prst="rect">
                  <a:avLst/>
                </a:prstGeom>
              </p:spPr>
            </p:pic>
            <p:sp>
              <p:nvSpPr>
                <p:cNvPr id="19" name="TextBox 18"/>
                <p:cNvSpPr txBox="1"/>
                <p:nvPr/>
              </p:nvSpPr>
              <p:spPr>
                <a:xfrm flipH="1">
                  <a:off x="1173267" y="1433619"/>
                  <a:ext cx="936088" cy="8002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sz="4600" b="1" dirty="0">
                    <a:latin typeface="HP001 4 hàng" panose="020B0603050302020204" pitchFamily="34" charset="0"/>
                  </a:endParaRPr>
                </a:p>
              </p:txBody>
            </p:sp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240413" y="1788122"/>
                  <a:ext cx="7354892" cy="606985"/>
                </a:xfrm>
                <a:prstGeom prst="rect">
                  <a:avLst/>
                </a:prstGeom>
              </p:spPr>
            </p:pic>
          </p:grpSp>
          <p:sp>
            <p:nvSpPr>
              <p:cNvPr id="21" name="TextBox 20"/>
              <p:cNvSpPr txBox="1"/>
              <p:nvPr/>
            </p:nvSpPr>
            <p:spPr>
              <a:xfrm flipH="1">
                <a:off x="875721" y="1577554"/>
                <a:ext cx="194263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2400" b="1" dirty="0">
                    <a:solidFill>
                      <a:srgbClr val="0418AC"/>
                    </a:solidFill>
                    <a:latin typeface="HP001 4 hàng" panose="020B0603050302020204" pitchFamily="34" charset="0"/>
                  </a:rPr>
                  <a:t> κ</a:t>
                </a:r>
                <a:r>
                  <a:rPr lang="en-US" sz="2400" b="1" dirty="0">
                    <a:solidFill>
                      <a:srgbClr val="0418AC"/>
                    </a:solidFill>
                    <a:latin typeface="HP001 4 hàng" panose="020B0603050302020204" pitchFamily="34" charset="0"/>
                  </a:rPr>
                  <a:t>Ƥ </a:t>
                </a:r>
                <a:r>
                  <a:rPr lang="el-GR" sz="2400" b="1" dirty="0">
                    <a:solidFill>
                      <a:srgbClr val="0418AC"/>
                    </a:solidFill>
                    <a:latin typeface="HP001 4 hàng" panose="020B0603050302020204" pitchFamily="34" charset="0"/>
                  </a:rPr>
                  <a:t>κΜ;</a:t>
                </a:r>
                <a:endParaRPr lang="en-US" sz="2400" b="1" dirty="0">
                  <a:solidFill>
                    <a:srgbClr val="0418AC"/>
                  </a:solidFill>
                  <a:latin typeface="HP001 4 hàng" panose="020B0603050302020204" pitchFamily="34" charset="0"/>
                </a:endParaRP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 flipH="1">
              <a:off x="3346824" y="1586604"/>
              <a:ext cx="19139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400" b="1" dirty="0">
                  <a:solidFill>
                    <a:srgbClr val="0418AC"/>
                  </a:solidFill>
                  <a:latin typeface="HP001 4 hàng" panose="020B0603050302020204" pitchFamily="34" charset="0"/>
                </a:rPr>
                <a:t> κ</a:t>
              </a:r>
              <a:r>
                <a:rPr lang="en-US" sz="2400" b="1" dirty="0">
                  <a:solidFill>
                    <a:srgbClr val="0418AC"/>
                  </a:solidFill>
                  <a:latin typeface="HP001 4 hàng" panose="020B0603050302020204" pitchFamily="34" charset="0"/>
                </a:rPr>
                <a:t>Ƥ </a:t>
              </a:r>
              <a:r>
                <a:rPr lang="el-GR" sz="2400" b="1" dirty="0">
                  <a:solidFill>
                    <a:srgbClr val="0418AC"/>
                  </a:solidFill>
                  <a:latin typeface="HP001 4 hàng" panose="020B0603050302020204" pitchFamily="34" charset="0"/>
                </a:rPr>
                <a:t>κΜ;</a:t>
              </a:r>
              <a:endParaRPr lang="en-US" sz="2400" b="1" dirty="0">
                <a:solidFill>
                  <a:srgbClr val="0418AC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 flipH="1">
              <a:off x="5947560" y="1586234"/>
              <a:ext cx="17058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400" b="1" dirty="0">
                  <a:solidFill>
                    <a:srgbClr val="0418AC"/>
                  </a:solidFill>
                  <a:latin typeface="HP001 4 hàng" panose="020B0603050302020204" pitchFamily="34" charset="0"/>
                </a:rPr>
                <a:t> κ</a:t>
              </a:r>
              <a:r>
                <a:rPr lang="en-US" sz="2400" b="1" dirty="0">
                  <a:solidFill>
                    <a:srgbClr val="0418AC"/>
                  </a:solidFill>
                  <a:latin typeface="HP001 4 hàng" panose="020B0603050302020204" pitchFamily="34" charset="0"/>
                </a:rPr>
                <a:t>Ƥ </a:t>
              </a:r>
              <a:r>
                <a:rPr lang="el-GR" sz="2400" b="1" dirty="0">
                  <a:solidFill>
                    <a:srgbClr val="0418AC"/>
                  </a:solidFill>
                  <a:latin typeface="HP001 4 hàng" panose="020B0603050302020204" pitchFamily="34" charset="0"/>
                </a:rPr>
                <a:t>κΜ;</a:t>
              </a:r>
              <a:endParaRPr lang="en-US" sz="2400" b="1" dirty="0">
                <a:solidFill>
                  <a:srgbClr val="0418AC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 flipH="1">
              <a:off x="931255" y="2627795"/>
              <a:ext cx="18871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418AC"/>
                  </a:solidFill>
                  <a:latin typeface="HP001 4 hàng" panose="020B0603050302020204" pitchFamily="34" charset="0"/>
                </a:rPr>
                <a:t>t</a:t>
              </a:r>
              <a:r>
                <a:rPr lang="en-US" sz="2400" b="1" dirty="0" err="1" smtClean="0">
                  <a:solidFill>
                    <a:srgbClr val="0418AC"/>
                  </a:solidFill>
                  <a:latin typeface="HP001 4 hàng" panose="020B0603050302020204" pitchFamily="34" charset="0"/>
                </a:rPr>
                <a:t>hản</a:t>
              </a:r>
              <a:r>
                <a:rPr lang="en-US" sz="2400" b="1" dirty="0" smtClean="0">
                  <a:solidFill>
                    <a:srgbClr val="0418AC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0418AC"/>
                  </a:solidFill>
                  <a:latin typeface="HP001 4 hàng" panose="020B0603050302020204" pitchFamily="34" charset="0"/>
                </a:rPr>
                <a:t>nhiên</a:t>
              </a:r>
              <a:endParaRPr lang="en-US" sz="2400" b="1" dirty="0">
                <a:solidFill>
                  <a:srgbClr val="0418AC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 flipH="1">
              <a:off x="3494455" y="2627795"/>
              <a:ext cx="2054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418AC"/>
                  </a:solidFill>
                  <a:latin typeface="HP001 4 hàng" panose="020B0603050302020204" pitchFamily="34" charset="0"/>
                </a:rPr>
                <a:t>t</a:t>
              </a:r>
              <a:r>
                <a:rPr lang="en-US" sz="2400" b="1" dirty="0" err="1" smtClean="0">
                  <a:solidFill>
                    <a:srgbClr val="0418AC"/>
                  </a:solidFill>
                  <a:latin typeface="HP001 4 hàng" panose="020B0603050302020204" pitchFamily="34" charset="0"/>
                </a:rPr>
                <a:t>hản</a:t>
              </a:r>
              <a:r>
                <a:rPr lang="en-US" sz="2400" b="1" dirty="0" smtClean="0">
                  <a:solidFill>
                    <a:srgbClr val="0418AC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0418AC"/>
                  </a:solidFill>
                  <a:latin typeface="HP001 4 hàng" panose="020B0603050302020204" pitchFamily="34" charset="0"/>
                </a:rPr>
                <a:t>nhiên</a:t>
              </a:r>
              <a:endParaRPr lang="en-US" sz="2400" b="1" dirty="0">
                <a:solidFill>
                  <a:srgbClr val="0418AC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 flipH="1">
              <a:off x="6082345" y="2629969"/>
              <a:ext cx="20017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418AC"/>
                  </a:solidFill>
                  <a:latin typeface="HP001 4 hàng" panose="020B0603050302020204" pitchFamily="34" charset="0"/>
                </a:rPr>
                <a:t>t</a:t>
              </a:r>
              <a:r>
                <a:rPr lang="en-US" sz="2400" b="1" dirty="0" err="1" smtClean="0">
                  <a:solidFill>
                    <a:srgbClr val="0418AC"/>
                  </a:solidFill>
                  <a:latin typeface="HP001 4 hàng" panose="020B0603050302020204" pitchFamily="34" charset="0"/>
                </a:rPr>
                <a:t>hản</a:t>
              </a:r>
              <a:r>
                <a:rPr lang="en-US" sz="2400" b="1" dirty="0" smtClean="0">
                  <a:solidFill>
                    <a:srgbClr val="0418AC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0418AC"/>
                  </a:solidFill>
                  <a:latin typeface="HP001 4 hàng" panose="020B0603050302020204" pitchFamily="34" charset="0"/>
                </a:rPr>
                <a:t>nhiên</a:t>
              </a:r>
              <a:endParaRPr lang="en-US" sz="2400" b="1" dirty="0">
                <a:solidFill>
                  <a:srgbClr val="0418AC"/>
                </a:solidFill>
                <a:latin typeface="HP001 4 hàng" panose="020B06030503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623092" y="360382"/>
            <a:ext cx="2886872" cy="646331"/>
            <a:chOff x="1623092" y="360382"/>
            <a:chExt cx="2886872" cy="646331"/>
          </a:xfrm>
        </p:grpSpPr>
        <p:sp>
          <p:nvSpPr>
            <p:cNvPr id="13" name="TextBox 12"/>
            <p:cNvSpPr txBox="1"/>
            <p:nvPr/>
          </p:nvSpPr>
          <p:spPr>
            <a:xfrm>
              <a:off x="2183686" y="360382"/>
              <a:ext cx="232627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36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36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ngữ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1623092" y="438641"/>
              <a:ext cx="535300" cy="536312"/>
            </a:xfrm>
            <a:prstGeom prst="ellipse">
              <a:avLst/>
            </a:prstGeom>
            <a:solidFill>
              <a:srgbClr val="C86AC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</a:rPr>
                <a:t>2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105186" y="1775956"/>
            <a:ext cx="5251512" cy="410553"/>
            <a:chOff x="2105186" y="1775956"/>
            <a:chExt cx="5251512" cy="410553"/>
          </a:xfrm>
        </p:grpSpPr>
        <p:sp>
          <p:nvSpPr>
            <p:cNvPr id="7" name="TextBox 6"/>
            <p:cNvSpPr txBox="1"/>
            <p:nvPr/>
          </p:nvSpPr>
          <p:spPr>
            <a:xfrm>
              <a:off x="7171967" y="1786399"/>
              <a:ext cx="1847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00518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̂</a:t>
              </a:r>
              <a:endParaRPr lang="en-US" sz="2000" b="1" dirty="0">
                <a:solidFill>
                  <a:srgbClr val="00518E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583131" y="1780410"/>
              <a:ext cx="1847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00518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̂</a:t>
              </a:r>
              <a:endParaRPr lang="en-US" sz="2000" b="1" dirty="0">
                <a:solidFill>
                  <a:srgbClr val="00518E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105186" y="1775956"/>
              <a:ext cx="1847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00518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̂</a:t>
              </a:r>
              <a:endParaRPr lang="en-US" sz="2000" b="1" dirty="0">
                <a:solidFill>
                  <a:srgbClr val="00518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483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76491" y="138843"/>
            <a:ext cx="7278447" cy="520995"/>
            <a:chOff x="1476491" y="138843"/>
            <a:chExt cx="7278447" cy="520995"/>
          </a:xfrm>
        </p:grpSpPr>
        <p:sp>
          <p:nvSpPr>
            <p:cNvPr id="4" name="TextBox 3"/>
            <p:cNvSpPr txBox="1"/>
            <p:nvPr/>
          </p:nvSpPr>
          <p:spPr>
            <a:xfrm>
              <a:off x="1716879" y="161069"/>
              <a:ext cx="7038059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tx1"/>
                  </a:solidFill>
                </a:rPr>
                <a:t>  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2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lang="en-US" sz="2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vở</a:t>
              </a:r>
              <a:r>
                <a:rPr lang="en-US" sz="2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trả</a:t>
              </a:r>
              <a:r>
                <a:rPr lang="en-US" sz="2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lang="en-US" sz="2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lang="en-US" sz="2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lang="en-US" sz="2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c ở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mục</a:t>
              </a:r>
              <a:r>
                <a:rPr lang="en-US" sz="2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3</a:t>
              </a:r>
              <a:endPara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476491" y="138843"/>
              <a:ext cx="480776" cy="520995"/>
            </a:xfrm>
            <a:prstGeom prst="ellipse">
              <a:avLst/>
            </a:prstGeom>
            <a:solidFill>
              <a:srgbClr val="C86A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smtClean="0">
                  <a:solidFill>
                    <a:schemeClr val="bg1"/>
                  </a:solidFill>
                </a:rPr>
                <a:t>4</a:t>
              </a:r>
              <a:endParaRPr lang="en-US" sz="2400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72965" y="1427917"/>
            <a:ext cx="7593874" cy="2360311"/>
            <a:chOff x="194040" y="1650177"/>
            <a:chExt cx="8743950" cy="2742293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040" y="2245147"/>
              <a:ext cx="8743950" cy="2147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749794" y="2701929"/>
              <a:ext cx="8188196" cy="6078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2800" b="1" dirty="0">
                  <a:solidFill>
                    <a:srgbClr val="002F8E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Em w</a:t>
              </a:r>
              <a:r>
                <a:rPr lang="el-GR" sz="2800" b="1" dirty="0">
                  <a:solidFill>
                    <a:srgbClr val="002F8E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θ</a:t>
              </a:r>
              <a:r>
                <a:rPr lang="vi-VN" sz="2800" b="1" dirty="0">
                  <a:solidFill>
                    <a:srgbClr val="002F8E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ĩ ǟằng </a:t>
              </a:r>
              <a:r>
                <a:rPr lang="el-GR" sz="2800" b="1" dirty="0">
                  <a:solidFill>
                    <a:srgbClr val="002F8E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ε</a:t>
              </a:r>
              <a:r>
                <a:rPr lang="vi-VN" sz="2800" b="1" dirty="0">
                  <a:solidFill>
                    <a:srgbClr val="002F8E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úng Ǉa </a:t>
              </a:r>
              <a:r>
                <a:rPr lang="el-GR" sz="2800" b="1" dirty="0">
                  <a:solidFill>
                    <a:srgbClr val="002F8E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δ</a:t>
              </a:r>
              <a:r>
                <a:rPr lang="vi-VN" sz="2800" b="1" dirty="0">
                  <a:solidFill>
                    <a:srgbClr val="002F8E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Ūg </a:t>
              </a:r>
              <a:r>
                <a:rPr lang="el-GR" sz="2800" b="1" dirty="0">
                  <a:solidFill>
                    <a:srgbClr val="002F8E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Ζ</a:t>
              </a:r>
              <a:r>
                <a:rPr lang="vi-VN" sz="2800" b="1" dirty="0">
                  <a:solidFill>
                    <a:srgbClr val="002F8E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łn wĀ dĒ .</a:t>
              </a:r>
              <a:endParaRPr lang="en-US" sz="2800" b="1" dirty="0">
                <a:solidFill>
                  <a:srgbClr val="002F8E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14788" y="1650177"/>
              <a:ext cx="1277421" cy="536379"/>
            </a:xfrm>
            <a:prstGeom prst="rect">
              <a:avLst/>
            </a:prstGeom>
            <a:solidFill>
              <a:srgbClr val="009242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smtClean="0">
                  <a:solidFill>
                    <a:schemeClr val="bg1"/>
                  </a:solidFill>
                </a:rPr>
                <a:t>   Viết</a:t>
              </a:r>
              <a:endParaRPr lang="en-US" sz="2400">
                <a:solidFill>
                  <a:schemeClr val="bg1"/>
                </a:solidFill>
              </a:endParaRPr>
            </a:p>
          </p:txBody>
        </p:sp>
      </p:grp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355622" y="726412"/>
            <a:ext cx="821915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(….                                               )</a:t>
            </a:r>
            <a:endParaRPr lang="en-US" sz="2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52220" y="723052"/>
            <a:ext cx="345479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>
                <a:solidFill>
                  <a:srgbClr val="0418A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2200" dirty="0" err="1" smtClean="0">
                <a:solidFill>
                  <a:srgbClr val="0418A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húng</a:t>
            </a:r>
            <a:r>
              <a:rPr lang="en-US" sz="2200" dirty="0" smtClean="0">
                <a:solidFill>
                  <a:srgbClr val="0418A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200" dirty="0" err="1" smtClean="0">
                <a:solidFill>
                  <a:srgbClr val="0418A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200" dirty="0" smtClean="0">
                <a:solidFill>
                  <a:srgbClr val="0418A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418A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2200" dirty="0" smtClean="0">
                <a:solidFill>
                  <a:srgbClr val="0418A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418A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200" dirty="0" smtClean="0">
                <a:solidFill>
                  <a:srgbClr val="0418A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418A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dối</a:t>
            </a:r>
            <a:r>
              <a:rPr lang="en-US" sz="2200" dirty="0" smtClean="0">
                <a:solidFill>
                  <a:srgbClr val="0418A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200" dirty="0">
              <a:solidFill>
                <a:srgbClr val="0418A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30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5" y="40894"/>
            <a:ext cx="9077325" cy="50768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229" y="2553526"/>
            <a:ext cx="1061844" cy="256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665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329610" y="977266"/>
            <a:ext cx="5401338" cy="3188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1480" y="2976914"/>
            <a:ext cx="2952520" cy="2166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6216626" y="2028287"/>
            <a:ext cx="3131596" cy="313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892287" y="1709530"/>
            <a:ext cx="4125201" cy="1630018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Khởi</a:t>
            </a:r>
            <a:r>
              <a:rPr lang="en-US" sz="5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động</a:t>
            </a:r>
            <a:endParaRPr lang="en-US" sz="5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064103" y="1953039"/>
            <a:ext cx="1212574" cy="1143000"/>
          </a:xfrm>
          <a:prstGeom prst="ellipse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0" y="0"/>
            <a:ext cx="2064103" cy="20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390" y="-35406"/>
            <a:ext cx="1746607" cy="198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4954887" y="164387"/>
            <a:ext cx="3901437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856324" y="164387"/>
            <a:ext cx="0" cy="1900719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48432" y="4911048"/>
            <a:ext cx="632702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68090" y="1709530"/>
            <a:ext cx="0" cy="3143391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336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345" y="83127"/>
            <a:ext cx="6921440" cy="498480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40327" y="83127"/>
            <a:ext cx="7076209" cy="400110"/>
            <a:chOff x="322730" y="108483"/>
            <a:chExt cx="2187146" cy="400110"/>
          </a:xfrm>
        </p:grpSpPr>
        <p:sp>
          <p:nvSpPr>
            <p:cNvPr id="9" name="矩形 8"/>
            <p:cNvSpPr/>
            <p:nvPr/>
          </p:nvSpPr>
          <p:spPr>
            <a:xfrm>
              <a:off x="464043" y="108483"/>
              <a:ext cx="204583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0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Quan</a:t>
              </a:r>
              <a:r>
                <a:rPr lang="en-US" altLang="zh-CN" sz="20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0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sát</a:t>
              </a:r>
              <a:r>
                <a:rPr lang="en-US" altLang="zh-CN" sz="20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0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tranh</a:t>
              </a:r>
              <a:r>
                <a:rPr lang="en-US" altLang="zh-CN" sz="20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0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và</a:t>
              </a:r>
              <a:r>
                <a:rPr lang="en-US" altLang="zh-CN" sz="20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0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nói</a:t>
              </a:r>
              <a:r>
                <a:rPr lang="en-US" altLang="zh-CN" sz="20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0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về</a:t>
              </a:r>
              <a:r>
                <a:rPr lang="en-US" altLang="zh-CN" sz="20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con </a:t>
              </a:r>
              <a:r>
                <a:rPr lang="en-US" altLang="zh-CN" sz="20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người</a:t>
              </a:r>
              <a:r>
                <a:rPr lang="en-US" altLang="zh-CN" sz="20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0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và</a:t>
              </a:r>
              <a:r>
                <a:rPr lang="en-US" altLang="zh-CN" sz="20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0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cảnh</a:t>
              </a:r>
              <a:r>
                <a:rPr lang="en-US" altLang="zh-CN" sz="20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0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vật</a:t>
              </a:r>
              <a:r>
                <a:rPr lang="en-US" altLang="zh-CN" sz="20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0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trong</a:t>
              </a:r>
              <a:r>
                <a:rPr lang="en-US" altLang="zh-CN" sz="20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0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tranh</a:t>
              </a:r>
              <a:r>
                <a:rPr lang="en-US" altLang="zh-CN" sz="20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.</a:t>
              </a:r>
              <a:endParaRPr lang="zh-CN" alt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322730" y="122577"/>
              <a:ext cx="141313" cy="371922"/>
            </a:xfrm>
            <a:prstGeom prst="ellipse">
              <a:avLst/>
            </a:prstGeom>
            <a:solidFill>
              <a:srgbClr val="FF3399"/>
            </a:solidFill>
            <a:ln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矩形 8"/>
          <p:cNvSpPr/>
          <p:nvPr/>
        </p:nvSpPr>
        <p:spPr>
          <a:xfrm>
            <a:off x="1762599" y="4667818"/>
            <a:ext cx="58539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Bức</a:t>
            </a:r>
            <a:r>
              <a:rPr lang="en-US" altLang="zh-C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tranh</a:t>
            </a:r>
            <a:r>
              <a:rPr lang="en-US" altLang="zh-C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vẽ</a:t>
            </a:r>
            <a:r>
              <a:rPr lang="en-US" altLang="zh-C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</a:t>
            </a:r>
            <a:r>
              <a:rPr lang="en-US" altLang="zh-CN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ột</a:t>
            </a:r>
            <a:r>
              <a:rPr lang="en-US" altLang="zh-C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cậu</a:t>
            </a:r>
            <a:r>
              <a:rPr lang="en-US" altLang="zh-C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bé</a:t>
            </a:r>
            <a:r>
              <a:rPr lang="en-US" altLang="zh-C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đang</a:t>
            </a:r>
            <a:r>
              <a:rPr lang="en-US" altLang="zh-C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chăn</a:t>
            </a:r>
            <a:r>
              <a:rPr lang="en-US" altLang="zh-C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một</a:t>
            </a:r>
            <a:r>
              <a:rPr lang="en-US" altLang="zh-C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đàn</a:t>
            </a:r>
            <a:r>
              <a:rPr lang="en-US" altLang="zh-C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cừu</a:t>
            </a:r>
            <a:r>
              <a:rPr lang="en-US" altLang="zh-C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…</a:t>
            </a:r>
            <a:endParaRPr lang="zh-CN" altLang="en-US" sz="2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3169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3" y="-23813"/>
            <a:ext cx="9191625" cy="51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229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6216626" y="2028287"/>
            <a:ext cx="3131596" cy="313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892287" y="1709530"/>
            <a:ext cx="4125201" cy="1630018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Đọc</a:t>
            </a:r>
            <a:endParaRPr lang="en-US" sz="54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064103" y="1953039"/>
            <a:ext cx="1212574" cy="1143000"/>
          </a:xfrm>
          <a:prstGeom prst="ellipse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48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0" y="0"/>
            <a:ext cx="2064103" cy="20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390" y="-35406"/>
            <a:ext cx="1746607" cy="198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4954887" y="164387"/>
            <a:ext cx="3901437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856324" y="164387"/>
            <a:ext cx="0" cy="1900719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48432" y="4911048"/>
            <a:ext cx="632702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68090" y="1709530"/>
            <a:ext cx="0" cy="3143391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077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478003" y="127199"/>
            <a:ext cx="235513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Chú</a:t>
            </a:r>
            <a:r>
              <a:rPr lang="en-US" altLang="zh-CN" sz="24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bé</a:t>
            </a:r>
            <a:r>
              <a:rPr lang="en-US" altLang="zh-CN" sz="24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chăn</a:t>
            </a:r>
            <a:r>
              <a:rPr lang="en-US" altLang="zh-CN" sz="24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cừu</a:t>
            </a:r>
            <a:endParaRPr lang="en-US" altLang="zh-CN" sz="24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4" name="Text Box 1"/>
          <p:cNvSpPr txBox="1"/>
          <p:nvPr/>
        </p:nvSpPr>
        <p:spPr>
          <a:xfrm>
            <a:off x="1179065" y="719021"/>
            <a:ext cx="738902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ó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cừu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cừu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vờ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toáng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tức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tốc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khoái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bày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hốt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hoảng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gào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lừa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thỏa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thuê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thịt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cừu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</a:t>
            </a:r>
          </a:p>
          <a:p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                                          ( </a:t>
            </a:r>
            <a:r>
              <a:rPr lang="en-US" sz="2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Ê –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đốp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)</a:t>
            </a:r>
            <a:endParaRPr lang="en-US" sz="1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78373" y="0"/>
            <a:ext cx="121058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7030A0"/>
                </a:solidFill>
              </a:rPr>
              <a:t>Đọc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mẫu</a:t>
            </a:r>
            <a:endParaRPr lang="en-US" sz="2000" dirty="0">
              <a:solidFill>
                <a:srgbClr val="7030A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263148" y="2592267"/>
            <a:ext cx="77585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880444" y="3810354"/>
            <a:ext cx="948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906806" y="4104642"/>
            <a:ext cx="948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7496305" y="706399"/>
            <a:ext cx="50104" cy="358695"/>
          </a:xfrm>
          <a:prstGeom prst="line">
            <a:avLst/>
          </a:prstGeom>
          <a:ln w="28575">
            <a:solidFill>
              <a:srgbClr val="0051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988903" y="1646566"/>
            <a:ext cx="50104" cy="358695"/>
          </a:xfrm>
          <a:prstGeom prst="line">
            <a:avLst/>
          </a:prstGeom>
          <a:ln w="28575">
            <a:solidFill>
              <a:srgbClr val="0051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2412086" y="1646566"/>
            <a:ext cx="50104" cy="358695"/>
          </a:xfrm>
          <a:prstGeom prst="line">
            <a:avLst/>
          </a:prstGeom>
          <a:ln w="28575">
            <a:solidFill>
              <a:srgbClr val="0051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2881754" y="2237791"/>
            <a:ext cx="50104" cy="358695"/>
          </a:xfrm>
          <a:prstGeom prst="line">
            <a:avLst/>
          </a:prstGeom>
          <a:ln w="28575">
            <a:solidFill>
              <a:srgbClr val="0051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3687528" y="1610134"/>
            <a:ext cx="50104" cy="358695"/>
          </a:xfrm>
          <a:prstGeom prst="line">
            <a:avLst/>
          </a:prstGeom>
          <a:ln w="28575">
            <a:solidFill>
              <a:srgbClr val="0051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818252" y="1065094"/>
            <a:ext cx="50104" cy="358695"/>
          </a:xfrm>
          <a:prstGeom prst="line">
            <a:avLst/>
          </a:prstGeom>
          <a:ln w="28575">
            <a:solidFill>
              <a:srgbClr val="0051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1600973" y="3148905"/>
            <a:ext cx="50104" cy="358695"/>
          </a:xfrm>
          <a:prstGeom prst="line">
            <a:avLst/>
          </a:prstGeom>
          <a:ln w="28575">
            <a:solidFill>
              <a:srgbClr val="0051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5410003" y="2815783"/>
            <a:ext cx="50104" cy="358695"/>
          </a:xfrm>
          <a:prstGeom prst="line">
            <a:avLst/>
          </a:prstGeom>
          <a:ln w="28575">
            <a:solidFill>
              <a:srgbClr val="0051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2123090" y="2555566"/>
            <a:ext cx="50104" cy="358695"/>
          </a:xfrm>
          <a:prstGeom prst="line">
            <a:avLst/>
          </a:prstGeom>
          <a:ln w="28575">
            <a:solidFill>
              <a:srgbClr val="0051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6135215" y="2237792"/>
            <a:ext cx="50104" cy="358695"/>
          </a:xfrm>
          <a:prstGeom prst="line">
            <a:avLst/>
          </a:prstGeom>
          <a:ln w="28575">
            <a:solidFill>
              <a:srgbClr val="0051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4374732" y="3148904"/>
            <a:ext cx="50104" cy="358695"/>
          </a:xfrm>
          <a:prstGeom prst="line">
            <a:avLst/>
          </a:prstGeom>
          <a:ln w="28575">
            <a:solidFill>
              <a:srgbClr val="0051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1741892" y="3745947"/>
            <a:ext cx="50104" cy="358695"/>
          </a:xfrm>
          <a:prstGeom prst="line">
            <a:avLst/>
          </a:prstGeom>
          <a:ln w="28575">
            <a:solidFill>
              <a:srgbClr val="0051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8338857" y="3174478"/>
            <a:ext cx="50104" cy="358695"/>
          </a:xfrm>
          <a:prstGeom prst="line">
            <a:avLst/>
          </a:prstGeom>
          <a:ln w="28575">
            <a:solidFill>
              <a:srgbClr val="0051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6255668" y="3803094"/>
            <a:ext cx="50104" cy="358695"/>
          </a:xfrm>
          <a:prstGeom prst="line">
            <a:avLst/>
          </a:prstGeom>
          <a:ln w="28575">
            <a:solidFill>
              <a:srgbClr val="0051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407564" y="4632077"/>
            <a:ext cx="259237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0070C0"/>
                </a:solidFill>
              </a:rPr>
              <a:t>Từ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khó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đọc</a:t>
            </a:r>
            <a:r>
              <a:rPr lang="en-US" sz="2000" dirty="0" smtClean="0">
                <a:solidFill>
                  <a:srgbClr val="0070C0"/>
                </a:solidFill>
              </a:rPr>
              <a:t>, </a:t>
            </a:r>
            <a:r>
              <a:rPr lang="en-US" sz="2000" dirty="0" err="1" smtClean="0">
                <a:solidFill>
                  <a:srgbClr val="0070C0"/>
                </a:solidFill>
              </a:rPr>
              <a:t>khó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hiểu</a:t>
            </a:r>
            <a:endParaRPr lang="en-US" sz="2000" dirty="0">
              <a:solidFill>
                <a:srgbClr val="0070C0"/>
              </a:solidFill>
            </a:endParaRPr>
          </a:p>
        </p:txBody>
      </p:sp>
      <p:pic>
        <p:nvPicPr>
          <p:cNvPr id="2" name="[hanhtrangso.nxbgd.vn] Đọc_ Chú bé chăn cừu_HTS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56746" y="53231"/>
            <a:ext cx="609600" cy="6096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398186" y="4587452"/>
            <a:ext cx="324800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0070C0"/>
                </a:solidFill>
              </a:rPr>
              <a:t>Đọc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nối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tiếp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từng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câu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lần</a:t>
            </a:r>
            <a:r>
              <a:rPr lang="en-US" sz="2000" dirty="0" smtClean="0">
                <a:solidFill>
                  <a:srgbClr val="0070C0"/>
                </a:solidFill>
              </a:rPr>
              <a:t> 1</a:t>
            </a:r>
            <a:endParaRPr lang="en-US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185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475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26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748" y="-20781"/>
            <a:ext cx="9172575" cy="48101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47630" y="3771897"/>
            <a:ext cx="1419225" cy="6442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192982" y="3771897"/>
            <a:ext cx="1319646" cy="6442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36291" y="3751114"/>
            <a:ext cx="1140835" cy="6442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-101311" y="-20781"/>
            <a:ext cx="9172575" cy="4810125"/>
            <a:chOff x="-101311" y="-20781"/>
            <a:chExt cx="9172575" cy="481012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01311" y="-20781"/>
              <a:ext cx="9172575" cy="4810125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3506067" y="3771897"/>
              <a:ext cx="1419225" cy="64423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151419" y="3771897"/>
              <a:ext cx="1319646" cy="64423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094728" y="3751114"/>
              <a:ext cx="1140835" cy="64423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1136290" y="3751113"/>
            <a:ext cx="1140835" cy="6442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ức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tốc</a:t>
            </a:r>
            <a:endParaRPr lang="en-US" sz="24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407886" y="3751112"/>
            <a:ext cx="1605163" cy="6442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hản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endParaRPr lang="en-US" sz="24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109856" y="3771897"/>
            <a:ext cx="1402772" cy="6442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hỏa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thuê</a:t>
            </a:r>
            <a:endParaRPr lang="en-US" sz="24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Cloud 18"/>
          <p:cNvSpPr/>
          <p:nvPr/>
        </p:nvSpPr>
        <p:spPr>
          <a:xfrm>
            <a:off x="286609" y="724346"/>
            <a:ext cx="2369795" cy="1140311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tức</a:t>
            </a:r>
            <a:r>
              <a:rPr lang="en-US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gấp</a:t>
            </a:r>
            <a:r>
              <a:rPr lang="en-US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0" name="Cloud 19"/>
          <p:cNvSpPr/>
          <p:nvPr/>
        </p:nvSpPr>
        <p:spPr>
          <a:xfrm>
            <a:off x="2823609" y="458991"/>
            <a:ext cx="2673550" cy="1660263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1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lang="en-US" sz="1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sz="1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1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1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1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1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coi</a:t>
            </a:r>
            <a:r>
              <a:rPr lang="en-US" sz="1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1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1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1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1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xảy</a:t>
            </a:r>
            <a:r>
              <a:rPr lang="en-US" sz="1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endParaRPr lang="en-US" sz="1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5851261" y="458991"/>
            <a:ext cx="2765614" cy="1671020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Thỏa</a:t>
            </a:r>
            <a:r>
              <a:rPr lang="en-US" sz="1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mãn</a:t>
            </a:r>
            <a:r>
              <a:rPr lang="en-US" sz="1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sung </a:t>
            </a:r>
            <a:r>
              <a:rPr lang="en-US" sz="1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sướng</a:t>
            </a:r>
            <a:r>
              <a:rPr lang="en-US" sz="1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1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1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hưởng</a:t>
            </a:r>
            <a:r>
              <a:rPr lang="en-US" sz="1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1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1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mong</a:t>
            </a:r>
            <a:r>
              <a:rPr lang="en-US" sz="1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1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1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097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9" grpId="0" animBg="1"/>
      <p:bldP spid="20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94099" y="2493020"/>
            <a:ext cx="73753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lừa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3172376" y="339543"/>
            <a:ext cx="36856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6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lang="en-US" sz="3600" dirty="0">
              <a:solidFill>
                <a:srgbClr val="0070C0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5143506" y="2501155"/>
            <a:ext cx="96819" cy="5232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047532" y="1115991"/>
            <a:ext cx="723093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tức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en-US" sz="2800" dirty="0"/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4208649" y="1140941"/>
            <a:ext cx="96819" cy="5232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6028402" y="1576428"/>
            <a:ext cx="175709" cy="539491"/>
            <a:chOff x="8299525" y="1442232"/>
            <a:chExt cx="175709" cy="539491"/>
          </a:xfrm>
        </p:grpSpPr>
        <p:cxnSp>
          <p:nvCxnSpPr>
            <p:cNvPr id="19" name="Straight Connector 18"/>
            <p:cNvCxnSpPr/>
            <p:nvPr/>
          </p:nvCxnSpPr>
          <p:spPr>
            <a:xfrm flipH="1">
              <a:off x="8378415" y="1458503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8299525" y="1442232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Straight Connector 20"/>
          <p:cNvCxnSpPr/>
          <p:nvPr/>
        </p:nvCxnSpPr>
        <p:spPr>
          <a:xfrm flipH="1">
            <a:off x="7154765" y="1096153"/>
            <a:ext cx="96819" cy="5232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3642404" y="1619373"/>
            <a:ext cx="96819" cy="5232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639332" y="2463124"/>
            <a:ext cx="96819" cy="5232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/>
        </p:nvGrpSpPr>
        <p:grpSpPr>
          <a:xfrm>
            <a:off x="4881773" y="2970073"/>
            <a:ext cx="175709" cy="539491"/>
            <a:chOff x="8299525" y="1442232"/>
            <a:chExt cx="175709" cy="539491"/>
          </a:xfrm>
        </p:grpSpPr>
        <p:cxnSp>
          <p:nvCxnSpPr>
            <p:cNvPr id="25" name="Straight Connector 24"/>
            <p:cNvCxnSpPr/>
            <p:nvPr/>
          </p:nvCxnSpPr>
          <p:spPr>
            <a:xfrm flipH="1">
              <a:off x="8378415" y="1458503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8299525" y="1442232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13820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5793</TotalTime>
  <Words>833</Words>
  <Application>Microsoft Office PowerPoint</Application>
  <PresentationFormat>On-screen Show (16:9)</PresentationFormat>
  <Paragraphs>91</Paragraphs>
  <Slides>20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Quicksand Medium</vt:lpstr>
      <vt:lpstr>Times New Roman</vt:lpstr>
      <vt:lpstr>HP001 4 hàng</vt:lpstr>
      <vt:lpstr>Arial</vt:lpstr>
      <vt:lpstr>Arial-Rounded</vt:lpstr>
      <vt:lpstr>Calibri Light</vt:lpstr>
      <vt:lpstr>Lato</vt:lpstr>
      <vt:lpstr>Calibri</vt:lpstr>
      <vt:lpstr>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Admin</dc:creator>
  <cp:lastModifiedBy>Dell</cp:lastModifiedBy>
  <cp:revision>647</cp:revision>
  <dcterms:modified xsi:type="dcterms:W3CDTF">2023-05-16T14:45:00Z</dcterms:modified>
</cp:coreProperties>
</file>